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1"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E041A-8750-4E35-B076-F3152BE3387B}" type="datetimeFigureOut">
              <a:rPr lang="en-US" smtClean="0"/>
              <a:t>12/5/2016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80C91-B888-441F-8BAD-78A7F6A97BF7}" type="slidenum">
              <a:rPr lang="en-US" smtClean="0"/>
              <a:t>‹#›</a:t>
            </a:fld>
            <a:endParaRPr lang="en-US"/>
          </a:p>
        </p:txBody>
      </p:sp>
    </p:spTree>
    <p:extLst>
      <p:ext uri="{BB962C8B-B14F-4D97-AF65-F5344CB8AC3E}">
        <p14:creationId xmlns:p14="http://schemas.microsoft.com/office/powerpoint/2010/main" val="271494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117780" indent="-117780">
              <a:buFontTx/>
              <a:buChar char="•"/>
              <a:defRPr/>
            </a:pPr>
            <a:r>
              <a:rPr lang="en-US" dirty="0" smtClean="0"/>
              <a:t>9:30 am #1</a:t>
            </a:r>
          </a:p>
          <a:p>
            <a:pPr marL="583584" lvl="1" indent="-117780">
              <a:buFontTx/>
              <a:buChar char="•"/>
              <a:defRPr/>
            </a:pPr>
            <a:r>
              <a:rPr lang="en-US" dirty="0" smtClean="0"/>
              <a:t>Introductions</a:t>
            </a:r>
          </a:p>
          <a:p>
            <a:pPr marL="583584" lvl="1" indent="-117780">
              <a:buFontTx/>
              <a:buChar char="•"/>
              <a:defRPr/>
            </a:pPr>
            <a:r>
              <a:rPr lang="en-US" dirty="0" smtClean="0"/>
              <a:t>Name, current agency, 1</a:t>
            </a:r>
            <a:r>
              <a:rPr lang="en-US" baseline="30000" dirty="0" smtClean="0"/>
              <a:t>st</a:t>
            </a:r>
            <a:r>
              <a:rPr lang="en-US" dirty="0" smtClean="0"/>
              <a:t> entry level job (record agency types and jobs on flip chart)</a:t>
            </a:r>
          </a:p>
          <a:p>
            <a:pPr marL="117780" indent="-117780">
              <a:buFontTx/>
              <a:buChar char="•"/>
              <a:defRPr/>
            </a:pPr>
            <a:r>
              <a:rPr lang="en-US" dirty="0" smtClean="0"/>
              <a:t>9:45 Intro #2 Hand out WSCS slides and WSCS Implementation Manual</a:t>
            </a:r>
          </a:p>
          <a:p>
            <a:pPr marL="117780" indent="-117780">
              <a:buFontTx/>
              <a:buChar char="•"/>
              <a:defRPr/>
            </a:pPr>
            <a:r>
              <a:rPr lang="en-US" dirty="0" smtClean="0"/>
              <a:t>9:50  Activity Employer Survey #3 &amp; 4</a:t>
            </a:r>
          </a:p>
          <a:p>
            <a:pPr marL="583584" lvl="1" indent="-117780">
              <a:buFontTx/>
              <a:buChar char="•"/>
              <a:defRPr/>
            </a:pPr>
            <a:r>
              <a:rPr lang="en-US" dirty="0" smtClean="0"/>
              <a:t>With a partner – choose 8 priority soft skills for __??_____ (soft skills) p 6 &amp; 7 (academic skills)</a:t>
            </a:r>
          </a:p>
          <a:p>
            <a:pPr marL="583584" lvl="1" indent="-117780">
              <a:buFontTx/>
              <a:buChar char="•"/>
              <a:defRPr/>
            </a:pPr>
            <a:r>
              <a:rPr lang="en-US" dirty="0" smtClean="0"/>
              <a:t>?? Retail; health aid; food service; (typical jobs open in your area)</a:t>
            </a:r>
          </a:p>
          <a:p>
            <a:pPr marL="117780" indent="-117780">
              <a:buFontTx/>
              <a:buChar char="•"/>
              <a:defRPr/>
            </a:pPr>
            <a:r>
              <a:rPr lang="en-US" dirty="0" smtClean="0"/>
              <a:t>10:10 	Employer hiring decision </a:t>
            </a:r>
          </a:p>
          <a:p>
            <a:pPr marL="583667" lvl="1" indent="-117780">
              <a:buFontTx/>
              <a:buChar char="•"/>
              <a:defRPr/>
            </a:pPr>
            <a:r>
              <a:rPr lang="en-US" dirty="0" smtClean="0"/>
              <a:t>Pretend you are the employer looking to hire for ____??____.  Compare Employer survey results with </a:t>
            </a:r>
            <a:r>
              <a:rPr lang="en-US" dirty="0" err="1" smtClean="0"/>
              <a:t>Arriana’s</a:t>
            </a:r>
            <a:r>
              <a:rPr lang="en-US" dirty="0" smtClean="0"/>
              <a:t> profile.</a:t>
            </a:r>
          </a:p>
          <a:p>
            <a:pPr marL="583584" lvl="1" indent="-117780">
              <a:buFontTx/>
              <a:buChar char="•"/>
              <a:defRPr/>
            </a:pPr>
            <a:r>
              <a:rPr lang="en-US" dirty="0" smtClean="0"/>
              <a:t>Does </a:t>
            </a:r>
            <a:r>
              <a:rPr lang="en-US" dirty="0" err="1" smtClean="0"/>
              <a:t>Arriana</a:t>
            </a:r>
            <a:r>
              <a:rPr lang="en-US" dirty="0" smtClean="0"/>
              <a:t> </a:t>
            </a:r>
            <a:r>
              <a:rPr lang="en-US" dirty="0" err="1" smtClean="0"/>
              <a:t>Milas</a:t>
            </a:r>
            <a:r>
              <a:rPr lang="en-US" dirty="0" smtClean="0"/>
              <a:t> meet basic skill requirements based on profile?? (report back)</a:t>
            </a:r>
          </a:p>
          <a:p>
            <a:pPr marL="117780" indent="-117780">
              <a:buFontTx/>
              <a:buChar char="•"/>
              <a:defRPr/>
            </a:pPr>
            <a:r>
              <a:rPr lang="en-US" dirty="0" smtClean="0"/>
              <a:t>10:25 WSCS process #5 (WSCS flyer)</a:t>
            </a:r>
          </a:p>
          <a:p>
            <a:pPr marL="583584" lvl="1" indent="-117780">
              <a:buFontTx/>
              <a:buChar char="•"/>
              <a:defRPr/>
            </a:pPr>
            <a:r>
              <a:rPr lang="en-US" dirty="0" smtClean="0"/>
              <a:t>3 steps</a:t>
            </a:r>
          </a:p>
          <a:p>
            <a:pPr marL="117780" indent="-117780">
              <a:buFontTx/>
              <a:buChar char="•"/>
              <a:defRPr/>
            </a:pPr>
            <a:r>
              <a:rPr lang="en-US" dirty="0" smtClean="0"/>
              <a:t>10:30 Profile #6 &amp; 7</a:t>
            </a:r>
          </a:p>
          <a:p>
            <a:pPr marL="583584" lvl="1" indent="-117780">
              <a:buFontTx/>
              <a:buChar char="•"/>
              <a:defRPr/>
            </a:pPr>
            <a:r>
              <a:rPr lang="en-US" dirty="0" smtClean="0"/>
              <a:t>Academic skills </a:t>
            </a:r>
          </a:p>
          <a:p>
            <a:pPr marL="1049387" lvl="2" indent="-117780">
              <a:buFontTx/>
              <a:buChar char="•"/>
              <a:defRPr/>
            </a:pPr>
            <a:r>
              <a:rPr lang="en-US" dirty="0" smtClean="0"/>
              <a:t>EFLs</a:t>
            </a:r>
          </a:p>
          <a:p>
            <a:pPr marL="583584" lvl="1" indent="-117780">
              <a:buFontTx/>
              <a:buChar char="•"/>
              <a:defRPr/>
            </a:pPr>
            <a:r>
              <a:rPr lang="en-US" dirty="0" smtClean="0"/>
              <a:t>Soft skills </a:t>
            </a:r>
          </a:p>
          <a:p>
            <a:pPr marL="117698" indent="-117780">
              <a:buFontTx/>
              <a:buChar char="•"/>
              <a:defRPr/>
            </a:pPr>
            <a:r>
              <a:rPr lang="en-US" dirty="0" smtClean="0"/>
              <a:t>11:00 break</a:t>
            </a:r>
          </a:p>
          <a:p>
            <a:pPr marL="117780" indent="-117780">
              <a:buFontTx/>
              <a:buChar char="•"/>
              <a:defRPr/>
            </a:pPr>
            <a:r>
              <a:rPr lang="en-US" dirty="0" smtClean="0"/>
              <a:t>11:15 Develop skills</a:t>
            </a:r>
          </a:p>
          <a:p>
            <a:pPr marL="117780" indent="-117780">
              <a:buFontTx/>
              <a:buChar char="•"/>
              <a:defRPr/>
            </a:pPr>
            <a:r>
              <a:rPr lang="en-US" dirty="0" smtClean="0"/>
              <a:t>11:45 Certify skills</a:t>
            </a:r>
          </a:p>
          <a:p>
            <a:pPr marL="117780" indent="-117780">
              <a:buFontTx/>
              <a:buChar char="•"/>
              <a:defRPr/>
            </a:pPr>
            <a:r>
              <a:rPr lang="en-US" dirty="0" smtClean="0"/>
              <a:t>12:00 </a:t>
            </a:r>
            <a:r>
              <a:rPr lang="en-US" smtClean="0"/>
              <a:t>Employer engagement</a:t>
            </a:r>
            <a:endParaRPr 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BC1BF-C8DF-4876-954B-FEBF5114A282}" type="slidenum">
              <a:rPr lang="en-US" altLang="en-US" smtClean="0"/>
              <a:pPr>
                <a:spcBef>
                  <a:spcPct val="0"/>
                </a:spcBef>
              </a:pPr>
              <a:t>1</a:t>
            </a:fld>
            <a:endParaRPr lang="en-US" altLang="en-US" smtClean="0"/>
          </a:p>
        </p:txBody>
      </p:sp>
      <p:sp>
        <p:nvSpPr>
          <p:cNvPr id="2" name="Footer Placeholder 1"/>
          <p:cNvSpPr>
            <a:spLocks noGrp="1"/>
          </p:cNvSpPr>
          <p:nvPr>
            <p:ph type="ftr" sz="quarter" idx="4"/>
          </p:nvPr>
        </p:nvSpPr>
        <p:spPr/>
        <p:txBody>
          <a:bodyPr/>
          <a:lstStyle/>
          <a:p>
            <a:pPr>
              <a:defRPr/>
            </a:pPr>
            <a:endParaRPr lang="en-US"/>
          </a:p>
        </p:txBody>
      </p:sp>
    </p:spTree>
    <p:extLst>
      <p:ext uri="{BB962C8B-B14F-4D97-AF65-F5344CB8AC3E}">
        <p14:creationId xmlns:p14="http://schemas.microsoft.com/office/powerpoint/2010/main" val="275182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828C6F-8B61-4B44-A3B9-1AAF00866B52}"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48608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TOPSpro report sample – </a:t>
            </a:r>
            <a:r>
              <a:rPr lang="en-US" altLang="en-US" b="1" smtClean="0"/>
              <a:t>page 18 </a:t>
            </a:r>
            <a:r>
              <a:rPr lang="en-US" altLang="en-US" smtClean="0"/>
              <a:t>in manual</a:t>
            </a:r>
          </a:p>
          <a:p>
            <a:r>
              <a:rPr lang="en-US" altLang="en-US" smtClean="0"/>
              <a:t>LRI feedback report sample – </a:t>
            </a:r>
            <a:r>
              <a:rPr lang="en-US" altLang="en-US" b="1" smtClean="0"/>
              <a:t>page 25 </a:t>
            </a:r>
            <a:r>
              <a:rPr lang="en-US" altLang="en-US" smtClean="0"/>
              <a:t>in manual</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77B610-5E9C-46D3-BB03-71DC708FE3B7}"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418838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US" altLang="en-US" b="1" smtClean="0"/>
              <a:t>Introduce Feedback report sections</a:t>
            </a:r>
          </a:p>
          <a:p>
            <a:pPr>
              <a:defRPr/>
            </a:pPr>
            <a:r>
              <a:rPr lang="en-US" altLang="en-US" b="1" smtClean="0"/>
              <a:t>Page 25 in WSCS Manual  Cover Page</a:t>
            </a:r>
            <a:r>
              <a:rPr lang="en-US" altLang="en-US" smtClean="0"/>
              <a:t>:</a:t>
            </a:r>
            <a:r>
              <a:rPr lang="en-US" altLang="en-US" b="1" smtClean="0"/>
              <a:t> </a:t>
            </a:r>
            <a:r>
              <a:rPr lang="en-US" altLang="en-US" smtClean="0"/>
              <a:t>The name of the individual appears here, along with a statement indicating an individual's probability of success in a specified job. Versions of the report are available for new applicants or incumbents. In each case, a statement appears indicating, for example, that 5 out of 10 people with the same score as John/Jane Doe have been successful in performing the (behavioral skills) activities of their jobs. This page is specifically for the employer – or for those who want to insure that individuals admitted into a program have a minimum level of effective soft skills. We encourage that this page usually not be returned to the assessed person, since it tends to take the focus off of “where do I need to develop to become more effective” and on to a score, as though the score was the substance of the process.</a:t>
            </a:r>
            <a:endParaRPr lang="en-US" altLang="en-US" b="1" smtClean="0"/>
          </a:p>
          <a:p>
            <a:pPr>
              <a:defRPr/>
            </a:pPr>
            <a:r>
              <a:rPr lang="en-US" altLang="en-US" b="1" smtClean="0"/>
              <a:t>Page 26    Intro to 3 sections</a:t>
            </a:r>
          </a:p>
          <a:p>
            <a:pPr eaLnBrk="1" hangingPunct="1">
              <a:spcBef>
                <a:spcPct val="0"/>
              </a:spcBef>
              <a:defRPr/>
            </a:pPr>
            <a:r>
              <a:rPr lang="en-US" altLang="en-US" b="1" smtClean="0"/>
              <a:t>Page 27    Section I - Skills Ranking: </a:t>
            </a:r>
            <a:r>
              <a:rPr lang="en-US" altLang="en-US" smtClean="0"/>
              <a:t>This section provides a definition of the skills being measured and ranks the participant's performance of each skill from the strongest (ranked # 1) to the weakest. An "X" denotes those skills in which the participant's performance was above average</a:t>
            </a:r>
          </a:p>
          <a:p>
            <a:pPr eaLnBrk="1" hangingPunct="1">
              <a:spcBef>
                <a:spcPct val="0"/>
              </a:spcBef>
              <a:defRPr/>
            </a:pPr>
            <a:endParaRPr lang="en-US" altLang="en-US" b="1" smtClean="0"/>
          </a:p>
          <a:p>
            <a:pPr>
              <a:defRPr/>
            </a:pPr>
            <a:r>
              <a:rPr lang="en-US" altLang="en-US" b="1" smtClean="0"/>
              <a:t>Page 28	Section II - Skills and Task Analysis: </a:t>
            </a:r>
            <a:r>
              <a:rPr lang="en-US" altLang="en-US" smtClean="0"/>
              <a:t>This section provides an analysis of the tasks that comprise each of the skills assessed by the system. The participant's performance in each task is reported as either being acceptable or needing development. This information can be used to identify training activities within each skill area. Here is an example taken from a customer service assessment program:</a:t>
            </a:r>
          </a:p>
          <a:p>
            <a:pPr>
              <a:defRPr/>
            </a:pPr>
            <a:r>
              <a:rPr lang="en-US" altLang="en-US" smtClean="0"/>
              <a:t>One of the tasks measured is Customer Relations, by which is meant an individual's ability to create and maintain a positive company image by interacting with others in a polite, professional, and proactive manner.</a:t>
            </a:r>
          </a:p>
          <a:p>
            <a:pPr>
              <a:defRPr/>
            </a:pPr>
            <a:endParaRPr lang="en-US" altLang="en-US" smtClean="0"/>
          </a:p>
          <a:p>
            <a:pPr>
              <a:defRPr/>
            </a:pPr>
            <a:r>
              <a:rPr lang="en-US" altLang="en-US" smtClean="0"/>
              <a:t>The following kind of information is provided, based upon the individual choices made during the assessment:</a:t>
            </a:r>
          </a:p>
          <a:p>
            <a:pPr>
              <a:defRPr/>
            </a:pPr>
            <a:r>
              <a:rPr lang="en-US" altLang="en-US" b="1" smtClean="0"/>
              <a:t>Situations In Which the Participant's Performance Was Acceptable:</a:t>
            </a:r>
          </a:p>
          <a:p>
            <a:pPr>
              <a:defRPr/>
            </a:pPr>
            <a:r>
              <a:rPr lang="en-US" altLang="en-US" smtClean="0"/>
              <a:t>	Interacts with customers who make unreasonable demands or have unjustified complaints</a:t>
            </a:r>
          </a:p>
          <a:p>
            <a:pPr>
              <a:defRPr/>
            </a:pPr>
            <a:r>
              <a:rPr lang="en-US" altLang="en-US" smtClean="0"/>
              <a:t>	Deals with customers regarding service/product complaints</a:t>
            </a:r>
          </a:p>
          <a:p>
            <a:pPr>
              <a:defRPr/>
            </a:pPr>
            <a:r>
              <a:rPr lang="en-US" altLang="en-US" b="1" smtClean="0"/>
              <a:t>Situations In Which The Participant's Performance Needs Development:</a:t>
            </a:r>
          </a:p>
          <a:p>
            <a:pPr>
              <a:defRPr/>
            </a:pPr>
            <a:endParaRPr lang="en-US" altLang="en-US" b="1" smtClean="0"/>
          </a:p>
          <a:p>
            <a:pPr>
              <a:defRPr/>
            </a:pPr>
            <a:r>
              <a:rPr lang="en-US" altLang="en-US" b="1" smtClean="0"/>
              <a:t>Page 30  Section III - Performance Development Strategies</a:t>
            </a:r>
            <a:r>
              <a:rPr lang="en-US" altLang="en-US" smtClean="0"/>
              <a:t>: This section suggests activities to help the participant improve performance in the areas most in need of development. These performance development strategies can be shared with others in the organization in the position to assist in implementing a developmental plan. These suggested strategies are intended to supplement and complement (not replace) other formal developmental activities, such as: training programs, local college courses, books, and other available resources.</a:t>
            </a:r>
          </a:p>
          <a:p>
            <a:pPr>
              <a:defRPr/>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F36B36-0FEA-4FBF-B2A5-F13159202F8D}"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791166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78 </a:t>
            </a:r>
            <a:r>
              <a:rPr lang="en-US" altLang="en-US" smtClean="0"/>
              <a:t>in WSCS manual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3DE30E-C471-4E33-A5F4-B946F3949FC0}"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425190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78 </a:t>
            </a:r>
            <a:r>
              <a:rPr lang="en-US" altLang="en-US" smtClean="0"/>
              <a:t>in WSCS Manual</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3FBE15-F1EC-4710-9DF1-25DE600C83CE}"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168498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12 </a:t>
            </a:r>
            <a:r>
              <a:rPr lang="en-US" altLang="en-US" smtClean="0"/>
              <a:t>in WSCS Manual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43737-4517-4EC1-8F44-88196A507AD9}"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315976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114522-A111-46EF-A257-A5B492CDB54D}" type="slidenum">
              <a:rPr lang="en-US" altLang="en-US" smtClean="0"/>
              <a:pPr>
                <a:spcBef>
                  <a:spcPct val="0"/>
                </a:spcBef>
              </a:pPr>
              <a:t>18</a:t>
            </a:fld>
            <a:endParaRPr lang="en-US" alt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 Reading Comprehension test contains 36 multiple-choice items that involve interpreting manuals, forms, diagrams, charts, signs and other types of workplace documentation.  </a:t>
            </a:r>
          </a:p>
          <a:p>
            <a:r>
              <a:rPr lang="en-US" altLang="en-US" smtClean="0"/>
              <a:t> </a:t>
            </a:r>
          </a:p>
          <a:p>
            <a:r>
              <a:rPr lang="en-US" altLang="en-US" b="1" smtClean="0"/>
              <a:t>2.  Math</a:t>
            </a:r>
          </a:p>
          <a:p>
            <a:r>
              <a:rPr lang="en-US" altLang="en-US" smtClean="0"/>
              <a:t> </a:t>
            </a:r>
          </a:p>
          <a:p>
            <a:r>
              <a:rPr lang="en-US" altLang="en-US" smtClean="0"/>
              <a:t>The Math test contains 35 multiple-choice items that address a range of math skills used on the job, including basic computation, decimals, fractions, percents, ratio and simple applied algebra.  Items require applying math skills to job-related tasks or situations.  </a:t>
            </a:r>
          </a:p>
          <a:p>
            <a:pPr eaLnBrk="1" hangingPunct="1"/>
            <a:endParaRPr lang="en-US" altLang="en-US" smtClean="0"/>
          </a:p>
        </p:txBody>
      </p:sp>
    </p:spTree>
    <p:extLst>
      <p:ext uri="{BB962C8B-B14F-4D97-AF65-F5344CB8AC3E}">
        <p14:creationId xmlns:p14="http://schemas.microsoft.com/office/powerpoint/2010/main" val="216984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13 </a:t>
            </a:r>
            <a:r>
              <a:rPr lang="en-US" altLang="en-US" smtClean="0"/>
              <a:t>in WSCS Manual</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9D8E76-06C3-4458-85AA-E2F3C07CE42D}"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232454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15 </a:t>
            </a:r>
            <a:r>
              <a:rPr lang="en-US" altLang="en-US" smtClean="0"/>
              <a:t>in WSCS Manual</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EC6A4C-4BDD-4BCE-98D0-87F68533DE89}"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01048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6F0351-1D0D-4830-AAA8-280AF04CFD5F}"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47988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solidFill>
                  <a:srgbClr val="FF0000"/>
                </a:solidFill>
              </a:rPr>
              <a:t>UPDATE THESE NUMBERS: Since January of 2010, 7 parole education sites and 5 adult schools in California have participated in a Workforce Skills Certification Project in response to the Transition to Careers ABE initiative. Starting late 2013, NEDP sites in 5 states will begin to pilot WSCS.</a:t>
            </a:r>
          </a:p>
          <a:p>
            <a:endParaRPr lang="en-US" altLang="en-US" smtClean="0"/>
          </a:p>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3A56C1-99E0-4B4F-B1C9-D977E0444696}"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135315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5888" indent="-115888">
              <a:buFontTx/>
              <a:buChar char="•"/>
            </a:pPr>
            <a:r>
              <a:rPr lang="en-US" altLang="en-US" smtClean="0"/>
              <a:t>9:50  Activity Employer Survey #3 &amp; 4</a:t>
            </a:r>
          </a:p>
          <a:p>
            <a:pPr marL="581025" lvl="1" indent="-115888">
              <a:buFontTx/>
              <a:buChar char="•"/>
            </a:pPr>
            <a:r>
              <a:rPr lang="en-US" altLang="en-US" smtClean="0"/>
              <a:t>With a partner choose a job your community has openings in (Retail; health aid; food service; typical jobs open in your area)</a:t>
            </a:r>
          </a:p>
          <a:p>
            <a:pPr marL="581025" lvl="1" indent="-115888">
              <a:buFontTx/>
              <a:buChar char="•"/>
            </a:pPr>
            <a:r>
              <a:rPr lang="en-US" altLang="en-US" smtClean="0"/>
              <a:t>Write the job on a post-it and place on table in front of you</a:t>
            </a:r>
          </a:p>
          <a:p>
            <a:pPr marL="581025" lvl="1" indent="-115888">
              <a:buFontTx/>
              <a:buChar char="•"/>
            </a:pPr>
            <a:r>
              <a:rPr lang="en-US" altLang="en-US" smtClean="0"/>
              <a:t>Go to employer survey in manual – pages 5-9 in WSCS Manual</a:t>
            </a:r>
          </a:p>
          <a:p>
            <a:pPr marL="581025" lvl="1" indent="-115888">
              <a:buFontTx/>
              <a:buChar char="•"/>
            </a:pPr>
            <a:r>
              <a:rPr lang="en-US" altLang="en-US" smtClean="0"/>
              <a:t> Pretend you are an employer for the job on your post-it note and respond to the survey</a:t>
            </a:r>
          </a:p>
          <a:p>
            <a:pPr marL="1047750" lvl="2" indent="-115888">
              <a:buFontTx/>
              <a:buChar char="•"/>
            </a:pPr>
            <a:r>
              <a:rPr lang="en-US" altLang="en-US" smtClean="0"/>
              <a:t>Take 10 minutes - for Personal Qualities and Customer Care</a:t>
            </a:r>
          </a:p>
          <a:p>
            <a:pPr marL="1047750" lvl="2" indent="-115888">
              <a:buFontTx/>
              <a:buChar char="•"/>
            </a:pPr>
            <a:r>
              <a:rPr lang="en-US" altLang="en-US" smtClean="0"/>
              <a:t>Take 6 minutes - for Reading and Math skill levels – Write levels on Post-it note</a:t>
            </a:r>
          </a:p>
          <a:p>
            <a:pPr marL="1047750" lvl="2" indent="-115888">
              <a:buFontTx/>
              <a:buChar char="•"/>
            </a:pPr>
            <a:endParaRPr lang="en-US" altLang="en-US" smtClean="0"/>
          </a:p>
          <a:p>
            <a:pPr marL="115888" indent="-115888">
              <a:buFontTx/>
              <a:buChar char="•"/>
            </a:pPr>
            <a:r>
              <a:rPr lang="en-US" altLang="en-US" smtClean="0"/>
              <a:t>Does Arriana have the skills needed for your job (identified on your sticky) based on your survey?</a:t>
            </a:r>
          </a:p>
          <a:p>
            <a:pPr marL="115888" indent="-115888">
              <a:buFontTx/>
              <a:buChar char="•"/>
            </a:pPr>
            <a:r>
              <a:rPr lang="en-US" altLang="en-US" smtClean="0"/>
              <a:t>As an employer, might hyou call her in for an interview? Why or why not?</a:t>
            </a:r>
          </a:p>
          <a:p>
            <a:pPr marL="581025" lvl="1" indent="-115888">
              <a:buFontTx/>
              <a:buChar char="•"/>
            </a:pPr>
            <a:r>
              <a:rPr lang="en-US" altLang="en-US" smtClean="0"/>
              <a:t>(report back)</a:t>
            </a:r>
          </a:p>
          <a:p>
            <a:pPr marL="115888" indent="-115888">
              <a:buFontTx/>
              <a:buChar char="•"/>
            </a:pPr>
            <a:endParaRPr lang="en-US" altLang="en-US" smtClean="0"/>
          </a:p>
          <a:p>
            <a:pPr marL="581025" lvl="1" indent="-115888">
              <a:buFontTx/>
              <a:buChar char="•"/>
            </a:pPr>
            <a:r>
              <a:rPr lang="en-US" altLang="en-US" smtClean="0"/>
              <a:t>Does Arriana Milas meet basic skill requirements based on profile?? (report back)</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0F8D83-7C73-4A08-B98C-28317AA67FF1}"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43810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55122D-86AC-4DDA-A479-BAA547BFD031}" type="slidenum">
              <a:rPr lang="en-US" altLang="en-US" smtClean="0"/>
              <a:pPr>
                <a:spcBef>
                  <a:spcPct val="0"/>
                </a:spcBef>
              </a:pPr>
              <a:t>4</a:t>
            </a:fld>
            <a:endParaRPr lang="en-US" altLang="en-US" smtClean="0"/>
          </a:p>
        </p:txBody>
      </p:sp>
      <p:sp>
        <p:nvSpPr>
          <p:cNvPr id="16387" name="Rectangle 2"/>
          <p:cNvSpPr>
            <a:spLocks noGrp="1" noRot="1" noChangeAspect="1" noChangeArrowheads="1" noTextEdit="1"/>
          </p:cNvSpPr>
          <p:nvPr>
            <p:ph type="sldImg"/>
          </p:nvPr>
        </p:nvSpPr>
        <p:spPr bwMode="auto">
          <a:xfrm>
            <a:off x="1182688" y="701675"/>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xfrm>
            <a:off x="935038" y="4416425"/>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Page 1 in WSCS Manual</a:t>
            </a:r>
          </a:p>
          <a:p>
            <a:r>
              <a:rPr lang="en-US" altLang="en-US" smtClean="0"/>
              <a:t>Step 1 - </a:t>
            </a:r>
            <a:r>
              <a:rPr lang="en-US" altLang="en-US" smtClean="0">
                <a:solidFill>
                  <a:srgbClr val="0070C0"/>
                </a:solidFill>
              </a:rPr>
              <a:t>Identify Work Readiness Skills: </a:t>
            </a:r>
            <a:r>
              <a:rPr lang="en-US" altLang="en-US" smtClean="0"/>
              <a:t>identify a learner’s work readiness skills (reading, math and workplace behaviors) by administering diagnostic assessments - the results of which are described in a </a:t>
            </a:r>
            <a:r>
              <a:rPr lang="en-US" altLang="en-US" i="1" smtClean="0">
                <a:solidFill>
                  <a:srgbClr val="92D050"/>
                </a:solidFill>
              </a:rPr>
              <a:t>Workforce Skills Profile</a:t>
            </a:r>
          </a:p>
          <a:p>
            <a:endParaRPr lang="en-US" altLang="en-US" sz="800" smtClean="0"/>
          </a:p>
          <a:p>
            <a:r>
              <a:rPr lang="en-US" altLang="en-US" smtClean="0"/>
              <a:t>Step 2 - </a:t>
            </a:r>
            <a:r>
              <a:rPr lang="en-US" altLang="en-US" smtClean="0">
                <a:solidFill>
                  <a:srgbClr val="0070C0"/>
                </a:solidFill>
              </a:rPr>
              <a:t>Provide Work Readiness Skill Instruction</a:t>
            </a:r>
            <a:r>
              <a:rPr lang="en-US" altLang="en-US" smtClean="0"/>
              <a:t>: Utilizing the diagnostic information in the </a:t>
            </a:r>
            <a:r>
              <a:rPr lang="en-US" altLang="en-US" i="1" smtClean="0">
                <a:solidFill>
                  <a:srgbClr val="92D050"/>
                </a:solidFill>
              </a:rPr>
              <a:t>Workforce Skills Profile</a:t>
            </a:r>
            <a:r>
              <a:rPr lang="en-US" altLang="en-US" smtClean="0"/>
              <a:t>, offer instruction in workplace behaviors, reading and math.</a:t>
            </a:r>
          </a:p>
          <a:p>
            <a:endParaRPr lang="en-US" altLang="en-US" sz="800" smtClean="0"/>
          </a:p>
          <a:p>
            <a:r>
              <a:rPr lang="en-US" altLang="en-US" smtClean="0"/>
              <a:t>Step 3 - </a:t>
            </a:r>
            <a:r>
              <a:rPr lang="en-US" altLang="en-US" smtClean="0">
                <a:solidFill>
                  <a:srgbClr val="0070C0"/>
                </a:solidFill>
              </a:rPr>
              <a:t>Certify Work Readiness Skills</a:t>
            </a:r>
            <a:r>
              <a:rPr lang="en-US" altLang="en-US" smtClean="0"/>
              <a:t>:  When a learner demonstrates a certain level of work readiness skills, administer certification assessments and upon passage of the assessments award a</a:t>
            </a:r>
            <a:r>
              <a:rPr lang="en-US" altLang="en-US" smtClean="0">
                <a:solidFill>
                  <a:srgbClr val="FF0000"/>
                </a:solidFill>
              </a:rPr>
              <a:t> </a:t>
            </a:r>
            <a:r>
              <a:rPr lang="en-US" altLang="en-US" b="1" i="1" smtClean="0">
                <a:solidFill>
                  <a:srgbClr val="00B050"/>
                </a:solidFill>
              </a:rPr>
              <a:t>Workforce Skills Certificate </a:t>
            </a:r>
          </a:p>
          <a:p>
            <a:pPr eaLnBrk="1" hangingPunct="1"/>
            <a:endParaRPr lang="en-US" altLang="en-US" smtClean="0"/>
          </a:p>
        </p:txBody>
      </p:sp>
    </p:spTree>
    <p:extLst>
      <p:ext uri="{BB962C8B-B14F-4D97-AF65-F5344CB8AC3E}">
        <p14:creationId xmlns:p14="http://schemas.microsoft.com/office/powerpoint/2010/main" val="2259530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REFER TO HANDOUT</a:t>
            </a:r>
          </a:p>
          <a:p>
            <a:r>
              <a:rPr lang="en-US" altLang="en-US" smtClean="0"/>
              <a:t>P 10-11 in binder </a:t>
            </a:r>
            <a:br>
              <a:rPr lang="en-US" altLang="en-US" smtClean="0"/>
            </a:br>
            <a:endParaRPr lang="en-US" altLang="en-US" smtClean="0"/>
          </a:p>
          <a:p>
            <a:r>
              <a:rPr lang="en-US" altLang="en-US" smtClean="0"/>
              <a:t>This is a visual chart of the options we have in this model to identify BASIC academic and soft skills that a student demonstrates to allow for entry level employment. These skills are outlined on a Workforce Skills </a:t>
            </a:r>
            <a:r>
              <a:rPr lang="en-US" altLang="en-US" u="sng" smtClean="0"/>
              <a:t>Profile</a:t>
            </a:r>
            <a:r>
              <a:rPr lang="en-US" altLang="en-US" smtClean="0"/>
              <a:t>. </a:t>
            </a:r>
          </a:p>
          <a:p>
            <a:endParaRPr lang="en-US" altLang="en-US" smtClean="0"/>
          </a:p>
          <a:p>
            <a:r>
              <a:rPr lang="en-US" altLang="en-US" smtClean="0"/>
              <a:t>With additional intervention and support the Client develops the academic and soft skills to earn a Workforce Skills Certificate.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5003DC-31DB-4142-8EA2-4690510BC8A5}"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123846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Learners can use the profile to document work readiness skills to help them get a job – even before instruction happens.</a:t>
            </a:r>
          </a:p>
          <a:p>
            <a:endParaRPr lang="en-US" altLang="en-US" smtClean="0"/>
          </a:p>
          <a:p>
            <a:r>
              <a:rPr lang="en-US" altLang="en-US" smtClean="0"/>
              <a:t>LRI Workforce Readiness assessment:</a:t>
            </a:r>
          </a:p>
          <a:p>
            <a:r>
              <a:rPr lang="en-US" altLang="en-US" smtClean="0"/>
              <a:t>Module 1 - </a:t>
            </a:r>
            <a:r>
              <a:rPr lang="en-US" altLang="en-US" b="1" smtClean="0"/>
              <a:t>Personal Qualities</a:t>
            </a:r>
            <a:r>
              <a:rPr lang="en-US" altLang="en-US" smtClean="0"/>
              <a:t> </a:t>
            </a:r>
            <a:r>
              <a:rPr lang="en-US" altLang="en-US" b="1" smtClean="0"/>
              <a:t>System</a:t>
            </a:r>
            <a:r>
              <a:rPr lang="en-US" altLang="en-US" smtClean="0"/>
              <a:t> is 40 minutes of video during which the viewer responds to 28 work-related questions. </a:t>
            </a:r>
          </a:p>
          <a:p>
            <a:r>
              <a:rPr lang="en-US" altLang="en-US" smtClean="0"/>
              <a:t>Module 2 - </a:t>
            </a:r>
            <a:r>
              <a:rPr lang="en-US" altLang="en-US" b="1" smtClean="0"/>
              <a:t>Customer Care</a:t>
            </a:r>
            <a:r>
              <a:rPr lang="en-US" altLang="en-US" smtClean="0"/>
              <a:t> </a:t>
            </a:r>
            <a:r>
              <a:rPr lang="en-US" altLang="en-US" b="1" smtClean="0"/>
              <a:t>System</a:t>
            </a:r>
            <a:r>
              <a:rPr lang="en-US" altLang="en-US" smtClean="0"/>
              <a:t> is 37 minutes of video during which the viewer responds to 28 work-related questions. </a:t>
            </a:r>
          </a:p>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1C94CF-E882-48A9-B081-14B3FF873C7D}"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386146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Comic Sans MS" panose="030F0702030302020204" pitchFamily="66" charset="0"/>
              </a:rPr>
              <a:t>There is a unique description of each skill level that states in </a:t>
            </a:r>
            <a:r>
              <a:rPr lang="en-US" altLang="en-US" b="1" smtClean="0">
                <a:latin typeface="Comic Sans MS" panose="030F0702030302020204" pitchFamily="66" charset="0"/>
              </a:rPr>
              <a:t>positive</a:t>
            </a:r>
            <a:r>
              <a:rPr lang="en-US" altLang="en-US" smtClean="0">
                <a:latin typeface="Comic Sans MS" panose="030F0702030302020204" pitchFamily="66" charset="0"/>
              </a:rPr>
              <a:t> </a:t>
            </a:r>
            <a:r>
              <a:rPr lang="en-US" altLang="en-US" b="1" smtClean="0">
                <a:latin typeface="Comic Sans MS" panose="030F0702030302020204" pitchFamily="66" charset="0"/>
              </a:rPr>
              <a:t>terms what a person can do</a:t>
            </a:r>
            <a:r>
              <a:rPr lang="en-US" altLang="en-US" smtClean="0">
                <a:latin typeface="Comic Sans MS" panose="030F0702030302020204" pitchFamily="66" charset="0"/>
              </a:rPr>
              <a:t>.  The profile doesn’t state what a person can’t do.</a:t>
            </a:r>
          </a:p>
          <a:p>
            <a:pPr eaLnBrk="1" hangingPunct="1"/>
            <a:endParaRPr lang="en-US" altLang="en-US" smtClean="0">
              <a:latin typeface="Comic Sans MS" panose="030F0702030302020204" pitchFamily="66" charset="0"/>
            </a:endParaRPr>
          </a:p>
          <a:p>
            <a:pPr eaLnBrk="1" hangingPunct="1"/>
            <a:r>
              <a:rPr lang="en-US" altLang="en-US" smtClean="0">
                <a:latin typeface="Comic Sans MS" panose="030F0702030302020204" pitchFamily="66" charset="0"/>
              </a:rPr>
              <a:t>Employers can read the descriptions on the profile and decide if the person has the necessary skill set to do the job.</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108FC6-2561-49C5-A41F-7A71633CB62E}"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215133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81F735-2A38-45BA-AAE8-0FE8ADE8F293}" type="slidenum">
              <a:rPr lang="en-US" altLang="en-US" smtClean="0"/>
              <a:pPr>
                <a:spcBef>
                  <a:spcPct val="0"/>
                </a:spcBef>
              </a:pPr>
              <a:t>9</a:t>
            </a:fld>
            <a:endParaRPr lang="en-US" altLang="en-US" smtClean="0"/>
          </a:p>
        </p:txBody>
      </p:sp>
      <p:sp>
        <p:nvSpPr>
          <p:cNvPr id="25603" name="Rectangle 2"/>
          <p:cNvSpPr>
            <a:spLocks noGrp="1" noRot="1" noChangeAspect="1" noChangeArrowheads="1" noTextEdit="1"/>
          </p:cNvSpPr>
          <p:nvPr>
            <p:ph type="sldImg"/>
          </p:nvPr>
        </p:nvSpPr>
        <p:spPr bwMode="auto">
          <a:xfrm>
            <a:off x="1185863" y="701675"/>
            <a:ext cx="4641850" cy="3481388"/>
          </a:xfr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234950" y="4414838"/>
            <a:ext cx="6464300" cy="4183062"/>
          </a:xfrm>
          <a:solidFill>
            <a:srgbClr val="FFFFFF"/>
          </a:solidFill>
          <a:ln>
            <a:solidFill>
              <a:srgbClr val="000000"/>
            </a:solidFill>
            <a:miter lim="800000"/>
            <a:headEnd/>
            <a:tailEnd/>
          </a:ln>
        </p:spPr>
        <p:txBody>
          <a:bodyPr wrap="square" lIns="89370" tIns="44685" rIns="89370" bIns="44685" numCol="1" anchor="t" anchorCtr="0" compatLnSpc="1">
            <a:prstTxWarp prst="textNoShape">
              <a:avLst/>
            </a:prstTxWarp>
            <a:normAutofit/>
          </a:bodyPr>
          <a:lstStyle/>
          <a:p>
            <a:pPr eaLnBrk="1" hangingPunct="1">
              <a:defRPr/>
            </a:pPr>
            <a:r>
              <a:rPr lang="en-US" altLang="en-US" b="1" dirty="0" smtClean="0">
                <a:latin typeface="Comic Sans MS" panose="030F0702030302020204" pitchFamily="66" charset="0"/>
              </a:rPr>
              <a:t>Page 15 </a:t>
            </a:r>
            <a:r>
              <a:rPr lang="en-US" altLang="en-US" dirty="0" smtClean="0">
                <a:latin typeface="Comic Sans MS" panose="030F0702030302020204" pitchFamily="66" charset="0"/>
              </a:rPr>
              <a:t>in WSCS Manual</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A person’s CASAS test score results identify current skill levels. </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The EFL levels (1 – 8) on the Profile show a person’s current skill levels. </a:t>
            </a:r>
          </a:p>
          <a:p>
            <a:pPr eaLnBrk="1" hangingPunct="1">
              <a:defRPr/>
            </a:pPr>
            <a:r>
              <a:rPr lang="en-US" altLang="en-US" dirty="0" smtClean="0">
                <a:latin typeface="Comic Sans MS" panose="030F0702030302020204" pitchFamily="66" charset="0"/>
              </a:rPr>
              <a:t>There is a description of each level that states in positive terms what a person can do. </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Employers can read the descriptions and decide if the job candidate has the skill set to do the job.</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The Educational Functioning Levels (EFL) are used </a:t>
            </a:r>
            <a:r>
              <a:rPr lang="en-US" altLang="en-US" smtClean="0">
                <a:latin typeface="Comic Sans MS" panose="030F0702030302020204" pitchFamily="66" charset="0"/>
              </a:rPr>
              <a:t>by WIOA </a:t>
            </a:r>
            <a:r>
              <a:rPr lang="en-US" altLang="en-US" dirty="0" smtClean="0">
                <a:latin typeface="Comic Sans MS" panose="030F0702030302020204" pitchFamily="66" charset="0"/>
              </a:rPr>
              <a:t>I programs to report out academic levels. Use CASAS Scale score levels to know where instruction should begin.</a:t>
            </a:r>
          </a:p>
          <a:p>
            <a:pPr eaLnBrk="1" hangingPunct="1">
              <a:defRPr/>
            </a:pPr>
            <a:endParaRPr lang="en-US" altLang="en-US" dirty="0" smtClean="0">
              <a:latin typeface="Comic Sans MS" panose="030F0702030302020204" pitchFamily="66" charset="0"/>
            </a:endParaRPr>
          </a:p>
          <a:p>
            <a:pPr eaLnBrk="1" hangingPunct="1">
              <a:defRPr/>
            </a:pPr>
            <a:r>
              <a:rPr lang="en-US" altLang="en-US" dirty="0" smtClean="0">
                <a:latin typeface="Comic Sans MS" panose="030F0702030302020204" pitchFamily="66" charset="0"/>
              </a:rPr>
              <a:t>This is another interpretation of the Profile and Certification levels as identified by the CASAS .</a:t>
            </a: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r>
              <a:rPr lang="en-US" altLang="en-US" i="1" dirty="0" smtClean="0">
                <a:solidFill>
                  <a:schemeClr val="tx2"/>
                </a:solidFill>
                <a:latin typeface="Comic Sans MS" panose="030F0702030302020204" pitchFamily="66" charset="0"/>
              </a:rPr>
              <a:t>Candidates will come into the process at many entry points.</a:t>
            </a:r>
          </a:p>
          <a:p>
            <a:pPr eaLnBrk="1" hangingPunct="1">
              <a:buFont typeface="Wingdings" panose="05000000000000000000" pitchFamily="2" charset="2"/>
              <a:buNone/>
              <a:defRPr/>
            </a:pPr>
            <a:endParaRPr lang="en-US" altLang="en-US" i="1" dirty="0" smtClean="0">
              <a:solidFill>
                <a:schemeClr val="tx2"/>
              </a:solidFill>
              <a:latin typeface="Comic Sans MS" panose="030F0702030302020204" pitchFamily="66" charset="0"/>
            </a:endParaRPr>
          </a:p>
          <a:p>
            <a:pPr eaLnBrk="1" hangingPunct="1">
              <a:buFont typeface="Wingdings" panose="05000000000000000000" pitchFamily="2" charset="2"/>
              <a:buNone/>
              <a:defRPr/>
            </a:pPr>
            <a:r>
              <a:rPr lang="en-US" altLang="en-US" i="1" dirty="0" smtClean="0">
                <a:solidFill>
                  <a:schemeClr val="tx2"/>
                </a:solidFill>
                <a:latin typeface="Comic Sans MS" panose="030F0702030302020204" pitchFamily="66" charset="0"/>
              </a:rPr>
              <a:t>Refer to the HANDOUT that shows all the descriptors at all the levels.</a:t>
            </a:r>
          </a:p>
          <a:p>
            <a:pPr eaLnBrk="1" hangingPunct="1">
              <a:defRPr/>
            </a:pPr>
            <a:endParaRPr lang="en-US" altLang="en-US" dirty="0" smtClean="0">
              <a:latin typeface="Comic Sans MS" panose="030F0702030302020204" pitchFamily="66" charset="0"/>
            </a:endParaRPr>
          </a:p>
        </p:txBody>
      </p:sp>
    </p:spTree>
    <p:extLst>
      <p:ext uri="{BB962C8B-B14F-4D97-AF65-F5344CB8AC3E}">
        <p14:creationId xmlns:p14="http://schemas.microsoft.com/office/powerpoint/2010/main" val="24392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513">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F20AA0-FA2F-4435-BDF7-57B85899E5BD}" type="slidenum">
              <a:rPr lang="en-US" altLang="en-US" smtClean="0"/>
              <a:pPr>
                <a:spcBef>
                  <a:spcPct val="0"/>
                </a:spcBef>
              </a:pPr>
              <a:t>10</a:t>
            </a:fld>
            <a:endParaRPr lang="en-US" altLang="en-US"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defTabSz="918832">
              <a:defRPr/>
            </a:pPr>
            <a:r>
              <a:rPr lang="en-US" altLang="en-US" b="1" smtClean="0"/>
              <a:t>P 19-20 </a:t>
            </a:r>
            <a:r>
              <a:rPr lang="en-US" altLang="en-US" smtClean="0"/>
              <a:t>in WSCS Manual</a:t>
            </a:r>
          </a:p>
          <a:p>
            <a:pPr defTabSz="918832">
              <a:buFontTx/>
              <a:buChar char="•"/>
              <a:defRPr/>
            </a:pPr>
            <a:r>
              <a:rPr lang="en-US" altLang="en-US" smtClean="0"/>
              <a:t>Review what skills are assessed for Personal Qualities (PQ) and Customer Care (CC) </a:t>
            </a:r>
          </a:p>
          <a:p>
            <a:pPr defTabSz="918832">
              <a:buFontTx/>
              <a:buChar char="•"/>
              <a:defRPr/>
            </a:pPr>
            <a:r>
              <a:rPr lang="en-US" altLang="en-US" smtClean="0"/>
              <a:t>Do we typically assess these skills?</a:t>
            </a:r>
          </a:p>
          <a:p>
            <a:pPr defTabSz="918832" eaLnBrk="1" hangingPunct="1">
              <a:defRPr/>
            </a:pPr>
            <a:endParaRPr lang="en-US" altLang="en-US" b="1" smtClean="0">
              <a:solidFill>
                <a:srgbClr val="C00000"/>
              </a:solidFill>
            </a:endParaRPr>
          </a:p>
          <a:p>
            <a:pPr defTabSz="918832" eaLnBrk="1" hangingPunct="1">
              <a:defRPr/>
            </a:pPr>
            <a:r>
              <a:rPr lang="en-US" altLang="en-US" sz="1800" b="1">
                <a:solidFill>
                  <a:srgbClr val="C00000"/>
                </a:solidFill>
              </a:rPr>
              <a:t>SHOW LRI Video sample</a:t>
            </a:r>
          </a:p>
          <a:p>
            <a:pPr defTabSz="918832" eaLnBrk="1" hangingPunct="1">
              <a:defRPr/>
            </a:pPr>
            <a:endParaRPr lang="en-US" altLang="en-US" b="1" smtClean="0">
              <a:solidFill>
                <a:srgbClr val="C00000"/>
              </a:solidFill>
            </a:endParaRPr>
          </a:p>
          <a:p>
            <a:pPr defTabSz="918832">
              <a:buFontTx/>
              <a:buChar char="•"/>
              <a:defRPr/>
            </a:pPr>
            <a:r>
              <a:rPr lang="en-US" altLang="en-US" smtClean="0"/>
              <a:t>LRI's programs rely upon and feature carefully researched and employer-validated, video-delivered work-situations to validly and accurately measure the soft or high-performance skills and abilities needed for success in a range of jobs. </a:t>
            </a:r>
          </a:p>
          <a:p>
            <a:pPr defTabSz="918832">
              <a:buFontTx/>
              <a:buChar char="•"/>
              <a:defRPr/>
            </a:pPr>
            <a:endParaRPr lang="en-US" altLang="en-US" smtClean="0"/>
          </a:p>
          <a:p>
            <a:pPr defTabSz="918832">
              <a:buFontTx/>
              <a:buChar char="•"/>
              <a:defRPr/>
            </a:pPr>
            <a:r>
              <a:rPr lang="en-US" altLang="en-US" smtClean="0"/>
              <a:t>Videotaped scenarios simulate work activities and provide possible responses to the interpersonal challenges associated with specific jobs. Participants are asked to select which of the demonstrated responses they would take in these circumstances. </a:t>
            </a:r>
          </a:p>
          <a:p>
            <a:pPr defTabSz="918832">
              <a:buFontTx/>
              <a:buChar char="•"/>
              <a:defRPr/>
            </a:pPr>
            <a:endParaRPr lang="en-US" altLang="en-US" smtClean="0"/>
          </a:p>
          <a:p>
            <a:pPr defTabSz="918832">
              <a:buFontTx/>
              <a:buChar char="•"/>
              <a:defRPr/>
            </a:pPr>
            <a:r>
              <a:rPr lang="en-US" altLang="en-US" smtClean="0"/>
              <a:t>Assessed individuals' skills are compared to a standard of employer-defined effective behavior. </a:t>
            </a:r>
          </a:p>
          <a:p>
            <a:pPr defTabSz="918832" eaLnBrk="1" hangingPunct="1">
              <a:buFontTx/>
              <a:buChar char="•"/>
              <a:defRPr/>
            </a:pPr>
            <a:endParaRPr lang="en-US" altLang="en-US" smtClean="0"/>
          </a:p>
          <a:p>
            <a:pPr defTabSz="918832" eaLnBrk="1" hangingPunct="1">
              <a:buFontTx/>
              <a:buChar char="•"/>
              <a:defRPr/>
            </a:pPr>
            <a:r>
              <a:rPr lang="en-US" altLang="en-US" smtClean="0"/>
              <a:t>Each video assessment program has been statistically validated prior to its introduction to the marketplace. Personnel from a variety of organizations have been assessed and their results compared with actual on-the-job performance. This provides a statistical measure of how accurately the system assesses job performance. Each assessment program has proven to be four to five times more predictive of job performance than the typical job interview. Equal Employment Opportunity Commission (EEOC) considerations are taken into account in the validation of the video assessments.</a:t>
            </a:r>
          </a:p>
        </p:txBody>
      </p:sp>
    </p:spTree>
    <p:extLst>
      <p:ext uri="{BB962C8B-B14F-4D97-AF65-F5344CB8AC3E}">
        <p14:creationId xmlns:p14="http://schemas.microsoft.com/office/powerpoint/2010/main" val="84846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121798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87844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134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293293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806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414326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17437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59172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168221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EDC7F5-D641-4055-8456-859DB5699F7C}"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250317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EDC7F5-D641-4055-8456-859DB5699F7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0084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EDC7F5-D641-4055-8456-859DB5699F7C}"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46100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EDC7F5-D641-4055-8456-859DB5699F7C}"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181472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DC7F5-D641-4055-8456-859DB5699F7C}"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283318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5EDC7F5-D641-4055-8456-859DB5699F7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46166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EDC7F5-D641-4055-8456-859DB5699F7C}"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18AC4-AB6A-4ABB-9EED-9ECB5105077E}" type="slidenum">
              <a:rPr lang="en-US" smtClean="0"/>
              <a:t>‹#›</a:t>
            </a:fld>
            <a:endParaRPr lang="en-US"/>
          </a:p>
        </p:txBody>
      </p:sp>
    </p:spTree>
    <p:extLst>
      <p:ext uri="{BB962C8B-B14F-4D97-AF65-F5344CB8AC3E}">
        <p14:creationId xmlns:p14="http://schemas.microsoft.com/office/powerpoint/2010/main" val="3805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EDC7F5-D641-4055-8456-859DB5699F7C}" type="datetimeFigureOut">
              <a:rPr lang="en-US" smtClean="0"/>
              <a:t>12/5/2016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E618AC4-AB6A-4ABB-9EED-9ECB5105077E}" type="slidenum">
              <a:rPr lang="en-US" smtClean="0"/>
              <a:t>‹#›</a:t>
            </a:fld>
            <a:endParaRPr lang="en-US"/>
          </a:p>
        </p:txBody>
      </p:sp>
    </p:spTree>
    <p:extLst>
      <p:ext uri="{BB962C8B-B14F-4D97-AF65-F5344CB8AC3E}">
        <p14:creationId xmlns:p14="http://schemas.microsoft.com/office/powerpoint/2010/main" val="311128799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terry@casa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earning-resources.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asa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ctrTitle"/>
          </p:nvPr>
        </p:nvSpPr>
        <p:spPr>
          <a:xfrm>
            <a:off x="0" y="1905000"/>
            <a:ext cx="9144000" cy="1447800"/>
          </a:xfrm>
        </p:spPr>
        <p:txBody>
          <a:bodyPr>
            <a:normAutofit fontScale="90000"/>
          </a:bodyPr>
          <a:lstStyle/>
          <a:p>
            <a:pPr algn="ctr"/>
            <a:r>
              <a:rPr lang="en-US" altLang="en-US" dirty="0" smtClean="0">
                <a:solidFill>
                  <a:schemeClr val="accent2">
                    <a:lumMod val="75000"/>
                  </a:schemeClr>
                </a:solidFill>
              </a:rPr>
              <a:t>A New CCC Option: Workforce Skills Certification System (WSCS) Overview </a:t>
            </a:r>
            <a:endParaRPr lang="en-US" altLang="en-US" sz="3000" dirty="0" smtClean="0">
              <a:solidFill>
                <a:schemeClr val="accent2">
                  <a:lumMod val="75000"/>
                </a:schemeClr>
              </a:solidFill>
            </a:endParaRPr>
          </a:p>
        </p:txBody>
      </p:sp>
      <p:sp>
        <p:nvSpPr>
          <p:cNvPr id="9219" name="Text Placeholder 2"/>
          <p:cNvSpPr>
            <a:spLocks noGrp="1"/>
          </p:cNvSpPr>
          <p:nvPr>
            <p:ph type="subTitle" idx="1"/>
          </p:nvPr>
        </p:nvSpPr>
        <p:spPr>
          <a:xfrm>
            <a:off x="3733800" y="3733800"/>
            <a:ext cx="5103813" cy="1905000"/>
          </a:xfrm>
        </p:spPr>
        <p:txBody>
          <a:bodyPr>
            <a:normAutofit/>
          </a:bodyPr>
          <a:lstStyle/>
          <a:p>
            <a:pPr>
              <a:lnSpc>
                <a:spcPct val="100000"/>
              </a:lnSpc>
              <a:spcBef>
                <a:spcPct val="0"/>
              </a:spcBef>
            </a:pPr>
            <a:endParaRPr lang="en-US" altLang="en-US" dirty="0" smtClean="0">
              <a:latin typeface="Arial" panose="020B0604020202020204" pitchFamily="34" charset="0"/>
            </a:endParaRPr>
          </a:p>
          <a:p>
            <a:pPr>
              <a:lnSpc>
                <a:spcPct val="100000"/>
              </a:lnSpc>
              <a:spcBef>
                <a:spcPct val="0"/>
              </a:spcBef>
            </a:pPr>
            <a:endParaRPr lang="en-US" altLang="en-US" dirty="0" smtClean="0">
              <a:latin typeface="Arial" panose="020B0604020202020204" pitchFamily="34" charset="0"/>
            </a:endParaRPr>
          </a:p>
          <a:p>
            <a:pPr algn="ctr">
              <a:lnSpc>
                <a:spcPct val="100000"/>
              </a:lnSpc>
              <a:spcBef>
                <a:spcPct val="0"/>
              </a:spcBef>
            </a:pPr>
            <a:r>
              <a:rPr lang="en-US" altLang="en-US" b="1" dirty="0" smtClean="0">
                <a:latin typeface="Arial" panose="020B0604020202020204" pitchFamily="34" charset="0"/>
              </a:rPr>
              <a:t>Adriana Terry</a:t>
            </a:r>
          </a:p>
          <a:p>
            <a:pPr algn="ctr">
              <a:lnSpc>
                <a:spcPct val="100000"/>
              </a:lnSpc>
              <a:spcBef>
                <a:spcPct val="0"/>
              </a:spcBef>
            </a:pPr>
            <a:r>
              <a:rPr lang="en-US" altLang="en-US" b="1" dirty="0" smtClean="0">
                <a:latin typeface="Arial" panose="020B0604020202020204" pitchFamily="34" charset="0"/>
              </a:rPr>
              <a:t>CASAS</a:t>
            </a:r>
          </a:p>
          <a:p>
            <a:pPr algn="ctr">
              <a:lnSpc>
                <a:spcPct val="100000"/>
              </a:lnSpc>
              <a:spcBef>
                <a:spcPct val="0"/>
              </a:spcBef>
            </a:pPr>
            <a:r>
              <a:rPr lang="en-US" altLang="en-US" b="1" dirty="0" smtClean="0">
                <a:latin typeface="Arial" panose="020B0604020202020204" pitchFamily="34" charset="0"/>
                <a:hlinkClick r:id="rId3"/>
              </a:rPr>
              <a:t>aterry@casas.org</a:t>
            </a:r>
            <a:r>
              <a:rPr lang="en-US" altLang="en-US" b="1" dirty="0" smtClean="0">
                <a:latin typeface="Arial" panose="020B0604020202020204" pitchFamily="34" charset="0"/>
              </a:rPr>
              <a:t> </a:t>
            </a:r>
          </a:p>
        </p:txBody>
      </p:sp>
    </p:spTree>
    <p:extLst>
      <p:ext uri="{BB962C8B-B14F-4D97-AF65-F5344CB8AC3E}">
        <p14:creationId xmlns:p14="http://schemas.microsoft.com/office/powerpoint/2010/main" val="194041891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76200" y="152400"/>
            <a:ext cx="8382000" cy="533400"/>
          </a:xfrm>
        </p:spPr>
        <p:txBody>
          <a:bodyPr>
            <a:normAutofit fontScale="90000"/>
          </a:bodyPr>
          <a:lstStyle/>
          <a:p>
            <a:r>
              <a:rPr lang="en-US" altLang="en-US" dirty="0" smtClean="0">
                <a:solidFill>
                  <a:schemeClr val="accent2">
                    <a:lumMod val="75000"/>
                  </a:schemeClr>
                </a:solidFill>
              </a:rPr>
              <a:t>Workplace Behaviors (Soft Skills)</a:t>
            </a:r>
          </a:p>
        </p:txBody>
      </p:sp>
      <p:sp>
        <p:nvSpPr>
          <p:cNvPr id="16387" name="Rectangle 3"/>
          <p:cNvSpPr>
            <a:spLocks noGrp="1" noChangeArrowheads="1"/>
          </p:cNvSpPr>
          <p:nvPr>
            <p:ph idx="1"/>
          </p:nvPr>
        </p:nvSpPr>
        <p:spPr>
          <a:xfrm>
            <a:off x="426720" y="1114698"/>
            <a:ext cx="7480663" cy="5199016"/>
          </a:xfrm>
        </p:spPr>
        <p:txBody>
          <a:bodyPr>
            <a:normAutofit fontScale="70000" lnSpcReduction="20000"/>
          </a:bodyPr>
          <a:lstStyle/>
          <a:p>
            <a:pPr eaLnBrk="1" hangingPunct="1">
              <a:defRPr/>
            </a:pPr>
            <a:r>
              <a:rPr lang="en-US" sz="3100" dirty="0" smtClean="0"/>
              <a:t>Personal Qualities (PQ)*</a:t>
            </a:r>
          </a:p>
          <a:p>
            <a:pPr lvl="1" eaLnBrk="1" hangingPunct="1">
              <a:buFont typeface="Arial" charset="0"/>
              <a:buChar char="•"/>
              <a:defRPr/>
            </a:pPr>
            <a:r>
              <a:rPr lang="en-US" sz="3100" dirty="0" smtClean="0"/>
              <a:t>Integrity</a:t>
            </a:r>
          </a:p>
          <a:p>
            <a:pPr lvl="1" eaLnBrk="1" hangingPunct="1">
              <a:buFont typeface="Arial" charset="0"/>
              <a:buChar char="•"/>
              <a:defRPr/>
            </a:pPr>
            <a:r>
              <a:rPr lang="en-US" sz="3100" dirty="0" smtClean="0"/>
              <a:t>Responsibility</a:t>
            </a:r>
          </a:p>
          <a:p>
            <a:pPr lvl="1" eaLnBrk="1" hangingPunct="1">
              <a:buFont typeface="Arial" charset="0"/>
              <a:buChar char="•"/>
              <a:defRPr/>
            </a:pPr>
            <a:r>
              <a:rPr lang="en-US" sz="3100" dirty="0" smtClean="0"/>
              <a:t>Self-Esteem</a:t>
            </a:r>
          </a:p>
          <a:p>
            <a:pPr lvl="1" eaLnBrk="1" hangingPunct="1">
              <a:buFont typeface="Arial" charset="0"/>
              <a:buChar char="•"/>
              <a:defRPr/>
            </a:pPr>
            <a:r>
              <a:rPr lang="en-US" sz="3100" dirty="0" smtClean="0"/>
              <a:t>Self-Management</a:t>
            </a:r>
          </a:p>
          <a:p>
            <a:pPr lvl="1" eaLnBrk="1" hangingPunct="1">
              <a:buFont typeface="Arial" charset="0"/>
              <a:buChar char="•"/>
              <a:defRPr/>
            </a:pPr>
            <a:r>
              <a:rPr lang="en-US" sz="3100" dirty="0" smtClean="0"/>
              <a:t>Sociability</a:t>
            </a:r>
          </a:p>
          <a:p>
            <a:pPr eaLnBrk="1" hangingPunct="1">
              <a:defRPr/>
            </a:pPr>
            <a:r>
              <a:rPr lang="en-US" sz="3100" dirty="0" smtClean="0"/>
              <a:t>Customer Care (CC)*</a:t>
            </a:r>
          </a:p>
          <a:p>
            <a:pPr lvl="1" eaLnBrk="1" hangingPunct="1">
              <a:buFont typeface="Arial" charset="0"/>
              <a:buChar char="•"/>
              <a:defRPr/>
            </a:pPr>
            <a:r>
              <a:rPr lang="en-US" sz="3100" dirty="0" smtClean="0"/>
              <a:t>Customer Relations</a:t>
            </a:r>
          </a:p>
          <a:p>
            <a:pPr lvl="1" eaLnBrk="1" hangingPunct="1">
              <a:buFont typeface="Arial" charset="0"/>
              <a:buChar char="•"/>
              <a:defRPr/>
            </a:pPr>
            <a:r>
              <a:rPr lang="en-US" sz="3100" dirty="0" smtClean="0"/>
              <a:t>Decision Making</a:t>
            </a:r>
          </a:p>
          <a:p>
            <a:pPr lvl="1" eaLnBrk="1" hangingPunct="1">
              <a:buFont typeface="Arial" charset="0"/>
              <a:buChar char="•"/>
              <a:defRPr/>
            </a:pPr>
            <a:r>
              <a:rPr lang="en-US" sz="3100" dirty="0" smtClean="0"/>
              <a:t>Commitment to Quality</a:t>
            </a:r>
          </a:p>
          <a:p>
            <a:pPr lvl="1" eaLnBrk="1" hangingPunct="1">
              <a:buFont typeface="Arial" charset="0"/>
              <a:buChar char="•"/>
              <a:defRPr/>
            </a:pPr>
            <a:endParaRPr lang="en-US" sz="3100" dirty="0" smtClean="0"/>
          </a:p>
          <a:p>
            <a:pPr lvl="1" eaLnBrk="1" hangingPunct="1">
              <a:buFontTx/>
              <a:buNone/>
              <a:defRPr/>
            </a:pPr>
            <a:r>
              <a:rPr lang="en-US" sz="3100" dirty="0" smtClean="0"/>
              <a:t>*LRI’s Workforce Readiness Skills assessment </a:t>
            </a:r>
          </a:p>
          <a:p>
            <a:pPr lvl="1">
              <a:buFontTx/>
              <a:buNone/>
              <a:defRPr/>
            </a:pPr>
            <a:r>
              <a:rPr lang="en-US" sz="3100" b="1" dirty="0" smtClean="0">
                <a:solidFill>
                  <a:srgbClr val="03757B"/>
                </a:solidFill>
              </a:rPr>
              <a:t>To see samples go to:  www.learning-resources.com</a:t>
            </a:r>
            <a:endParaRPr lang="en-US" sz="3100" b="1" dirty="0">
              <a:solidFill>
                <a:srgbClr val="03757B"/>
              </a:solidFill>
            </a:endParaRPr>
          </a:p>
          <a:p>
            <a:pPr lvl="1" eaLnBrk="1" hangingPunct="1">
              <a:buFont typeface="Arial" charset="0"/>
              <a:buNone/>
              <a:defRPr/>
            </a:pPr>
            <a:endParaRPr lang="en-US" sz="2000" dirty="0" smtClean="0"/>
          </a:p>
        </p:txBody>
      </p:sp>
      <p:sp>
        <p:nvSpPr>
          <p:cNvPr id="26630"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2662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C7556232-75DA-426F-993A-5CC2D8D837C9}" type="slidenum">
              <a:rPr lang="en-US" altLang="en-US" sz="1100" smtClean="0">
                <a:solidFill>
                  <a:srgbClr val="920000"/>
                </a:solidFill>
              </a:rPr>
              <a:pPr>
                <a:spcBef>
                  <a:spcPct val="0"/>
                </a:spcBef>
                <a:buSzTx/>
                <a:buFontTx/>
                <a:buNone/>
              </a:pPr>
              <a:t>10</a:t>
            </a:fld>
            <a:endParaRPr lang="en-US" altLang="en-US" sz="1100" smtClean="0">
              <a:solidFill>
                <a:srgbClr val="920000"/>
              </a:solidFill>
            </a:endParaRPr>
          </a:p>
        </p:txBody>
      </p:sp>
      <p:pic>
        <p:nvPicPr>
          <p:cNvPr id="26629" name="Picture 5" descr="C:\Users\adolney.CASASHQ\AppData\Local\Microsoft\Windows\Temporary Internet Files\Content.IE5\DMORQ00N\MPj040895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875" y="1114697"/>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451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152400"/>
            <a:ext cx="8458200" cy="847725"/>
          </a:xfrm>
          <a:prstGeom prst="rect">
            <a:avLst/>
          </a:prstGeom>
        </p:spPr>
        <p:txBody>
          <a:bodyPr lIns="0" rIns="0" bIns="0" anchor="b">
            <a:normAutofit/>
          </a:bodyPr>
          <a:lstStyle/>
          <a:p>
            <a:pPr eaLnBrk="1" fontAlgn="auto" hangingPunct="1">
              <a:spcAft>
                <a:spcPts val="0"/>
              </a:spcAft>
              <a:defRPr/>
            </a:pPr>
            <a:r>
              <a:rPr lang="en-US" sz="3200" b="1" dirty="0">
                <a:solidFill>
                  <a:srgbClr val="005596"/>
                </a:solidFill>
                <a:latin typeface="Trebuchet MS" pitchFamily="34" charset="0"/>
                <a:ea typeface="+mj-ea"/>
                <a:cs typeface="+mj-cs"/>
              </a:rPr>
              <a:t>Step 2 - Develop skills </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6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2BD8F2FF-10A4-4649-A508-748B2735AD9D}" type="slidenum">
              <a:rPr lang="en-US" altLang="en-US" sz="1100" smtClean="0">
                <a:solidFill>
                  <a:srgbClr val="920000"/>
                </a:solidFill>
              </a:rPr>
              <a:pPr>
                <a:spcBef>
                  <a:spcPct val="0"/>
                </a:spcBef>
                <a:buSzTx/>
                <a:buFontTx/>
                <a:buNone/>
              </a:pPr>
              <a:t>11</a:t>
            </a:fld>
            <a:endParaRPr lang="en-US" altLang="en-US" sz="1100" smtClean="0">
              <a:solidFill>
                <a:srgbClr val="920000"/>
              </a:solidFill>
            </a:endParaRPr>
          </a:p>
        </p:txBody>
      </p:sp>
    </p:spTree>
    <p:extLst>
      <p:ext uri="{BB962C8B-B14F-4D97-AF65-F5344CB8AC3E}">
        <p14:creationId xmlns:p14="http://schemas.microsoft.com/office/powerpoint/2010/main" val="42847046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648200"/>
          </a:xfrm>
        </p:spPr>
        <p:txBody>
          <a:bodyPr>
            <a:noAutofit/>
          </a:bodyPr>
          <a:lstStyle/>
          <a:p>
            <a:pPr marL="0" indent="0">
              <a:buFont typeface="Wingdings" panose="05000000000000000000" pitchFamily="2" charset="2"/>
              <a:buNone/>
              <a:defRPr/>
            </a:pPr>
            <a:r>
              <a:rPr lang="en-US" sz="2400" dirty="0" smtClean="0">
                <a:solidFill>
                  <a:schemeClr val="tx2"/>
                </a:solidFill>
              </a:rPr>
              <a:t>NEDP site reviews feedback reports with client. Client can use feedback and diagnostic reports to identify areas of weakness and improve upon them: </a:t>
            </a:r>
            <a:endParaRPr lang="en-US" b="1" dirty="0" smtClean="0">
              <a:solidFill>
                <a:schemeClr val="tx2"/>
              </a:solidFill>
            </a:endParaRPr>
          </a:p>
          <a:p>
            <a:pPr lvl="3">
              <a:buFont typeface="Arial" charset="0"/>
              <a:buChar char="•"/>
              <a:defRPr/>
            </a:pPr>
            <a:r>
              <a:rPr lang="en-US" sz="2400" b="1" dirty="0" err="1" smtClean="0">
                <a:solidFill>
                  <a:schemeClr val="tx2"/>
                </a:solidFill>
              </a:rPr>
              <a:t>TOPSpro</a:t>
            </a:r>
            <a:r>
              <a:rPr lang="en-US" sz="2400" b="1" dirty="0" smtClean="0">
                <a:solidFill>
                  <a:schemeClr val="tx2"/>
                </a:solidFill>
              </a:rPr>
              <a:t> Enterprise competency reports </a:t>
            </a:r>
            <a:r>
              <a:rPr lang="en-US" sz="2400" dirty="0" smtClean="0">
                <a:solidFill>
                  <a:schemeClr val="tx2"/>
                </a:solidFill>
              </a:rPr>
              <a:t>on client’s  reading and math skills </a:t>
            </a:r>
            <a:endParaRPr lang="en-US" sz="2400" dirty="0">
              <a:solidFill>
                <a:schemeClr val="tx2"/>
              </a:solidFill>
            </a:endParaRPr>
          </a:p>
          <a:p>
            <a:pPr lvl="3">
              <a:buFont typeface="Arial" charset="0"/>
              <a:buChar char="•"/>
              <a:defRPr/>
            </a:pPr>
            <a:r>
              <a:rPr lang="en-US" sz="2400" b="1" dirty="0" smtClean="0">
                <a:solidFill>
                  <a:schemeClr val="tx2"/>
                </a:solidFill>
              </a:rPr>
              <a:t>LRI </a:t>
            </a:r>
            <a:r>
              <a:rPr lang="en-US" sz="2400" b="1" dirty="0">
                <a:solidFill>
                  <a:schemeClr val="tx2"/>
                </a:solidFill>
              </a:rPr>
              <a:t>Feedback and Development</a:t>
            </a:r>
            <a:r>
              <a:rPr lang="en-US" sz="2400" dirty="0">
                <a:solidFill>
                  <a:schemeClr val="tx2"/>
                </a:solidFill>
              </a:rPr>
              <a:t> </a:t>
            </a:r>
            <a:r>
              <a:rPr lang="en-US" sz="2400" dirty="0" smtClean="0">
                <a:solidFill>
                  <a:schemeClr val="tx2"/>
                </a:solidFill>
              </a:rPr>
              <a:t>reports on client’s soft skills</a:t>
            </a:r>
          </a:p>
          <a:p>
            <a:pPr marL="0" indent="0">
              <a:buFont typeface="Wingdings" panose="05000000000000000000" pitchFamily="2" charset="2"/>
              <a:buNone/>
              <a:defRPr/>
            </a:pPr>
            <a:r>
              <a:rPr lang="en-US" sz="2400" dirty="0" smtClean="0">
                <a:solidFill>
                  <a:schemeClr val="tx2"/>
                </a:solidFill>
              </a:rPr>
              <a:t>Reassess periodically to measure progress</a:t>
            </a:r>
          </a:p>
          <a:p>
            <a:pPr lvl="1">
              <a:buFont typeface="Arial" charset="0"/>
              <a:buChar char="•"/>
              <a:defRPr/>
            </a:pPr>
            <a:r>
              <a:rPr lang="en-US" sz="2400" dirty="0">
                <a:solidFill>
                  <a:schemeClr val="tx2"/>
                </a:solidFill>
              </a:rPr>
              <a:t>	C</a:t>
            </a:r>
            <a:r>
              <a:rPr lang="en-US" sz="2400" dirty="0" smtClean="0">
                <a:solidFill>
                  <a:schemeClr val="tx2"/>
                </a:solidFill>
              </a:rPr>
              <a:t>reate updated WSCS profile</a:t>
            </a:r>
          </a:p>
        </p:txBody>
      </p:sp>
      <p:sp>
        <p:nvSpPr>
          <p:cNvPr id="307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dirty="0" smtClean="0">
                <a:solidFill>
                  <a:schemeClr val="bg1"/>
                </a:solidFill>
              </a:rPr>
              <a:t>2016 CASAS Summer Institute</a:t>
            </a:r>
          </a:p>
        </p:txBody>
      </p:sp>
      <p:sp>
        <p:nvSpPr>
          <p:cNvPr id="3072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B1991830-7E06-4D74-B49E-725C61CA71D5}" type="slidenum">
              <a:rPr lang="en-US" altLang="en-US" sz="1100" smtClean="0">
                <a:solidFill>
                  <a:srgbClr val="920000"/>
                </a:solidFill>
              </a:rPr>
              <a:pPr>
                <a:spcBef>
                  <a:spcPct val="0"/>
                </a:spcBef>
                <a:buSzTx/>
                <a:buFontTx/>
                <a:buNone/>
              </a:pPr>
              <a:t>12</a:t>
            </a:fld>
            <a:endParaRPr lang="en-US" altLang="en-US" sz="1100" smtClean="0">
              <a:solidFill>
                <a:srgbClr val="920000"/>
              </a:solidFill>
            </a:endParaRPr>
          </a:p>
        </p:txBody>
      </p:sp>
      <p:sp>
        <p:nvSpPr>
          <p:cNvPr id="6" name="Title 1"/>
          <p:cNvSpPr txBox="1">
            <a:spLocks/>
          </p:cNvSpPr>
          <p:nvPr/>
        </p:nvSpPr>
        <p:spPr>
          <a:xfrm>
            <a:off x="152400" y="-152400"/>
            <a:ext cx="8458200" cy="847725"/>
          </a:xfrm>
          <a:prstGeom prst="rect">
            <a:avLst/>
          </a:prstGeom>
        </p:spPr>
        <p:txBody>
          <a:bodyPr lIns="0" rIns="0" bIns="0" anchor="b">
            <a:normAutofit/>
          </a:bodyPr>
          <a:lstStyle/>
          <a:p>
            <a:pPr eaLnBrk="1" fontAlgn="auto" hangingPunct="1">
              <a:spcAft>
                <a:spcPts val="0"/>
              </a:spcAft>
              <a:defRPr/>
            </a:pPr>
            <a:r>
              <a:rPr lang="en-US" sz="3200" b="1" dirty="0">
                <a:solidFill>
                  <a:srgbClr val="005596"/>
                </a:solidFill>
                <a:latin typeface="Trebuchet MS" pitchFamily="34" charset="0"/>
                <a:ea typeface="+mj-ea"/>
                <a:cs typeface="+mj-cs"/>
              </a:rPr>
              <a:t>Step 2 - Develop skills </a:t>
            </a:r>
          </a:p>
        </p:txBody>
      </p:sp>
    </p:spTree>
    <p:extLst>
      <p:ext uri="{BB962C8B-B14F-4D97-AF65-F5344CB8AC3E}">
        <p14:creationId xmlns:p14="http://schemas.microsoft.com/office/powerpoint/2010/main" val="57235772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p:txBody>
          <a:bodyPr/>
          <a:lstStyle/>
          <a:p>
            <a:r>
              <a:rPr lang="en-US" altLang="en-US" dirty="0" smtClean="0">
                <a:solidFill>
                  <a:schemeClr val="accent2">
                    <a:lumMod val="75000"/>
                  </a:schemeClr>
                </a:solidFill>
              </a:rPr>
              <a:t>LRI Feedback Report</a:t>
            </a:r>
          </a:p>
        </p:txBody>
      </p:sp>
      <p:sp>
        <p:nvSpPr>
          <p:cNvPr id="3" name="Content Placeholder 2"/>
          <p:cNvSpPr>
            <a:spLocks noGrp="1"/>
          </p:cNvSpPr>
          <p:nvPr>
            <p:ph idx="1"/>
          </p:nvPr>
        </p:nvSpPr>
        <p:spPr>
          <a:xfrm>
            <a:off x="409303" y="1550126"/>
            <a:ext cx="8020594" cy="4856362"/>
          </a:xfrm>
        </p:spPr>
        <p:txBody>
          <a:bodyPr>
            <a:normAutofit fontScale="92500" lnSpcReduction="20000"/>
          </a:bodyPr>
          <a:lstStyle/>
          <a:p>
            <a:pPr>
              <a:defRPr/>
            </a:pPr>
            <a:r>
              <a:rPr lang="en-US" b="1" dirty="0" smtClean="0"/>
              <a:t>SOCIABILITY:</a:t>
            </a:r>
          </a:p>
          <a:p>
            <a:pPr>
              <a:defRPr/>
            </a:pPr>
            <a:r>
              <a:rPr lang="en-US" i="1" dirty="0" smtClean="0"/>
              <a:t>You are understanding, friendly, flexible, and polite; when you are around coworkers, you participate in whatever is going on, instead of trying to be “invisible”; you get along well with others; you take an interest in what others say and do.</a:t>
            </a:r>
          </a:p>
          <a:p>
            <a:pPr>
              <a:defRPr/>
            </a:pPr>
            <a:endParaRPr lang="en-US" dirty="0" smtClean="0"/>
          </a:p>
          <a:p>
            <a:pPr>
              <a:defRPr/>
            </a:pPr>
            <a:r>
              <a:rPr lang="en-US" b="1" dirty="0" smtClean="0"/>
              <a:t>Situation In Which Your Performance </a:t>
            </a:r>
            <a:r>
              <a:rPr lang="en-US" b="1" u="sng" dirty="0" smtClean="0"/>
              <a:t>Was Acceptable</a:t>
            </a:r>
          </a:p>
          <a:p>
            <a:pPr marL="0" indent="0">
              <a:buFont typeface="Wingdings" panose="05000000000000000000" pitchFamily="2" charset="2"/>
              <a:buNone/>
              <a:defRPr/>
            </a:pPr>
            <a:endParaRPr lang="en-US" b="1" dirty="0" smtClean="0"/>
          </a:p>
          <a:p>
            <a:pPr>
              <a:defRPr/>
            </a:pPr>
            <a:r>
              <a:rPr lang="en-US" dirty="0" smtClean="0"/>
              <a:t>Is open and honest with coworkers because he/she knows it’s easier to work with people when you get along with them.</a:t>
            </a:r>
          </a:p>
          <a:p>
            <a:pPr marL="0" indent="0">
              <a:buFont typeface="Wingdings" panose="05000000000000000000" pitchFamily="2" charset="2"/>
              <a:buNone/>
              <a:defRPr/>
            </a:pPr>
            <a:endParaRPr lang="en-US" dirty="0" smtClean="0"/>
          </a:p>
          <a:p>
            <a:pPr>
              <a:defRPr/>
            </a:pPr>
            <a:r>
              <a:rPr lang="en-US" b="1" dirty="0" smtClean="0"/>
              <a:t>Situation In Which Your Performance </a:t>
            </a:r>
            <a:r>
              <a:rPr lang="en-US" b="1" u="sng" dirty="0" smtClean="0"/>
              <a:t>Needs Development</a:t>
            </a:r>
          </a:p>
          <a:p>
            <a:pPr marL="0" indent="0">
              <a:buFont typeface="Wingdings" panose="05000000000000000000" pitchFamily="2" charset="2"/>
              <a:buNone/>
              <a:defRPr/>
            </a:pPr>
            <a:endParaRPr lang="en-US" b="1" dirty="0" smtClean="0"/>
          </a:p>
          <a:p>
            <a:pPr>
              <a:defRPr/>
            </a:pPr>
            <a:r>
              <a:rPr lang="en-US" dirty="0" smtClean="0"/>
              <a:t>Spends some time chatting with coworkers, but not too much. Knows the difference between “down time”, when it’s okay to socialize, and when it’s time to concentrate on work and to let others concentrate on their work.</a:t>
            </a:r>
          </a:p>
          <a:p>
            <a:pPr>
              <a:defRPr/>
            </a:pPr>
            <a:endParaRPr lang="en-US" dirty="0"/>
          </a:p>
        </p:txBody>
      </p:sp>
      <p:sp>
        <p:nvSpPr>
          <p:cNvPr id="3277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3277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BD0D967B-0717-4A51-912F-36279B76015E}" type="slidenum">
              <a:rPr lang="en-US" altLang="en-US" sz="1100" smtClean="0">
                <a:solidFill>
                  <a:srgbClr val="920000"/>
                </a:solidFill>
              </a:rPr>
              <a:pPr>
                <a:spcBef>
                  <a:spcPct val="0"/>
                </a:spcBef>
                <a:buSzTx/>
                <a:buFontTx/>
                <a:buNone/>
              </a:pPr>
              <a:t>13</a:t>
            </a:fld>
            <a:endParaRPr lang="en-US" altLang="en-US" sz="1100" smtClean="0">
              <a:solidFill>
                <a:srgbClr val="920000"/>
              </a:solidFill>
            </a:endParaRPr>
          </a:p>
        </p:txBody>
      </p:sp>
    </p:spTree>
    <p:extLst>
      <p:ext uri="{BB962C8B-B14F-4D97-AF65-F5344CB8AC3E}">
        <p14:creationId xmlns:p14="http://schemas.microsoft.com/office/powerpoint/2010/main" val="352910988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4800"/>
            <a:ext cx="7524206" cy="914400"/>
          </a:xfrm>
        </p:spPr>
        <p:txBody>
          <a:bodyPr>
            <a:normAutofit/>
          </a:bodyPr>
          <a:lstStyle/>
          <a:p>
            <a:pPr eaLnBrk="1" hangingPunct="1">
              <a:defRPr/>
            </a:pPr>
            <a:r>
              <a:rPr lang="en-US" sz="2700" b="1" kern="1200" dirty="0" smtClean="0">
                <a:solidFill>
                  <a:schemeClr val="accent2">
                    <a:lumMod val="75000"/>
                  </a:schemeClr>
                </a:solidFill>
                <a:ea typeface="Times New Roman"/>
                <a:cs typeface="Times New Roman"/>
              </a:rPr>
              <a:t>   </a:t>
            </a:r>
            <a:r>
              <a:rPr lang="x-none" sz="2700" b="1" kern="1200" dirty="0" smtClean="0">
                <a:solidFill>
                  <a:schemeClr val="accent2">
                    <a:lumMod val="75000"/>
                  </a:schemeClr>
                </a:solidFill>
                <a:ea typeface="Times New Roman"/>
                <a:cs typeface="Times New Roman"/>
              </a:rPr>
              <a:t>Comprehensive Soft Skills Discussion Guide</a:t>
            </a:r>
            <a:r>
              <a:rPr lang="en-US" sz="2700" dirty="0" smtClean="0"/>
              <a:t/>
            </a:r>
            <a:br>
              <a:rPr lang="en-US" sz="2700" dirty="0" smtClean="0"/>
            </a:br>
            <a:endParaRPr lang="en-US" sz="2700" dirty="0"/>
          </a:p>
        </p:txBody>
      </p:sp>
      <p:sp>
        <p:nvSpPr>
          <p:cNvPr id="3" name="Content Placeholder 2"/>
          <p:cNvSpPr>
            <a:spLocks noGrp="1"/>
          </p:cNvSpPr>
          <p:nvPr>
            <p:ph idx="1"/>
          </p:nvPr>
        </p:nvSpPr>
        <p:spPr>
          <a:xfrm>
            <a:off x="304800" y="1219200"/>
            <a:ext cx="8534400" cy="4953000"/>
          </a:xfrm>
        </p:spPr>
        <p:txBody>
          <a:bodyPr>
            <a:normAutofit fontScale="55000" lnSpcReduction="20000"/>
          </a:bodyPr>
          <a:lstStyle/>
          <a:p>
            <a:pPr>
              <a:defRPr/>
            </a:pPr>
            <a:r>
              <a:rPr lang="en-US" sz="3800" b="1" dirty="0"/>
              <a:t>SKILL:  Integrity – </a:t>
            </a:r>
            <a:r>
              <a:rPr lang="en-US" sz="3800" dirty="0"/>
              <a:t>You know right from wrong and try to do the right thing.</a:t>
            </a:r>
            <a:r>
              <a:rPr lang="en-US" sz="3800" b="1" dirty="0"/>
              <a:t>	</a:t>
            </a:r>
            <a:endParaRPr lang="en-US" sz="3800" dirty="0"/>
          </a:p>
          <a:p>
            <a:pPr>
              <a:defRPr/>
            </a:pPr>
            <a:endParaRPr lang="en-US" sz="3800" dirty="0"/>
          </a:p>
          <a:p>
            <a:pPr>
              <a:defRPr/>
            </a:pPr>
            <a:r>
              <a:rPr lang="en-US" sz="3800" b="1" dirty="0"/>
              <a:t>QUESTION:</a:t>
            </a:r>
            <a:r>
              <a:rPr lang="en-US" sz="3800" b="1" i="1" dirty="0"/>
              <a:t> </a:t>
            </a:r>
            <a:r>
              <a:rPr lang="en-US" sz="3800" dirty="0"/>
              <a:t>Assume you are at work and one of your co-workers decides that he wants to leave work 15 minutes early, but does not want the manager to whom you both report to know that he is leaving early. As your co-worker is leaving he explains to you that he is leaving early and asks you to “cover for him” in case your manager comes by and asks where he is. What would you do in this situation?</a:t>
            </a:r>
          </a:p>
          <a:p>
            <a:pPr>
              <a:defRPr/>
            </a:pPr>
            <a:endParaRPr lang="en-US" sz="3800" dirty="0"/>
          </a:p>
          <a:p>
            <a:pPr>
              <a:defRPr/>
            </a:pPr>
            <a:r>
              <a:rPr lang="en-US" sz="3800" dirty="0"/>
              <a:t>(Possible probes/additional comments: Assume the Manager comes by and asks you directly where your co-worker is. What would you say? What would you say to the coworker before he leaves?)</a:t>
            </a:r>
          </a:p>
          <a:p>
            <a:pPr>
              <a:defRPr/>
            </a:pPr>
            <a:endParaRPr lang="en-US" dirty="0"/>
          </a:p>
        </p:txBody>
      </p:sp>
      <p:sp>
        <p:nvSpPr>
          <p:cNvPr id="368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33E69E77-3A4D-4568-BE1E-B488D001437F}" type="slidenum">
              <a:rPr lang="en-US" altLang="en-US" sz="1100" smtClean="0">
                <a:solidFill>
                  <a:srgbClr val="920000"/>
                </a:solidFill>
              </a:rPr>
              <a:pPr>
                <a:spcBef>
                  <a:spcPct val="0"/>
                </a:spcBef>
                <a:buSzTx/>
                <a:buFontTx/>
                <a:buNone/>
              </a:pPr>
              <a:t>14</a:t>
            </a:fld>
            <a:endParaRPr lang="en-US" altLang="en-US" sz="1100" smtClean="0">
              <a:solidFill>
                <a:srgbClr val="920000"/>
              </a:solidFill>
            </a:endParaRPr>
          </a:p>
        </p:txBody>
      </p:sp>
    </p:spTree>
    <p:extLst>
      <p:ext uri="{BB962C8B-B14F-4D97-AF65-F5344CB8AC3E}">
        <p14:creationId xmlns:p14="http://schemas.microsoft.com/office/powerpoint/2010/main" val="27261793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5"/>
          <p:cNvSpPr>
            <a:spLocks noGrp="1"/>
          </p:cNvSpPr>
          <p:nvPr>
            <p:ph type="title"/>
          </p:nvPr>
        </p:nvSpPr>
        <p:spPr>
          <a:xfrm>
            <a:off x="152400" y="372292"/>
            <a:ext cx="7186613" cy="1143000"/>
          </a:xfrm>
        </p:spPr>
        <p:txBody>
          <a:bodyPr>
            <a:normAutofit fontScale="90000"/>
          </a:bodyPr>
          <a:lstStyle/>
          <a:p>
            <a:r>
              <a:rPr lang="en-US" altLang="en-US" sz="2800" b="1" dirty="0" smtClean="0">
                <a:solidFill>
                  <a:schemeClr val="accent2">
                    <a:lumMod val="75000"/>
                  </a:schemeClr>
                </a:solidFill>
                <a:cs typeface="Times New Roman" panose="02020603050405020304" pitchFamily="18" charset="0"/>
              </a:rPr>
              <a:t>Comprehensive Soft Skills Discussion Guide</a:t>
            </a:r>
            <a:r>
              <a:rPr lang="en-US" altLang="en-US" sz="2800" b="1" dirty="0" smtClean="0">
                <a:cs typeface="Times New Roman" panose="02020603050405020304" pitchFamily="18" charset="0"/>
              </a:rPr>
              <a:t/>
            </a:r>
            <a:br>
              <a:rPr lang="en-US" altLang="en-US" sz="2800" b="1" dirty="0" smtClean="0">
                <a:cs typeface="Times New Roman" panose="02020603050405020304" pitchFamily="18" charset="0"/>
              </a:rPr>
            </a:br>
            <a:endParaRPr lang="en-US" altLang="en-US" b="1" dirty="0" smtClean="0"/>
          </a:p>
        </p:txBody>
      </p:sp>
      <p:sp>
        <p:nvSpPr>
          <p:cNvPr id="3" name="Content Placeholder 2"/>
          <p:cNvSpPr>
            <a:spLocks noGrp="1"/>
          </p:cNvSpPr>
          <p:nvPr>
            <p:ph idx="1"/>
          </p:nvPr>
        </p:nvSpPr>
        <p:spPr>
          <a:xfrm>
            <a:off x="152400" y="1219200"/>
            <a:ext cx="8763000" cy="5334000"/>
          </a:xfrm>
        </p:spPr>
        <p:txBody>
          <a:bodyPr>
            <a:normAutofit/>
          </a:bodyPr>
          <a:lstStyle/>
          <a:p>
            <a:pPr marL="0" indent="0">
              <a:buFont typeface="Wingdings" panose="05000000000000000000" pitchFamily="2" charset="2"/>
              <a:buNone/>
              <a:defRPr/>
            </a:pPr>
            <a:r>
              <a:rPr lang="en-US" b="1" dirty="0"/>
              <a:t>SAMPLE EFFECTIVE BEHAVIORS:</a:t>
            </a:r>
            <a:endParaRPr lang="en-US" dirty="0"/>
          </a:p>
          <a:p>
            <a:pPr marL="0" indent="0">
              <a:buFont typeface="Wingdings" panose="05000000000000000000" pitchFamily="2" charset="2"/>
              <a:buNone/>
              <a:defRPr/>
            </a:pPr>
            <a:r>
              <a:rPr lang="en-US" dirty="0"/>
              <a:t>1. Indicating disagreement with the co-worker’s deceitful </a:t>
            </a:r>
            <a:r>
              <a:rPr lang="en-US" dirty="0" smtClean="0"/>
              <a:t>actions</a:t>
            </a:r>
            <a:r>
              <a:rPr lang="en-US" dirty="0"/>
              <a:t>.</a:t>
            </a:r>
          </a:p>
          <a:p>
            <a:pPr marL="0" indent="0">
              <a:buFont typeface="Wingdings" panose="05000000000000000000" pitchFamily="2" charset="2"/>
              <a:buNone/>
              <a:defRPr/>
            </a:pPr>
            <a:r>
              <a:rPr lang="en-US" dirty="0"/>
              <a:t>2. Informing the co-worker he/she will not lie to the </a:t>
            </a:r>
            <a:r>
              <a:rPr lang="en-US" dirty="0" smtClean="0"/>
              <a:t>	manager</a:t>
            </a:r>
            <a:r>
              <a:rPr lang="en-US" dirty="0"/>
              <a:t>.</a:t>
            </a:r>
          </a:p>
          <a:p>
            <a:pPr marL="0" indent="0">
              <a:buFont typeface="Wingdings" panose="05000000000000000000" pitchFamily="2" charset="2"/>
              <a:buNone/>
              <a:defRPr/>
            </a:pPr>
            <a:r>
              <a:rPr lang="en-US" dirty="0"/>
              <a:t>3. Indicating that he/she will tell the manager the true </a:t>
            </a:r>
            <a:r>
              <a:rPr lang="en-US" dirty="0" smtClean="0"/>
              <a:t>	story</a:t>
            </a:r>
            <a:r>
              <a:rPr lang="en-US" dirty="0"/>
              <a:t>.</a:t>
            </a:r>
          </a:p>
          <a:p>
            <a:pPr>
              <a:defRPr/>
            </a:pPr>
            <a:endParaRPr lang="en-US" dirty="0"/>
          </a:p>
          <a:p>
            <a:pPr marL="0" indent="0">
              <a:buFont typeface="Wingdings" panose="05000000000000000000" pitchFamily="2" charset="2"/>
              <a:buNone/>
              <a:defRPr/>
            </a:pPr>
            <a:r>
              <a:rPr lang="en-US" b="1" dirty="0"/>
              <a:t>SAMPLE INEFFECTIVE BEHAVIORS:</a:t>
            </a:r>
            <a:endParaRPr lang="en-US" dirty="0"/>
          </a:p>
          <a:p>
            <a:pPr marL="0" indent="0">
              <a:buFont typeface="Wingdings" panose="05000000000000000000" pitchFamily="2" charset="2"/>
              <a:buNone/>
              <a:defRPr/>
            </a:pPr>
            <a:r>
              <a:rPr lang="en-US" dirty="0"/>
              <a:t>1. Seeing nothing wrong with the co-workers behavior </a:t>
            </a:r>
            <a:r>
              <a:rPr lang="en-US" dirty="0" smtClean="0"/>
              <a:t>	(</a:t>
            </a:r>
            <a:r>
              <a:rPr lang="en-US" dirty="0"/>
              <a:t>e.g., it’s not my business).</a:t>
            </a:r>
          </a:p>
          <a:p>
            <a:pPr marL="0" indent="0">
              <a:buFont typeface="Wingdings" panose="05000000000000000000" pitchFamily="2" charset="2"/>
              <a:buNone/>
              <a:defRPr/>
            </a:pPr>
            <a:r>
              <a:rPr lang="en-US" dirty="0"/>
              <a:t>2. Agreeing to “cover” for the co-worker or play dumb if </a:t>
            </a:r>
            <a:r>
              <a:rPr lang="en-US" dirty="0" smtClean="0"/>
              <a:t>	questioned </a:t>
            </a:r>
            <a:r>
              <a:rPr lang="en-US" dirty="0"/>
              <a:t>by the manager.</a:t>
            </a:r>
          </a:p>
          <a:p>
            <a:pPr marL="0" indent="0">
              <a:buFont typeface="Wingdings" panose="05000000000000000000" pitchFamily="2" charset="2"/>
              <a:buNone/>
              <a:defRPr/>
            </a:pPr>
            <a:r>
              <a:rPr lang="en-US" dirty="0"/>
              <a:t>3. Indicating disagreement with the co-worker’s actions, </a:t>
            </a:r>
            <a:r>
              <a:rPr lang="en-US" dirty="0" smtClean="0"/>
              <a:t>	but </a:t>
            </a:r>
            <a:r>
              <a:rPr lang="en-US" dirty="0"/>
              <a:t>a reluctance to state views to the co-worker</a:t>
            </a:r>
          </a:p>
        </p:txBody>
      </p:sp>
      <p:sp>
        <p:nvSpPr>
          <p:cNvPr id="3891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389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4D3D44D5-311F-4E18-82D2-9DFFAC8D7D7B}" type="slidenum">
              <a:rPr lang="en-US" altLang="en-US" sz="1100" smtClean="0">
                <a:solidFill>
                  <a:srgbClr val="920000"/>
                </a:solidFill>
              </a:rPr>
              <a:pPr>
                <a:spcBef>
                  <a:spcPct val="0"/>
                </a:spcBef>
                <a:buSzTx/>
                <a:buFontTx/>
                <a:buNone/>
              </a:pPr>
              <a:t>15</a:t>
            </a:fld>
            <a:endParaRPr lang="en-US" altLang="en-US" sz="1100" smtClean="0">
              <a:solidFill>
                <a:srgbClr val="920000"/>
              </a:solidFill>
            </a:endParaRPr>
          </a:p>
        </p:txBody>
      </p:sp>
    </p:spTree>
    <p:extLst>
      <p:ext uri="{BB962C8B-B14F-4D97-AF65-F5344CB8AC3E}">
        <p14:creationId xmlns:p14="http://schemas.microsoft.com/office/powerpoint/2010/main" val="373292813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0" y="370219"/>
            <a:ext cx="8229600" cy="914400"/>
          </a:xfrm>
        </p:spPr>
        <p:txBody>
          <a:bodyPr>
            <a:normAutofit/>
          </a:bodyPr>
          <a:lstStyle/>
          <a:p>
            <a:pPr>
              <a:defRPr/>
            </a:pPr>
            <a:r>
              <a:rPr lang="en-US" kern="1200" dirty="0" smtClean="0">
                <a:solidFill>
                  <a:schemeClr val="accent2">
                    <a:lumMod val="75000"/>
                  </a:schemeClr>
                </a:solidFill>
              </a:rPr>
              <a:t>Step 3 – Certify Skills</a:t>
            </a:r>
            <a:endParaRPr lang="en-US" dirty="0">
              <a:solidFill>
                <a:schemeClr val="accent2">
                  <a:lumMod val="75000"/>
                </a:schemeClr>
              </a:solidFill>
            </a:endParaRPr>
          </a:p>
        </p:txBody>
      </p:sp>
      <p:sp>
        <p:nvSpPr>
          <p:cNvPr id="4096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40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B64BC229-D1F8-4D8E-8096-433E6A063119}" type="slidenum">
              <a:rPr lang="en-US" altLang="en-US" sz="1100" smtClean="0">
                <a:solidFill>
                  <a:srgbClr val="920000"/>
                </a:solidFill>
              </a:rPr>
              <a:pPr>
                <a:spcBef>
                  <a:spcPct val="0"/>
                </a:spcBef>
                <a:buSzTx/>
                <a:buFontTx/>
                <a:buNone/>
              </a:pPr>
              <a:t>16</a:t>
            </a:fld>
            <a:endParaRPr lang="en-US" altLang="en-US" sz="1100" smtClean="0">
              <a:solidFill>
                <a:srgbClr val="920000"/>
              </a:solidFill>
            </a:endParaRPr>
          </a:p>
        </p:txBody>
      </p:sp>
      <p:pic>
        <p:nvPicPr>
          <p:cNvPr id="409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613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52653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539931" y="1532710"/>
            <a:ext cx="7062652" cy="4508653"/>
          </a:xfrm>
        </p:spPr>
        <p:txBody>
          <a:bodyPr>
            <a:normAutofit fontScale="62500" lnSpcReduction="20000"/>
          </a:bodyPr>
          <a:lstStyle/>
          <a:p>
            <a:pPr marL="0" indent="0">
              <a:buFont typeface="Wingdings" panose="05000000000000000000" pitchFamily="2" charset="2"/>
              <a:buNone/>
            </a:pPr>
            <a:r>
              <a:rPr lang="en-US" altLang="en-US" sz="3100" dirty="0" smtClean="0"/>
              <a:t>Administer certification tests via CASAS </a:t>
            </a:r>
            <a:r>
              <a:rPr lang="en-US" altLang="en-US" sz="3100" i="1" dirty="0" err="1" smtClean="0"/>
              <a:t>e</a:t>
            </a:r>
            <a:r>
              <a:rPr lang="en-US" altLang="en-US" sz="3100" dirty="0" err="1" smtClean="0"/>
              <a:t>Tests</a:t>
            </a:r>
            <a:r>
              <a:rPr lang="en-US" altLang="en-US" sz="3100" dirty="0" smtClean="0"/>
              <a:t>:</a:t>
            </a:r>
          </a:p>
          <a:p>
            <a:pPr marL="0" indent="0">
              <a:buFont typeface="Wingdings" panose="05000000000000000000" pitchFamily="2" charset="2"/>
              <a:buNone/>
            </a:pPr>
            <a:r>
              <a:rPr lang="en-US" altLang="en-US" sz="3100" dirty="0" smtClean="0"/>
              <a:t>	a. CASAS WSCS – Form 551</a:t>
            </a:r>
          </a:p>
          <a:p>
            <a:pPr lvl="4"/>
            <a:r>
              <a:rPr lang="en-US" altLang="en-US" sz="3100" dirty="0" smtClean="0"/>
              <a:t>Reading  (40 minutes)</a:t>
            </a:r>
          </a:p>
          <a:p>
            <a:pPr lvl="4"/>
            <a:r>
              <a:rPr lang="en-US" altLang="en-US" sz="3100" dirty="0" smtClean="0"/>
              <a:t>Math  (40 minutes)</a:t>
            </a:r>
          </a:p>
          <a:p>
            <a:pPr marL="392113" lvl="1" indent="0">
              <a:buFont typeface="Arial" panose="020B0604020202020204" pitchFamily="34" charset="0"/>
              <a:buNone/>
            </a:pPr>
            <a:r>
              <a:rPr lang="en-US" altLang="en-US" sz="3100" dirty="0" smtClean="0"/>
              <a:t>	b. CASAS Critical Thinking  (15 minutes)</a:t>
            </a:r>
          </a:p>
          <a:p>
            <a:pPr marL="0" indent="0">
              <a:buFont typeface="Wingdings" panose="05000000000000000000" pitchFamily="2" charset="2"/>
              <a:buNone/>
            </a:pPr>
            <a:r>
              <a:rPr lang="en-US" altLang="en-US" sz="3100" dirty="0" smtClean="0"/>
              <a:t>	c. CASAS Problem Solving  (25 minutes)</a:t>
            </a:r>
          </a:p>
          <a:p>
            <a:pPr marL="0" indent="0">
              <a:buFont typeface="Wingdings" panose="05000000000000000000" pitchFamily="2" charset="2"/>
              <a:buNone/>
            </a:pPr>
            <a:r>
              <a:rPr lang="en-US" altLang="en-US" sz="3100" dirty="0" smtClean="0"/>
              <a:t>	d. LRI Workforce Readiness - soft skills</a:t>
            </a:r>
          </a:p>
          <a:p>
            <a:pPr lvl="4"/>
            <a:r>
              <a:rPr lang="en-US" altLang="en-US" sz="3100" dirty="0" smtClean="0"/>
              <a:t>Personal Qualities  (40 minutes)</a:t>
            </a:r>
          </a:p>
          <a:p>
            <a:pPr lvl="4"/>
            <a:r>
              <a:rPr lang="en-US" altLang="en-US" sz="3100" dirty="0" smtClean="0"/>
              <a:t>Customer Care  (37 minutes)</a:t>
            </a:r>
          </a:p>
          <a:p>
            <a:pPr marL="0" indent="0">
              <a:buFont typeface="Wingdings" panose="05000000000000000000" pitchFamily="2" charset="2"/>
              <a:buNone/>
            </a:pPr>
            <a:endParaRPr lang="en-US" altLang="en-US" sz="3100" dirty="0" smtClean="0"/>
          </a:p>
          <a:p>
            <a:pPr marL="0" indent="0">
              <a:buFont typeface="Wingdings" panose="05000000000000000000" pitchFamily="2" charset="2"/>
              <a:buNone/>
            </a:pPr>
            <a:r>
              <a:rPr lang="en-US" altLang="en-US" sz="3100" dirty="0" smtClean="0"/>
              <a:t>Note: only administer LRI soft skills assessment if client has not yet achieved level 6 overall in both sections.</a:t>
            </a:r>
          </a:p>
          <a:p>
            <a:pPr marL="0" indent="0">
              <a:buFont typeface="Wingdings" panose="05000000000000000000" pitchFamily="2" charset="2"/>
              <a:buNone/>
            </a:pPr>
            <a:endParaRPr lang="en-US" altLang="en-US" sz="2000" dirty="0" smtClean="0"/>
          </a:p>
        </p:txBody>
      </p:sp>
      <p:sp>
        <p:nvSpPr>
          <p:cNvPr id="419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BB1D4EA8-45C6-4334-84FD-F6DE82BB760A}" type="slidenum">
              <a:rPr lang="en-US" altLang="en-US" sz="1100" smtClean="0">
                <a:solidFill>
                  <a:srgbClr val="920000"/>
                </a:solidFill>
              </a:rPr>
              <a:pPr>
                <a:spcBef>
                  <a:spcPct val="0"/>
                </a:spcBef>
                <a:buSzTx/>
                <a:buFontTx/>
                <a:buNone/>
              </a:pPr>
              <a:t>17</a:t>
            </a:fld>
            <a:endParaRPr lang="en-US" altLang="en-US" sz="1100" smtClean="0">
              <a:solidFill>
                <a:srgbClr val="920000"/>
              </a:solidFill>
            </a:endParaRPr>
          </a:p>
        </p:txBody>
      </p:sp>
      <p:sp>
        <p:nvSpPr>
          <p:cNvPr id="6" name="Title 2"/>
          <p:cNvSpPr txBox="1">
            <a:spLocks/>
          </p:cNvSpPr>
          <p:nvPr/>
        </p:nvSpPr>
        <p:spPr bwMode="auto">
          <a:xfrm>
            <a:off x="186917" y="210502"/>
            <a:ext cx="82296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rtl="0" eaLnBrk="1" fontAlgn="base" hangingPunct="1">
              <a:spcBef>
                <a:spcPct val="0"/>
              </a:spcBef>
              <a:spcAft>
                <a:spcPct val="0"/>
              </a:spcAft>
              <a:defRPr sz="3200" b="1">
                <a:solidFill>
                  <a:srgbClr val="005596"/>
                </a:solidFill>
                <a:latin typeface="Trebuchet MS" pitchFamily="34" charset="0"/>
                <a:ea typeface="+mj-ea"/>
                <a:cs typeface="Arial" pitchFamily="34" charset="0"/>
              </a:defRPr>
            </a:lvl1pPr>
            <a:lvl2pPr algn="l" rtl="0" eaLnBrk="1" fontAlgn="base" hangingPunct="1">
              <a:spcBef>
                <a:spcPct val="0"/>
              </a:spcBef>
              <a:spcAft>
                <a:spcPct val="0"/>
              </a:spcAft>
              <a:defRPr sz="3200" b="1">
                <a:solidFill>
                  <a:srgbClr val="005596"/>
                </a:solidFill>
                <a:latin typeface="Trebuchet MS" pitchFamily="34" charset="0"/>
                <a:cs typeface="Arial" charset="0"/>
              </a:defRPr>
            </a:lvl2pPr>
            <a:lvl3pPr algn="l" rtl="0" eaLnBrk="1" fontAlgn="base" hangingPunct="1">
              <a:spcBef>
                <a:spcPct val="0"/>
              </a:spcBef>
              <a:spcAft>
                <a:spcPct val="0"/>
              </a:spcAft>
              <a:defRPr sz="3200" b="1">
                <a:solidFill>
                  <a:srgbClr val="005596"/>
                </a:solidFill>
                <a:latin typeface="Trebuchet MS" pitchFamily="34" charset="0"/>
                <a:cs typeface="Arial" charset="0"/>
              </a:defRPr>
            </a:lvl3pPr>
            <a:lvl4pPr algn="l" rtl="0" eaLnBrk="1" fontAlgn="base" hangingPunct="1">
              <a:spcBef>
                <a:spcPct val="0"/>
              </a:spcBef>
              <a:spcAft>
                <a:spcPct val="0"/>
              </a:spcAft>
              <a:defRPr sz="3200" b="1">
                <a:solidFill>
                  <a:srgbClr val="005596"/>
                </a:solidFill>
                <a:latin typeface="Trebuchet MS" pitchFamily="34" charset="0"/>
                <a:cs typeface="Arial" charset="0"/>
              </a:defRPr>
            </a:lvl4pPr>
            <a:lvl5pPr algn="l" rtl="0" eaLnBrk="1" fontAlgn="base" hangingPunct="1">
              <a:spcBef>
                <a:spcPct val="0"/>
              </a:spcBef>
              <a:spcAft>
                <a:spcPct val="0"/>
              </a:spcAft>
              <a:defRPr sz="3200" b="1">
                <a:solidFill>
                  <a:srgbClr val="005596"/>
                </a:solidFill>
                <a:latin typeface="Trebuchet MS" pitchFamily="34" charset="0"/>
                <a:cs typeface="Arial" charset="0"/>
              </a:defRPr>
            </a:lvl5pPr>
            <a:lvl6pPr marL="457200" algn="r" rtl="0" eaLnBrk="1" fontAlgn="base" hangingPunct="1">
              <a:spcBef>
                <a:spcPct val="0"/>
              </a:spcBef>
              <a:spcAft>
                <a:spcPct val="0"/>
              </a:spcAft>
              <a:defRPr sz="3200" b="1">
                <a:solidFill>
                  <a:srgbClr val="008080"/>
                </a:solidFill>
                <a:latin typeface="Helvetica" pitchFamily="34" charset="0"/>
              </a:defRPr>
            </a:lvl6pPr>
            <a:lvl7pPr marL="914400" algn="r" rtl="0" eaLnBrk="1" fontAlgn="base" hangingPunct="1">
              <a:spcBef>
                <a:spcPct val="0"/>
              </a:spcBef>
              <a:spcAft>
                <a:spcPct val="0"/>
              </a:spcAft>
              <a:defRPr sz="3200" b="1">
                <a:solidFill>
                  <a:srgbClr val="008080"/>
                </a:solidFill>
                <a:latin typeface="Helvetica" pitchFamily="34" charset="0"/>
              </a:defRPr>
            </a:lvl7pPr>
            <a:lvl8pPr marL="1371600" algn="r" rtl="0" eaLnBrk="1" fontAlgn="base" hangingPunct="1">
              <a:spcBef>
                <a:spcPct val="0"/>
              </a:spcBef>
              <a:spcAft>
                <a:spcPct val="0"/>
              </a:spcAft>
              <a:defRPr sz="3200" b="1">
                <a:solidFill>
                  <a:srgbClr val="008080"/>
                </a:solidFill>
                <a:latin typeface="Helvetica" pitchFamily="34" charset="0"/>
              </a:defRPr>
            </a:lvl8pPr>
            <a:lvl9pPr marL="1828800" algn="r" rtl="0" eaLnBrk="1" fontAlgn="base" hangingPunct="1">
              <a:spcBef>
                <a:spcPct val="0"/>
              </a:spcBef>
              <a:spcAft>
                <a:spcPct val="0"/>
              </a:spcAft>
              <a:defRPr sz="3200" b="1">
                <a:solidFill>
                  <a:srgbClr val="008080"/>
                </a:solidFill>
                <a:latin typeface="Helvetica" pitchFamily="34" charset="0"/>
              </a:defRPr>
            </a:lvl9pPr>
          </a:lstStyle>
          <a:p>
            <a:pPr>
              <a:defRPr/>
            </a:pPr>
            <a:r>
              <a:rPr lang="en-US" dirty="0" smtClean="0">
                <a:cs typeface="+mj-cs"/>
              </a:rPr>
              <a:t>Step 3 – Certify Skills</a:t>
            </a:r>
            <a:endParaRPr lang="en-US" kern="0" dirty="0"/>
          </a:p>
        </p:txBody>
      </p:sp>
    </p:spTree>
    <p:extLst>
      <p:ext uri="{BB962C8B-B14F-4D97-AF65-F5344CB8AC3E}">
        <p14:creationId xmlns:p14="http://schemas.microsoft.com/office/powerpoint/2010/main" val="27410789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9" name="Rectangle 1029"/>
          <p:cNvSpPr>
            <a:spLocks noGrp="1" noChangeArrowheads="1"/>
          </p:cNvSpPr>
          <p:nvPr>
            <p:ph type="title"/>
          </p:nvPr>
        </p:nvSpPr>
        <p:spPr>
          <a:xfrm>
            <a:off x="95794" y="184812"/>
            <a:ext cx="8610601" cy="990600"/>
          </a:xfrm>
        </p:spPr>
        <p:txBody>
          <a:bodyPr>
            <a:normAutofit/>
          </a:bodyPr>
          <a:lstStyle/>
          <a:p>
            <a:r>
              <a:rPr lang="en-US" altLang="en-US" sz="2700" b="1" dirty="0" smtClean="0">
                <a:solidFill>
                  <a:schemeClr val="accent2">
                    <a:lumMod val="75000"/>
                  </a:schemeClr>
                </a:solidFill>
              </a:rPr>
              <a:t>Work-related Academic Skills </a:t>
            </a:r>
          </a:p>
        </p:txBody>
      </p:sp>
      <p:sp>
        <p:nvSpPr>
          <p:cNvPr id="472070" name="Rectangle 1030"/>
          <p:cNvSpPr>
            <a:spLocks noGrp="1" noChangeArrowheads="1"/>
          </p:cNvSpPr>
          <p:nvPr>
            <p:ph idx="1"/>
          </p:nvPr>
        </p:nvSpPr>
        <p:spPr>
          <a:xfrm>
            <a:off x="304800" y="838200"/>
            <a:ext cx="7696200" cy="5410200"/>
          </a:xfrm>
        </p:spPr>
        <p:txBody>
          <a:bodyPr/>
          <a:lstStyle/>
          <a:p>
            <a:pPr marL="0" indent="0" eaLnBrk="1" hangingPunct="1">
              <a:buFont typeface="Wingdings" panose="05000000000000000000" pitchFamily="2" charset="2"/>
              <a:buNone/>
            </a:pPr>
            <a:r>
              <a:rPr lang="en-US" altLang="en-US" sz="2400" dirty="0" smtClean="0"/>
              <a:t>Form 551 assesses academic skills</a:t>
            </a:r>
          </a:p>
          <a:p>
            <a:pPr lvl="1"/>
            <a:r>
              <a:rPr lang="en-US" altLang="en-US" sz="2400" dirty="0" smtClean="0"/>
              <a:t>Reading</a:t>
            </a:r>
          </a:p>
          <a:p>
            <a:pPr lvl="2"/>
            <a:r>
              <a:rPr lang="en-US" altLang="en-US" sz="2400" dirty="0" smtClean="0"/>
              <a:t>interpreting manuals, forms, diagrams, charts, signs</a:t>
            </a:r>
          </a:p>
          <a:p>
            <a:pPr lvl="2"/>
            <a:r>
              <a:rPr lang="en-US" altLang="en-US" sz="2400" dirty="0" smtClean="0"/>
              <a:t>other types of workplace documentation</a:t>
            </a:r>
          </a:p>
          <a:p>
            <a:pPr lvl="1"/>
            <a:r>
              <a:rPr lang="en-US" altLang="en-US" sz="2400" dirty="0" smtClean="0"/>
              <a:t>Math</a:t>
            </a:r>
          </a:p>
          <a:p>
            <a:pPr lvl="2"/>
            <a:r>
              <a:rPr lang="en-US" altLang="en-US" sz="2400" dirty="0" smtClean="0"/>
              <a:t>application of math skills to job-related tasks/situations</a:t>
            </a:r>
          </a:p>
          <a:p>
            <a:pPr lvl="2"/>
            <a:r>
              <a:rPr lang="en-US" altLang="en-US" sz="2400" dirty="0" smtClean="0"/>
              <a:t>basic computation</a:t>
            </a:r>
          </a:p>
          <a:p>
            <a:pPr lvl="2"/>
            <a:r>
              <a:rPr lang="en-US" altLang="en-US" sz="2400" dirty="0" smtClean="0"/>
              <a:t>decimals, fractions, percent, ratios </a:t>
            </a:r>
          </a:p>
          <a:p>
            <a:pPr lvl="2"/>
            <a:r>
              <a:rPr lang="en-US" altLang="en-US" sz="2400" dirty="0" smtClean="0"/>
              <a:t>simple applied algebra</a:t>
            </a:r>
          </a:p>
        </p:txBody>
      </p:sp>
      <p:sp>
        <p:nvSpPr>
          <p:cNvPr id="4403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DAEABEA-1EF3-447E-ADDA-B372C134FD30}" type="slidenum">
              <a:rPr lang="en-US" altLang="en-US" sz="1100" smtClean="0">
                <a:solidFill>
                  <a:srgbClr val="920000"/>
                </a:solidFill>
              </a:rPr>
              <a:pPr>
                <a:spcBef>
                  <a:spcPct val="0"/>
                </a:spcBef>
                <a:buSzTx/>
                <a:buFontTx/>
                <a:buNone/>
              </a:pPr>
              <a:t>18</a:t>
            </a:fld>
            <a:endParaRPr lang="en-US" altLang="en-US" sz="1100" smtClean="0">
              <a:solidFill>
                <a:srgbClr val="920000"/>
              </a:solidFill>
            </a:endParaRPr>
          </a:p>
        </p:txBody>
      </p:sp>
    </p:spTree>
    <p:extLst>
      <p:ext uri="{BB962C8B-B14F-4D97-AF65-F5344CB8AC3E}">
        <p14:creationId xmlns:p14="http://schemas.microsoft.com/office/powerpoint/2010/main" val="37806772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2069"/>
                                        </p:tgtEl>
                                        <p:attrNameLst>
                                          <p:attrName>style.visibility</p:attrName>
                                        </p:attrNameLst>
                                      </p:cBhvr>
                                      <p:to>
                                        <p:strVal val="visible"/>
                                      </p:to>
                                    </p:set>
                                    <p:anim calcmode="lin" valueType="num">
                                      <p:cBhvr>
                                        <p:cTn id="7" dur="1000" fill="hold"/>
                                        <p:tgtEl>
                                          <p:spTgt spid="472069"/>
                                        </p:tgtEl>
                                        <p:attrNameLst>
                                          <p:attrName>ppt_w</p:attrName>
                                        </p:attrNameLst>
                                      </p:cBhvr>
                                      <p:tavLst>
                                        <p:tav tm="0">
                                          <p:val>
                                            <p:fltVal val="0"/>
                                          </p:val>
                                        </p:tav>
                                        <p:tav tm="100000">
                                          <p:val>
                                            <p:strVal val="#ppt_w"/>
                                          </p:val>
                                        </p:tav>
                                      </p:tavLst>
                                    </p:anim>
                                    <p:anim calcmode="lin" valueType="num">
                                      <p:cBhvr>
                                        <p:cTn id="8" dur="1000" fill="hold"/>
                                        <p:tgtEl>
                                          <p:spTgt spid="472069"/>
                                        </p:tgtEl>
                                        <p:attrNameLst>
                                          <p:attrName>ppt_h</p:attrName>
                                        </p:attrNameLst>
                                      </p:cBhvr>
                                      <p:tavLst>
                                        <p:tav tm="0">
                                          <p:val>
                                            <p:fltVal val="0"/>
                                          </p:val>
                                        </p:tav>
                                        <p:tav tm="100000">
                                          <p:val>
                                            <p:strVal val="#ppt_h"/>
                                          </p:val>
                                        </p:tav>
                                      </p:tavLst>
                                    </p:anim>
                                    <p:anim calcmode="lin" valueType="num">
                                      <p:cBhvr>
                                        <p:cTn id="9" dur="1000" fill="hold"/>
                                        <p:tgtEl>
                                          <p:spTgt spid="4720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20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472070">
                                            <p:txEl>
                                              <p:pRg st="0" end="0"/>
                                            </p:txEl>
                                          </p:spTgt>
                                        </p:tgtEl>
                                        <p:attrNameLst>
                                          <p:attrName>style.visibility</p:attrName>
                                        </p:attrNameLst>
                                      </p:cBhvr>
                                      <p:to>
                                        <p:strVal val="visible"/>
                                      </p:to>
                                    </p:set>
                                    <p:anim calcmode="lin" valueType="num">
                                      <p:cBhvr additive="base">
                                        <p:cTn id="15" dur="500" fill="hold"/>
                                        <p:tgtEl>
                                          <p:spTgt spid="47207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72070">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2070">
                                            <p:txEl>
                                              <p:pRg st="1" end="1"/>
                                            </p:txEl>
                                          </p:spTgt>
                                        </p:tgtEl>
                                        <p:attrNameLst>
                                          <p:attrName>style.visibility</p:attrName>
                                        </p:attrNameLst>
                                      </p:cBhvr>
                                      <p:to>
                                        <p:strVal val="visible"/>
                                      </p:to>
                                    </p:set>
                                    <p:anim calcmode="lin" valueType="num">
                                      <p:cBhvr additive="base">
                                        <p:cTn id="19" dur="500" fill="hold"/>
                                        <p:tgtEl>
                                          <p:spTgt spid="472070">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2070">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72070">
                                            <p:txEl>
                                              <p:pRg st="2" end="2"/>
                                            </p:txEl>
                                          </p:spTgt>
                                        </p:tgtEl>
                                        <p:attrNameLst>
                                          <p:attrName>style.visibility</p:attrName>
                                        </p:attrNameLst>
                                      </p:cBhvr>
                                      <p:to>
                                        <p:strVal val="visible"/>
                                      </p:to>
                                    </p:set>
                                    <p:anim calcmode="lin" valueType="num">
                                      <p:cBhvr additive="base">
                                        <p:cTn id="23" dur="500" fill="hold"/>
                                        <p:tgtEl>
                                          <p:spTgt spid="472070">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72070">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72070">
                                            <p:txEl>
                                              <p:pRg st="3" end="3"/>
                                            </p:txEl>
                                          </p:spTgt>
                                        </p:tgtEl>
                                        <p:attrNameLst>
                                          <p:attrName>style.visibility</p:attrName>
                                        </p:attrNameLst>
                                      </p:cBhvr>
                                      <p:to>
                                        <p:strVal val="visible"/>
                                      </p:to>
                                    </p:set>
                                    <p:anim calcmode="lin" valueType="num">
                                      <p:cBhvr additive="base">
                                        <p:cTn id="27" dur="500" fill="hold"/>
                                        <p:tgtEl>
                                          <p:spTgt spid="472070">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72070">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72070">
                                            <p:txEl>
                                              <p:pRg st="4" end="4"/>
                                            </p:txEl>
                                          </p:spTgt>
                                        </p:tgtEl>
                                        <p:attrNameLst>
                                          <p:attrName>style.visibility</p:attrName>
                                        </p:attrNameLst>
                                      </p:cBhvr>
                                      <p:to>
                                        <p:strVal val="visible"/>
                                      </p:to>
                                    </p:set>
                                    <p:anim calcmode="lin" valueType="num">
                                      <p:cBhvr additive="base">
                                        <p:cTn id="31" dur="500" fill="hold"/>
                                        <p:tgtEl>
                                          <p:spTgt spid="47207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72070">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72070">
                                            <p:txEl>
                                              <p:pRg st="5" end="5"/>
                                            </p:txEl>
                                          </p:spTgt>
                                        </p:tgtEl>
                                        <p:attrNameLst>
                                          <p:attrName>style.visibility</p:attrName>
                                        </p:attrNameLst>
                                      </p:cBhvr>
                                      <p:to>
                                        <p:strVal val="visible"/>
                                      </p:to>
                                    </p:set>
                                    <p:anim calcmode="lin" valueType="num">
                                      <p:cBhvr additive="base">
                                        <p:cTn id="35" dur="500" fill="hold"/>
                                        <p:tgtEl>
                                          <p:spTgt spid="472070">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72070">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72070">
                                            <p:txEl>
                                              <p:pRg st="6" end="6"/>
                                            </p:txEl>
                                          </p:spTgt>
                                        </p:tgtEl>
                                        <p:attrNameLst>
                                          <p:attrName>style.visibility</p:attrName>
                                        </p:attrNameLst>
                                      </p:cBhvr>
                                      <p:to>
                                        <p:strVal val="visible"/>
                                      </p:to>
                                    </p:set>
                                    <p:anim calcmode="lin" valueType="num">
                                      <p:cBhvr additive="base">
                                        <p:cTn id="39" dur="500" fill="hold"/>
                                        <p:tgtEl>
                                          <p:spTgt spid="472070">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2070">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72070">
                                            <p:txEl>
                                              <p:pRg st="7" end="7"/>
                                            </p:txEl>
                                          </p:spTgt>
                                        </p:tgtEl>
                                        <p:attrNameLst>
                                          <p:attrName>style.visibility</p:attrName>
                                        </p:attrNameLst>
                                      </p:cBhvr>
                                      <p:to>
                                        <p:strVal val="visible"/>
                                      </p:to>
                                    </p:set>
                                    <p:anim calcmode="lin" valueType="num">
                                      <p:cBhvr additive="base">
                                        <p:cTn id="43" dur="500" fill="hold"/>
                                        <p:tgtEl>
                                          <p:spTgt spid="472070">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72070">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72070">
                                            <p:txEl>
                                              <p:pRg st="8" end="8"/>
                                            </p:txEl>
                                          </p:spTgt>
                                        </p:tgtEl>
                                        <p:attrNameLst>
                                          <p:attrName>style.visibility</p:attrName>
                                        </p:attrNameLst>
                                      </p:cBhvr>
                                      <p:to>
                                        <p:strVal val="visible"/>
                                      </p:to>
                                    </p:set>
                                    <p:anim calcmode="lin" valueType="num">
                                      <p:cBhvr additive="base">
                                        <p:cTn id="47" dur="500" fill="hold"/>
                                        <p:tgtEl>
                                          <p:spTgt spid="472070">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72070">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9" grpId="0" autoUpdateAnimBg="0"/>
      <p:bldP spid="47207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2725" y="522619"/>
            <a:ext cx="8612188" cy="685800"/>
          </a:xfrm>
        </p:spPr>
        <p:txBody>
          <a:bodyPr>
            <a:normAutofit/>
          </a:bodyPr>
          <a:lstStyle/>
          <a:p>
            <a:r>
              <a:rPr lang="en-US" altLang="en-US" sz="3000" dirty="0" smtClean="0">
                <a:solidFill>
                  <a:schemeClr val="accent2">
                    <a:lumMod val="75000"/>
                  </a:schemeClr>
                </a:solidFill>
              </a:rPr>
              <a:t>Critical Thinking and Problem Solving </a:t>
            </a:r>
          </a:p>
        </p:txBody>
      </p:sp>
      <p:sp>
        <p:nvSpPr>
          <p:cNvPr id="46083" name="Content Placeholder 2"/>
          <p:cNvSpPr>
            <a:spLocks noGrp="1"/>
          </p:cNvSpPr>
          <p:nvPr>
            <p:ph idx="1"/>
          </p:nvPr>
        </p:nvSpPr>
        <p:spPr/>
        <p:txBody>
          <a:bodyPr/>
          <a:lstStyle/>
          <a:p>
            <a:r>
              <a:rPr lang="en-US" altLang="en-US" sz="2400" smtClean="0"/>
              <a:t>Choose the test that best matches a learner’s work experience and/or career interest. </a:t>
            </a:r>
          </a:p>
          <a:p>
            <a:endParaRPr lang="en-US" altLang="en-US" smtClean="0"/>
          </a:p>
        </p:txBody>
      </p:sp>
      <p:sp>
        <p:nvSpPr>
          <p:cNvPr id="460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460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2872ED1E-DC38-46AD-A05B-618A9A91BD4F}" type="slidenum">
              <a:rPr lang="en-US" altLang="en-US" sz="1100" smtClean="0">
                <a:solidFill>
                  <a:srgbClr val="920000"/>
                </a:solidFill>
              </a:rPr>
              <a:pPr>
                <a:spcBef>
                  <a:spcPct val="0"/>
                </a:spcBef>
                <a:buSzTx/>
                <a:buFontTx/>
                <a:buNone/>
              </a:pPr>
              <a:t>19</a:t>
            </a:fld>
            <a:endParaRPr lang="en-US" altLang="en-US" sz="1100" smtClean="0">
              <a:solidFill>
                <a:srgbClr val="920000"/>
              </a:solidFill>
            </a:endParaRPr>
          </a:p>
        </p:txBody>
      </p:sp>
      <p:pic>
        <p:nvPicPr>
          <p:cNvPr id="460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4280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4969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609600" y="1600200"/>
            <a:ext cx="8229600" cy="3932238"/>
          </a:xfrm>
        </p:spPr>
        <p:txBody>
          <a:bodyPr>
            <a:normAutofit/>
          </a:bodyPr>
          <a:lstStyle/>
          <a:p>
            <a:pPr>
              <a:buFont typeface="Wingdings" panose="05000000000000000000" pitchFamily="2" charset="2"/>
              <a:buNone/>
            </a:pPr>
            <a:r>
              <a:rPr lang="en-US" altLang="en-US" sz="3000" b="1" dirty="0" smtClean="0"/>
              <a:t>Goal</a:t>
            </a:r>
            <a:r>
              <a:rPr lang="en-US" altLang="en-US" sz="3000" dirty="0" smtClean="0"/>
              <a:t>: To promote transition of clients into the workforce</a:t>
            </a:r>
          </a:p>
          <a:p>
            <a:pPr>
              <a:buFont typeface="Wingdings" panose="05000000000000000000" pitchFamily="2" charset="2"/>
              <a:buNone/>
            </a:pPr>
            <a:endParaRPr lang="en-US" altLang="en-US" sz="3000" dirty="0" smtClean="0"/>
          </a:p>
          <a:p>
            <a:pPr>
              <a:buFont typeface="Wingdings" panose="05000000000000000000" pitchFamily="2" charset="2"/>
              <a:buNone/>
            </a:pPr>
            <a:r>
              <a:rPr lang="en-US" altLang="en-US" sz="3000" b="1" dirty="0" smtClean="0"/>
              <a:t>Objective</a:t>
            </a:r>
            <a:r>
              <a:rPr lang="en-US" altLang="en-US" sz="3000" dirty="0" smtClean="0"/>
              <a:t>: Learners will be able to utilize the work readiness skills identified and valued by employers to increase the likelihood of getting and keeping employment</a:t>
            </a:r>
          </a:p>
        </p:txBody>
      </p:sp>
      <p:sp>
        <p:nvSpPr>
          <p:cNvPr id="112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1126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9031F56-8C6A-4FE8-A25A-E43A36BDB7E6}" type="slidenum">
              <a:rPr lang="en-US" altLang="en-US" sz="1100" smtClean="0">
                <a:solidFill>
                  <a:srgbClr val="920000"/>
                </a:solidFill>
              </a:rPr>
              <a:pPr>
                <a:spcBef>
                  <a:spcPct val="0"/>
                </a:spcBef>
                <a:buSzTx/>
                <a:buFontTx/>
                <a:buNone/>
              </a:pPr>
              <a:t>2</a:t>
            </a:fld>
            <a:endParaRPr lang="en-US" altLang="en-US" sz="1100" smtClean="0">
              <a:solidFill>
                <a:srgbClr val="920000"/>
              </a:solidFill>
            </a:endParaRPr>
          </a:p>
        </p:txBody>
      </p:sp>
      <p:sp>
        <p:nvSpPr>
          <p:cNvPr id="5" name="Rectangle 2"/>
          <p:cNvSpPr txBox="1">
            <a:spLocks noChangeArrowheads="1"/>
          </p:cNvSpPr>
          <p:nvPr/>
        </p:nvSpPr>
        <p:spPr>
          <a:xfrm>
            <a:off x="0" y="-152400"/>
            <a:ext cx="8534400" cy="838200"/>
          </a:xfrm>
          <a:prstGeom prst="rect">
            <a:avLst/>
          </a:prstGeom>
        </p:spPr>
        <p:txBody>
          <a:bodyPr lIns="0" rIns="0" bIns="0" anchor="b">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defRPr/>
            </a:pPr>
            <a:r>
              <a:rPr lang="en-US" sz="3000" b="1" dirty="0" smtClean="0">
                <a:solidFill>
                  <a:srgbClr val="005596"/>
                </a:solidFill>
                <a:latin typeface="Trebuchet MS" pitchFamily="34" charset="0"/>
              </a:rPr>
              <a:t> Workforce Skills Certification System</a:t>
            </a:r>
          </a:p>
        </p:txBody>
      </p:sp>
    </p:spTree>
    <p:extLst>
      <p:ext uri="{BB962C8B-B14F-4D97-AF65-F5344CB8AC3E}">
        <p14:creationId xmlns:p14="http://schemas.microsoft.com/office/powerpoint/2010/main" val="181622303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222912"/>
            <a:ext cx="7010400" cy="685800"/>
          </a:xfrm>
        </p:spPr>
        <p:txBody>
          <a:bodyPr>
            <a:normAutofit/>
          </a:bodyPr>
          <a:lstStyle/>
          <a:p>
            <a:r>
              <a:rPr lang="en-US" altLang="en-US" sz="2700" dirty="0" smtClean="0">
                <a:solidFill>
                  <a:schemeClr val="accent2">
                    <a:lumMod val="75000"/>
                  </a:schemeClr>
                </a:solidFill>
              </a:rPr>
              <a:t>Step 3 – Award Workforce Skills Certificate</a:t>
            </a:r>
          </a:p>
        </p:txBody>
      </p:sp>
      <p:sp>
        <p:nvSpPr>
          <p:cNvPr id="5" name="Rectangle 3"/>
          <p:cNvSpPr>
            <a:spLocks noGrp="1" noChangeArrowheads="1"/>
          </p:cNvSpPr>
          <p:nvPr>
            <p:ph idx="1"/>
          </p:nvPr>
        </p:nvSpPr>
        <p:spPr>
          <a:xfrm>
            <a:off x="152400" y="990600"/>
            <a:ext cx="8763000" cy="5334000"/>
          </a:xfrm>
          <a:extLst/>
        </p:spPr>
        <p:txBody>
          <a:bodyPr>
            <a:normAutofit fontScale="92500" lnSpcReduction="20000"/>
          </a:bodyPr>
          <a:lstStyle/>
          <a:p>
            <a:pPr marL="0" indent="0" eaLnBrk="1" hangingPunct="1">
              <a:buFont typeface="Wingdings" panose="05000000000000000000" pitchFamily="2" charset="2"/>
              <a:buNone/>
              <a:defRPr/>
            </a:pPr>
            <a:endParaRPr lang="en-US" b="1" i="1" dirty="0" smtClean="0">
              <a:solidFill>
                <a:schemeClr val="tx2"/>
              </a:solidFill>
              <a:latin typeface="+mj-lt"/>
            </a:endParaRPr>
          </a:p>
          <a:p>
            <a:pPr marL="0" indent="0" eaLnBrk="1" hangingPunct="1">
              <a:buFont typeface="Wingdings" panose="05000000000000000000" pitchFamily="2" charset="2"/>
              <a:buNone/>
              <a:defRPr/>
            </a:pPr>
            <a:r>
              <a:rPr lang="en-US" b="1" i="1" dirty="0" smtClean="0">
                <a:solidFill>
                  <a:schemeClr val="tx2"/>
                </a:solidFill>
              </a:rPr>
              <a:t>Workforce Skills Certificate</a:t>
            </a:r>
            <a:r>
              <a:rPr lang="en-US" b="1" i="1" dirty="0">
                <a:solidFill>
                  <a:schemeClr val="tx2"/>
                </a:solidFill>
              </a:rPr>
              <a:t> </a:t>
            </a:r>
            <a:r>
              <a:rPr lang="en-US" dirty="0" smtClean="0"/>
              <a:t>is awarded when a client scores:</a:t>
            </a:r>
          </a:p>
          <a:p>
            <a:pPr marL="365760" lvl="1" indent="0">
              <a:buFont typeface="Arial" charset="0"/>
              <a:buChar char="•"/>
              <a:defRPr/>
            </a:pPr>
            <a:r>
              <a:rPr lang="en-US" sz="2800" kern="1200" dirty="0" smtClean="0">
                <a:ea typeface="+mn-ea"/>
                <a:cs typeface="+mn-cs"/>
              </a:rPr>
              <a:t>on WSCS Form 551</a:t>
            </a:r>
          </a:p>
          <a:p>
            <a:pPr lvl="4">
              <a:defRPr/>
            </a:pPr>
            <a:r>
              <a:rPr lang="en-US" sz="2800" kern="1200" dirty="0" smtClean="0">
                <a:ea typeface="+mn-ea"/>
                <a:cs typeface="+mn-cs"/>
              </a:rPr>
              <a:t>246 or above in Reading </a:t>
            </a:r>
          </a:p>
          <a:p>
            <a:pPr lvl="4">
              <a:defRPr/>
            </a:pPr>
            <a:r>
              <a:rPr lang="en-US" sz="2800" kern="1200" dirty="0" smtClean="0">
                <a:ea typeface="+mn-ea"/>
                <a:cs typeface="+mn-cs"/>
              </a:rPr>
              <a:t>240 or above in Math</a:t>
            </a:r>
          </a:p>
          <a:p>
            <a:pPr marL="365760" lvl="1" indent="0" eaLnBrk="1" hangingPunct="1">
              <a:buFont typeface="Arial" charset="0"/>
              <a:buChar char="•"/>
              <a:defRPr/>
            </a:pPr>
            <a:r>
              <a:rPr lang="en-US" sz="2800" kern="1200" dirty="0" smtClean="0">
                <a:ea typeface="+mn-ea"/>
                <a:cs typeface="+mn-cs"/>
              </a:rPr>
              <a:t>on WSCS Critical Thinking – </a:t>
            </a:r>
            <a:r>
              <a:rPr lang="en-US" sz="2800" kern="1200" dirty="0" smtClean="0">
                <a:ea typeface="+mn-ea"/>
                <a:cs typeface="+mn-cs"/>
                <a:sym typeface="Wingdings"/>
              </a:rPr>
              <a:t>pass</a:t>
            </a:r>
            <a:endParaRPr lang="en-US" sz="2800" kern="1200" dirty="0" smtClean="0">
              <a:ea typeface="+mn-ea"/>
              <a:cs typeface="+mn-cs"/>
            </a:endParaRPr>
          </a:p>
          <a:p>
            <a:pPr marL="365760" lvl="1" indent="0" eaLnBrk="1" hangingPunct="1">
              <a:buFont typeface="Arial" charset="0"/>
              <a:buChar char="•"/>
              <a:defRPr/>
            </a:pPr>
            <a:r>
              <a:rPr lang="en-US" sz="2800" kern="1200" dirty="0" smtClean="0">
                <a:ea typeface="+mn-ea"/>
                <a:cs typeface="+mn-cs"/>
              </a:rPr>
              <a:t>on WSCS Problem solving – </a:t>
            </a:r>
            <a:r>
              <a:rPr lang="en-US" sz="2800" kern="1200" dirty="0" smtClean="0">
                <a:ea typeface="+mn-ea"/>
                <a:cs typeface="+mn-cs"/>
                <a:sym typeface="Wingdings"/>
              </a:rPr>
              <a:t>pass</a:t>
            </a:r>
            <a:endParaRPr lang="en-US" sz="2800" kern="1200" dirty="0">
              <a:ea typeface="+mn-ea"/>
              <a:cs typeface="+mn-cs"/>
              <a:sym typeface="Wingdings"/>
            </a:endParaRPr>
          </a:p>
          <a:p>
            <a:pPr marL="365760" lvl="1" indent="0" eaLnBrk="1" hangingPunct="1">
              <a:buFont typeface="Arial" charset="0"/>
              <a:buChar char="•"/>
              <a:defRPr/>
            </a:pPr>
            <a:r>
              <a:rPr lang="en-US" sz="2800" kern="1200" dirty="0" smtClean="0">
                <a:ea typeface="+mn-ea"/>
                <a:cs typeface="+mn-cs"/>
              </a:rPr>
              <a:t>on LRI </a:t>
            </a:r>
            <a:r>
              <a:rPr lang="en-US" sz="2800" kern="1200" dirty="0" smtClean="0">
                <a:ea typeface="+mn-ea"/>
                <a:cs typeface="+mn-cs"/>
                <a:sym typeface="Wingdings"/>
              </a:rPr>
              <a:t>Customer Care </a:t>
            </a:r>
            <a:r>
              <a:rPr lang="en-US" sz="2800" kern="1200" dirty="0" smtClean="0">
                <a:ea typeface="+mn-ea"/>
                <a:cs typeface="+mn-cs"/>
              </a:rPr>
              <a:t>– </a:t>
            </a:r>
            <a:r>
              <a:rPr lang="en-US" sz="2800" kern="1200" dirty="0" smtClean="0">
                <a:ea typeface="+mn-ea"/>
                <a:cs typeface="+mn-cs"/>
                <a:sym typeface="Wingdings"/>
              </a:rPr>
              <a:t>6 or above</a:t>
            </a:r>
          </a:p>
          <a:p>
            <a:pPr marL="365760" lvl="1" indent="0" eaLnBrk="1" hangingPunct="1">
              <a:buFont typeface="Arial" charset="0"/>
              <a:buChar char="•"/>
              <a:defRPr/>
            </a:pPr>
            <a:r>
              <a:rPr lang="en-US" sz="2800" kern="1200" dirty="0" smtClean="0">
                <a:ea typeface="+mn-ea"/>
                <a:cs typeface="+mn-cs"/>
                <a:sym typeface="Wingdings"/>
              </a:rPr>
              <a:t>on LRI Personal Qualities – 6 or above</a:t>
            </a:r>
          </a:p>
          <a:p>
            <a:pPr marL="1097280" lvl="5" indent="0">
              <a:buSzPct val="95000"/>
              <a:defRPr/>
            </a:pPr>
            <a:endParaRPr lang="en-US" sz="2200" dirty="0" smtClean="0">
              <a:latin typeface="Trebuchet MS" panose="020B0603020202020204" pitchFamily="34" charset="0"/>
            </a:endParaRPr>
          </a:p>
          <a:p>
            <a:pPr marL="0" lvl="1" indent="0">
              <a:buClr>
                <a:schemeClr val="accent3"/>
              </a:buClr>
              <a:buSzPct val="95000"/>
              <a:buFont typeface="Arial" charset="0"/>
              <a:buNone/>
              <a:defRPr/>
            </a:pPr>
            <a:endParaRPr lang="en-US" sz="3200" dirty="0" smtClean="0"/>
          </a:p>
          <a:p>
            <a:pPr marL="0" lvl="1" indent="0">
              <a:buClr>
                <a:schemeClr val="accent3"/>
              </a:buClr>
              <a:buSzPct val="95000"/>
              <a:buFont typeface="Arial" charset="0"/>
              <a:buNone/>
              <a:defRPr/>
            </a:pPr>
            <a:r>
              <a:rPr lang="en-US" sz="1900" dirty="0" smtClean="0"/>
              <a:t>Note: If a client does not score high enough to earn a certificate, print out an updated WSCS Profile for him/her.</a:t>
            </a:r>
          </a:p>
          <a:p>
            <a:pPr marL="0" indent="0" eaLnBrk="1" hangingPunct="1">
              <a:buFont typeface="Wingdings" panose="05000000000000000000" pitchFamily="2" charset="2"/>
              <a:buNone/>
              <a:defRPr/>
            </a:pPr>
            <a:endParaRPr lang="en-US" sz="2400" dirty="0">
              <a:solidFill>
                <a:srgbClr val="C00000"/>
              </a:solidFill>
            </a:endParaRPr>
          </a:p>
          <a:p>
            <a:pPr lvl="1" eaLnBrk="1" hangingPunct="1">
              <a:buFont typeface="Arial" charset="0"/>
              <a:buChar char="•"/>
              <a:defRPr/>
            </a:pPr>
            <a:endParaRPr lang="en-US" sz="2000" dirty="0" smtClean="0"/>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4813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E75A68EF-1C9F-443F-B2B4-F21C89B7D2BA}" type="slidenum">
              <a:rPr lang="en-US" altLang="en-US" sz="1100" smtClean="0">
                <a:solidFill>
                  <a:srgbClr val="920000"/>
                </a:solidFill>
              </a:rPr>
              <a:pPr>
                <a:spcBef>
                  <a:spcPct val="0"/>
                </a:spcBef>
                <a:buSzTx/>
                <a:buFontTx/>
                <a:buNone/>
              </a:pPr>
              <a:t>20</a:t>
            </a:fld>
            <a:endParaRPr lang="en-US" altLang="en-US" sz="1100" smtClean="0">
              <a:solidFill>
                <a:srgbClr val="920000"/>
              </a:solidFill>
            </a:endParaRPr>
          </a:p>
        </p:txBody>
      </p:sp>
    </p:spTree>
    <p:extLst>
      <p:ext uri="{BB962C8B-B14F-4D97-AF65-F5344CB8AC3E}">
        <p14:creationId xmlns:p14="http://schemas.microsoft.com/office/powerpoint/2010/main" val="110300621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82488" y="914400"/>
            <a:ext cx="6902823" cy="5334000"/>
          </a:xfrm>
        </p:spPr>
      </p:pic>
      <p:sp>
        <p:nvSpPr>
          <p:cNvPr id="5017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01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5A83A104-E783-4F18-B060-BD61B55291FB}" type="slidenum">
              <a:rPr lang="en-US" altLang="en-US" sz="1100" smtClean="0">
                <a:solidFill>
                  <a:srgbClr val="920000"/>
                </a:solidFill>
              </a:rPr>
              <a:pPr>
                <a:spcBef>
                  <a:spcPct val="0"/>
                </a:spcBef>
                <a:buSzTx/>
                <a:buFontTx/>
                <a:buNone/>
              </a:pPr>
              <a:t>21</a:t>
            </a:fld>
            <a:endParaRPr lang="en-US" altLang="en-US" sz="1100" smtClean="0">
              <a:solidFill>
                <a:srgbClr val="920000"/>
              </a:solidFill>
            </a:endParaRPr>
          </a:p>
        </p:txBody>
      </p:sp>
    </p:spTree>
    <p:extLst>
      <p:ext uri="{BB962C8B-B14F-4D97-AF65-F5344CB8AC3E}">
        <p14:creationId xmlns:p14="http://schemas.microsoft.com/office/powerpoint/2010/main" val="329241661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598488"/>
            <a:ext cx="7288213" cy="5649912"/>
          </a:xfr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D0BF3D2-3EB7-4C43-9C53-5F3BB29895D4}" type="slidenum">
              <a:rPr lang="en-US" altLang="en-US" sz="1100" smtClean="0">
                <a:solidFill>
                  <a:srgbClr val="920000"/>
                </a:solidFill>
              </a:rPr>
              <a:pPr>
                <a:spcBef>
                  <a:spcPct val="0"/>
                </a:spcBef>
                <a:buSzTx/>
                <a:buFontTx/>
                <a:buNone/>
              </a:pPr>
              <a:t>22</a:t>
            </a:fld>
            <a:endParaRPr lang="en-US" altLang="en-US" sz="1100" smtClean="0">
              <a:solidFill>
                <a:srgbClr val="920000"/>
              </a:solidFill>
            </a:endParaRPr>
          </a:p>
        </p:txBody>
      </p:sp>
    </p:spTree>
    <p:extLst>
      <p:ext uri="{BB962C8B-B14F-4D97-AF65-F5344CB8AC3E}">
        <p14:creationId xmlns:p14="http://schemas.microsoft.com/office/powerpoint/2010/main" val="158007123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Pricing Information </a:t>
            </a:r>
            <a:endParaRPr lang="en-US" dirty="0">
              <a:solidFill>
                <a:srgbClr val="002060"/>
              </a:solidFill>
            </a:endParaRPr>
          </a:p>
        </p:txBody>
      </p:sp>
      <p:sp>
        <p:nvSpPr>
          <p:cNvPr id="3" name="Content Placeholder 2"/>
          <p:cNvSpPr>
            <a:spLocks noGrp="1"/>
          </p:cNvSpPr>
          <p:nvPr>
            <p:ph idx="1"/>
          </p:nvPr>
        </p:nvSpPr>
        <p:spPr/>
        <p:txBody>
          <a:bodyPr>
            <a:normAutofit fontScale="92500" lnSpcReduction="10000"/>
          </a:bodyPr>
          <a:lstStyle/>
          <a:p>
            <a:pPr lvl="1"/>
            <a:r>
              <a:rPr lang="en-US" sz="2400" dirty="0" smtClean="0">
                <a:solidFill>
                  <a:srgbClr val="002060"/>
                </a:solidFill>
              </a:rPr>
              <a:t>CASAS </a:t>
            </a:r>
            <a:r>
              <a:rPr lang="en-US" sz="2400" dirty="0" err="1" smtClean="0">
                <a:solidFill>
                  <a:srgbClr val="002060"/>
                </a:solidFill>
              </a:rPr>
              <a:t>eTests</a:t>
            </a:r>
            <a:r>
              <a:rPr lang="en-US" sz="2400" dirty="0" smtClean="0">
                <a:solidFill>
                  <a:srgbClr val="002060"/>
                </a:solidFill>
              </a:rPr>
              <a:t> Online </a:t>
            </a:r>
            <a:r>
              <a:rPr lang="en-US" sz="2400" dirty="0" smtClean="0"/>
              <a:t> </a:t>
            </a:r>
            <a:endParaRPr lang="en-US" sz="2400" dirty="0"/>
          </a:p>
          <a:p>
            <a:pPr lvl="1"/>
            <a:r>
              <a:rPr lang="en-US" sz="2400" dirty="0" err="1" smtClean="0">
                <a:solidFill>
                  <a:srgbClr val="002060"/>
                </a:solidFill>
              </a:rPr>
              <a:t>TOPSpro</a:t>
            </a:r>
            <a:r>
              <a:rPr lang="en-US" sz="2400" dirty="0" smtClean="0">
                <a:solidFill>
                  <a:srgbClr val="002060"/>
                </a:solidFill>
              </a:rPr>
              <a:t> Enterprise Software </a:t>
            </a:r>
            <a:endParaRPr lang="en-US" sz="2400" dirty="0">
              <a:solidFill>
                <a:srgbClr val="002060"/>
              </a:solidFill>
            </a:endParaRPr>
          </a:p>
          <a:p>
            <a:pPr lvl="2"/>
            <a:r>
              <a:rPr lang="en-US" sz="2400" i="1" dirty="0"/>
              <a:t>Cost: One-time license fee $</a:t>
            </a:r>
            <a:r>
              <a:rPr lang="en-US" sz="2400" i="1" dirty="0" smtClean="0"/>
              <a:t>1685</a:t>
            </a:r>
            <a:endParaRPr lang="en-US" sz="2400" dirty="0"/>
          </a:p>
          <a:p>
            <a:pPr lvl="2"/>
            <a:r>
              <a:rPr lang="en-US" sz="2000" i="1" dirty="0" smtClean="0"/>
              <a:t>Plus annual support fee </a:t>
            </a:r>
            <a:endParaRPr lang="en-US" sz="2000" dirty="0"/>
          </a:p>
          <a:p>
            <a:pPr lvl="1"/>
            <a:r>
              <a:rPr lang="en-US" sz="2400" dirty="0"/>
              <a:t>Workforce Skills Certificate Packages (WSP): </a:t>
            </a:r>
          </a:p>
          <a:p>
            <a:pPr lvl="2"/>
            <a:r>
              <a:rPr lang="en-US" sz="2400" i="1" dirty="0"/>
              <a:t>Cost: $35 per WSP – for each unique student enrolled in WSCS. Each WSP includes all WSCS-related reports and certificates </a:t>
            </a:r>
            <a:endParaRPr lang="en-US" sz="2400" dirty="0"/>
          </a:p>
          <a:p>
            <a:endParaRPr lang="en-US" dirty="0"/>
          </a:p>
        </p:txBody>
      </p:sp>
    </p:spTree>
    <p:extLst>
      <p:ext uri="{BB962C8B-B14F-4D97-AF65-F5344CB8AC3E}">
        <p14:creationId xmlns:p14="http://schemas.microsoft.com/office/powerpoint/2010/main" val="1510450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p:cNvSpPr>
          <p:nvPr/>
        </p:nvSpPr>
        <p:spPr bwMode="auto">
          <a:xfrm>
            <a:off x="381000" y="14478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eaLnBrk="1" hangingPunct="1">
              <a:spcBef>
                <a:spcPct val="0"/>
              </a:spcBef>
              <a:buClr>
                <a:srgbClr val="2920A0"/>
              </a:buClr>
              <a:buSzTx/>
              <a:buFont typeface="Wingdings" panose="05000000000000000000" pitchFamily="2" charset="2"/>
              <a:buChar char="Ø"/>
            </a:pPr>
            <a:endParaRPr lang="en-US" altLang="en-US" sz="4400" b="1">
              <a:latin typeface="Arial" panose="020B0604020202020204" pitchFamily="34" charset="0"/>
            </a:endParaRPr>
          </a:p>
        </p:txBody>
      </p:sp>
      <p:sp>
        <p:nvSpPr>
          <p:cNvPr id="3" name="Subtitle 2"/>
          <p:cNvSpPr>
            <a:spLocks/>
          </p:cNvSpPr>
          <p:nvPr/>
        </p:nvSpPr>
        <p:spPr bwMode="auto">
          <a:xfrm>
            <a:off x="1371600" y="3886200"/>
            <a:ext cx="6400800" cy="1752600"/>
          </a:xfrm>
          <a:prstGeom prst="rect">
            <a:avLst/>
          </a:prstGeom>
          <a:noFill/>
          <a:ln w="9525">
            <a:noFill/>
            <a:miter lim="800000"/>
            <a:headEnd/>
            <a:tailEnd/>
          </a:ln>
        </p:spPr>
        <p:txBody>
          <a:bodyPr/>
          <a:lstStyle/>
          <a:p>
            <a:pPr algn="ctr" eaLnBrk="1" fontAlgn="auto" hangingPunct="1">
              <a:spcBef>
                <a:spcPct val="20000"/>
              </a:spcBef>
              <a:spcAft>
                <a:spcPts val="0"/>
              </a:spcAft>
              <a:buFont typeface="Arial" pitchFamily="34" charset="0"/>
              <a:buNone/>
              <a:defRPr/>
            </a:pPr>
            <a:endParaRPr lang="en-US" sz="3200" dirty="0">
              <a:solidFill>
                <a:schemeClr val="tx1">
                  <a:tint val="75000"/>
                </a:schemeClr>
              </a:solidFill>
              <a:latin typeface="+mn-lt"/>
              <a:cs typeface="+mn-cs"/>
            </a:endParaRPr>
          </a:p>
        </p:txBody>
      </p:sp>
      <p:sp>
        <p:nvSpPr>
          <p:cNvPr id="62468" name="Content Placeholder 9"/>
          <p:cNvSpPr>
            <a:spLocks noGrp="1"/>
          </p:cNvSpPr>
          <p:nvPr>
            <p:ph idx="1"/>
          </p:nvPr>
        </p:nvSpPr>
        <p:spPr>
          <a:xfrm>
            <a:off x="419100" y="642938"/>
            <a:ext cx="8305800" cy="3276600"/>
          </a:xfrm>
        </p:spPr>
        <p:txBody>
          <a:bodyPr/>
          <a:lstStyle/>
          <a:p>
            <a:pPr marL="0" indent="0">
              <a:buFont typeface="Wingdings" panose="05000000000000000000" pitchFamily="2" charset="2"/>
              <a:buNone/>
              <a:defRPr/>
            </a:pPr>
            <a:r>
              <a:rPr lang="en-US" altLang="en-US" sz="3200" b="1" dirty="0" smtClean="0">
                <a:solidFill>
                  <a:srgbClr val="002060"/>
                </a:solidFill>
              </a:rPr>
              <a:t>Resources</a:t>
            </a:r>
          </a:p>
          <a:p>
            <a:pPr>
              <a:defRPr/>
            </a:pPr>
            <a:r>
              <a:rPr lang="en-US" sz="2400" dirty="0">
                <a:solidFill>
                  <a:schemeClr val="tx2"/>
                </a:solidFill>
              </a:rPr>
              <a:t>LRI Workplace Behaviors (Soft Skills)</a:t>
            </a:r>
          </a:p>
          <a:p>
            <a:pPr marL="0" indent="0">
              <a:buFont typeface="Wingdings" panose="05000000000000000000" pitchFamily="2" charset="2"/>
              <a:buNone/>
              <a:defRPr/>
            </a:pPr>
            <a:r>
              <a:rPr lang="en-US" sz="2000" dirty="0" smtClean="0">
                <a:solidFill>
                  <a:schemeClr val="tx2"/>
                </a:solidFill>
                <a:hlinkClick r:id="rId3"/>
              </a:rPr>
              <a:t>www.learning-resources.com</a:t>
            </a:r>
            <a:endParaRPr lang="en-US" sz="1400" dirty="0">
              <a:solidFill>
                <a:schemeClr val="tx2"/>
              </a:solidFill>
            </a:endParaRPr>
          </a:p>
          <a:p>
            <a:pPr>
              <a:defRPr/>
            </a:pPr>
            <a:r>
              <a:rPr lang="en-US" sz="2400" dirty="0">
                <a:solidFill>
                  <a:schemeClr val="tx2"/>
                </a:solidFill>
              </a:rPr>
              <a:t>CASAS </a:t>
            </a:r>
          </a:p>
          <a:p>
            <a:pPr marL="0" indent="0">
              <a:buFont typeface="Wingdings" panose="05000000000000000000" pitchFamily="2" charset="2"/>
              <a:buNone/>
              <a:defRPr/>
            </a:pPr>
            <a:r>
              <a:rPr lang="en-US" sz="2400" dirty="0">
                <a:solidFill>
                  <a:schemeClr val="tx2"/>
                </a:solidFill>
                <a:hlinkClick r:id="rId4"/>
              </a:rPr>
              <a:t>www.casas.org</a:t>
            </a:r>
            <a:endParaRPr lang="en-US" sz="2400" dirty="0">
              <a:solidFill>
                <a:schemeClr val="tx2"/>
              </a:solidFill>
            </a:endParaRPr>
          </a:p>
          <a:p>
            <a:pPr marL="0" indent="0">
              <a:buFont typeface="Wingdings" panose="05000000000000000000" pitchFamily="2" charset="2"/>
              <a:buNone/>
              <a:defRPr/>
            </a:pPr>
            <a:endParaRPr lang="en-US" altLang="en-US" sz="2200" b="1" dirty="0" smtClean="0">
              <a:solidFill>
                <a:srgbClr val="002060"/>
              </a:solidFill>
            </a:endParaRPr>
          </a:p>
        </p:txBody>
      </p:sp>
      <p:sp>
        <p:nvSpPr>
          <p:cNvPr id="5223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522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99078056-AE2C-433B-99A5-604E1089F86F}" type="slidenum">
              <a:rPr lang="en-US" altLang="en-US" sz="1100" smtClean="0">
                <a:solidFill>
                  <a:srgbClr val="920000"/>
                </a:solidFill>
              </a:rPr>
              <a:pPr>
                <a:spcBef>
                  <a:spcPct val="0"/>
                </a:spcBef>
                <a:buSzTx/>
                <a:buFontTx/>
                <a:buNone/>
              </a:pPr>
              <a:t>24</a:t>
            </a:fld>
            <a:endParaRPr lang="en-US" altLang="en-US" sz="1100" smtClean="0">
              <a:solidFill>
                <a:srgbClr val="920000"/>
              </a:solidFill>
            </a:endParaRPr>
          </a:p>
        </p:txBody>
      </p:sp>
    </p:spTree>
    <p:extLst>
      <p:ext uri="{BB962C8B-B14F-4D97-AF65-F5344CB8AC3E}">
        <p14:creationId xmlns:p14="http://schemas.microsoft.com/office/powerpoint/2010/main" val="107418395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rgbClr val="FFFFFF"/>
                </a:solidFill>
              </a:rPr>
              <a:t>2016 CASAS Summer Institute</a:t>
            </a:r>
          </a:p>
        </p:txBody>
      </p:sp>
      <p:sp>
        <p:nvSpPr>
          <p:cNvPr id="133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207EC73E-D16E-43A9-A3E2-A25EB350E614}" type="slidenum">
              <a:rPr lang="en-US" altLang="en-US" sz="1100" smtClean="0">
                <a:solidFill>
                  <a:srgbClr val="920000"/>
                </a:solidFill>
              </a:rPr>
              <a:pPr>
                <a:spcBef>
                  <a:spcPct val="0"/>
                </a:spcBef>
                <a:buSzTx/>
                <a:buFontTx/>
                <a:buNone/>
              </a:pPr>
              <a:t>3</a:t>
            </a:fld>
            <a:endParaRPr lang="en-US" altLang="en-US" sz="1100" smtClean="0">
              <a:solidFill>
                <a:srgbClr val="920000"/>
              </a:solidFill>
            </a:endParaRPr>
          </a:p>
        </p:txBody>
      </p:sp>
      <p:pic>
        <p:nvPicPr>
          <p:cNvPr id="1331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67643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96481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200" y="762000"/>
            <a:ext cx="8915400" cy="838200"/>
          </a:xfrm>
        </p:spPr>
        <p:txBody>
          <a:bodyPr>
            <a:normAutofit/>
          </a:bodyPr>
          <a:lstStyle/>
          <a:p>
            <a:r>
              <a:rPr lang="en-US" altLang="en-US" sz="3600" b="1" dirty="0" smtClean="0">
                <a:solidFill>
                  <a:schemeClr val="accent2">
                    <a:lumMod val="75000"/>
                  </a:schemeClr>
                </a:solidFill>
              </a:rPr>
              <a:t>WSCS is a three step process</a:t>
            </a:r>
            <a:r>
              <a:rPr lang="en-US" altLang="en-US" sz="3600" dirty="0" smtClean="0">
                <a:solidFill>
                  <a:schemeClr val="accent2">
                    <a:lumMod val="75000"/>
                  </a:schemeClr>
                </a:solidFill>
              </a:rPr>
              <a:t>:</a:t>
            </a:r>
          </a:p>
        </p:txBody>
      </p:sp>
      <p:sp>
        <p:nvSpPr>
          <p:cNvPr id="15363" name="Rectangle 3"/>
          <p:cNvSpPr>
            <a:spLocks noGrp="1" noChangeArrowheads="1"/>
          </p:cNvSpPr>
          <p:nvPr>
            <p:ph idx="1"/>
          </p:nvPr>
        </p:nvSpPr>
        <p:spPr>
          <a:xfrm>
            <a:off x="457200" y="2057400"/>
            <a:ext cx="8534400" cy="4267200"/>
          </a:xfrm>
        </p:spPr>
        <p:txBody>
          <a:bodyPr>
            <a:noAutofit/>
          </a:bodyPr>
          <a:lstStyle/>
          <a:p>
            <a:pPr eaLnBrk="1" hangingPunct="1">
              <a:buFont typeface="Wingdings" panose="05000000000000000000" pitchFamily="2" charset="2"/>
              <a:buNone/>
              <a:defRPr/>
            </a:pPr>
            <a:endParaRPr lang="en-US" sz="1400" dirty="0" smtClean="0">
              <a:latin typeface="+mj-lt"/>
            </a:endParaRPr>
          </a:p>
          <a:p>
            <a:pPr marL="0" indent="0" eaLnBrk="1" hangingPunct="1">
              <a:buFont typeface="Wingdings" panose="05000000000000000000" pitchFamily="2" charset="2"/>
              <a:buNone/>
              <a:defRPr/>
            </a:pPr>
            <a:r>
              <a:rPr lang="en-US" sz="3400" dirty="0" smtClean="0"/>
              <a:t>Step 1 - </a:t>
            </a:r>
            <a:r>
              <a:rPr lang="en-US" sz="3400" dirty="0" smtClean="0">
                <a:solidFill>
                  <a:srgbClr val="0070C0"/>
                </a:solidFill>
              </a:rPr>
              <a:t>Profile Skills</a:t>
            </a:r>
          </a:p>
          <a:p>
            <a:pPr marL="0" indent="0" eaLnBrk="1" hangingPunct="1">
              <a:buFont typeface="Wingdings" panose="05000000000000000000" pitchFamily="2" charset="2"/>
              <a:buNone/>
              <a:defRPr/>
            </a:pPr>
            <a:endParaRPr lang="en-US" sz="3400" dirty="0" smtClean="0"/>
          </a:p>
          <a:p>
            <a:pPr marL="0" indent="0">
              <a:buFont typeface="Wingdings" panose="05000000000000000000" pitchFamily="2" charset="2"/>
              <a:buNone/>
              <a:defRPr/>
            </a:pPr>
            <a:r>
              <a:rPr lang="en-US" sz="3400" dirty="0" smtClean="0"/>
              <a:t>Step 2 </a:t>
            </a:r>
            <a:r>
              <a:rPr lang="en-US" sz="3400" dirty="0"/>
              <a:t>– </a:t>
            </a:r>
            <a:r>
              <a:rPr lang="en-US" sz="3400" dirty="0" smtClean="0">
                <a:solidFill>
                  <a:srgbClr val="0070C0"/>
                </a:solidFill>
              </a:rPr>
              <a:t>Develop Skills </a:t>
            </a:r>
          </a:p>
          <a:p>
            <a:pPr marL="0" indent="0" eaLnBrk="1" hangingPunct="1">
              <a:buFont typeface="Wingdings" panose="05000000000000000000" pitchFamily="2" charset="2"/>
              <a:buNone/>
              <a:defRPr/>
            </a:pPr>
            <a:endParaRPr lang="en-US" sz="3400" dirty="0" smtClean="0"/>
          </a:p>
          <a:p>
            <a:pPr marL="0" indent="0">
              <a:buFont typeface="Wingdings" panose="05000000000000000000" pitchFamily="2" charset="2"/>
              <a:buNone/>
              <a:defRPr/>
            </a:pPr>
            <a:r>
              <a:rPr lang="en-US" sz="3400" dirty="0" smtClean="0"/>
              <a:t>Step 3 </a:t>
            </a:r>
            <a:r>
              <a:rPr lang="en-US" sz="3400" dirty="0"/>
              <a:t>– </a:t>
            </a:r>
            <a:r>
              <a:rPr lang="en-US" sz="3400" dirty="0" smtClean="0">
                <a:solidFill>
                  <a:srgbClr val="0070C0"/>
                </a:solidFill>
              </a:rPr>
              <a:t>Certify Skills</a:t>
            </a:r>
            <a:endParaRPr lang="en-US" sz="3400" i="1" dirty="0" smtClean="0">
              <a:solidFill>
                <a:srgbClr val="00B050"/>
              </a:solidFill>
            </a:endParaRPr>
          </a:p>
        </p:txBody>
      </p:sp>
      <p:sp>
        <p:nvSpPr>
          <p:cNvPr id="1536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9F5F76F6-5AD4-4672-96A8-1DD27CB7D301}" type="slidenum">
              <a:rPr lang="en-US" altLang="en-US" sz="1100" smtClean="0">
                <a:solidFill>
                  <a:srgbClr val="920000"/>
                </a:solidFill>
              </a:rPr>
              <a:pPr>
                <a:spcBef>
                  <a:spcPct val="0"/>
                </a:spcBef>
                <a:buSzTx/>
                <a:buFontTx/>
                <a:buNone/>
              </a:pPr>
              <a:t>4</a:t>
            </a:fld>
            <a:endParaRPr lang="en-US" altLang="en-US" sz="1100" smtClean="0">
              <a:solidFill>
                <a:srgbClr val="920000"/>
              </a:solidFill>
            </a:endParaRPr>
          </a:p>
        </p:txBody>
      </p:sp>
    </p:spTree>
    <p:extLst>
      <p:ext uri="{BB962C8B-B14F-4D97-AF65-F5344CB8AC3E}">
        <p14:creationId xmlns:p14="http://schemas.microsoft.com/office/powerpoint/2010/main" val="4552049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399"/>
            <a:ext cx="8481165" cy="412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2"/>
          <p:cNvSpPr>
            <a:spLocks noGrp="1"/>
          </p:cNvSpPr>
          <p:nvPr>
            <p:ph type="title"/>
          </p:nvPr>
        </p:nvSpPr>
        <p:spPr>
          <a:xfrm>
            <a:off x="4763" y="-228600"/>
            <a:ext cx="8229600" cy="1314450"/>
          </a:xfrm>
        </p:spPr>
        <p:txBody>
          <a:bodyPr/>
          <a:lstStyle/>
          <a:p>
            <a:r>
              <a:rPr lang="en-US" altLang="en-US" dirty="0" smtClean="0"/>
              <a:t/>
            </a:r>
            <a:br>
              <a:rPr lang="en-US" altLang="en-US" dirty="0" smtClean="0"/>
            </a:br>
            <a:r>
              <a:rPr lang="en-US" altLang="en-US" dirty="0" smtClean="0">
                <a:solidFill>
                  <a:schemeClr val="accent2">
                    <a:lumMod val="75000"/>
                  </a:schemeClr>
                </a:solidFill>
              </a:rPr>
              <a:t>Step 1 – Profile skills</a:t>
            </a:r>
          </a:p>
        </p:txBody>
      </p:sp>
      <p:sp>
        <p:nvSpPr>
          <p:cNvPr id="1741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174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674B4217-7127-4EC7-9138-0ACB7CEFBAF7}" type="slidenum">
              <a:rPr lang="en-US" altLang="en-US" sz="1100" smtClean="0">
                <a:solidFill>
                  <a:srgbClr val="920000"/>
                </a:solidFill>
              </a:rPr>
              <a:pPr>
                <a:spcBef>
                  <a:spcPct val="0"/>
                </a:spcBef>
                <a:buSzTx/>
                <a:buFontTx/>
                <a:buNone/>
              </a:pPr>
              <a:t>5</a:t>
            </a:fld>
            <a:endParaRPr lang="en-US" altLang="en-US" sz="1100" smtClean="0">
              <a:solidFill>
                <a:srgbClr val="920000"/>
              </a:solidFill>
            </a:endParaRPr>
          </a:p>
        </p:txBody>
      </p:sp>
    </p:spTree>
    <p:extLst>
      <p:ext uri="{BB962C8B-B14F-4D97-AF65-F5344CB8AC3E}">
        <p14:creationId xmlns:p14="http://schemas.microsoft.com/office/powerpoint/2010/main" val="231748950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410200" y="2499360"/>
            <a:ext cx="3505200" cy="685800"/>
          </a:xfrm>
        </p:spPr>
        <p:txBody>
          <a:bodyPr>
            <a:normAutofit/>
          </a:bodyPr>
          <a:lstStyle/>
          <a:p>
            <a:pPr algn="ctr"/>
            <a:r>
              <a:rPr lang="en-US" altLang="en-US" dirty="0" smtClean="0">
                <a:solidFill>
                  <a:schemeClr val="accent2">
                    <a:lumMod val="75000"/>
                  </a:schemeClr>
                </a:solidFill>
              </a:rPr>
              <a:t>WSCS Profile</a:t>
            </a:r>
          </a:p>
        </p:txBody>
      </p:sp>
      <p:sp>
        <p:nvSpPr>
          <p:cNvPr id="1843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1843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C23398F4-50B5-4F80-988E-71E1464ADD76}" type="slidenum">
              <a:rPr lang="en-US" altLang="en-US" sz="1100" smtClean="0">
                <a:solidFill>
                  <a:srgbClr val="920000"/>
                </a:solidFill>
              </a:rPr>
              <a:pPr>
                <a:spcBef>
                  <a:spcPct val="0"/>
                </a:spcBef>
                <a:buSzTx/>
                <a:buFontTx/>
                <a:buNone/>
              </a:pPr>
              <a:t>6</a:t>
            </a:fld>
            <a:endParaRPr lang="en-US" altLang="en-US" sz="1100" smtClean="0">
              <a:solidFill>
                <a:srgbClr val="920000"/>
              </a:solidFill>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988" y="228600"/>
            <a:ext cx="4891424" cy="624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1423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7463" y="-152400"/>
            <a:ext cx="8229600" cy="1524000"/>
          </a:xfrm>
        </p:spPr>
        <p:txBody>
          <a:bodyPr>
            <a:normAutofit fontScale="90000"/>
          </a:bodyPr>
          <a:lstStyle/>
          <a:p>
            <a:r>
              <a:rPr lang="en-US" altLang="en-US" dirty="0" smtClean="0"/>
              <a:t/>
            </a:r>
            <a:br>
              <a:rPr lang="en-US" altLang="en-US" dirty="0" smtClean="0"/>
            </a:br>
            <a:r>
              <a:rPr lang="en-US" altLang="en-US" b="1" dirty="0" smtClean="0">
                <a:solidFill>
                  <a:schemeClr val="accent2">
                    <a:lumMod val="75000"/>
                  </a:schemeClr>
                </a:solidFill>
              </a:rPr>
              <a:t>Step 1 – Profile Skills</a:t>
            </a: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457200" y="1219200"/>
            <a:ext cx="8229600" cy="4800600"/>
          </a:xfrm>
        </p:spPr>
        <p:txBody>
          <a:bodyPr>
            <a:normAutofit fontScale="92500" lnSpcReduction="10000"/>
          </a:bodyPr>
          <a:lstStyle/>
          <a:p>
            <a:pPr marL="514350" indent="-514350">
              <a:buFont typeface="+mj-lt"/>
              <a:buAutoNum type="arabicPeriod"/>
              <a:defRPr/>
            </a:pPr>
            <a:r>
              <a:rPr lang="en-US" sz="2600" dirty="0" smtClean="0"/>
              <a:t>Administer assessments:</a:t>
            </a:r>
          </a:p>
          <a:p>
            <a:pPr marL="880110" lvl="1" indent="-514350">
              <a:buFont typeface="Arial" charset="0"/>
              <a:buChar char="•"/>
              <a:defRPr/>
            </a:pPr>
            <a:r>
              <a:rPr lang="en-US" sz="2600" dirty="0"/>
              <a:t>CASAS </a:t>
            </a:r>
            <a:r>
              <a:rPr lang="en-US" sz="2600" dirty="0" smtClean="0"/>
              <a:t>Assessments administered</a:t>
            </a:r>
            <a:r>
              <a:rPr lang="en-US" sz="2600" b="1" i="1" dirty="0"/>
              <a:t> </a:t>
            </a:r>
            <a:r>
              <a:rPr lang="en-US" sz="2600" i="1" dirty="0" smtClean="0"/>
              <a:t>via</a:t>
            </a:r>
            <a:r>
              <a:rPr lang="en-US" sz="2600" b="1" i="1" dirty="0" smtClean="0"/>
              <a:t> </a:t>
            </a:r>
            <a:r>
              <a:rPr lang="en-US" sz="2600" i="1" dirty="0" smtClean="0"/>
              <a:t>CASAS</a:t>
            </a:r>
            <a:r>
              <a:rPr lang="en-US" sz="2600" b="1" i="1" dirty="0" smtClean="0"/>
              <a:t> </a:t>
            </a:r>
            <a:r>
              <a:rPr lang="en-US" sz="2600" b="1" i="1" dirty="0" err="1" smtClean="0"/>
              <a:t>e</a:t>
            </a:r>
            <a:r>
              <a:rPr lang="en-US" sz="2600" dirty="0" err="1" smtClean="0"/>
              <a:t>Tests</a:t>
            </a:r>
            <a:endParaRPr lang="en-US" sz="2600" dirty="0"/>
          </a:p>
          <a:p>
            <a:pPr marL="1428750" lvl="3" indent="-514350">
              <a:buFont typeface="Arial" charset="0"/>
              <a:buChar char="•"/>
              <a:defRPr/>
            </a:pPr>
            <a:r>
              <a:rPr lang="en-US" sz="2600" dirty="0" smtClean="0"/>
              <a:t>Life and Work Reading– 60 minutes</a:t>
            </a:r>
            <a:endParaRPr lang="en-US" sz="2600" dirty="0"/>
          </a:p>
          <a:p>
            <a:pPr marL="1428750" lvl="3" indent="-514350">
              <a:buFont typeface="Arial" charset="0"/>
              <a:buChar char="•"/>
              <a:defRPr/>
            </a:pPr>
            <a:r>
              <a:rPr lang="en-US" sz="2600" dirty="0" smtClean="0"/>
              <a:t>ECS Math – 60 minutes</a:t>
            </a:r>
          </a:p>
          <a:p>
            <a:pPr marL="880110" lvl="1" indent="-514350">
              <a:buFont typeface="Arial" charset="0"/>
              <a:buChar char="•"/>
              <a:defRPr/>
            </a:pPr>
            <a:r>
              <a:rPr lang="en-US" sz="2600" dirty="0" smtClean="0"/>
              <a:t>LRI Workforce Readiness (soft skills) - Online</a:t>
            </a:r>
            <a:endParaRPr lang="en-US" sz="2600" dirty="0"/>
          </a:p>
          <a:p>
            <a:pPr marL="1428750" lvl="3" indent="-514350">
              <a:buFont typeface="Arial" charset="0"/>
              <a:buChar char="•"/>
              <a:defRPr/>
            </a:pPr>
            <a:r>
              <a:rPr lang="en-US" sz="2600" dirty="0"/>
              <a:t>Personal </a:t>
            </a:r>
            <a:r>
              <a:rPr lang="en-US" sz="2600" dirty="0" smtClean="0"/>
              <a:t>Qualities – 40 minutes</a:t>
            </a:r>
            <a:endParaRPr lang="en-US" sz="2600" dirty="0"/>
          </a:p>
          <a:p>
            <a:pPr marL="1428750" lvl="3" indent="-514350">
              <a:buFont typeface="Arial" charset="0"/>
              <a:buChar char="•"/>
              <a:defRPr/>
            </a:pPr>
            <a:r>
              <a:rPr lang="en-US" sz="2600" dirty="0" smtClean="0"/>
              <a:t>Customer Service – 37 minutes</a:t>
            </a:r>
          </a:p>
          <a:p>
            <a:pPr marL="514350" indent="-514350">
              <a:buFont typeface="+mj-lt"/>
              <a:buAutoNum type="arabicPeriod"/>
              <a:defRPr/>
            </a:pPr>
            <a:r>
              <a:rPr lang="en-US" sz="2600" dirty="0"/>
              <a:t>Create a </a:t>
            </a:r>
            <a:r>
              <a:rPr lang="en-US" sz="2600" b="1" i="1" dirty="0">
                <a:solidFill>
                  <a:schemeClr val="tx2"/>
                </a:solidFill>
              </a:rPr>
              <a:t>Workforce Skills </a:t>
            </a:r>
            <a:r>
              <a:rPr lang="en-US" sz="2600" b="1" i="1" dirty="0" smtClean="0">
                <a:solidFill>
                  <a:schemeClr val="tx2"/>
                </a:solidFill>
              </a:rPr>
              <a:t>Profile </a:t>
            </a:r>
            <a:r>
              <a:rPr lang="en-US" sz="2600" dirty="0"/>
              <a:t>from </a:t>
            </a:r>
            <a:r>
              <a:rPr lang="en-US" sz="2600" dirty="0" err="1" smtClean="0"/>
              <a:t>TOPSpro</a:t>
            </a:r>
            <a:r>
              <a:rPr lang="en-US" sz="2600" dirty="0" smtClean="0"/>
              <a:t> Enterprise </a:t>
            </a:r>
            <a:endParaRPr lang="en-US" sz="2600" dirty="0"/>
          </a:p>
          <a:p>
            <a:pPr marL="1428750" lvl="3" indent="-514350">
              <a:buFont typeface="Arial" charset="0"/>
              <a:buChar char="•"/>
              <a:defRPr/>
            </a:pPr>
            <a:r>
              <a:rPr lang="en-US" sz="2600" dirty="0" smtClean="0"/>
              <a:t>Combines </a:t>
            </a:r>
            <a:r>
              <a:rPr lang="en-US" sz="2600" dirty="0"/>
              <a:t>results </a:t>
            </a:r>
            <a:r>
              <a:rPr lang="en-US" sz="2600" dirty="0" smtClean="0"/>
              <a:t> </a:t>
            </a:r>
            <a:r>
              <a:rPr lang="en-US" sz="2600" dirty="0"/>
              <a:t>from</a:t>
            </a:r>
            <a:r>
              <a:rPr lang="en-US" sz="2600" dirty="0" smtClean="0"/>
              <a:t> Reading/Math and Soft Skills Assessment </a:t>
            </a:r>
            <a:endParaRPr lang="en-US" sz="2600" i="1" dirty="0" smtClean="0">
              <a:solidFill>
                <a:srgbClr val="92D050"/>
              </a:solidFill>
            </a:endParaRPr>
          </a:p>
          <a:p>
            <a:pPr marL="1097280" lvl="2" indent="-457200">
              <a:buFont typeface="Arial" charset="0"/>
              <a:buAutoNum type="alphaLcPeriod"/>
              <a:defRPr/>
            </a:pPr>
            <a:endParaRPr lang="en-US" sz="1700" dirty="0" smtClean="0">
              <a:solidFill>
                <a:srgbClr val="0070C0"/>
              </a:solidFill>
            </a:endParaRPr>
          </a:p>
          <a:p>
            <a:pPr marL="1097280" lvl="2" indent="-457200">
              <a:buFont typeface="Arial" charset="0"/>
              <a:buAutoNum type="alphaLcPeriod"/>
              <a:defRPr/>
            </a:pPr>
            <a:endParaRPr lang="en-US" sz="1700" dirty="0" smtClean="0">
              <a:solidFill>
                <a:srgbClr val="0070C0"/>
              </a:solidFill>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339CA5FF-8E18-4FC2-B9FB-142F8B9B8018}" type="slidenum">
              <a:rPr lang="en-US" altLang="en-US" sz="1100" smtClean="0">
                <a:solidFill>
                  <a:srgbClr val="920000"/>
                </a:solidFill>
              </a:rPr>
              <a:pPr>
                <a:spcBef>
                  <a:spcPct val="0"/>
                </a:spcBef>
                <a:buSzTx/>
                <a:buFontTx/>
                <a:buNone/>
              </a:pPr>
              <a:t>7</a:t>
            </a:fld>
            <a:endParaRPr lang="en-US" altLang="en-US" sz="1100" smtClean="0">
              <a:solidFill>
                <a:srgbClr val="920000"/>
              </a:solidFill>
            </a:endParaRPr>
          </a:p>
        </p:txBody>
      </p:sp>
    </p:spTree>
    <p:extLst>
      <p:ext uri="{BB962C8B-B14F-4D97-AF65-F5344CB8AC3E}">
        <p14:creationId xmlns:p14="http://schemas.microsoft.com/office/powerpoint/2010/main" val="61328280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330926" y="757646"/>
            <a:ext cx="6958150" cy="1320800"/>
          </a:xfrm>
        </p:spPr>
        <p:txBody>
          <a:bodyPr/>
          <a:lstStyle/>
          <a:p>
            <a:r>
              <a:rPr lang="en-US" altLang="en-US" b="1" dirty="0" smtClean="0">
                <a:solidFill>
                  <a:schemeClr val="accent2">
                    <a:lumMod val="75000"/>
                  </a:schemeClr>
                </a:solidFill>
              </a:rPr>
              <a:t>Why a Workforce Skills Profile?</a:t>
            </a:r>
          </a:p>
        </p:txBody>
      </p:sp>
      <p:sp>
        <p:nvSpPr>
          <p:cNvPr id="22530" name="Content Placeholder 2"/>
          <p:cNvSpPr>
            <a:spLocks noGrp="1"/>
          </p:cNvSpPr>
          <p:nvPr>
            <p:ph idx="1"/>
          </p:nvPr>
        </p:nvSpPr>
        <p:spPr>
          <a:xfrm>
            <a:off x="330926" y="1930400"/>
            <a:ext cx="7628707" cy="4476088"/>
          </a:xfrm>
        </p:spPr>
        <p:txBody>
          <a:bodyPr>
            <a:normAutofit fontScale="92500"/>
          </a:bodyPr>
          <a:lstStyle/>
          <a:p>
            <a:r>
              <a:rPr lang="en-US" altLang="en-US" sz="2400" dirty="0" smtClean="0"/>
              <a:t>Documents a person’s work-related academic and </a:t>
            </a:r>
            <a:br>
              <a:rPr lang="en-US" altLang="en-US" sz="2400" dirty="0" smtClean="0"/>
            </a:br>
            <a:r>
              <a:rPr lang="en-US" altLang="en-US" sz="2400" dirty="0" smtClean="0"/>
              <a:t>work behavior skills (soft skills) </a:t>
            </a:r>
          </a:p>
          <a:p>
            <a:pPr lvl="1"/>
            <a:r>
              <a:rPr lang="en-US" altLang="en-US" sz="2400" dirty="0" smtClean="0"/>
              <a:t>Benefit for clients</a:t>
            </a:r>
          </a:p>
          <a:p>
            <a:pPr lvl="2"/>
            <a:r>
              <a:rPr lang="en-US" altLang="en-US" sz="2400" dirty="0" smtClean="0"/>
              <a:t>Documents client’s current work readiness skills: </a:t>
            </a:r>
          </a:p>
          <a:p>
            <a:pPr lvl="3"/>
            <a:r>
              <a:rPr lang="en-US" altLang="en-US" sz="2400" dirty="0" smtClean="0"/>
              <a:t>What the client knows</a:t>
            </a:r>
          </a:p>
          <a:p>
            <a:pPr lvl="3"/>
            <a:r>
              <a:rPr lang="en-US" altLang="en-US" sz="2400" dirty="0" smtClean="0"/>
              <a:t>What skills needs to be developed</a:t>
            </a:r>
          </a:p>
          <a:p>
            <a:pPr lvl="1"/>
            <a:r>
              <a:rPr lang="en-US" altLang="en-US" sz="2400" dirty="0" smtClean="0"/>
              <a:t>Benefit for employers</a:t>
            </a:r>
          </a:p>
          <a:p>
            <a:pPr lvl="2"/>
            <a:r>
              <a:rPr lang="en-US" altLang="en-US" sz="2400" dirty="0" smtClean="0"/>
              <a:t>Documents job candidate’s work readiness skills</a:t>
            </a:r>
          </a:p>
          <a:p>
            <a:pPr lvl="3"/>
            <a:r>
              <a:rPr lang="en-US" altLang="en-US" sz="2400" dirty="0" smtClean="0"/>
              <a:t>Informs employer if prospective employee meets job skill requirements</a:t>
            </a:r>
          </a:p>
          <a:p>
            <a:endParaRPr lang="en-US" altLang="en-US" dirty="0" smtClean="0"/>
          </a:p>
        </p:txBody>
      </p:sp>
      <p:sp>
        <p:nvSpPr>
          <p:cNvPr id="225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057C0151-00B7-4F2B-840F-A109F3B4A346}" type="slidenum">
              <a:rPr lang="en-US" altLang="en-US" sz="1100" smtClean="0">
                <a:solidFill>
                  <a:srgbClr val="920000"/>
                </a:solidFill>
              </a:rPr>
              <a:pPr>
                <a:spcBef>
                  <a:spcPct val="0"/>
                </a:spcBef>
                <a:buSzTx/>
                <a:buFontTx/>
                <a:buNone/>
              </a:pPr>
              <a:t>8</a:t>
            </a:fld>
            <a:endParaRPr lang="en-US" altLang="en-US" sz="1100" smtClean="0">
              <a:solidFill>
                <a:srgbClr val="920000"/>
              </a:solidFill>
            </a:endParaRPr>
          </a:p>
        </p:txBody>
      </p:sp>
    </p:spTree>
    <p:extLst>
      <p:ext uri="{BB962C8B-B14F-4D97-AF65-F5344CB8AC3E}">
        <p14:creationId xmlns:p14="http://schemas.microsoft.com/office/powerpoint/2010/main" val="65822992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31"/>
          <p:cNvSpPr>
            <a:spLocks noGrp="1" noChangeArrowheads="1"/>
          </p:cNvSpPr>
          <p:nvPr>
            <p:ph type="title"/>
          </p:nvPr>
        </p:nvSpPr>
        <p:spPr>
          <a:xfrm>
            <a:off x="0" y="375662"/>
            <a:ext cx="8229600" cy="762000"/>
          </a:xfrm>
        </p:spPr>
        <p:txBody>
          <a:bodyPr/>
          <a:lstStyle/>
          <a:p>
            <a:pPr eaLnBrk="1" hangingPunct="1"/>
            <a:r>
              <a:rPr lang="en-US" altLang="en-US" dirty="0" smtClean="0">
                <a:solidFill>
                  <a:schemeClr val="accent2">
                    <a:lumMod val="75000"/>
                  </a:schemeClr>
                </a:solidFill>
              </a:rPr>
              <a:t>Relating EFLs to the Profile</a:t>
            </a:r>
          </a:p>
        </p:txBody>
      </p:sp>
      <p:sp>
        <p:nvSpPr>
          <p:cNvPr id="24578" name="Content Placeholder 6"/>
          <p:cNvSpPr>
            <a:spLocks noGrp="1"/>
          </p:cNvSpPr>
          <p:nvPr>
            <p:ph idx="1"/>
          </p:nvPr>
        </p:nvSpPr>
        <p:spPr>
          <a:xfrm rot="16200000">
            <a:off x="-228600" y="4343400"/>
            <a:ext cx="1752600" cy="533400"/>
          </a:xfrm>
        </p:spPr>
        <p:txBody>
          <a:bodyPr>
            <a:normAutofit/>
          </a:bodyPr>
          <a:lstStyle/>
          <a:p>
            <a:pPr marL="0" indent="0">
              <a:buFont typeface="Wingdings" panose="05000000000000000000" pitchFamily="2" charset="2"/>
              <a:buNone/>
            </a:pPr>
            <a:r>
              <a:rPr lang="en-US" altLang="en-US" sz="2400" i="1" smtClean="0">
                <a:solidFill>
                  <a:schemeClr val="accent2"/>
                </a:solidFill>
                <a:latin typeface="Arial Narrow" panose="020B0606020202030204" pitchFamily="34" charset="0"/>
              </a:rPr>
              <a:t>  Certification</a:t>
            </a:r>
          </a:p>
        </p:txBody>
      </p:sp>
      <p:sp>
        <p:nvSpPr>
          <p:cNvPr id="24588"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r>
              <a:rPr lang="en-US" altLang="en-US" sz="1100" smtClean="0">
                <a:solidFill>
                  <a:schemeClr val="bg1"/>
                </a:solidFill>
              </a:rPr>
              <a:t>2016 CASAS Summer Institute</a:t>
            </a:r>
          </a:p>
        </p:txBody>
      </p:sp>
      <p:sp>
        <p:nvSpPr>
          <p:cNvPr id="245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Wingdings" panose="05000000000000000000" pitchFamily="2" charset="2"/>
              <a:buChar char="§"/>
              <a:defRPr sz="2800">
                <a:solidFill>
                  <a:schemeClr val="tx1"/>
                </a:solidFill>
                <a:latin typeface="Trebuchet MS" panose="020B0603020202020204" pitchFamily="34" charset="0"/>
                <a:cs typeface="Arial" panose="020B0604020202020204" pitchFamily="34" charset="0"/>
              </a:defRPr>
            </a:lvl1pPr>
            <a:lvl2pPr marL="742950" indent="-285750">
              <a:spcBef>
                <a:spcPct val="20000"/>
              </a:spcBef>
              <a:buSzPct val="100000"/>
              <a:buFont typeface="Arial" panose="020B0604020202020204" pitchFamily="34" charset="0"/>
              <a:buChar char="•"/>
              <a:defRPr sz="2400">
                <a:solidFill>
                  <a:schemeClr val="tx1"/>
                </a:solidFill>
                <a:latin typeface="Trebuchet MS" panose="020B0603020202020204" pitchFamily="34" charset="0"/>
                <a:cs typeface="Arial" panose="020B0604020202020204" pitchFamily="34" charset="0"/>
              </a:defRPr>
            </a:lvl2pPr>
            <a:lvl3pPr marL="11430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3pPr>
            <a:lvl4pPr marL="1600200" indent="-228600">
              <a:spcBef>
                <a:spcPct val="20000"/>
              </a:spcBef>
              <a:buSzPct val="100000"/>
              <a:buFont typeface="Arial" panose="020B0604020202020204" pitchFamily="34" charset="0"/>
              <a:buChar char="•"/>
              <a:defRPr sz="2000">
                <a:solidFill>
                  <a:schemeClr val="tx1"/>
                </a:solidFill>
                <a:latin typeface="Trebuchet MS" panose="020B0603020202020204" pitchFamily="34" charset="0"/>
                <a:cs typeface="Arial" panose="020B0604020202020204" pitchFamily="34" charset="0"/>
              </a:defRPr>
            </a:lvl4pPr>
            <a:lvl5pPr marL="2057400" indent="-228600">
              <a:spcBef>
                <a:spcPct val="20000"/>
              </a:spcBef>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buSzPct val="100000"/>
              <a:buFont typeface="Trebuchet MS" panose="020B0603020202020204" pitchFamily="34" charset="0"/>
              <a:buChar char="–"/>
              <a:defRPr sz="2000">
                <a:solidFill>
                  <a:schemeClr val="tx1"/>
                </a:solidFill>
                <a:latin typeface="Trebuchet MS" panose="020B0603020202020204" pitchFamily="34" charset="0"/>
                <a:cs typeface="Arial" panose="020B0604020202020204" pitchFamily="34" charset="0"/>
              </a:defRPr>
            </a:lvl9pPr>
          </a:lstStyle>
          <a:p>
            <a:pPr>
              <a:spcBef>
                <a:spcPct val="0"/>
              </a:spcBef>
              <a:buSzTx/>
              <a:buFontTx/>
              <a:buNone/>
            </a:pPr>
            <a:fld id="{CE5A0D23-29F3-4A60-9426-D6A2C6F498BF}" type="slidenum">
              <a:rPr lang="en-US" altLang="en-US" sz="1100" smtClean="0">
                <a:solidFill>
                  <a:srgbClr val="920000"/>
                </a:solidFill>
              </a:rPr>
              <a:pPr>
                <a:spcBef>
                  <a:spcPct val="0"/>
                </a:spcBef>
                <a:buSzTx/>
                <a:buFontTx/>
                <a:buNone/>
              </a:pPr>
              <a:t>9</a:t>
            </a:fld>
            <a:endParaRPr lang="en-US" altLang="en-US" sz="1100" smtClean="0">
              <a:solidFill>
                <a:srgbClr val="920000"/>
              </a:solidFill>
            </a:endParaRPr>
          </a:p>
        </p:txBody>
      </p:sp>
      <p:sp>
        <p:nvSpPr>
          <p:cNvPr id="10" name="Striped Right Arrow 9"/>
          <p:cNvSpPr/>
          <p:nvPr/>
        </p:nvSpPr>
        <p:spPr>
          <a:xfrm rot="10800000">
            <a:off x="2743200" y="2286000"/>
            <a:ext cx="603250" cy="176213"/>
          </a:xfrm>
          <a:prstGeom prst="stripedRightArrow">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Content Placeholder 6"/>
          <p:cNvSpPr txBox="1">
            <a:spLocks/>
          </p:cNvSpPr>
          <p:nvPr/>
        </p:nvSpPr>
        <p:spPr bwMode="auto">
          <a:xfrm rot="16200000">
            <a:off x="-304800" y="2590800"/>
            <a:ext cx="1676400" cy="457200"/>
          </a:xfrm>
          <a:prstGeom prst="rect">
            <a:avLst/>
          </a:prstGeom>
          <a:noFill/>
          <a:ln w="9525">
            <a:noFill/>
            <a:miter lim="800000"/>
            <a:headEnd/>
            <a:tailEnd/>
          </a:ln>
        </p:spPr>
        <p:txBody>
          <a:bodyPr/>
          <a:lstStyle/>
          <a:p>
            <a:pPr marL="342900" indent="-342900" algn="ctr">
              <a:spcBef>
                <a:spcPct val="20000"/>
              </a:spcBef>
              <a:buSzPct val="100000"/>
              <a:buFont typeface="Wingdings" pitchFamily="2" charset="2"/>
              <a:buNone/>
              <a:defRPr/>
            </a:pPr>
            <a:r>
              <a:rPr lang="en-US" sz="2400" b="1" i="1" kern="0" dirty="0">
                <a:solidFill>
                  <a:schemeClr val="accent2"/>
                </a:solidFill>
                <a:latin typeface="Arial Narrow" pitchFamily="34" charset="0"/>
              </a:rPr>
              <a:t>Profile</a:t>
            </a:r>
          </a:p>
        </p:txBody>
      </p:sp>
      <p:sp>
        <p:nvSpPr>
          <p:cNvPr id="14" name="Left Brace 13"/>
          <p:cNvSpPr/>
          <p:nvPr/>
        </p:nvSpPr>
        <p:spPr>
          <a:xfrm>
            <a:off x="685800" y="1905000"/>
            <a:ext cx="762000" cy="2286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i="1" kern="0" dirty="0">
              <a:solidFill>
                <a:srgbClr val="C00000"/>
              </a:solidFill>
              <a:latin typeface="Arial Narrow" pitchFamily="34" charset="0"/>
              <a:cs typeface="Arial" pitchFamily="34" charset="0"/>
            </a:endParaRPr>
          </a:p>
          <a:p>
            <a:pPr algn="ctr" eaLnBrk="1" hangingPunct="1">
              <a:defRPr/>
            </a:pPr>
            <a:endParaRPr lang="en-US" dirty="0"/>
          </a:p>
        </p:txBody>
      </p:sp>
      <p:sp>
        <p:nvSpPr>
          <p:cNvPr id="19" name="Striped Right Arrow 18"/>
          <p:cNvSpPr/>
          <p:nvPr/>
        </p:nvSpPr>
        <p:spPr>
          <a:xfrm rot="10800000">
            <a:off x="2520950" y="4319588"/>
            <a:ext cx="603250" cy="176212"/>
          </a:xfrm>
          <a:prstGeom prst="stripedRightArrow">
            <a:avLst/>
          </a:prstGeom>
          <a:solidFill>
            <a:srgbClr val="92D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45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175" y="1989138"/>
            <a:ext cx="20002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88" y="1371600"/>
            <a:ext cx="76009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eft Brace 12"/>
          <p:cNvSpPr/>
          <p:nvPr/>
        </p:nvSpPr>
        <p:spPr>
          <a:xfrm>
            <a:off x="762000" y="4267200"/>
            <a:ext cx="762000" cy="762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b="1" i="1" kern="0" dirty="0">
              <a:solidFill>
                <a:srgbClr val="C00000"/>
              </a:solidFill>
              <a:latin typeface="Arial Narrow" pitchFamily="34" charset="0"/>
              <a:cs typeface="Arial" pitchFamily="34" charset="0"/>
            </a:endParaRPr>
          </a:p>
          <a:p>
            <a:pPr algn="ctr" eaLnBrk="1" hangingPunct="1">
              <a:defRPr/>
            </a:pPr>
            <a:endParaRPr lang="en-US" dirty="0"/>
          </a:p>
        </p:txBody>
      </p:sp>
    </p:spTree>
    <p:extLst>
      <p:ext uri="{BB962C8B-B14F-4D97-AF65-F5344CB8AC3E}">
        <p14:creationId xmlns:p14="http://schemas.microsoft.com/office/powerpoint/2010/main" val="71368067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TotalTime>
  <Words>1981</Words>
  <Application>Microsoft Office PowerPoint</Application>
  <PresentationFormat>On-screen Show (4:3)</PresentationFormat>
  <Paragraphs>311</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 Narrow</vt:lpstr>
      <vt:lpstr>Calibri</vt:lpstr>
      <vt:lpstr>Comic Sans MS</vt:lpstr>
      <vt:lpstr>Times New Roman</vt:lpstr>
      <vt:lpstr>Trebuchet MS</vt:lpstr>
      <vt:lpstr>Wingdings</vt:lpstr>
      <vt:lpstr>Wingdings 3</vt:lpstr>
      <vt:lpstr>Facet</vt:lpstr>
      <vt:lpstr>A New CCC Option: Workforce Skills Certification System (WSCS) Overview </vt:lpstr>
      <vt:lpstr>PowerPoint Presentation</vt:lpstr>
      <vt:lpstr>PowerPoint Presentation</vt:lpstr>
      <vt:lpstr>WSCS is a three step process:</vt:lpstr>
      <vt:lpstr> Step 1 – Profile skills</vt:lpstr>
      <vt:lpstr>WSCS Profile</vt:lpstr>
      <vt:lpstr> Step 1 – Profile Skills </vt:lpstr>
      <vt:lpstr>Why a Workforce Skills Profile?</vt:lpstr>
      <vt:lpstr>Relating EFLs to the Profile</vt:lpstr>
      <vt:lpstr>Workplace Behaviors (Soft Skills)</vt:lpstr>
      <vt:lpstr>PowerPoint Presentation</vt:lpstr>
      <vt:lpstr>PowerPoint Presentation</vt:lpstr>
      <vt:lpstr>LRI Feedback Report</vt:lpstr>
      <vt:lpstr>   Comprehensive Soft Skills Discussion Guide </vt:lpstr>
      <vt:lpstr>Comprehensive Soft Skills Discussion Guide </vt:lpstr>
      <vt:lpstr>Step 3 – Certify Skills</vt:lpstr>
      <vt:lpstr>PowerPoint Presentation</vt:lpstr>
      <vt:lpstr>Work-related Academic Skills </vt:lpstr>
      <vt:lpstr>Critical Thinking and Problem Solving </vt:lpstr>
      <vt:lpstr>Step 3 – Award Workforce Skills Certificate</vt:lpstr>
      <vt:lpstr>PowerPoint Presentation</vt:lpstr>
      <vt:lpstr>PowerPoint Presentation</vt:lpstr>
      <vt:lpstr>Pricing Information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CCC Option: Workforce Skills Certification System (WSCS) Overview</dc:title>
  <dc:creator>Adriana Terry</dc:creator>
  <cp:lastModifiedBy>Berenice Weber</cp:lastModifiedBy>
  <cp:revision>10</cp:revision>
  <dcterms:created xsi:type="dcterms:W3CDTF">2016-12-05T06:15:59Z</dcterms:created>
  <dcterms:modified xsi:type="dcterms:W3CDTF">2016-12-05T20:12:18Z</dcterms:modified>
</cp:coreProperties>
</file>