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339" r:id="rId2"/>
    <p:sldId id="358" r:id="rId3"/>
    <p:sldId id="351" r:id="rId4"/>
    <p:sldId id="359" r:id="rId5"/>
    <p:sldId id="360" r:id="rId6"/>
    <p:sldId id="257" r:id="rId7"/>
    <p:sldId id="278" r:id="rId8"/>
    <p:sldId id="283" r:id="rId9"/>
    <p:sldId id="259" r:id="rId10"/>
    <p:sldId id="282" r:id="rId11"/>
    <p:sldId id="379" r:id="rId12"/>
    <p:sldId id="293" r:id="rId13"/>
    <p:sldId id="294" r:id="rId14"/>
    <p:sldId id="329" r:id="rId15"/>
    <p:sldId id="295" r:id="rId16"/>
    <p:sldId id="378" r:id="rId17"/>
    <p:sldId id="290" r:id="rId18"/>
    <p:sldId id="352" r:id="rId19"/>
    <p:sldId id="366" r:id="rId20"/>
    <p:sldId id="365" r:id="rId21"/>
    <p:sldId id="362" r:id="rId22"/>
    <p:sldId id="364" r:id="rId23"/>
    <p:sldId id="342" r:id="rId24"/>
    <p:sldId id="284" r:id="rId25"/>
    <p:sldId id="296" r:id="rId26"/>
    <p:sldId id="374" r:id="rId27"/>
    <p:sldId id="343" r:id="rId28"/>
    <p:sldId id="376" r:id="rId29"/>
    <p:sldId id="375" r:id="rId30"/>
    <p:sldId id="345" r:id="rId31"/>
    <p:sldId id="361" r:id="rId32"/>
    <p:sldId id="347" r:id="rId33"/>
    <p:sldId id="340" r:id="rId34"/>
    <p:sldId id="350" r:id="rId35"/>
    <p:sldId id="272" r:id="rId36"/>
    <p:sldId id="260" r:id="rId37"/>
    <p:sldId id="332" r:id="rId38"/>
    <p:sldId id="372" r:id="rId39"/>
    <p:sldId id="373" r:id="rId40"/>
    <p:sldId id="270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6"/>
    <a:srgbClr val="FFC000"/>
    <a:srgbClr val="FFCC00"/>
    <a:srgbClr val="EEEEEE"/>
    <a:srgbClr val="ECECEC"/>
    <a:srgbClr val="EAEAEA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4" autoAdjust="0"/>
    <p:restoredTop sz="88700" autoAdjust="0"/>
  </p:normalViewPr>
  <p:slideViewPr>
    <p:cSldViewPr snapToGrid="0">
      <p:cViewPr varScale="1">
        <p:scale>
          <a:sx n="103" d="100"/>
          <a:sy n="103" d="100"/>
        </p:scale>
        <p:origin x="399" y="42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137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Display this slide while admitting participants from the </a:t>
            </a:r>
            <a:r>
              <a:rPr lang="en-US" b="1" dirty="0"/>
              <a:t>Waiting Room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1 click </a:t>
            </a:r>
            <a:r>
              <a:rPr lang="en-US" dirty="0"/>
              <a:t>for the arrows.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“Attempt activity now” and getting 100%.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without any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</a:t>
            </a:r>
            <a:r>
              <a:rPr lang="en-US" b="0" dirty="0"/>
              <a:t> for each question AND </a:t>
            </a:r>
            <a:r>
              <a:rPr lang="en-US" b="1" dirty="0"/>
              <a:t>2 clicks </a:t>
            </a:r>
            <a:r>
              <a:rPr lang="en-US" b="0" dirty="0"/>
              <a:t>for each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8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 </a:t>
            </a:r>
            <a:r>
              <a:rPr lang="en-US" dirty="0"/>
              <a:t>for each Chevron.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highlighted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79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5 clicks </a:t>
            </a:r>
            <a:r>
              <a:rPr lang="en-US" dirty="0"/>
              <a:t>to fill in each blank.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1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each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0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1 click </a:t>
            </a:r>
            <a:r>
              <a:rPr lang="en-US" dirty="0"/>
              <a:t>for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26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82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6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CFU’S CHECK your Answers! Take a look at the answers to the Checks for Understanding. </a:t>
            </a:r>
          </a:p>
          <a:p>
            <a:r>
              <a:rPr lang="en-US" b="0" dirty="0"/>
              <a:t>How did you do?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7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1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30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30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6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3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5 clicks </a:t>
            </a:r>
            <a:r>
              <a:rPr lang="en-US" dirty="0"/>
              <a:t>for each highlighted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 </a:t>
            </a:r>
            <a:r>
              <a:rPr lang="en-US" dirty="0"/>
              <a:t>Click 4 has </a:t>
            </a:r>
            <a:r>
              <a:rPr lang="en-US" b="1" dirty="0"/>
              <a:t>2</a:t>
            </a:r>
            <a:r>
              <a:rPr lang="en-US" dirty="0"/>
              <a:t> additional automated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52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09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" y="94392"/>
            <a:ext cx="1230822" cy="4461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98071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on First Slide">
            <a:extLst>
              <a:ext uri="{FF2B5EF4-FFF2-40B4-BE49-F238E27FC236}">
                <a16:creationId xmlns:a16="http://schemas.microsoft.com/office/drawing/2014/main" id="{5B996CC7-DE68-4528-955B-A046F55FB211}"/>
              </a:ext>
            </a:extLst>
          </p:cNvPr>
          <p:cNvSpPr txBox="1">
            <a:spLocks/>
          </p:cNvSpPr>
          <p:nvPr userDrawn="1"/>
        </p:nvSpPr>
        <p:spPr>
          <a:xfrm>
            <a:off x="5870121" y="3899938"/>
            <a:ext cx="304528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Year 2020-21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9F231984-6048-4167-B80E-867F623EF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00579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9"/>
            <a:ext cx="8229600" cy="4810681"/>
          </a:xfrm>
        </p:spPr>
        <p:txBody>
          <a:bodyPr/>
          <a:lstStyle>
            <a:lvl1pPr marL="274320" indent="-192024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6" y="3367088"/>
            <a:ext cx="8037513" cy="3154680"/>
          </a:xfrm>
        </p:spPr>
        <p:txBody>
          <a:bodyPr anchor="t">
            <a:normAutofit/>
          </a:bodyPr>
          <a:lstStyle>
            <a:lvl1pPr marL="34290" indent="-457200"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10768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2811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802704-A3BF-49FF-9B0F-5A2F001D198E}"/>
              </a:ext>
            </a:extLst>
          </p:cNvPr>
          <p:cNvSpPr txBox="1">
            <a:spLocks/>
          </p:cNvSpPr>
          <p:nvPr userDrawn="1"/>
        </p:nvSpPr>
        <p:spPr>
          <a:xfrm>
            <a:off x="609600" y="1863553"/>
            <a:ext cx="8037513" cy="13620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239F543-A75E-4109-B741-03A60BDA88D6}"/>
              </a:ext>
            </a:extLst>
          </p:cNvPr>
          <p:cNvSpPr txBox="1">
            <a:spLocks/>
          </p:cNvSpPr>
          <p:nvPr userDrawn="1"/>
        </p:nvSpPr>
        <p:spPr>
          <a:xfrm>
            <a:off x="457200" y="1860201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217FD76-2D54-4675-A9D1-75135C270909}"/>
              </a:ext>
            </a:extLst>
          </p:cNvPr>
          <p:cNvSpPr txBox="1">
            <a:spLocks/>
          </p:cNvSpPr>
          <p:nvPr userDrawn="1"/>
        </p:nvSpPr>
        <p:spPr>
          <a:xfrm>
            <a:off x="457200" y="1856122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457199" y="6629399"/>
            <a:ext cx="4531179" cy="228601"/>
          </a:xfrm>
        </p:spPr>
        <p:txBody>
          <a:bodyPr rtlCol="0"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9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99144"/>
            <a:ext cx="5102352" cy="618222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633042"/>
            <a:ext cx="9144000" cy="228600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4171" y="1640918"/>
            <a:ext cx="8831943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0" y="6591377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96457" y="0"/>
            <a:ext cx="65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</a:rPr>
              <a:t>Module 1: CASAS Implementation Basics</a:t>
            </a:r>
          </a:p>
        </p:txBody>
      </p:sp>
    </p:spTree>
    <p:extLst>
      <p:ext uri="{BB962C8B-B14F-4D97-AF65-F5344CB8AC3E}">
        <p14:creationId xmlns:p14="http://schemas.microsoft.com/office/powerpoint/2010/main" val="15903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57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hyperlink" Target="https://stories.freepik.com/" TargetMode="External"/><Relationship Id="rId2" Type="http://schemas.openxmlformats.org/officeDocument/2006/relationships/notesSlide" Target="../notesSlides/notesSlide38.xml"/><Relationship Id="rId16" Type="http://schemas.openxmlformats.org/officeDocument/2006/relationships/hyperlink" Target="https://www.casas.org/social-media-newsroom/webin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hyperlink" Target="mailto:training@casas.or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sas@casas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215D2-0FBB-4D87-B546-D4C643B1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indicate in the Chat box if you can successfully </a:t>
            </a:r>
            <a:r>
              <a:rPr lang="en-US" b="1" dirty="0"/>
              <a:t>Login</a:t>
            </a:r>
            <a:r>
              <a:rPr lang="en-US" dirty="0"/>
              <a:t> to the CASAS website at </a:t>
            </a:r>
            <a:r>
              <a:rPr lang="en-US" dirty="0">
                <a:hlinkClick r:id="rId3"/>
              </a:rPr>
              <a:t>www.casas.org</a:t>
            </a:r>
            <a:r>
              <a:rPr lang="en-US" dirty="0"/>
              <a:t>.</a:t>
            </a:r>
            <a:endParaRPr lang="en-US" sz="180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/>
              <a:t> Yes! I can log on.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</a:t>
            </a:r>
            <a:r>
              <a:rPr lang="en-US" sz="2000" dirty="0"/>
              <a:t> No, I cannot log on.</a:t>
            </a:r>
          </a:p>
          <a:p>
            <a:pPr marL="692658" lvl="3" indent="0"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2C90B-AF1A-4E0E-B2FE-6B90580F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CASAS Website Account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E9E3E-B48A-4814-B86F-15DE5ED1A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58" y="3770864"/>
            <a:ext cx="6400800" cy="26807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3B384-FAC8-441C-B2D3-02CE56DE16B2}"/>
              </a:ext>
            </a:extLst>
          </p:cNvPr>
          <p:cNvCxnSpPr>
            <a:cxnSpLocks/>
          </p:cNvCxnSpPr>
          <p:nvPr/>
        </p:nvCxnSpPr>
        <p:spPr>
          <a:xfrm flipH="1">
            <a:off x="5690631" y="2525049"/>
            <a:ext cx="454881" cy="134606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155AA-EBD6-4233-BB29-C781FFBB8B68}"/>
              </a:ext>
            </a:extLst>
          </p:cNvPr>
          <p:cNvCxnSpPr/>
          <p:nvPr/>
        </p:nvCxnSpPr>
        <p:spPr>
          <a:xfrm>
            <a:off x="4901555" y="2525049"/>
            <a:ext cx="251111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D4C89-BFA2-4096-B916-A32D437CA166}"/>
              </a:ext>
            </a:extLst>
          </p:cNvPr>
          <p:cNvCxnSpPr>
            <a:cxnSpLocks/>
          </p:cNvCxnSpPr>
          <p:nvPr/>
        </p:nvCxnSpPr>
        <p:spPr>
          <a:xfrm>
            <a:off x="5559891" y="4042085"/>
            <a:ext cx="2189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C8297-82EB-47F7-9036-8E5CD79F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2556-0629-4044-8248-38E02FE4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 would like to get to know you.</a:t>
            </a:r>
          </a:p>
        </p:txBody>
      </p:sp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3217F07A-84DF-4599-8422-15C968819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Role at your agency</a:t>
            </a:r>
          </a:p>
          <a:p>
            <a:r>
              <a:rPr lang="en-US" dirty="0"/>
              <a:t>Agency size and population served</a:t>
            </a:r>
          </a:p>
          <a:p>
            <a:r>
              <a:rPr lang="en-US" dirty="0"/>
              <a:t>Testing method and environment</a:t>
            </a:r>
          </a:p>
          <a:p>
            <a:r>
              <a:rPr lang="en-US" dirty="0"/>
              <a:t>How often testing occurs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1B362-17C3-40EF-912D-1C3A6F24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AB9D5-1D58-458B-972C-3C325348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E2DA5-A9BE-4955-802B-613F9EC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Training Content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E53542-52B2-4A51-9C12-729FFE75A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Content is presented in Books on the training site.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Navigate the content with the RIGHT arrow.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6978950-5AB8-4000-9BC8-57353BEE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36" y="4840442"/>
            <a:ext cx="1517728" cy="6096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3B57-6D68-4C63-B98C-5E01F5C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0BB3-48CF-4CA7-B14E-3E3437D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EDD6099-85CA-44FE-8C17-31CF88395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82091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9802CC-0C4F-4581-AE18-84E3A6D3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7801"/>
            <a:ext cx="7810500" cy="3914775"/>
          </a:xfr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0C0D0D-A67A-4407-87EA-D3B411C5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5D5AE2-1EBC-41C0-A357-C45FB09CFBF2}"/>
              </a:ext>
            </a:extLst>
          </p:cNvPr>
          <p:cNvSpPr/>
          <p:nvPr/>
        </p:nvSpPr>
        <p:spPr>
          <a:xfrm rot="5400000">
            <a:off x="6084317" y="486162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BD36AE-A529-422F-AD1C-E5ABA1080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/>
          <a:stretch/>
        </p:blipFill>
        <p:spPr>
          <a:xfrm>
            <a:off x="4724400" y="2743198"/>
            <a:ext cx="4114800" cy="16338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5CB46A-BADA-47D9-9B1A-35C2F25FC7B2}"/>
              </a:ext>
            </a:extLst>
          </p:cNvPr>
          <p:cNvSpPr/>
          <p:nvPr/>
        </p:nvSpPr>
        <p:spPr>
          <a:xfrm rot="10800000">
            <a:off x="1996465" y="3224555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06546-7C1A-4F41-BB89-B732AD2B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54D7-3BC8-4FAD-81B7-CD71F1B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02B74-2CAB-4F8A-85F5-EAB9BCA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vert="horz" anchor="ctr">
            <a:normAutofit/>
          </a:bodyPr>
          <a:lstStyle/>
          <a:p>
            <a:r>
              <a:rPr kumimoji="0"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Return to the Meeting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23D45-6C39-4204-A92B-114AC6735657}"/>
              </a:ext>
            </a:extLst>
          </p:cNvPr>
          <p:cNvSpPr txBox="1"/>
          <p:nvPr/>
        </p:nvSpPr>
        <p:spPr>
          <a:xfrm>
            <a:off x="457200" y="1640920"/>
            <a:ext cx="4038600" cy="495038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the blue video icon in the Taskbar at the bottom of your computer monitor.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6674BC-B8A8-4350-B52E-6A807004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677"/>
            <a:ext cx="9144000" cy="440462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3785ADF-47D5-425D-8CB9-90D971F7E68B}"/>
              </a:ext>
            </a:extLst>
          </p:cNvPr>
          <p:cNvSpPr/>
          <p:nvPr/>
        </p:nvSpPr>
        <p:spPr>
          <a:xfrm>
            <a:off x="8237836" y="4131276"/>
            <a:ext cx="694136" cy="2347783"/>
          </a:xfrm>
          <a:prstGeom prst="curvedLeftArrow">
            <a:avLst>
              <a:gd name="adj1" fmla="val 22588"/>
              <a:gd name="adj2" fmla="val 50000"/>
              <a:gd name="adj3" fmla="val 25000"/>
            </a:avLst>
          </a:prstGeom>
          <a:solidFill>
            <a:srgbClr val="FFCC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1FE3A-094C-4591-86DB-E466F2688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1978670"/>
            <a:ext cx="3657600" cy="36576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376A-2AE2-4F8B-BA85-B624BFC2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7C33-1202-43A4-8980-AC699F9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008ED5-0305-45C6-BDDE-48493EFF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Question Time!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3595D3-EC5A-4880-AF23-204FD8901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Where do the ONLINE Modules live?</a:t>
            </a:r>
          </a:p>
          <a:p>
            <a:pPr lvl="1"/>
            <a:r>
              <a:rPr lang="en-US" b="1" dirty="0">
                <a:solidFill>
                  <a:srgbClr val="6699FF"/>
                </a:solidFill>
              </a:rPr>
              <a:t>training.casas.org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What is the cost of the CASAS training?</a:t>
            </a:r>
          </a:p>
          <a:p>
            <a:pPr lvl="1"/>
            <a:r>
              <a:rPr lang="en-US" b="1" dirty="0">
                <a:solidFill>
                  <a:srgbClr val="6699FF"/>
                </a:solidFill>
              </a:rPr>
              <a:t>Free!</a:t>
            </a:r>
          </a:p>
        </p:txBody>
      </p:sp>
      <p:pic>
        <p:nvPicPr>
          <p:cNvPr id="9" name="Content Placeholder 8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96D31A3C-67F8-43AA-A62A-F47A74297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6811"/>
            <a:ext cx="4038600" cy="40386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18515-2846-48D0-84C4-06F3A026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B4EB1-BFCC-4E43-9B85-0D0DDB56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01CF334-2D5C-4859-84A6-CA7E6E43FAEB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155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FA50F-D75F-4E9B-9086-85771692CB88}"/>
              </a:ext>
            </a:extLst>
          </p:cNvPr>
          <p:cNvGrpSpPr/>
          <p:nvPr/>
        </p:nvGrpSpPr>
        <p:grpSpPr>
          <a:xfrm>
            <a:off x="457200" y="1642828"/>
            <a:ext cx="8229599" cy="1730987"/>
            <a:chOff x="457200" y="1642828"/>
            <a:chExt cx="8229599" cy="173098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E94B53-9A37-4ACD-9AAA-9DB491704286}"/>
                </a:ext>
              </a:extLst>
            </p:cNvPr>
            <p:cNvSpPr/>
            <p:nvPr/>
          </p:nvSpPr>
          <p:spPr>
            <a:xfrm>
              <a:off x="457200" y="1642828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Go To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6AD264-09D1-44F5-B289-A0D82F4086CE}"/>
                </a:ext>
              </a:extLst>
            </p:cNvPr>
            <p:cNvSpPr/>
            <p:nvPr/>
          </p:nvSpPr>
          <p:spPr>
            <a:xfrm>
              <a:off x="1668890" y="1642828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Click </a:t>
              </a:r>
              <a:r>
                <a:rPr lang="en-US" sz="2600" b="1" kern="1200" dirty="0"/>
                <a:t>training.casas.org</a:t>
              </a:r>
              <a:r>
                <a:rPr lang="en-US" sz="2600" kern="1200" dirty="0"/>
                <a:t> in the Chat box.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Your web browser will open to the </a:t>
              </a:r>
              <a:r>
                <a:rPr lang="en-US" sz="2600" b="1" kern="1200" dirty="0"/>
                <a:t>Training</a:t>
              </a:r>
              <a:r>
                <a:rPr lang="en-US" sz="2600" kern="1200" dirty="0"/>
                <a:t> site.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E633C-25BB-4C61-8C00-CF7B36833AA8}"/>
              </a:ext>
            </a:extLst>
          </p:cNvPr>
          <p:cNvGrpSpPr/>
          <p:nvPr/>
        </p:nvGrpSpPr>
        <p:grpSpPr>
          <a:xfrm>
            <a:off x="457200" y="3181043"/>
            <a:ext cx="8229599" cy="1730987"/>
            <a:chOff x="457200" y="3181043"/>
            <a:chExt cx="8229599" cy="17309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040AB2-E782-498F-B7F0-6E5E18E61F00}"/>
                </a:ext>
              </a:extLst>
            </p:cNvPr>
            <p:cNvSpPr/>
            <p:nvPr/>
          </p:nvSpPr>
          <p:spPr>
            <a:xfrm>
              <a:off x="457200" y="3181043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Log In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90B61-5386-45DD-A79E-F2B2389B4DBA}"/>
                </a:ext>
              </a:extLst>
            </p:cNvPr>
            <p:cNvSpPr/>
            <p:nvPr/>
          </p:nvSpPr>
          <p:spPr>
            <a:xfrm>
              <a:off x="1668890" y="3181044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Scroll down and click the </a:t>
              </a:r>
              <a:r>
                <a:rPr lang="en-US" sz="2600" b="1" kern="1200" dirty="0"/>
                <a:t>Module 1</a:t>
              </a:r>
              <a:r>
                <a:rPr lang="en-US" sz="2600" kern="1200" dirty="0"/>
                <a:t> training title.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Enter your log in credentials and click </a:t>
              </a:r>
              <a:r>
                <a:rPr lang="en-US" sz="2600" b="1" kern="1200" dirty="0"/>
                <a:t>Login</a:t>
              </a:r>
              <a:r>
                <a:rPr lang="en-US" sz="2600" kern="1200" dirty="0"/>
                <a:t>.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EFF71E-919C-4BD3-8759-F8A37E302057}"/>
              </a:ext>
            </a:extLst>
          </p:cNvPr>
          <p:cNvSpPr/>
          <p:nvPr/>
        </p:nvSpPr>
        <p:spPr>
          <a:xfrm>
            <a:off x="457200" y="4719259"/>
            <a:ext cx="1211691" cy="1730987"/>
          </a:xfrm>
          <a:custGeom>
            <a:avLst/>
            <a:gdLst>
              <a:gd name="connsiteX0" fmla="*/ 0 w 1730987"/>
              <a:gd name="connsiteY0" fmla="*/ 0 h 1211691"/>
              <a:gd name="connsiteX1" fmla="*/ 1125142 w 1730987"/>
              <a:gd name="connsiteY1" fmla="*/ 0 h 1211691"/>
              <a:gd name="connsiteX2" fmla="*/ 1730987 w 1730987"/>
              <a:gd name="connsiteY2" fmla="*/ 605846 h 1211691"/>
              <a:gd name="connsiteX3" fmla="*/ 1125142 w 1730987"/>
              <a:gd name="connsiteY3" fmla="*/ 1211691 h 1211691"/>
              <a:gd name="connsiteX4" fmla="*/ 0 w 1730987"/>
              <a:gd name="connsiteY4" fmla="*/ 1211691 h 1211691"/>
              <a:gd name="connsiteX5" fmla="*/ 605846 w 1730987"/>
              <a:gd name="connsiteY5" fmla="*/ 605846 h 1211691"/>
              <a:gd name="connsiteX6" fmla="*/ 0 w 1730987"/>
              <a:gd name="connsiteY6" fmla="*/ 0 h 121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987" h="1211691">
                <a:moveTo>
                  <a:pt x="1730987" y="0"/>
                </a:moveTo>
                <a:lnTo>
                  <a:pt x="1730987" y="787599"/>
                </a:lnTo>
                <a:lnTo>
                  <a:pt x="865493" y="1211691"/>
                </a:lnTo>
                <a:lnTo>
                  <a:pt x="0" y="787599"/>
                </a:lnTo>
                <a:lnTo>
                  <a:pt x="0" y="0"/>
                </a:lnTo>
                <a:lnTo>
                  <a:pt x="865493" y="424092"/>
                </a:lnTo>
                <a:lnTo>
                  <a:pt x="173098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7436" rIns="21589" bIns="6274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Enroll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7BCE6-A35B-4C37-8143-D1A0824F050E}"/>
              </a:ext>
            </a:extLst>
          </p:cNvPr>
          <p:cNvSpPr/>
          <p:nvPr/>
        </p:nvSpPr>
        <p:spPr>
          <a:xfrm>
            <a:off x="1668890" y="4719259"/>
            <a:ext cx="7017909" cy="1125142"/>
          </a:xfrm>
          <a:custGeom>
            <a:avLst/>
            <a:gdLst>
              <a:gd name="connsiteX0" fmla="*/ 187527 w 1125141"/>
              <a:gd name="connsiteY0" fmla="*/ 0 h 7017908"/>
              <a:gd name="connsiteX1" fmla="*/ 937614 w 1125141"/>
              <a:gd name="connsiteY1" fmla="*/ 0 h 7017908"/>
              <a:gd name="connsiteX2" fmla="*/ 1125141 w 1125141"/>
              <a:gd name="connsiteY2" fmla="*/ 187527 h 7017908"/>
              <a:gd name="connsiteX3" fmla="*/ 1125141 w 1125141"/>
              <a:gd name="connsiteY3" fmla="*/ 7017908 h 7017908"/>
              <a:gd name="connsiteX4" fmla="*/ 1125141 w 1125141"/>
              <a:gd name="connsiteY4" fmla="*/ 7017908 h 7017908"/>
              <a:gd name="connsiteX5" fmla="*/ 0 w 1125141"/>
              <a:gd name="connsiteY5" fmla="*/ 7017908 h 7017908"/>
              <a:gd name="connsiteX6" fmla="*/ 0 w 1125141"/>
              <a:gd name="connsiteY6" fmla="*/ 7017908 h 7017908"/>
              <a:gd name="connsiteX7" fmla="*/ 0 w 1125141"/>
              <a:gd name="connsiteY7" fmla="*/ 187527 h 7017908"/>
              <a:gd name="connsiteX8" fmla="*/ 187527 w 1125141"/>
              <a:gd name="connsiteY8" fmla="*/ 0 h 70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141" h="7017908">
                <a:moveTo>
                  <a:pt x="1125141" y="1169675"/>
                </a:moveTo>
                <a:lnTo>
                  <a:pt x="1125141" y="5848233"/>
                </a:lnTo>
                <a:cubicBezTo>
                  <a:pt x="1125141" y="6494223"/>
                  <a:pt x="1111680" y="7017905"/>
                  <a:pt x="1095076" y="7017905"/>
                </a:cubicBezTo>
                <a:lnTo>
                  <a:pt x="0" y="7017905"/>
                </a:lnTo>
                <a:lnTo>
                  <a:pt x="0" y="7017905"/>
                </a:lnTo>
                <a:lnTo>
                  <a:pt x="0" y="3"/>
                </a:lnTo>
                <a:lnTo>
                  <a:pt x="0" y="3"/>
                </a:lnTo>
                <a:lnTo>
                  <a:pt x="1095076" y="3"/>
                </a:lnTo>
                <a:cubicBezTo>
                  <a:pt x="1111680" y="3"/>
                  <a:pt x="1125141" y="523685"/>
                  <a:pt x="1125141" y="11696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71436" rIns="71435" bIns="71435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When you are returned to the </a:t>
            </a:r>
            <a:r>
              <a:rPr lang="en-US" sz="2600" b="1" kern="1200" dirty="0"/>
              <a:t>Training</a:t>
            </a:r>
            <a:r>
              <a:rPr lang="en-US" sz="2600" kern="1200" dirty="0"/>
              <a:t> website,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Click </a:t>
            </a:r>
            <a:r>
              <a:rPr lang="en-US" sz="2600" b="1" kern="1200" dirty="0"/>
              <a:t>Enter Here</a:t>
            </a:r>
            <a:r>
              <a:rPr lang="en-US" sz="2600" kern="1200" dirty="0"/>
              <a:t> to enroll in </a:t>
            </a:r>
            <a:r>
              <a:rPr lang="en-US" sz="2600" b="1" kern="1200" dirty="0"/>
              <a:t>Module 1</a:t>
            </a:r>
            <a:r>
              <a:rPr lang="en-US" sz="2600" kern="1200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EFA7E-BD06-47B4-9D68-87D3756C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28AE-175C-4CEF-BBCB-3F8B6833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E6801-3414-4C90-8725-6B3884E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784C-8C4C-4E21-8740-E341FCE5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9005-F92C-4CEB-9469-C08510271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Training.casas.org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30B9B-DE9B-48DC-81A3-44C19AE7DED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Enroll in Module 1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366F1-6608-4C64-B1E8-C4038837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3" y="2116012"/>
            <a:ext cx="3200400" cy="2524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D086E-C820-46CF-B46B-48F9F7C3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4739193"/>
            <a:ext cx="4038600" cy="1740696"/>
          </a:xfrm>
          <a:ln>
            <a:solidFill>
              <a:schemeClr val="accent1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7EF9431-3A4E-4E77-9C2B-ED8F5EB4883B}"/>
              </a:ext>
            </a:extLst>
          </p:cNvPr>
          <p:cNvSpPr/>
          <p:nvPr/>
        </p:nvSpPr>
        <p:spPr>
          <a:xfrm>
            <a:off x="5088114" y="418079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E324901-9C8C-4F27-8399-ADA74DBF0F79}"/>
              </a:ext>
            </a:extLst>
          </p:cNvPr>
          <p:cNvSpPr/>
          <p:nvPr/>
        </p:nvSpPr>
        <p:spPr>
          <a:xfrm>
            <a:off x="6610396" y="6024638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8682F-7207-4D09-AF43-45738E8E70B8}"/>
              </a:ext>
            </a:extLst>
          </p:cNvPr>
          <p:cNvSpPr txBox="1">
            <a:spLocks/>
          </p:cNvSpPr>
          <p:nvPr/>
        </p:nvSpPr>
        <p:spPr>
          <a:xfrm>
            <a:off x="377952" y="6032053"/>
            <a:ext cx="4041648" cy="45720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vert="horz" anchor="ctr">
            <a:noAutofit/>
          </a:bodyPr>
          <a:lstStyle>
            <a:lvl1pPr marL="34290" indent="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None/>
              <a:defRPr kumimoji="0" sz="28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Module 1: CASAS Implementation Basics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CA4F2-244B-43D8-9456-61A80BCCF04E}"/>
              </a:ext>
            </a:extLst>
          </p:cNvPr>
          <p:cNvSpPr/>
          <p:nvPr/>
        </p:nvSpPr>
        <p:spPr>
          <a:xfrm>
            <a:off x="5791490" y="4123791"/>
            <a:ext cx="868680" cy="50292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C98CF-A57D-49EC-BF4A-B5168F4B0323}"/>
              </a:ext>
            </a:extLst>
          </p:cNvPr>
          <p:cNvSpPr/>
          <p:nvPr/>
        </p:nvSpPr>
        <p:spPr>
          <a:xfrm>
            <a:off x="5801005" y="4114253"/>
            <a:ext cx="868680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EE241E-22BF-4FB5-A469-99A909CECFFE}"/>
              </a:ext>
            </a:extLst>
          </p:cNvPr>
          <p:cNvSpPr/>
          <p:nvPr/>
        </p:nvSpPr>
        <p:spPr>
          <a:xfrm>
            <a:off x="7310716" y="5972206"/>
            <a:ext cx="1078992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BDA2D-DCC8-48A1-86D6-7920CC37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0F7C-85A2-4618-96BB-21E347A1C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3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1184D92-CED0-4646-95DA-179FBB9B990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6433"/>
            <a:ext cx="4038600" cy="2578522"/>
          </a:xfr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6B621-872A-4A19-9428-1F4EA397455A}"/>
              </a:ext>
            </a:extLst>
          </p:cNvPr>
          <p:cNvSpPr/>
          <p:nvPr/>
        </p:nvSpPr>
        <p:spPr>
          <a:xfrm>
            <a:off x="380569" y="2738629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8DAF593-CDB7-4BDA-A94D-33D484875903}"/>
              </a:ext>
            </a:extLst>
          </p:cNvPr>
          <p:cNvSpPr/>
          <p:nvPr/>
        </p:nvSpPr>
        <p:spPr>
          <a:xfrm rot="16200000">
            <a:off x="330237" y="5468940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72D481C-A0AF-4036-A6D8-F44AAAA1E70B}"/>
              </a:ext>
            </a:extLst>
          </p:cNvPr>
          <p:cNvSpPr/>
          <p:nvPr/>
        </p:nvSpPr>
        <p:spPr>
          <a:xfrm rot="5400000">
            <a:off x="826881" y="216412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25B65-AD96-4606-8C4F-76D7C0867A9C}"/>
              </a:ext>
            </a:extLst>
          </p:cNvPr>
          <p:cNvSpPr/>
          <p:nvPr/>
        </p:nvSpPr>
        <p:spPr>
          <a:xfrm>
            <a:off x="388807" y="4998637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126AE-A46F-40E4-BBE9-61B213C8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15C68-FAD1-473D-A027-95B50173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28CD-EDEE-4F91-BA65-B3F5BF12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C1AAC-FB15-49B4-AF0D-F92D52D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126AE-A46F-40E4-BBE9-61B213C8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15C68-FAD1-473D-A027-95B50173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2CBB2-27BB-4475-A754-8DBA2CFB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Switch to Phone Audio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D8C18-B252-49AD-B4DD-2A98EB8B6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4" y="1919446"/>
            <a:ext cx="3848553" cy="3492561"/>
          </a:xfr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F4779-BF6C-42D1-8EFD-499075BB8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431"/>
            <a:ext cx="9144765" cy="50010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F7CC18-E944-4219-970C-CD468B96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09" y="1640920"/>
            <a:ext cx="4695965" cy="4950382"/>
          </a:xfrm>
        </p:spPr>
        <p:txBody>
          <a:bodyPr>
            <a:normAutofit/>
          </a:bodyPr>
          <a:lstStyle/>
          <a:p>
            <a:pPr marL="457200" indent="-27432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Click the </a:t>
            </a:r>
            <a:r>
              <a:rPr lang="en-US" sz="2000" b="1" dirty="0"/>
              <a:t>Mute</a:t>
            </a:r>
            <a:r>
              <a:rPr lang="en-US" sz="2000" dirty="0"/>
              <a:t> icon </a:t>
            </a:r>
            <a:r>
              <a:rPr lang="en-US" sz="2400" b="1" dirty="0">
                <a:solidFill>
                  <a:srgbClr val="C00000"/>
                </a:solidFill>
              </a:rPr>
              <a:t>UP</a:t>
            </a:r>
            <a:r>
              <a:rPr lang="en-US" sz="2000" dirty="0"/>
              <a:t> Arrow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400" b="1" dirty="0">
                <a:solidFill>
                  <a:srgbClr val="C00000"/>
                </a:solidFill>
              </a:rPr>
              <a:t>Switch to Phone Audio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B4D7D-87A2-42A4-9F00-48C27540A4EA}"/>
              </a:ext>
            </a:extLst>
          </p:cNvPr>
          <p:cNvCxnSpPr>
            <a:cxnSpLocks/>
          </p:cNvCxnSpPr>
          <p:nvPr/>
        </p:nvCxnSpPr>
        <p:spPr>
          <a:xfrm flipV="1">
            <a:off x="728031" y="3967166"/>
            <a:ext cx="0" cy="2218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F51E81-6838-41D1-ADDF-EC1AAAE78A01}"/>
              </a:ext>
            </a:extLst>
          </p:cNvPr>
          <p:cNvSpPr/>
          <p:nvPr/>
        </p:nvSpPr>
        <p:spPr>
          <a:xfrm>
            <a:off x="2849329" y="332526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86AB8-212E-41B1-B4B2-47E960C8AE0B}"/>
              </a:ext>
            </a:extLst>
          </p:cNvPr>
          <p:cNvGrpSpPr>
            <a:grpSpLocks noChangeAspect="1"/>
          </p:cNvGrpSpPr>
          <p:nvPr/>
        </p:nvGrpSpPr>
        <p:grpSpPr>
          <a:xfrm>
            <a:off x="271253" y="2974713"/>
            <a:ext cx="2944246" cy="1383367"/>
            <a:chOff x="271253" y="2953743"/>
            <a:chExt cx="2290779" cy="107633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7C95A568-5B46-427C-90F9-6A16D493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53" y="2953743"/>
              <a:ext cx="2290779" cy="107633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58FE5F-DD2D-4A11-B9B6-B89C51B7A36B}"/>
                </a:ext>
              </a:extLst>
            </p:cNvPr>
            <p:cNvSpPr/>
            <p:nvPr/>
          </p:nvSpPr>
          <p:spPr>
            <a:xfrm>
              <a:off x="509914" y="3262789"/>
              <a:ext cx="1514213" cy="228600"/>
            </a:xfrm>
            <a:prstGeom prst="rect">
              <a:avLst/>
            </a:pr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4656B-79E5-4A8A-950D-01C24A0BE562}"/>
              </a:ext>
            </a:extLst>
          </p:cNvPr>
          <p:cNvSpPr/>
          <p:nvPr/>
        </p:nvSpPr>
        <p:spPr>
          <a:xfrm>
            <a:off x="131805" y="6089431"/>
            <a:ext cx="749644" cy="500105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6BDD5-9D83-4A59-B9A7-6821B014F06B}"/>
              </a:ext>
            </a:extLst>
          </p:cNvPr>
          <p:cNvSpPr txBox="1"/>
          <p:nvPr/>
        </p:nvSpPr>
        <p:spPr>
          <a:xfrm>
            <a:off x="6391862" y="4068658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9FFB5-3282-4043-B083-94A8551B3134}"/>
              </a:ext>
            </a:extLst>
          </p:cNvPr>
          <p:cNvSpPr txBox="1"/>
          <p:nvPr/>
        </p:nvSpPr>
        <p:spPr>
          <a:xfrm>
            <a:off x="6391862" y="441399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4668D-0CC6-4465-B45C-0C10B790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E339-2496-4F61-A7AA-CCC71462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7899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DE5C-E82C-40BB-A47F-85C1B9CB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 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9E3E-BDF9-413B-8ACE-670F18C0D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082" y="2871019"/>
            <a:ext cx="3096927" cy="3504134"/>
          </a:xfrm>
          <a:gradFill flip="none" rotWithShape="1">
            <a:gsLst>
              <a:gs pos="0">
                <a:srgbClr val="005796">
                  <a:tint val="66000"/>
                  <a:satMod val="160000"/>
                </a:srgbClr>
              </a:gs>
              <a:gs pos="50000">
                <a:srgbClr val="005796">
                  <a:tint val="44500"/>
                  <a:satMod val="160000"/>
                </a:srgbClr>
              </a:gs>
              <a:gs pos="100000">
                <a:srgbClr val="005796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5796"/>
            </a:solidFill>
          </a:ln>
        </p:spPr>
        <p:txBody>
          <a:bodyPr/>
          <a:lstStyle/>
          <a:p>
            <a:pPr marL="82296" indent="0">
              <a:spcBef>
                <a:spcPts val="0"/>
              </a:spcBef>
              <a:buNone/>
            </a:pPr>
            <a:endParaRPr lang="en-US" sz="700" b="1" dirty="0"/>
          </a:p>
          <a:p>
            <a:pPr marL="82296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Fill in the Blanks</a:t>
            </a:r>
            <a:endParaRPr lang="en-US" sz="1000" dirty="0"/>
          </a:p>
          <a:p>
            <a:pPr marL="484632" lvl="1" indent="0">
              <a:spcAft>
                <a:spcPts val="600"/>
              </a:spcAft>
              <a:buNone/>
            </a:pPr>
            <a:r>
              <a:rPr lang="en-US" dirty="0"/>
              <a:t>accountability</a:t>
            </a:r>
          </a:p>
          <a:p>
            <a:pPr marL="484632" lvl="1" indent="0">
              <a:spcAft>
                <a:spcPts val="600"/>
              </a:spcAft>
              <a:buNone/>
            </a:pPr>
            <a:r>
              <a:rPr lang="en-US" dirty="0"/>
              <a:t>instruction</a:t>
            </a:r>
          </a:p>
          <a:p>
            <a:pPr marL="484632" lvl="1" indent="0">
              <a:spcAft>
                <a:spcPts val="600"/>
              </a:spcAft>
              <a:buNone/>
            </a:pPr>
            <a:r>
              <a:rPr lang="en-US" dirty="0"/>
              <a:t>measure</a:t>
            </a:r>
          </a:p>
          <a:p>
            <a:pPr marL="484632" lvl="1" indent="0">
              <a:spcAft>
                <a:spcPts val="600"/>
              </a:spcAft>
              <a:buNone/>
            </a:pPr>
            <a:r>
              <a:rPr lang="en-US" dirty="0"/>
              <a:t>progress</a:t>
            </a:r>
          </a:p>
          <a:p>
            <a:pPr marL="484632" lvl="1" indent="0">
              <a:spcAft>
                <a:spcPts val="600"/>
              </a:spcAft>
              <a:buNone/>
            </a:pPr>
            <a:r>
              <a:rPr lang="en-US" dirty="0"/>
              <a:t>skill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20EBA-9680-4439-A932-415D33853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630" y="1640920"/>
            <a:ext cx="8200769" cy="14169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005796"/>
                </a:solidFill>
              </a:rPr>
              <a:t>1. </a:t>
            </a:r>
            <a:r>
              <a:rPr lang="en-US" b="1" dirty="0"/>
              <a:t>CASAS </a:t>
            </a:r>
            <a:r>
              <a:rPr lang="en-US" b="1" dirty="0">
                <a:solidFill>
                  <a:srgbClr val="005796"/>
                </a:solidFill>
              </a:rPr>
              <a:t>____________</a:t>
            </a:r>
            <a:r>
              <a:rPr lang="en-US" b="1" dirty="0">
                <a:solidFill>
                  <a:srgbClr val="FFCC00"/>
                </a:solidFill>
              </a:rPr>
              <a:t> </a:t>
            </a:r>
            <a:r>
              <a:rPr lang="en-US" b="1" dirty="0"/>
              <a:t>tests  (pretests and post-tests) have four principal uses: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7A373-2AB2-4A6A-B7EB-B848E358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 dirty="0"/>
              <a:t>© 2020 CASAS — Comprehensive Adult Student Assessment Systems.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4B068-F9B1-4FB9-AD68-21DB869A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AE1B594-7D56-4C5D-8D93-9EAB56D06522}"/>
              </a:ext>
            </a:extLst>
          </p:cNvPr>
          <p:cNvSpPr txBox="1">
            <a:spLocks/>
          </p:cNvSpPr>
          <p:nvPr/>
        </p:nvSpPr>
        <p:spPr>
          <a:xfrm>
            <a:off x="4109880" y="2871019"/>
            <a:ext cx="4331113" cy="35041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/>
              <a:t>to identify a student’s </a:t>
            </a:r>
            <a:r>
              <a:rPr lang="en-US" sz="2400" b="1" dirty="0">
                <a:solidFill>
                  <a:srgbClr val="005796"/>
                </a:solidFill>
              </a:rPr>
              <a:t>____________</a:t>
            </a:r>
            <a:r>
              <a:rPr lang="en-US" sz="2400" b="1" dirty="0">
                <a:solidFill>
                  <a:srgbClr val="FFCC00"/>
                </a:solidFill>
              </a:rPr>
              <a:t> </a:t>
            </a:r>
            <a:r>
              <a:rPr lang="en-US" sz="2400" dirty="0"/>
              <a:t>level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/>
              <a:t>to guide </a:t>
            </a:r>
            <a:r>
              <a:rPr lang="en-US" sz="2400" b="1" dirty="0">
                <a:solidFill>
                  <a:srgbClr val="005796"/>
                </a:solidFill>
              </a:rPr>
              <a:t>____________</a:t>
            </a:r>
            <a:endParaRPr lang="en-US" sz="2400" dirty="0">
              <a:solidFill>
                <a:srgbClr val="005796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/>
              <a:t>to </a:t>
            </a:r>
            <a:r>
              <a:rPr lang="en-US" sz="2400" b="1" dirty="0">
                <a:solidFill>
                  <a:srgbClr val="005796"/>
                </a:solidFill>
              </a:rPr>
              <a:t>____________</a:t>
            </a:r>
            <a:r>
              <a:rPr lang="en-US" sz="2400" b="1" dirty="0">
                <a:solidFill>
                  <a:srgbClr val="FFCC00"/>
                </a:solidFill>
              </a:rPr>
              <a:t> </a:t>
            </a:r>
            <a:r>
              <a:rPr lang="en-US" sz="2400" dirty="0"/>
              <a:t>learning progress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005796"/>
                </a:solidFill>
              </a:rPr>
              <a:t>____________</a:t>
            </a:r>
            <a:r>
              <a:rPr lang="en-US" sz="2400" dirty="0">
                <a:solidFill>
                  <a:srgbClr val="ECECEC"/>
                </a:solidFill>
              </a:rPr>
              <a:t> </a:t>
            </a:r>
            <a:r>
              <a:rPr lang="en-US" sz="2400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592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9375 -0.5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46806 -0.3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741 L 0.5434 -0.05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46267 -0.0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417 L 0.43976 0.2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0" y="1640919"/>
            <a:ext cx="8229604" cy="4810681"/>
          </a:xfrm>
        </p:spPr>
        <p:txBody>
          <a:bodyPr>
            <a:normAutofit lnSpcReduction="10000"/>
          </a:bodyPr>
          <a:lstStyle/>
          <a:p>
            <a:pPr marL="82296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5796"/>
                </a:solidFill>
              </a:rPr>
              <a:t>2. </a:t>
            </a:r>
            <a:r>
              <a:rPr lang="en-US" b="1" dirty="0"/>
              <a:t>Which test delivery method requires a Test Administration Manual (TAM)?</a:t>
            </a:r>
          </a:p>
          <a:p>
            <a:pPr marL="1014984" lvl="2" indent="-5143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Paper tests only </a:t>
            </a:r>
          </a:p>
          <a:p>
            <a:pPr marL="1014984" lvl="2" indent="-5143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CASAS eTests only</a:t>
            </a:r>
          </a:p>
          <a:p>
            <a:pPr marL="1014984" lvl="2" indent="-5143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Both paper tests and eTests</a:t>
            </a:r>
          </a:p>
          <a:p>
            <a:pPr marL="1014984" lvl="2" indent="-514350"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A TAM is not required for paper tests or eTests.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5796"/>
                </a:solidFill>
              </a:rPr>
              <a:t>3. </a:t>
            </a:r>
            <a:r>
              <a:rPr lang="en-US" b="1" dirty="0"/>
              <a:t>CASAS eTests works with iPads &amp; Chromebooks.</a:t>
            </a:r>
          </a:p>
          <a:p>
            <a:pPr marL="1014984" lvl="2" indent="-5143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True</a:t>
            </a:r>
          </a:p>
          <a:p>
            <a:pPr marL="1014984" lvl="2" indent="-5143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en-US" sz="2200" dirty="0"/>
              <a:t>False</a:t>
            </a:r>
          </a:p>
          <a:p>
            <a:pPr marL="82296" indent="0">
              <a:spcBef>
                <a:spcPts val="600"/>
              </a:spcBef>
              <a:spcAft>
                <a:spcPts val="2400"/>
              </a:spcAft>
              <a:buNone/>
            </a:pPr>
            <a:endParaRPr lang="en-US" b="1" dirty="0">
              <a:solidFill>
                <a:srgbClr val="005796"/>
              </a:solidFill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6EBF64-C209-45E1-B1CE-FF46021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 Check for Understanding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10D1B-AA8D-4607-9AD9-207D328B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4375-8365-4340-B2C5-6D01D82D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C634A-E0C5-473E-AB61-839F26B5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7795"/>
            <a:ext cx="8229600" cy="6151604"/>
          </a:xfrm>
        </p:spPr>
        <p:txBody>
          <a:bodyPr>
            <a:normAutofit fontScale="55000" lnSpcReduction="20000"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005796"/>
                </a:solidFill>
              </a:rPr>
              <a:t>4. </a:t>
            </a:r>
            <a:r>
              <a:rPr lang="en-US" sz="4400" b="1" dirty="0"/>
              <a:t>What is the maximum time allowed at intake for an ABE student who takes the following?</a:t>
            </a:r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3300" dirty="0"/>
              <a:t>Reading GOALS Locator + Reading GOALS, Level 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5796"/>
                </a:solidFill>
              </a:rPr>
              <a:t>+</a:t>
            </a:r>
          </a:p>
          <a:p>
            <a:pPr marL="82296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/>
              <a:t>Math GOALS Locator + Math GOALS, Level A/B</a:t>
            </a:r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4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000" dirty="0"/>
          </a:p>
          <a:p>
            <a:pPr marL="82296" indent="0" algn="ctr">
              <a:spcAft>
                <a:spcPts val="600"/>
              </a:spcAft>
              <a:buNone/>
            </a:pPr>
            <a:endParaRPr lang="en-US" sz="2600" dirty="0"/>
          </a:p>
          <a:p>
            <a:pPr marL="3657600" lvl="1" indent="-274320">
              <a:buFont typeface="+mj-lt"/>
              <a:buAutoNum type="alphaLcPeriod"/>
            </a:pPr>
            <a:r>
              <a:rPr lang="en-US" sz="2900" dirty="0"/>
              <a:t>2 hours</a:t>
            </a:r>
          </a:p>
          <a:p>
            <a:pPr marL="3657600" lvl="1" indent="-274320">
              <a:buFont typeface="+mj-lt"/>
              <a:buAutoNum type="alphaLcPeriod"/>
            </a:pPr>
            <a:r>
              <a:rPr lang="en-US" sz="2900" dirty="0"/>
              <a:t>2 1/2 hours</a:t>
            </a:r>
          </a:p>
          <a:p>
            <a:pPr marL="3657600" lvl="1" indent="-274320">
              <a:buFont typeface="+mj-lt"/>
              <a:buAutoNum type="alphaLcPeriod"/>
            </a:pPr>
            <a:r>
              <a:rPr lang="en-US" sz="2900" dirty="0"/>
              <a:t>3 1/2 hours</a:t>
            </a:r>
          </a:p>
          <a:p>
            <a:pPr marL="3657600" lvl="1" indent="-274320">
              <a:buFont typeface="+mj-lt"/>
              <a:buAutoNum type="alphaLcPeriod"/>
            </a:pPr>
            <a:r>
              <a:rPr lang="en-US" sz="2900" dirty="0"/>
              <a:t>4 hours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B9450-C39D-4D86-A608-B2E1B1FB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F963-1F94-4361-BA00-B8E591F8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DA9CF-4BEA-4A15-B663-55BA929C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48" y="2150376"/>
            <a:ext cx="6855903" cy="33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DE035-D409-4D3B-AC21-25B9F8F9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5D4A8-C2BC-4E52-AC5E-E124F89B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CAB5B-3D7A-4822-AF7E-5236952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FC7F7-C71C-41BF-A978-ABD3CD0F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56D604F-E0B9-4C1E-9290-15435796E555}"/>
              </a:ext>
            </a:extLst>
          </p:cNvPr>
          <p:cNvSpPr/>
          <p:nvPr/>
        </p:nvSpPr>
        <p:spPr>
          <a:xfrm rot="10800000">
            <a:off x="4788167" y="466255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2C34AA-CF35-4BFC-8FD9-522CA2903F9D}"/>
              </a:ext>
            </a:extLst>
          </p:cNvPr>
          <p:cNvSpPr/>
          <p:nvPr/>
        </p:nvSpPr>
        <p:spPr>
          <a:xfrm rot="5400000">
            <a:off x="6566792" y="310458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C9ECBA-C050-4DED-9EEB-DC452E785324}"/>
              </a:ext>
            </a:extLst>
          </p:cNvPr>
          <p:cNvSpPr/>
          <p:nvPr/>
        </p:nvSpPr>
        <p:spPr>
          <a:xfrm>
            <a:off x="3729002" y="245460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2E93A5-8B50-4432-A1E7-D3915A459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1864669"/>
            <a:ext cx="3200400" cy="1392178"/>
          </a:xfr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5569B-CCBE-4A77-9ADA-ADEC9662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3" y="1876047"/>
            <a:ext cx="2743200" cy="150447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23D854-D94F-4F01-99EA-565DD89C3720}"/>
              </a:ext>
            </a:extLst>
          </p:cNvPr>
          <p:cNvSpPr txBox="1">
            <a:spLocks/>
          </p:cNvSpPr>
          <p:nvPr/>
        </p:nvSpPr>
        <p:spPr>
          <a:xfrm>
            <a:off x="457200" y="1640919"/>
            <a:ext cx="8229600" cy="48106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308174-F4CB-493F-AD8B-A5799D5C4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9" y="4662551"/>
            <a:ext cx="3657600" cy="448394"/>
          </a:xfr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B8F88A-2455-44DB-A55B-971BBC3F1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4124759"/>
            <a:ext cx="3200400" cy="1457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FB5894-F357-4427-829F-2F620E33AFFB}"/>
              </a:ext>
            </a:extLst>
          </p:cNvPr>
          <p:cNvSpPr/>
          <p:nvPr/>
        </p:nvSpPr>
        <p:spPr>
          <a:xfrm>
            <a:off x="2809876" y="2957513"/>
            <a:ext cx="628650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D81B3-8390-4BB0-A421-7C53E32DDCF6}"/>
              </a:ext>
            </a:extLst>
          </p:cNvPr>
          <p:cNvSpPr/>
          <p:nvPr/>
        </p:nvSpPr>
        <p:spPr>
          <a:xfrm>
            <a:off x="1243012" y="4785694"/>
            <a:ext cx="2485989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4B29B4-C3DA-4840-9E28-ABD62586CB0C}"/>
              </a:ext>
            </a:extLst>
          </p:cNvPr>
          <p:cNvSpPr/>
          <p:nvPr/>
        </p:nvSpPr>
        <p:spPr>
          <a:xfrm>
            <a:off x="6304778" y="3055905"/>
            <a:ext cx="1115197" cy="19026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444E2-DD48-4038-B41C-49060641AA7F}"/>
              </a:ext>
            </a:extLst>
          </p:cNvPr>
          <p:cNvSpPr/>
          <p:nvPr/>
        </p:nvSpPr>
        <p:spPr>
          <a:xfrm>
            <a:off x="6510333" y="4662492"/>
            <a:ext cx="676279" cy="43891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3F82-CBDE-41C2-982C-F452E10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AADE3-F070-486C-AC7B-33082E4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2534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47 L -0.00069 0.1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7 0.0007 L -0.0737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Checks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8" y="1640920"/>
            <a:ext cx="3463234" cy="4950382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/>
              <a:t>1. What is the purpose of a Locator or Appraisal?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Document completion of educational functioning levels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Identify instructional needs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Determine an appropriate pretest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All of the above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/>
              <a:t>2. You may use a Locator or Appraisal as a Pretest.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True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False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/>
              <a:t>3. How is an Appraisal different from a Locator?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has more questions and takes longer.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with Paper and eTests.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for instructional program placement.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to determine eligibility for job-training programs.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All of the above.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/>
              <a:t>4. Testing new students is usually faster with eTests.</a:t>
            </a:r>
          </a:p>
          <a:p>
            <a:pPr marL="1828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True</a:t>
            </a:r>
          </a:p>
          <a:p>
            <a:pPr marL="1828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False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20D8-6C2F-460C-B76B-EDAC6CB3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1725" y="1640920"/>
            <a:ext cx="4934226" cy="495038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</a:rPr>
              <a:t>5. </a:t>
            </a:r>
            <a:r>
              <a:rPr lang="en-US" sz="1100" b="1" dirty="0">
                <a:ea typeface="Calibri" panose="020F0502020204030204" pitchFamily="34" charset="0"/>
              </a:rPr>
              <a:t>What is the purpose of the Intake Screening?</a:t>
            </a:r>
            <a:endParaRPr lang="en-US" sz="1100" dirty="0">
              <a:ea typeface="Calibri" panose="020F0502020204030204" pitchFamily="34" charset="0"/>
            </a:endParaRP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determines if a locator or appraisal is suitable for a student.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determines which pretest to give a student with beginning level skills.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can provide valuable information about a student’s speaking and writing skills and previous education.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All of the above.</a:t>
            </a:r>
          </a:p>
          <a:p>
            <a:pPr marL="182880" indent="0">
              <a:spcBef>
                <a:spcPts val="0"/>
              </a:spcBef>
              <a:buNone/>
            </a:pPr>
            <a:endParaRPr lang="en-US" sz="900" dirty="0"/>
          </a:p>
          <a:p>
            <a:pPr marL="0" marR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6.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Which type of assessment presents test items widely distributed along the CASAS scale?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Appraisal or Locator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Intake Screening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Pretest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Post-test</a:t>
            </a:r>
          </a:p>
          <a:p>
            <a:pPr marL="182880" marR="0" indent="0">
              <a:spcBef>
                <a:spcPts val="0"/>
              </a:spcBef>
              <a:buNone/>
            </a:pPr>
            <a:endParaRPr lang="en-US" sz="900" dirty="0"/>
          </a:p>
          <a:p>
            <a:pPr marL="0" marR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7.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Which type of assessment presents test items clustered at a specific level?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Locator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Appraisal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Progress test (Pre- and Post-tests)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Intake Screening</a:t>
            </a:r>
          </a:p>
          <a:p>
            <a:pPr marL="18288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</a:rPr>
              <a:t>8. What provides general information about what a scale score means in terms of job and life skills functioning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Answer sheet demographics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Next Assigned Test report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CASAS Skill Level Descriptors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Scale Score Conversion charts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29542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197DB-1329-4F33-91E7-76E37A08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E94EE-DBFB-40B1-A051-70CCE35C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Checks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1640920"/>
            <a:ext cx="4010438" cy="4950382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/>
              <a:t>1. What is the purpose of a Locator or Appraisal?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Document completion of educational functioning levels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Identify instructional needs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b="1" dirty="0">
                <a:solidFill>
                  <a:srgbClr val="005796"/>
                </a:solidFill>
              </a:rPr>
              <a:t>Determine an appropriate pretest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All of the above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/>
              <a:t>2. You may use a Locator or Appraisal as a Pretest.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True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005796"/>
                </a:solidFill>
              </a:rPr>
              <a:t>False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/>
              <a:t>3. How is an Appraisal different from a Locator?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has more questions and takes longer.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with Paper and eTests.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for instructional program placement.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dirty="0"/>
              <a:t>It can be used to determine eligibility for job-training programs.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400" b="1" dirty="0">
                <a:solidFill>
                  <a:srgbClr val="005796"/>
                </a:solidFill>
              </a:rPr>
              <a:t>All of the above.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/>
              <a:t>4. Testing new students is usually faster with eTests.</a:t>
            </a:r>
          </a:p>
          <a:p>
            <a:pPr marL="1828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005796"/>
                </a:solidFill>
              </a:rPr>
              <a:t>True</a:t>
            </a:r>
          </a:p>
          <a:p>
            <a:pPr marL="1828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False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87D554-B0C6-4658-8ECE-4A369C46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4" y="2743200"/>
            <a:ext cx="3657600" cy="36576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861B1-C449-4A2D-ADC7-BC60C7FE2BEC}"/>
              </a:ext>
            </a:extLst>
          </p:cNvPr>
          <p:cNvGrpSpPr/>
          <p:nvPr/>
        </p:nvGrpSpPr>
        <p:grpSpPr>
          <a:xfrm>
            <a:off x="4718304" y="1737360"/>
            <a:ext cx="3675888" cy="1145995"/>
            <a:chOff x="4718304" y="1559705"/>
            <a:chExt cx="4041648" cy="114599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AE3E48F-17E4-4185-B7D8-5E690CCF34B9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43C14D-4BF4-4D54-B90A-F37762F6D2B6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Checks For Understanding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D5E866-448C-470A-B4CF-CCDCBFE31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2743200"/>
            <a:ext cx="3657600" cy="3657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20D8-6C2F-460C-B76B-EDAC6CB3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204" y="1640920"/>
            <a:ext cx="4934226" cy="495038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</a:rPr>
              <a:t>5. </a:t>
            </a:r>
            <a:r>
              <a:rPr lang="en-US" sz="1200" b="1" dirty="0">
                <a:ea typeface="Calibri" panose="020F0502020204030204" pitchFamily="34" charset="0"/>
              </a:rPr>
              <a:t>What is the purpose of the Intake Screening?</a:t>
            </a:r>
            <a:endParaRPr lang="en-US" sz="1200" dirty="0">
              <a:ea typeface="Calibri" panose="020F0502020204030204" pitchFamily="34" charset="0"/>
            </a:endParaRP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determines if a locator or appraisal is suitable for a student.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determines which pretest to give a student with beginning level skills.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It can provide valuable information about a student’s speaking and writing skills and previous education.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</a:rPr>
              <a:t>All of the above.</a:t>
            </a:r>
          </a:p>
          <a:p>
            <a:pPr marL="182880" indent="0">
              <a:spcBef>
                <a:spcPts val="0"/>
              </a:spcBef>
              <a:buNone/>
            </a:pPr>
            <a:endParaRPr lang="en-US" sz="1200" dirty="0"/>
          </a:p>
          <a:p>
            <a:pPr marL="0" marR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6.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Which type of assessment presents test items widely distributed along the CASAS scale?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</a:rPr>
              <a:t>Appraisal or Locator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Intake Screening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Pretest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Post-test</a:t>
            </a:r>
          </a:p>
          <a:p>
            <a:pPr marL="182880" marR="0" indent="0">
              <a:spcBef>
                <a:spcPts val="0"/>
              </a:spcBef>
              <a:buNone/>
            </a:pPr>
            <a:endParaRPr lang="en-US" sz="1200" dirty="0"/>
          </a:p>
          <a:p>
            <a:pPr marL="0" marR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7.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Which type of assessment presents test items clustered at a specific level?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Locator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Appraisal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</a:rPr>
              <a:t>Progress test (Pre- and Post-tests)</a:t>
            </a:r>
          </a:p>
          <a:p>
            <a:pPr marL="36576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Intake Screening</a:t>
            </a:r>
          </a:p>
          <a:p>
            <a:pPr marL="18288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</a:rPr>
              <a:t>8. What provides general information about what a scale score means in terms of job and life skills functioning?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Answer sheet demographics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Next Assigned Test report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</a:rPr>
              <a:t>CASAS Skill Level Descriptors</a:t>
            </a:r>
          </a:p>
          <a:p>
            <a:pPr marL="365760" marR="0" indent="-182880">
              <a:spcBef>
                <a:spcPts val="0"/>
              </a:spcBef>
              <a:buFont typeface="+mj-lt"/>
              <a:buAutoNum type="alphaLcPeriod"/>
            </a:pPr>
            <a:r>
              <a:rPr lang="en-US" sz="1100" dirty="0"/>
              <a:t>Scale Score Conversion charts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70BE50-57B4-4606-851C-3E8608F0C653}"/>
              </a:ext>
            </a:extLst>
          </p:cNvPr>
          <p:cNvGrpSpPr/>
          <p:nvPr/>
        </p:nvGrpSpPr>
        <p:grpSpPr>
          <a:xfrm>
            <a:off x="193608" y="1737360"/>
            <a:ext cx="3678680" cy="1145995"/>
            <a:chOff x="4718304" y="1559705"/>
            <a:chExt cx="4041648" cy="1145995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9E55D74-73A9-4E73-B117-90B7ED9A235A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302DC1-9917-4006-AD81-6598780DCB05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3ECB64-5A9C-411B-96E3-F7F2D3015FC2}"/>
              </a:ext>
            </a:extLst>
          </p:cNvPr>
          <p:cNvCxnSpPr/>
          <p:nvPr/>
        </p:nvCxnSpPr>
        <p:spPr>
          <a:xfrm flipV="1">
            <a:off x="845475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BEA80-A8BF-4BCC-BC83-07528963AD4D}"/>
              </a:ext>
            </a:extLst>
          </p:cNvPr>
          <p:cNvCxnSpPr/>
          <p:nvPr/>
        </p:nvCxnSpPr>
        <p:spPr>
          <a:xfrm flipV="1">
            <a:off x="4980221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25A46A-F3F0-4BEA-A253-5F442D1B5A6E}"/>
              </a:ext>
            </a:extLst>
          </p:cNvPr>
          <p:cNvCxnSpPr>
            <a:cxnSpLocks/>
          </p:cNvCxnSpPr>
          <p:nvPr/>
        </p:nvCxnSpPr>
        <p:spPr>
          <a:xfrm flipV="1">
            <a:off x="4236660" y="4688790"/>
            <a:ext cx="0" cy="11450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88F626-E304-4D00-8C8E-B2A92ADF924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482991" y="3927654"/>
            <a:ext cx="633" cy="19061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CEECDA-3DE7-48DD-97EC-EB54FD244C88}"/>
              </a:ext>
            </a:extLst>
          </p:cNvPr>
          <p:cNvCxnSpPr>
            <a:cxnSpLocks/>
          </p:cNvCxnSpPr>
          <p:nvPr/>
        </p:nvCxnSpPr>
        <p:spPr>
          <a:xfrm flipV="1">
            <a:off x="1627386" y="4838508"/>
            <a:ext cx="0" cy="995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140761-6CFA-4832-8418-F93440C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542078"/>
            <a:ext cx="2465520" cy="57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Controls &amp; </a:t>
            </a:r>
            <a:br>
              <a:rPr lang="en-US" dirty="0"/>
            </a:br>
            <a:r>
              <a:rPr lang="en-US" dirty="0"/>
              <a:t>Screen Display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62DD25-4A97-4DD2-AEAC-FD3A1343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3831"/>
            <a:ext cx="8229600" cy="450050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B44C9C-9A0B-49DA-8272-3582412E23B3}"/>
              </a:ext>
            </a:extLst>
          </p:cNvPr>
          <p:cNvSpPr/>
          <p:nvPr/>
        </p:nvSpPr>
        <p:spPr>
          <a:xfrm>
            <a:off x="891573" y="421244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Turns your camera on or off</a:t>
            </a:r>
            <a:endParaRPr lang="en-US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DC3387-038D-4788-A5A1-DEA101FC2A6D}"/>
              </a:ext>
            </a:extLst>
          </p:cNvPr>
          <p:cNvSpPr/>
          <p:nvPr/>
        </p:nvSpPr>
        <p:spPr>
          <a:xfrm>
            <a:off x="2750725" y="3301589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 who's currently in the meeting</a:t>
            </a:r>
            <a:endParaRPr lang="en-US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01DD70-432F-401E-AD23-B342195B50EB}"/>
              </a:ext>
            </a:extLst>
          </p:cNvPr>
          <p:cNvSpPr/>
          <p:nvPr/>
        </p:nvSpPr>
        <p:spPr>
          <a:xfrm>
            <a:off x="4243361" y="2421552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 screen share</a:t>
            </a:r>
            <a:endParaRPr lang="en-US" sz="1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CE85BF-2ED7-45CC-BAAA-6FC510C3E90C}"/>
              </a:ext>
            </a:extLst>
          </p:cNvPr>
          <p:cNvSpPr/>
          <p:nvPr/>
        </p:nvSpPr>
        <p:spPr>
          <a:xfrm>
            <a:off x="3500200" y="4206240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the window to chat with trainers</a:t>
            </a:r>
            <a:endParaRPr lang="en-US" sz="12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3A4B95-2174-454C-8926-99193BFFD014}"/>
              </a:ext>
            </a:extLst>
          </p:cNvPr>
          <p:cNvCxnSpPr>
            <a:cxnSpLocks/>
          </p:cNvCxnSpPr>
          <p:nvPr/>
        </p:nvCxnSpPr>
        <p:spPr>
          <a:xfrm flipV="1">
            <a:off x="6231438" y="542078"/>
            <a:ext cx="0" cy="5362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63ED075-E86C-42F9-9571-C5786F4BE490}"/>
              </a:ext>
            </a:extLst>
          </p:cNvPr>
          <p:cNvSpPr/>
          <p:nvPr/>
        </p:nvSpPr>
        <p:spPr>
          <a:xfrm>
            <a:off x="6575434" y="320729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9796E1-2724-4ACB-AC5F-E513C279BC2A}"/>
              </a:ext>
            </a:extLst>
          </p:cNvPr>
          <p:cNvCxnSpPr>
            <a:cxnSpLocks/>
          </p:cNvCxnSpPr>
          <p:nvPr/>
        </p:nvCxnSpPr>
        <p:spPr>
          <a:xfrm>
            <a:off x="7214440" y="544387"/>
            <a:ext cx="0" cy="5394960"/>
          </a:xfrm>
          <a:prstGeom prst="line">
            <a:avLst/>
          </a:prstGeom>
          <a:ln w="158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A62B02-DEB6-4C8D-859E-353EB41A4E8D}"/>
              </a:ext>
            </a:extLst>
          </p:cNvPr>
          <p:cNvSpPr/>
          <p:nvPr/>
        </p:nvSpPr>
        <p:spPr>
          <a:xfrm>
            <a:off x="6459003" y="3801067"/>
            <a:ext cx="1465797" cy="62606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Drag vertical bar right to increase the display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33AA4-4EDF-414E-B674-C0176F151AD4}"/>
              </a:ext>
            </a:extLst>
          </p:cNvPr>
          <p:cNvSpPr/>
          <p:nvPr/>
        </p:nvSpPr>
        <p:spPr>
          <a:xfrm>
            <a:off x="107459" y="242155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Mute and unmute your microphone</a:t>
            </a:r>
            <a:endParaRPr lang="en-US" sz="1200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5891140-4D8A-4BE9-864E-B4FEFCC41BE5}"/>
              </a:ext>
            </a:extLst>
          </p:cNvPr>
          <p:cNvSpPr/>
          <p:nvPr/>
        </p:nvSpPr>
        <p:spPr>
          <a:xfrm>
            <a:off x="5854964" y="5551576"/>
            <a:ext cx="1061900" cy="1066800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42A2-5542-41FC-95EA-30262489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3764-4656-4169-9CDC-744BCA2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3" grpId="0" animBg="1"/>
      <p:bldP spid="38" grpId="0" animBg="1"/>
      <p:bldP spid="38" grpId="1" animBg="1"/>
      <p:bldP spid="17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8AD11-D04A-4A19-9245-9C90C7FC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95C8A-EB3B-45F8-9D73-429F9E37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BD05A-FD04-4657-8E4F-BD6A8163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8AAA-D081-4514-BCDE-AA4CA2F8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CAF76-70CA-4907-9B39-8C7EC416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F9A2C-8D25-449D-BB15-7E066B66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E8D36-2E67-4C91-B7F8-72C1DD37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D283F-447A-4B29-B80C-12CF007C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0FBDE-4BD5-4279-A2A0-694053FE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EEA7F-956B-47DD-88C4-6AB8A72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85188" cy="3128810"/>
          </a:xfrm>
        </p:spPr>
        <p:txBody>
          <a:bodyPr/>
          <a:lstStyle/>
          <a:p>
            <a:r>
              <a:rPr lang="en-US" dirty="0"/>
              <a:t>Training Verification</a:t>
            </a:r>
          </a:p>
          <a:p>
            <a:r>
              <a:rPr lang="en-US" dirty="0"/>
              <a:t>Training Evaluation</a:t>
            </a:r>
          </a:p>
          <a:p>
            <a:r>
              <a:rPr lang="en-US" dirty="0"/>
              <a:t>Test Security Agreement</a:t>
            </a:r>
          </a:p>
          <a:p>
            <a:r>
              <a:rPr lang="en-US" dirty="0"/>
              <a:t>Certificate of Completion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 Completion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76A42-4D4E-48A5-A469-8DFA1538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622CE-AF1E-492C-B63D-F3886624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Link</a:t>
            </a:r>
            <a:r>
              <a:rPr lang="en-US" dirty="0"/>
              <a:t> put in the Chat box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Enter: Training Passcode </a:t>
            </a:r>
            <a:r>
              <a:rPr lang="en-US" b="1" dirty="0">
                <a:solidFill>
                  <a:srgbClr val="C00000"/>
                </a:solidFill>
              </a:rPr>
              <a:t>####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Enter here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Test Security Agreement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Complete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Submit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Get Your Certificate!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Complete your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622B-751F-4CE0-9E81-9EE2E06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8823-E8B4-4E28-A3AD-9D44AA5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1BF8CC-4A62-420D-9C9B-5FA4E0B4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Certificate of Completion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55D41A2-4418-46A5-B647-E943F3D57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811"/>
            <a:ext cx="4038600" cy="403860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D3467-1733-4146-967E-B5B8374A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DOWNLOAD</a:t>
            </a:r>
            <a:r>
              <a:rPr lang="en-US" sz="1800" dirty="0"/>
              <a:t> and save to your computer.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PRINT</a:t>
            </a:r>
            <a:r>
              <a:rPr lang="en-US" sz="1800" dirty="0"/>
              <a:t> the Certificate displayed on your screen.</a:t>
            </a:r>
          </a:p>
          <a:p>
            <a:pPr marL="82296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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Your certificate is sent to you automatically as an email attachment.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 can return to the module until June 30 to: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Get another copy of your Certificate.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Review training content.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6D722-143E-40FB-9BA5-2B0E6FE7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D8CA3-2138-4F2B-98C4-F2BDEEE0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0FBDE-4BD5-4279-A2A0-694053FE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EEA7F-956B-47DD-88C4-6AB8A72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BD05A-FD04-4657-8E4F-BD6A8163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8AAA-D081-4514-BCDE-AA4CA2F8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52C19DED-3DEC-4B8D-AF22-38728ADA5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6162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38084-3A57-42E8-BED8-DE3D1560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377E9-8D86-4B1B-A963-88BEE1B5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shape" title="Blue rectangle"/>
          <p:cNvSpPr/>
          <p:nvPr/>
        </p:nvSpPr>
        <p:spPr>
          <a:xfrm>
            <a:off x="0" y="4738855"/>
            <a:ext cx="9144000" cy="680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428329"/>
            <a:ext cx="3732796" cy="894522"/>
          </a:xfrm>
        </p:spPr>
        <p:txBody>
          <a:bodyPr>
            <a:normAutofit/>
          </a:bodyPr>
          <a:lstStyle/>
          <a:p>
            <a:r>
              <a:rPr lang="en-US" sz="2400" dirty="0"/>
              <a:t>Thank you for attending!</a:t>
            </a:r>
          </a:p>
        </p:txBody>
      </p:sp>
      <p:sp>
        <p:nvSpPr>
          <p:cNvPr id="18" name="TextBox 17" descr="Social Media hashtags" title="Social Media"/>
          <p:cNvSpPr txBox="1"/>
          <p:nvPr/>
        </p:nvSpPr>
        <p:spPr>
          <a:xfrm>
            <a:off x="507195" y="4785939"/>
            <a:ext cx="83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Be CASAS Connected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Use </a:t>
            </a:r>
            <a:r>
              <a:rPr lang="en-US" sz="1600" b="1" i="1" dirty="0">
                <a:solidFill>
                  <a:schemeClr val="bg1"/>
                </a:solidFill>
              </a:rPr>
              <a:t>#AdultEdu </a:t>
            </a:r>
            <a:r>
              <a:rPr lang="en-US" sz="1600" i="1" dirty="0">
                <a:solidFill>
                  <a:schemeClr val="bg1"/>
                </a:solidFill>
              </a:rPr>
              <a:t>and </a:t>
            </a:r>
            <a:r>
              <a:rPr lang="en-US" sz="1600" b="1" i="1" dirty="0">
                <a:solidFill>
                  <a:schemeClr val="bg1"/>
                </a:solidFill>
              </a:rPr>
              <a:t>#CASAScommunity </a:t>
            </a:r>
            <a:r>
              <a:rPr lang="en-US" sz="1600" i="1" dirty="0">
                <a:solidFill>
                  <a:schemeClr val="bg1"/>
                </a:solidFill>
              </a:rPr>
              <a:t>to connect.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15630" y="5558095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/CASASAssessment</a:t>
            </a:r>
          </a:p>
        </p:txBody>
      </p:sp>
      <p:pic>
        <p:nvPicPr>
          <p:cNvPr id="14" name="Picture 13" descr="Facebook logo" title="Faceboo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582372"/>
            <a:ext cx="225335" cy="225334"/>
          </a:xfrm>
          <a:prstGeom prst="rect">
            <a:avLst/>
          </a:prstGeom>
        </p:spPr>
      </p:pic>
      <p:pic>
        <p:nvPicPr>
          <p:cNvPr id="16" name="Picture 15" descr="Twitter logo" title="Tw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877807"/>
            <a:ext cx="225335" cy="225334"/>
          </a:xfrm>
          <a:prstGeom prst="rect">
            <a:avLst/>
          </a:prstGeom>
        </p:spPr>
      </p:pic>
      <p:pic>
        <p:nvPicPr>
          <p:cNvPr id="17" name="Picture 16" descr="YouTube logo" title="YouTu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6173243"/>
            <a:ext cx="225335" cy="2253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9052" y="720007"/>
            <a:ext cx="3301550" cy="3598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Assessment (CASAS eTests Online and Paper)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National External Diploma Program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Annual National Summer Institute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TOPSpro Enterprise Accountability Software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Online and face-to-face training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QuickSearch Online curriculum materials database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Workforce Skills Certification System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65205" y="718925"/>
            <a:ext cx="869579" cy="313331"/>
            <a:chOff x="4565205" y="718925"/>
            <a:chExt cx="869579" cy="313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291" y="725844"/>
              <a:ext cx="299493" cy="2994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205" y="718925"/>
              <a:ext cx="437613" cy="3133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71" y="2376763"/>
            <a:ext cx="899674" cy="29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73" y="1215649"/>
            <a:ext cx="509670" cy="536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5" y="4042060"/>
            <a:ext cx="991287" cy="245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3" y="2851650"/>
            <a:ext cx="434531" cy="436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3" y="1935215"/>
            <a:ext cx="1040950" cy="258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06" y="3527956"/>
            <a:ext cx="934404" cy="220519"/>
          </a:xfrm>
          <a:prstGeom prst="rect">
            <a:avLst/>
          </a:prstGeom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6721258" y="5578296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www.casas.org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casas@casas.org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1-800-255-1036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" y="3445234"/>
            <a:ext cx="3365479" cy="1045978"/>
          </a:xfrm>
          <a:prstGeom prst="rect">
            <a:avLst/>
          </a:prstGeom>
        </p:spPr>
      </p:pic>
      <p:sp>
        <p:nvSpPr>
          <p:cNvPr id="33" name="Presentation Information"/>
          <p:cNvSpPr txBox="1">
            <a:spLocks/>
          </p:cNvSpPr>
          <p:nvPr/>
        </p:nvSpPr>
        <p:spPr>
          <a:xfrm>
            <a:off x="256084" y="1197492"/>
            <a:ext cx="3859672" cy="22315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For </a:t>
            </a:r>
            <a:r>
              <a:rPr lang="en-US" sz="1400" b="1" dirty="0">
                <a:solidFill>
                  <a:schemeClr val="accent1"/>
                </a:solidFill>
              </a:rPr>
              <a:t>Training Support</a:t>
            </a:r>
            <a:r>
              <a:rPr lang="en-US" sz="1400" dirty="0">
                <a:solidFill>
                  <a:schemeClr val="accent1"/>
                </a:solidFill>
              </a:rPr>
              <a:t>, send an email to </a:t>
            </a:r>
            <a:r>
              <a:rPr lang="en-US" sz="1400" dirty="0">
                <a:solidFill>
                  <a:schemeClr val="accent1"/>
                </a:solidFill>
                <a:hlinkClick r:id="rId15"/>
              </a:rPr>
              <a:t>training@casas.org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Join monthly </a:t>
            </a:r>
            <a:r>
              <a:rPr lang="en-US" sz="1400" b="1" dirty="0">
                <a:solidFill>
                  <a:schemeClr val="accent1"/>
                </a:solidFill>
              </a:rPr>
              <a:t>News &amp; Updates Webinars</a:t>
            </a:r>
            <a:r>
              <a:rPr lang="en-US" sz="1400" dirty="0">
                <a:solidFill>
                  <a:schemeClr val="accent1"/>
                </a:solidFill>
              </a:rPr>
              <a:t>, at:</a:t>
            </a:r>
          </a:p>
          <a:p>
            <a:pPr marL="82296" indent="0">
              <a:buFont typeface="Georgia"/>
              <a:buNone/>
            </a:pPr>
            <a:r>
              <a:rPr lang="en-US" sz="1400" dirty="0">
                <a:hlinkClick r:id="rId16"/>
              </a:rPr>
              <a:t>https://www.casas.org/social-media-newsroom/webinars</a:t>
            </a:r>
            <a:endParaRPr lang="en-US" sz="1400" dirty="0"/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Images by </a:t>
            </a:r>
            <a:r>
              <a:rPr lang="en-US" sz="1400" b="1" dirty="0" err="1">
                <a:solidFill>
                  <a:schemeClr val="accent1"/>
                </a:solidFill>
              </a:rPr>
              <a:t>Freepik</a:t>
            </a:r>
            <a:r>
              <a:rPr lang="en-US" sz="1400" dirty="0">
                <a:solidFill>
                  <a:schemeClr val="accent1"/>
                </a:solidFill>
              </a:rPr>
              <a:t> Stories </a:t>
            </a:r>
            <a:r>
              <a:rPr lang="en-US" sz="1400" dirty="0">
                <a:solidFill>
                  <a:schemeClr val="accent1"/>
                </a:solidFill>
                <a:hlinkClick r:id="rId17"/>
              </a:rPr>
              <a:t>https://stories.freepik.com</a:t>
            </a:r>
            <a:endParaRPr lang="en-US" sz="14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96315-9C60-445B-9CC5-007FBC57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1C97-345A-49C5-8273-BE182621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98B3-DCC7-44C6-B3A8-44037CF9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Welcome!</a:t>
            </a:r>
          </a:p>
        </p:txBody>
      </p:sp>
      <p:pic>
        <p:nvPicPr>
          <p:cNvPr id="9" name="Content Placeholder 8" descr="A screen shot of a person&#10;&#10;Description automatically generated">
            <a:extLst>
              <a:ext uri="{FF2B5EF4-FFF2-40B4-BE49-F238E27FC236}">
                <a16:creationId xmlns:a16="http://schemas.microsoft.com/office/drawing/2014/main" id="{FBD9BDB3-5D64-4078-9520-D420788FC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0579EE-9EED-4CC8-89F3-4B99E1B1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We are so glad you are here.</a:t>
            </a:r>
          </a:p>
          <a:p>
            <a:pPr marL="82296"/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Please introduce yourself in the Chat box by entering:</a:t>
            </a:r>
          </a:p>
          <a:p>
            <a:pPr marL="65151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Your Name</a:t>
            </a:r>
          </a:p>
          <a:p>
            <a:pPr marL="651510" lvl="1" indent="-342900">
              <a:buFont typeface="Wingdings" panose="05000000000000000000" pitchFamily="2" charset="2"/>
              <a:buChar char="v"/>
            </a:pPr>
            <a:r>
              <a:rPr lang="en-US" dirty="0"/>
              <a:t>Your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31A1D-2FB6-4571-A8E3-FEBE99F5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19FA6-F384-4E64-B051-3C50C80E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AS Copyright"/>
          <p:cNvSpPr txBox="1"/>
          <p:nvPr/>
        </p:nvSpPr>
        <p:spPr>
          <a:xfrm>
            <a:off x="457199" y="6517242"/>
            <a:ext cx="536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CASAS — Comprehensive Adult Student Assessment Systems.</a:t>
            </a:r>
          </a:p>
        </p:txBody>
      </p:sp>
      <p:sp>
        <p:nvSpPr>
          <p:cNvPr id="8" name="CASAS Contact information"/>
          <p:cNvSpPr txBox="1">
            <a:spLocks/>
          </p:cNvSpPr>
          <p:nvPr/>
        </p:nvSpPr>
        <p:spPr>
          <a:xfrm>
            <a:off x="6828183" y="5490028"/>
            <a:ext cx="2087217" cy="1052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casas@casas.org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1-800-255-1036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1</a:t>
            </a:r>
            <a:br>
              <a:rPr lang="en-US" dirty="0"/>
            </a:br>
            <a:r>
              <a:rPr lang="en-US" sz="2800" dirty="0"/>
              <a:t>CASAS Implementation Basics</a:t>
            </a:r>
          </a:p>
        </p:txBody>
      </p:sp>
      <p:sp>
        <p:nvSpPr>
          <p:cNvPr id="3" name="Presentation Information"/>
          <p:cNvSpPr>
            <a:spLocks noGrp="1"/>
          </p:cNvSpPr>
          <p:nvPr>
            <p:ph type="subTitle" idx="4294967295"/>
          </p:nvPr>
        </p:nvSpPr>
        <p:spPr>
          <a:xfrm>
            <a:off x="457200" y="3900488"/>
            <a:ext cx="8378937" cy="24431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Presented by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Chrissy Palumbo, National Program Specialist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Dawn Montgomery, Technical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6121" y="3367088"/>
            <a:ext cx="4142475" cy="3128810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this Training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1. About CASAS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2. Tests Overview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3. Intake, Locators, Appraisals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CB2EF59-8E9C-45F6-8C0C-75AAC4AA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</p:spPr>
        <p:txBody>
          <a:bodyPr/>
          <a:lstStyle/>
          <a:p>
            <a:r>
              <a:rPr lang="en-US" b="0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4B86-92EA-4BD9-ACC8-39F4ED75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7D94-FDD7-4ADB-8C8A-F972E759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5877BCA-474F-486D-AC60-4DCBB7AA2047}"/>
              </a:ext>
            </a:extLst>
          </p:cNvPr>
          <p:cNvSpPr txBox="1">
            <a:spLocks/>
          </p:cNvSpPr>
          <p:nvPr/>
        </p:nvSpPr>
        <p:spPr>
          <a:xfrm>
            <a:off x="4606050" y="3373119"/>
            <a:ext cx="4142475" cy="31288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" indent="-45720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kumimoji="0"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4. Progress Tests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5. Results, Reports, Instruction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6. What’s Next?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Training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D38BA-03E7-4981-8760-49E5C514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A8986-AA7A-41FB-A8BD-100CF29D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E4DED2-AC9C-4DE5-9E1E-725326D617B4}"/>
              </a:ext>
            </a:extLst>
          </p:cNvPr>
          <p:cNvSpPr/>
          <p:nvPr/>
        </p:nvSpPr>
        <p:spPr>
          <a:xfrm rot="10800000">
            <a:off x="4542511" y="299629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A52075-1F5F-4ED2-B6B1-AE4AFBE2EB81}"/>
              </a:ext>
            </a:extLst>
          </p:cNvPr>
          <p:cNvSpPr/>
          <p:nvPr/>
        </p:nvSpPr>
        <p:spPr>
          <a:xfrm rot="10800000">
            <a:off x="4542510" y="577832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1E257-7BEC-4ACA-9A36-C87285FDA045}"/>
              </a:ext>
            </a:extLst>
          </p:cNvPr>
          <p:cNvSpPr/>
          <p:nvPr/>
        </p:nvSpPr>
        <p:spPr>
          <a:xfrm>
            <a:off x="5349227" y="2835047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Answer the poll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17FC49-42A7-4281-9846-92700E26661C}"/>
              </a:ext>
            </a:extLst>
          </p:cNvPr>
          <p:cNvSpPr/>
          <p:nvPr/>
        </p:nvSpPr>
        <p:spPr>
          <a:xfrm>
            <a:off x="5362134" y="5633423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Submit the poll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5D91E3-E2A5-407C-B05D-7DFB2A411A49}"/>
              </a:ext>
            </a:extLst>
          </p:cNvPr>
          <p:cNvSpPr/>
          <p:nvPr/>
        </p:nvSpPr>
        <p:spPr>
          <a:xfrm>
            <a:off x="5349227" y="1435859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Close the poll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48D766-C578-48DD-BDB7-F24763428DC2}"/>
              </a:ext>
            </a:extLst>
          </p:cNvPr>
          <p:cNvSpPr/>
          <p:nvPr/>
        </p:nvSpPr>
        <p:spPr>
          <a:xfrm rot="10800000">
            <a:off x="4544568" y="1580762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4F1AB1-39AF-4CA2-A570-FFBBF667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641475"/>
            <a:ext cx="3469707" cy="468172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BFEEB0-5845-4253-843B-1CC4B02AB1EB}"/>
              </a:ext>
            </a:extLst>
          </p:cNvPr>
          <p:cNvSpPr/>
          <p:nvPr/>
        </p:nvSpPr>
        <p:spPr>
          <a:xfrm>
            <a:off x="5349227" y="4234235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Scroll the poll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916049-3F50-4A39-A22A-7E4D56B10250}"/>
              </a:ext>
            </a:extLst>
          </p:cNvPr>
          <p:cNvSpPr/>
          <p:nvPr/>
        </p:nvSpPr>
        <p:spPr>
          <a:xfrm rot="10800000">
            <a:off x="4542511" y="4379138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FF6F-760A-47B7-8F69-C68201F6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473A-9684-4687-A6F2-8D98E29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8" grpId="0" animBg="1"/>
      <p:bldP spid="22" grpId="0" animBg="1"/>
      <p:bldP spid="3" grpId="0" animBg="1"/>
      <p:bldP spid="5" grpId="0" animBg="1"/>
      <p:bldP spid="5" grpId="1" animBg="1"/>
      <p:bldP spid="23" grpId="0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SI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SI" id="{B05B24B2-9673-4963-BA80-86D0C39AA563}" vid="{C5063121-F537-46FF-98DD-3E52EDFCFCF3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2091</Words>
  <Application>Microsoft Office PowerPoint</Application>
  <PresentationFormat>On-screen Show (4:3)</PresentationFormat>
  <Paragraphs>428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Georgia</vt:lpstr>
      <vt:lpstr>Wingdings</vt:lpstr>
      <vt:lpstr>Wingdings 2</vt:lpstr>
      <vt:lpstr>Theme-SI</vt:lpstr>
      <vt:lpstr>CASAS Website Account</vt:lpstr>
      <vt:lpstr>Switch to Phone Audio</vt:lpstr>
      <vt:lpstr>Meeting Controls &amp;  Screen Display</vt:lpstr>
      <vt:lpstr>PowerPoint Presentation</vt:lpstr>
      <vt:lpstr>Welcome!</vt:lpstr>
      <vt:lpstr>Module 1 CASAS Implementation Basics</vt:lpstr>
      <vt:lpstr>Agenda</vt:lpstr>
      <vt:lpstr>Polls</vt:lpstr>
      <vt:lpstr>Polls</vt:lpstr>
      <vt:lpstr>We would like to get to know you.</vt:lpstr>
      <vt:lpstr>Training Content</vt:lpstr>
      <vt:lpstr>Check for Understanding</vt:lpstr>
      <vt:lpstr>Return to the Meeting Room</vt:lpstr>
      <vt:lpstr>Question Time!</vt:lpstr>
      <vt:lpstr>Connecting to the Training Site</vt:lpstr>
      <vt:lpstr>Connecting to the Training Site</vt:lpstr>
      <vt:lpstr>Welcome Back!</vt:lpstr>
      <vt:lpstr>Polls</vt:lpstr>
      <vt:lpstr>Welcome Back!</vt:lpstr>
      <vt:lpstr>Unit 2. Check for Understanding</vt:lpstr>
      <vt:lpstr>Unit 2. Check for Understanding</vt:lpstr>
      <vt:lpstr>PowerPoint Presentation</vt:lpstr>
      <vt:lpstr>Welcome Back!</vt:lpstr>
      <vt:lpstr>Breakout Rooms</vt:lpstr>
      <vt:lpstr>Breakout Rooms</vt:lpstr>
      <vt:lpstr>Unit 3: Checks For Understanding</vt:lpstr>
      <vt:lpstr>Welcome Back!</vt:lpstr>
      <vt:lpstr>Unit 3: Checks For Understanding</vt:lpstr>
      <vt:lpstr>Unit 3: Checks For Understanding</vt:lpstr>
      <vt:lpstr>Welcome Back!</vt:lpstr>
      <vt:lpstr>Polls</vt:lpstr>
      <vt:lpstr>Welcome Back!</vt:lpstr>
      <vt:lpstr>Breakout Rooms</vt:lpstr>
      <vt:lpstr>Welcome Back!</vt:lpstr>
      <vt:lpstr>Training Completion</vt:lpstr>
      <vt:lpstr>Steps to Complete your Training</vt:lpstr>
      <vt:lpstr>Certificate of Completion</vt:lpstr>
      <vt:lpstr>Welcome Back!</vt:lpstr>
      <vt:lpstr>Polls</vt:lpstr>
      <vt:lpstr>Thank you for attending!</vt:lpstr>
    </vt:vector>
  </TitlesOfParts>
  <Manager>CASAS Training</Manager>
  <Company>CASAS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PowerPoint</dc:title>
  <dc:subject>CASAS Implementation Basics</dc:subject>
  <dc:creator>CASAS</dc:creator>
  <cp:keywords>Implementation</cp:keywords>
  <cp:lastModifiedBy>Dawn Montgomery</cp:lastModifiedBy>
  <cp:revision>61</cp:revision>
  <dcterms:created xsi:type="dcterms:W3CDTF">2020-09-29T03:26:47Z</dcterms:created>
  <dcterms:modified xsi:type="dcterms:W3CDTF">2020-11-11T10:08:23Z</dcterms:modified>
  <cp:category>Training</cp:category>
</cp:coreProperties>
</file>