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36"/>
  </p:notesMasterIdLst>
  <p:handoutMasterIdLst>
    <p:handoutMasterId r:id="rId37"/>
  </p:handoutMasterIdLst>
  <p:sldIdLst>
    <p:sldId id="335" r:id="rId2"/>
    <p:sldId id="358" r:id="rId3"/>
    <p:sldId id="359" r:id="rId4"/>
    <p:sldId id="360" r:id="rId5"/>
    <p:sldId id="275" r:id="rId6"/>
    <p:sldId id="257" r:id="rId7"/>
    <p:sldId id="278" r:id="rId8"/>
    <p:sldId id="283" r:id="rId9"/>
    <p:sldId id="259" r:id="rId10"/>
    <p:sldId id="282" r:id="rId11"/>
    <p:sldId id="377" r:id="rId12"/>
    <p:sldId id="364" r:id="rId13"/>
    <p:sldId id="294" r:id="rId14"/>
    <p:sldId id="295" r:id="rId15"/>
    <p:sldId id="288" r:id="rId16"/>
    <p:sldId id="290" r:id="rId17"/>
    <p:sldId id="284" r:id="rId18"/>
    <p:sldId id="296" r:id="rId19"/>
    <p:sldId id="342" r:id="rId20"/>
    <p:sldId id="362" r:id="rId21"/>
    <p:sldId id="363" r:id="rId22"/>
    <p:sldId id="343" r:id="rId23"/>
    <p:sldId id="339" r:id="rId24"/>
    <p:sldId id="344" r:id="rId25"/>
    <p:sldId id="340" r:id="rId26"/>
    <p:sldId id="345" r:id="rId27"/>
    <p:sldId id="341" r:id="rId28"/>
    <p:sldId id="347" r:id="rId29"/>
    <p:sldId id="272" r:id="rId30"/>
    <p:sldId id="260" r:id="rId31"/>
    <p:sldId id="332" r:id="rId32"/>
    <p:sldId id="350" r:id="rId33"/>
    <p:sldId id="378" r:id="rId34"/>
    <p:sldId id="351" r:id="rId3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72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96"/>
    <a:srgbClr val="FFCC00"/>
    <a:srgbClr val="000080"/>
    <a:srgbClr val="77933C"/>
    <a:srgbClr val="F7941E"/>
    <a:srgbClr val="A10F0D"/>
    <a:srgbClr val="C495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32" autoAdjust="0"/>
    <p:restoredTop sz="87000" autoAdjust="0"/>
  </p:normalViewPr>
  <p:slideViewPr>
    <p:cSldViewPr snapToGrid="0">
      <p:cViewPr varScale="1">
        <p:scale>
          <a:sx n="101" d="100"/>
          <a:sy n="101" d="100"/>
        </p:scale>
        <p:origin x="1506" y="42"/>
      </p:cViewPr>
      <p:guideLst>
        <p:guide orient="horz" pos="2160"/>
        <p:guide pos="2880"/>
        <p:guide pos="5472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17" d="100"/>
          <a:sy n="117" d="100"/>
        </p:scale>
        <p:origin x="1374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Presentation Name Test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96EA6-6F25-4F19-87BA-7ADCC16DAEFF}" type="datetimeFigureOut">
              <a:rPr lang="en-US" smtClean="0"/>
              <a:t>11/11/2020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E50CC-F33A-4EF4-9F12-93EC4A21A0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Presentation Name Test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C172E-A8B5-46F6-B05C-DFA3E2E0F207}" type="datetimeFigureOut">
              <a:rPr lang="en-US" smtClean="0"/>
              <a:t>11/11/2020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74CE4-FBD8-4481-AEFB-CA53E599A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Display this slide while admitting participants from the </a:t>
            </a:r>
            <a:r>
              <a:rPr lang="en-US" b="1" dirty="0"/>
              <a:t>Waiting Room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310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an </a:t>
            </a:r>
            <a:r>
              <a:rPr lang="en-US" b="1" dirty="0"/>
              <a:t>ANIMATED</a:t>
            </a:r>
            <a:r>
              <a:rPr lang="en-US" dirty="0"/>
              <a:t> slide with </a:t>
            </a:r>
            <a:r>
              <a:rPr lang="en-US" b="1" dirty="0"/>
              <a:t>1 click </a:t>
            </a:r>
            <a:r>
              <a:rPr lang="en-US" dirty="0"/>
              <a:t>for the arrows.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314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an </a:t>
            </a:r>
            <a:r>
              <a:rPr lang="en-US" b="1" dirty="0"/>
              <a:t>ANIMATED</a:t>
            </a:r>
            <a:r>
              <a:rPr lang="en-US" dirty="0"/>
              <a:t> slide with </a:t>
            </a:r>
            <a:r>
              <a:rPr lang="en-US" b="1" dirty="0"/>
              <a:t>2 clicks </a:t>
            </a:r>
            <a:r>
              <a:rPr lang="en-US" dirty="0"/>
              <a:t>for “Attempt activity now” and getting 100%.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95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an </a:t>
            </a:r>
            <a:r>
              <a:rPr lang="en-US" b="1" dirty="0"/>
              <a:t>ANIMATED</a:t>
            </a:r>
            <a:r>
              <a:rPr lang="en-US" dirty="0"/>
              <a:t> slide without any clicks.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133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an </a:t>
            </a:r>
            <a:r>
              <a:rPr lang="en-US" b="1" dirty="0"/>
              <a:t>ANIMATED</a:t>
            </a:r>
            <a:r>
              <a:rPr lang="en-US" dirty="0"/>
              <a:t> slide with </a:t>
            </a:r>
            <a:r>
              <a:rPr lang="en-US" b="1" dirty="0"/>
              <a:t>3 clicks </a:t>
            </a:r>
            <a:r>
              <a:rPr lang="en-US" dirty="0"/>
              <a:t>for each Chevron.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171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an </a:t>
            </a:r>
            <a:r>
              <a:rPr lang="en-US" b="1" dirty="0"/>
              <a:t>ANIMATED</a:t>
            </a:r>
            <a:r>
              <a:rPr lang="en-US" dirty="0"/>
              <a:t> slide with </a:t>
            </a:r>
            <a:r>
              <a:rPr lang="en-US" b="1" dirty="0"/>
              <a:t>4 clicks </a:t>
            </a:r>
            <a:r>
              <a:rPr lang="en-US" dirty="0"/>
              <a:t>for each highlighted text.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576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089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8194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an </a:t>
            </a:r>
            <a:r>
              <a:rPr lang="en-US" b="1" dirty="0"/>
              <a:t>ANIMATED</a:t>
            </a:r>
            <a:r>
              <a:rPr lang="en-US" dirty="0"/>
              <a:t> slide with </a:t>
            </a:r>
            <a:r>
              <a:rPr lang="en-US" b="1" dirty="0"/>
              <a:t>3 clicks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4988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3543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an ANIMATED slide with </a:t>
            </a:r>
            <a:r>
              <a:rPr lang="en-US" b="1" dirty="0"/>
              <a:t>1 click </a:t>
            </a:r>
            <a:r>
              <a:rPr lang="en-US" dirty="0"/>
              <a:t>for the Answer ‘d’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999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an </a:t>
            </a:r>
            <a:r>
              <a:rPr lang="en-US" b="1" dirty="0"/>
              <a:t>ANIMATED</a:t>
            </a:r>
            <a:r>
              <a:rPr lang="en-US" dirty="0"/>
              <a:t> slide with </a:t>
            </a:r>
            <a:r>
              <a:rPr lang="en-US" b="1" dirty="0"/>
              <a:t>2 clicks </a:t>
            </a:r>
            <a:r>
              <a:rPr lang="en-US" dirty="0"/>
              <a:t>for each point.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7123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an </a:t>
            </a:r>
            <a:r>
              <a:rPr lang="en-US" b="1" dirty="0"/>
              <a:t>ANIMATED</a:t>
            </a:r>
            <a:r>
              <a:rPr lang="en-US" dirty="0"/>
              <a:t> slide with </a:t>
            </a:r>
            <a:r>
              <a:rPr lang="en-US" b="1" dirty="0"/>
              <a:t>4 clicks.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1797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1268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5616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7307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1301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9325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4794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7307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Begin Training Completion no later than 15 minutes remaining.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4938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an </a:t>
            </a:r>
            <a:r>
              <a:rPr lang="en-US" b="1" dirty="0"/>
              <a:t>ANIMATED</a:t>
            </a:r>
            <a:r>
              <a:rPr lang="en-US" dirty="0"/>
              <a:t> slide with </a:t>
            </a:r>
            <a:r>
              <a:rPr lang="en-US" b="1" dirty="0"/>
              <a:t>5 clicks </a:t>
            </a:r>
            <a:r>
              <a:rPr lang="en-US" dirty="0"/>
              <a:t>for each highlighted text.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Note: </a:t>
            </a:r>
            <a:r>
              <a:rPr lang="en-US" dirty="0"/>
              <a:t>Click 4 has </a:t>
            </a:r>
            <a:r>
              <a:rPr lang="en-US" b="1" dirty="0"/>
              <a:t>2</a:t>
            </a:r>
            <a:r>
              <a:rPr lang="en-US" dirty="0"/>
              <a:t> additional automated text.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41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This is an </a:t>
            </a:r>
            <a:r>
              <a:rPr lang="en-US" b="1" dirty="0"/>
              <a:t>ANIMATED</a:t>
            </a:r>
            <a:r>
              <a:rPr lang="en-US" dirty="0"/>
              <a:t> slide with </a:t>
            </a:r>
            <a:r>
              <a:rPr lang="en-US" b="1" dirty="0"/>
              <a:t>7 clicks </a:t>
            </a:r>
            <a:r>
              <a:rPr lang="en-US" dirty="0"/>
              <a:t>for each point.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670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0461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5342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886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893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Display this slide at the top of the hour!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504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505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an </a:t>
            </a:r>
            <a:r>
              <a:rPr lang="en-US" b="1" dirty="0"/>
              <a:t>ANIMATED</a:t>
            </a:r>
            <a:r>
              <a:rPr lang="en-US" dirty="0"/>
              <a:t> slide with </a:t>
            </a:r>
            <a:r>
              <a:rPr lang="en-US" b="1" dirty="0"/>
              <a:t>4 clicks </a:t>
            </a:r>
            <a:r>
              <a:rPr lang="en-US" dirty="0"/>
              <a:t>for each point.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871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255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0">
              <a:schemeClr val="bg1">
                <a:lumMod val="9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5" y="94392"/>
            <a:ext cx="1230822" cy="44617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94341" y="48807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0" i="0" u="none" strike="noStrike" baseline="0" dirty="0">
                <a:solidFill>
                  <a:schemeClr val="accent1"/>
                </a:solidFill>
                <a:latin typeface="+mn-lt"/>
              </a:rPr>
              <a:t>Comprehensive Adult Student Assessment Systems</a:t>
            </a:r>
            <a:endParaRPr lang="en-US" sz="1200" baseline="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1934285"/>
            <a:ext cx="9144000" cy="1767415"/>
          </a:xfrm>
          <a:prstGeom prst="rect">
            <a:avLst/>
          </a:prstGeom>
          <a:solidFill>
            <a:schemeClr val="tx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endParaRPr kumimoji="0" lang="en-US" sz="1350" dirty="0">
              <a:solidFill>
                <a:schemeClr val="tx2">
                  <a:lumMod val="75000"/>
                </a:schemeClr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231675"/>
            <a:ext cx="8458200" cy="1470025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89662" y="1136"/>
            <a:ext cx="747712" cy="365760"/>
          </a:xfrm>
        </p:spPr>
        <p:txBody>
          <a:bodyPr/>
          <a:lstStyle>
            <a:lvl1pPr algn="r">
              <a:defRPr sz="14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98071"/>
            <a:ext cx="9144000" cy="45719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Date on First Slide">
            <a:extLst>
              <a:ext uri="{FF2B5EF4-FFF2-40B4-BE49-F238E27FC236}">
                <a16:creationId xmlns:a16="http://schemas.microsoft.com/office/drawing/2014/main" id="{5B996CC7-DE68-4528-955B-A046F55FB211}"/>
              </a:ext>
            </a:extLst>
          </p:cNvPr>
          <p:cNvSpPr txBox="1">
            <a:spLocks/>
          </p:cNvSpPr>
          <p:nvPr userDrawn="1"/>
        </p:nvSpPr>
        <p:spPr>
          <a:xfrm>
            <a:off x="5870121" y="3899938"/>
            <a:ext cx="304528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Program Year 2020-21</a:t>
            </a:r>
          </a:p>
        </p:txBody>
      </p:sp>
      <p:sp>
        <p:nvSpPr>
          <p:cNvPr id="12" name="Date Placeholder 13">
            <a:extLst>
              <a:ext uri="{FF2B5EF4-FFF2-40B4-BE49-F238E27FC236}">
                <a16:creationId xmlns:a16="http://schemas.microsoft.com/office/drawing/2014/main" id="{9F231984-6048-4167-B80E-867F623EF8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99" y="6629399"/>
            <a:ext cx="4494440" cy="228601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algn="l" eaLnBrk="1" latinLnBrk="0" hangingPunct="1">
              <a:defRPr kumimoji="0" sz="1200" b="0" cap="none" spc="0">
                <a:ln w="10160">
                  <a:noFill/>
                  <a:prstDash val="solid"/>
                </a:ln>
                <a:solidFill>
                  <a:srgbClr val="00579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/>
              <a:t>© 2020 CASAS — Comprehensive Adult Student Assessment Systems.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07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0919"/>
            <a:ext cx="8229600" cy="4810681"/>
          </a:xfrm>
        </p:spPr>
        <p:txBody>
          <a:bodyPr/>
          <a:lstStyle>
            <a:lvl1pPr marL="274320" indent="-192024">
              <a:buClr>
                <a:schemeClr val="accent1"/>
              </a:buClr>
              <a:buFont typeface="Calibri" panose="020F0502020204030204" pitchFamily="34" charset="0"/>
              <a:buChar char="•"/>
              <a:defRPr/>
            </a:lvl1pPr>
            <a:lvl2pPr>
              <a:buClr>
                <a:schemeClr val="bg1">
                  <a:lumMod val="50000"/>
                </a:schemeClr>
              </a:buClr>
              <a:defRPr/>
            </a:lvl2pPr>
            <a:lvl5pPr>
              <a:defRPr/>
            </a:lvl5pPr>
            <a:lvl6pPr>
              <a:defRPr/>
            </a:lvl6pPr>
          </a:lstStyle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29399"/>
            <a:ext cx="4502604" cy="22860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© 2020 CASAS — Comprehensive Adult Student Assessment Systems.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629399"/>
            <a:ext cx="762000" cy="228601"/>
          </a:xfrm>
        </p:spPr>
        <p:txBody>
          <a:bodyPr/>
          <a:lstStyle>
            <a:lvl1pPr algn="r">
              <a:defRPr/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881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76" y="3367088"/>
            <a:ext cx="8037513" cy="3154680"/>
          </a:xfrm>
        </p:spPr>
        <p:txBody>
          <a:bodyPr anchor="t">
            <a:normAutofit/>
          </a:bodyPr>
          <a:lstStyle>
            <a:lvl1pPr marL="34290" indent="-457200"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566814"/>
            <a:ext cx="9144000" cy="1767415"/>
          </a:xfrm>
          <a:prstGeom prst="rect">
            <a:avLst/>
          </a:prstGeom>
          <a:solidFill>
            <a:schemeClr val="tx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29399"/>
            <a:ext cx="4510768" cy="228601"/>
          </a:xfrm>
        </p:spPr>
        <p:txBody>
          <a:bodyPr/>
          <a:lstStyle>
            <a:lvl1pPr>
              <a:defRPr b="0"/>
            </a:lvl1pPr>
          </a:lstStyle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68323"/>
            <a:ext cx="8037513" cy="1362075"/>
          </a:xfrm>
          <a:ln>
            <a:noFill/>
          </a:ln>
        </p:spPr>
        <p:txBody>
          <a:bodyPr anchor="b">
            <a:noAutofit/>
          </a:bodyPr>
          <a:lstStyle>
            <a:lvl1pPr algn="l">
              <a:buNone/>
              <a:defRPr sz="4400" b="1" cap="none" baseline="0">
                <a:ln w="12700"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562811"/>
            <a:ext cx="9144000" cy="1767415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08802704-A3BF-49FF-9B0F-5A2F001D198E}"/>
              </a:ext>
            </a:extLst>
          </p:cNvPr>
          <p:cNvSpPr txBox="1">
            <a:spLocks/>
          </p:cNvSpPr>
          <p:nvPr userDrawn="1"/>
        </p:nvSpPr>
        <p:spPr>
          <a:xfrm>
            <a:off x="609600" y="1863553"/>
            <a:ext cx="8037513" cy="136207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6239F543-A75E-4109-B741-03A60BDA88D6}"/>
              </a:ext>
            </a:extLst>
          </p:cNvPr>
          <p:cNvSpPr txBox="1">
            <a:spLocks/>
          </p:cNvSpPr>
          <p:nvPr userDrawn="1"/>
        </p:nvSpPr>
        <p:spPr>
          <a:xfrm>
            <a:off x="457200" y="1860201"/>
            <a:ext cx="8458200" cy="1470025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7217FD76-2D54-4675-A9D1-75135C270909}"/>
              </a:ext>
            </a:extLst>
          </p:cNvPr>
          <p:cNvSpPr txBox="1">
            <a:spLocks/>
          </p:cNvSpPr>
          <p:nvPr userDrawn="1"/>
        </p:nvSpPr>
        <p:spPr>
          <a:xfrm>
            <a:off x="457200" y="1856122"/>
            <a:ext cx="8458200" cy="1470025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7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dirty="0"/>
              <a:t>Two columns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0920"/>
            <a:ext cx="4038600" cy="49503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0920"/>
            <a:ext cx="4038600" cy="49503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629399"/>
            <a:ext cx="4502604" cy="228601"/>
          </a:xfrm>
        </p:spPr>
        <p:txBody>
          <a:bodyPr/>
          <a:lstStyle>
            <a:lvl1pPr>
              <a:defRPr b="0"/>
            </a:lvl1pPr>
          </a:lstStyle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44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160" userDrawn="1">
          <p15:clr>
            <a:srgbClr val="FBAE40"/>
          </p15:clr>
        </p15:guide>
        <p15:guide id="3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89857"/>
            <a:ext cx="8382000" cy="1069848"/>
          </a:xfrm>
        </p:spPr>
        <p:txBody>
          <a:bodyPr anchor="ctr">
            <a:normAutofit/>
          </a:bodyPr>
          <a:lstStyle>
            <a:lvl1pPr>
              <a:defRPr sz="4400" b="0" i="0" cap="none" baseline="0"/>
            </a:lvl1pPr>
          </a:lstStyle>
          <a:p>
            <a:r>
              <a:rPr kumimoji="0" lang="en-US" dirty="0"/>
              <a:t>Two columns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559705"/>
            <a:ext cx="4041648" cy="457200"/>
          </a:xfrm>
          <a:solidFill>
            <a:schemeClr val="bg1">
              <a:lumMod val="75000"/>
              <a:alpha val="25000"/>
            </a:schemeClr>
          </a:solidFill>
          <a:ln w="12700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34290" indent="0">
              <a:buNone/>
              <a:defRPr sz="2800" b="1">
                <a:solidFill>
                  <a:schemeClr val="tx2">
                    <a:lumMod val="75000"/>
                  </a:schemeClr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1559705"/>
            <a:ext cx="4041775" cy="457200"/>
          </a:xfrm>
          <a:solidFill>
            <a:schemeClr val="bg1">
              <a:lumMod val="75000"/>
              <a:alpha val="25000"/>
            </a:schemeClr>
          </a:solidFill>
          <a:ln w="12700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34290" indent="0">
              <a:buNone/>
              <a:defRPr sz="2800" b="1">
                <a:solidFill>
                  <a:schemeClr val="tx2">
                    <a:lumMod val="75000"/>
                  </a:schemeClr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>
          <a:xfrm>
            <a:off x="457199" y="6629399"/>
            <a:ext cx="4531179" cy="228601"/>
          </a:xfrm>
        </p:spPr>
        <p:txBody>
          <a:bodyPr rtlCol="0"/>
          <a:lstStyle>
            <a:lvl1pPr>
              <a:defRPr b="0"/>
            </a:lvl1pPr>
          </a:lstStyle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81000" y="2016906"/>
            <a:ext cx="4038600" cy="44564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016906"/>
            <a:ext cx="4038600" cy="44564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698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53496" y="399144"/>
            <a:ext cx="3383280" cy="877824"/>
          </a:xfrm>
        </p:spPr>
        <p:txBody>
          <a:bodyPr anchor="b">
            <a:normAutofit/>
          </a:bodyPr>
          <a:lstStyle>
            <a:lvl1pPr algn="l">
              <a:buNone/>
              <a:defRPr sz="2800" b="1"/>
            </a:lvl1pPr>
          </a:lstStyle>
          <a:p>
            <a:r>
              <a:rPr kumimoji="0" lang="en-US" dirty="0"/>
              <a:t>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399144"/>
            <a:ext cx="5102352" cy="6182228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1276968"/>
            <a:ext cx="3383280" cy="5314333"/>
          </a:xfrm>
        </p:spPr>
        <p:txBody>
          <a:bodyPr>
            <a:normAutofit/>
          </a:bodyPr>
          <a:lstStyle>
            <a:lvl1pPr marL="6858" indent="0">
              <a:buNone/>
              <a:defRPr sz="24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629399"/>
            <a:ext cx="762000" cy="228601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 algn="r"/>
            <a:fld id="{401CF334-2D5C-4859-84A6-CA7E6E43FAEB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22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lumMod val="85000"/>
              </a:schemeClr>
            </a:gs>
            <a:gs pos="0">
              <a:schemeClr val="bg1">
                <a:lumMod val="95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795130" y="52257"/>
            <a:ext cx="4247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kern="100" baseline="0" dirty="0">
                <a:solidFill>
                  <a:schemeClr val="accent1"/>
                </a:solidFill>
              </a:rPr>
              <a:t>www.casas.org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" y="19812"/>
            <a:ext cx="808702" cy="293155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0" y="6633042"/>
            <a:ext cx="9144000" cy="228600"/>
          </a:xfrm>
          <a:prstGeom prst="rect">
            <a:avLst/>
          </a:prstGeom>
          <a:solidFill>
            <a:schemeClr val="tx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74171" y="1640918"/>
            <a:ext cx="8831943" cy="487599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629399"/>
            <a:ext cx="762000" cy="228601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200" b="1">
                <a:solidFill>
                  <a:srgbClr val="FFFFFF"/>
                </a:solidFill>
                <a:latin typeface="+mn-lt"/>
              </a:defRPr>
            </a:lvl1pPr>
          </a:lstStyle>
          <a:p>
            <a:pPr algn="r"/>
            <a:fld id="{401CF334-2D5C-4859-84A6-CA7E6E43FAEB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199" y="6629399"/>
            <a:ext cx="4494440" cy="228601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algn="l" eaLnBrk="1" latinLnBrk="0" hangingPunct="1">
              <a:defRPr kumimoji="0" sz="1200" b="0" cap="none" spc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10" name="Rectangle 9"/>
          <p:cNvSpPr/>
          <p:nvPr/>
        </p:nvSpPr>
        <p:spPr>
          <a:xfrm>
            <a:off x="0" y="6591377"/>
            <a:ext cx="9144000" cy="45719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2496457" y="0"/>
            <a:ext cx="6509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>
                <a:solidFill>
                  <a:schemeClr val="accent1"/>
                </a:solidFill>
              </a:rPr>
              <a:t>Module 2: CASAS eTests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59031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rgbClr val="00579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74320" indent="-192024" algn="l" rtl="0" eaLnBrk="1" latinLnBrk="0" hangingPunct="1">
        <a:spcBef>
          <a:spcPts val="225"/>
        </a:spcBef>
        <a:buClr>
          <a:schemeClr val="accent1"/>
        </a:buClr>
        <a:buFont typeface="Georgia"/>
        <a:buChar char="•"/>
        <a:defRPr kumimoji="0"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93776" indent="-185166" algn="l" rtl="0" eaLnBrk="1" latinLnBrk="0" hangingPunct="1">
        <a:spcBef>
          <a:spcPts val="225"/>
        </a:spcBef>
        <a:buClr>
          <a:schemeClr val="bg1">
            <a:lumMod val="50000"/>
          </a:schemeClr>
        </a:buClr>
        <a:buFont typeface="Georgia"/>
        <a:buChar char="▫"/>
        <a:defRPr kumimoji="0"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92658" indent="-164592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84682" indent="-150876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42416" indent="-137160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207008" indent="-137160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350" kern="1200">
          <a:solidFill>
            <a:schemeClr val="tx2"/>
          </a:solidFill>
          <a:latin typeface="+mn-lt"/>
          <a:ea typeface="+mn-ea"/>
          <a:cs typeface="+mn-cs"/>
        </a:defRPr>
      </a:lvl6pPr>
      <a:lvl7pPr marL="1371600" indent="-137160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522476" indent="-137160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125" kern="1200">
          <a:solidFill>
            <a:schemeClr val="tx2"/>
          </a:solidFill>
          <a:latin typeface="+mn-lt"/>
          <a:ea typeface="+mn-ea"/>
          <a:cs typeface="+mn-cs"/>
        </a:defRPr>
      </a:lvl8pPr>
      <a:lvl9pPr marL="1680210" indent="-137160" algn="l" rtl="0" eaLnBrk="1" latinLnBrk="0" hangingPunct="1">
        <a:spcBef>
          <a:spcPts val="225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as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hyperlink" Target="https://stories.freepik.com/" TargetMode="External"/><Relationship Id="rId2" Type="http://schemas.openxmlformats.org/officeDocument/2006/relationships/notesSlide" Target="../notesSlides/notesSlide32.xml"/><Relationship Id="rId16" Type="http://schemas.openxmlformats.org/officeDocument/2006/relationships/hyperlink" Target="https://www.casas.org/social-media-newsroom/webinar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jpeg"/><Relationship Id="rId15" Type="http://schemas.openxmlformats.org/officeDocument/2006/relationships/hyperlink" Target="mailto:training@casas.org" TargetMode="External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as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asas@casas.or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8215D2-0FBB-4D87-B546-D4C643B16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indicate in the Chat box if you can successfully </a:t>
            </a:r>
            <a:r>
              <a:rPr lang="en-US" b="1" dirty="0"/>
              <a:t>Login</a:t>
            </a:r>
            <a:r>
              <a:rPr lang="en-US" dirty="0"/>
              <a:t> to the CASAS website at </a:t>
            </a:r>
            <a:r>
              <a:rPr lang="en-US" dirty="0">
                <a:hlinkClick r:id="rId3"/>
              </a:rPr>
              <a:t>www.casas.org</a:t>
            </a:r>
            <a:r>
              <a:rPr lang="en-US" dirty="0"/>
              <a:t>.</a:t>
            </a:r>
            <a:endParaRPr lang="en-US" sz="1800" dirty="0"/>
          </a:p>
          <a:p>
            <a:pPr marL="82296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B050"/>
                </a:solidFill>
                <a:sym typeface="Wingdings" panose="05000000000000000000" pitchFamily="2" charset="2"/>
              </a:rPr>
              <a:t>                                           </a:t>
            </a:r>
            <a:r>
              <a:rPr lang="en-US" sz="24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r>
              <a:rPr lang="en-US" sz="2000" dirty="0"/>
              <a:t> Yes! I can log on.</a:t>
            </a:r>
          </a:p>
          <a:p>
            <a:pPr marL="82296" indent="0">
              <a:spcAft>
                <a:spcPts val="120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sym typeface="Symbol" panose="05050102010706020507" pitchFamily="18" charset="2"/>
              </a:rPr>
              <a:t>                             </a:t>
            </a:r>
            <a:r>
              <a:rPr lang="en-US" sz="2000" dirty="0"/>
              <a:t> No, I cannot log on.</a:t>
            </a:r>
          </a:p>
          <a:p>
            <a:pPr marL="692658" lvl="3" indent="0">
              <a:buNone/>
            </a:pPr>
            <a:endParaRPr lang="en-US" sz="2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DC0AF3-8E30-4375-ADC5-C46E1BF69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2020 CASAS — Comprehensive Adult Student Assessment Systems.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052C90B-AF1A-4E0E-B2FE-6B90580FE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CASAS Website Account</a:t>
            </a: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5AE9E3E-B48A-4814-B86F-15DE5ED1AD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458" y="3770864"/>
            <a:ext cx="6400800" cy="268073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2E3B384-FAC8-441C-B2D3-02CE56DE16B2}"/>
              </a:ext>
            </a:extLst>
          </p:cNvPr>
          <p:cNvCxnSpPr>
            <a:cxnSpLocks/>
          </p:cNvCxnSpPr>
          <p:nvPr/>
        </p:nvCxnSpPr>
        <p:spPr>
          <a:xfrm flipH="1">
            <a:off x="5690631" y="2525049"/>
            <a:ext cx="454881" cy="1346066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F155AA-EBD6-4233-BB29-C781FFBB8B68}"/>
              </a:ext>
            </a:extLst>
          </p:cNvPr>
          <p:cNvCxnSpPr/>
          <p:nvPr/>
        </p:nvCxnSpPr>
        <p:spPr>
          <a:xfrm>
            <a:off x="4901555" y="2525049"/>
            <a:ext cx="2511119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C9D4C89-BFA2-4096-B916-A32D437CA166}"/>
              </a:ext>
            </a:extLst>
          </p:cNvPr>
          <p:cNvCxnSpPr>
            <a:cxnSpLocks/>
          </p:cNvCxnSpPr>
          <p:nvPr/>
        </p:nvCxnSpPr>
        <p:spPr>
          <a:xfrm>
            <a:off x="5559891" y="4042085"/>
            <a:ext cx="218931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B8E8BE-98A9-43C3-8C43-A448EFC88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56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 anchor="ctr">
            <a:normAutofit/>
          </a:bodyPr>
          <a:lstStyle/>
          <a:p>
            <a:r>
              <a:rPr lang="en-US" dirty="0"/>
              <a:t>We would like to get to know you.</a:t>
            </a:r>
          </a:p>
        </p:txBody>
      </p:sp>
      <p:pic>
        <p:nvPicPr>
          <p:cNvPr id="13" name="Picture 12" descr="A screen shot of a person&#10;&#10;Description automatically generated">
            <a:extLst>
              <a:ext uri="{FF2B5EF4-FFF2-40B4-BE49-F238E27FC236}">
                <a16:creationId xmlns:a16="http://schemas.microsoft.com/office/drawing/2014/main" id="{3217F07A-84DF-4599-8422-15C9688199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1680"/>
            <a:ext cx="4572000" cy="4572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640920"/>
            <a:ext cx="4038600" cy="4950382"/>
          </a:xfrm>
        </p:spPr>
        <p:txBody>
          <a:bodyPr>
            <a:normAutofit/>
          </a:bodyPr>
          <a:lstStyle/>
          <a:p>
            <a:r>
              <a:rPr lang="en-US" dirty="0"/>
              <a:t>Role at your agency</a:t>
            </a:r>
          </a:p>
          <a:p>
            <a:r>
              <a:rPr lang="en-US" dirty="0"/>
              <a:t>Agency size and population served</a:t>
            </a:r>
          </a:p>
          <a:p>
            <a:r>
              <a:rPr lang="en-US" dirty="0"/>
              <a:t>Testing method and environment</a:t>
            </a:r>
          </a:p>
          <a:p>
            <a:r>
              <a:rPr lang="en-US" dirty="0"/>
              <a:t>How often testing occurs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92DB1-EBF3-4079-9B48-75482772C7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629399"/>
            <a:ext cx="4502604" cy="22860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/>
              <a:t>© 2020 CASAS — Comprehensive Adult Student Assessment Systems.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74E060-6186-46A0-8B7C-D3A4B1B59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0E2DA5-A9BE-4955-802B-613F9ECD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 anchor="ctr">
            <a:normAutofit/>
          </a:bodyPr>
          <a:lstStyle/>
          <a:p>
            <a:r>
              <a:rPr lang="en-US" dirty="0"/>
              <a:t>Training Content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EE53542-52B2-4A51-9C12-729FFE75A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40920"/>
            <a:ext cx="4038600" cy="4950382"/>
          </a:xfrm>
        </p:spPr>
        <p:txBody>
          <a:bodyPr>
            <a:normAutofit/>
          </a:bodyPr>
          <a:lstStyle/>
          <a:p>
            <a:r>
              <a:rPr lang="en-US" dirty="0"/>
              <a:t>Content is presented in Books on the training site.</a:t>
            </a:r>
          </a:p>
          <a:p>
            <a:pPr marL="82296" indent="0">
              <a:buNone/>
            </a:pPr>
            <a:endParaRPr lang="en-US" dirty="0"/>
          </a:p>
          <a:p>
            <a:r>
              <a:rPr lang="en-US" dirty="0"/>
              <a:t>Navigate the content with the RIGHT arrow.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6978950-5AB8-4000-9BC8-57353BEE2A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636" y="4840442"/>
            <a:ext cx="1517728" cy="60963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A3B57-6D68-4C63-B98C-5E01F5CAC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40BB3-48CF-4CA7-B14E-3E3437D05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DEDD6099-85CA-44FE-8C17-31CF883950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" y="1820916"/>
            <a:ext cx="5029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7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69802CC-0C4F-4581-AE18-84E3A6D324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37801"/>
            <a:ext cx="7810500" cy="3914775"/>
          </a:xfrm>
          <a:ln>
            <a:solidFill>
              <a:schemeClr val="accent1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70C0D0D-A67A-4407-87EA-D3B411C51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for Understanding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45D5AE2-1EBC-41C0-A357-C45FB09CFBF2}"/>
              </a:ext>
            </a:extLst>
          </p:cNvPr>
          <p:cNvSpPr/>
          <p:nvPr/>
        </p:nvSpPr>
        <p:spPr>
          <a:xfrm rot="5400000">
            <a:off x="6084317" y="4861623"/>
            <a:ext cx="584302" cy="408890"/>
          </a:xfrm>
          <a:prstGeom prst="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8BD36AE-A529-422F-AD1C-E5ABA10805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46"/>
          <a:stretch/>
        </p:blipFill>
        <p:spPr>
          <a:xfrm>
            <a:off x="4724400" y="2743198"/>
            <a:ext cx="4114800" cy="163383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2C5CB46A-BADA-47D9-9B1A-35C2F25FC7B2}"/>
              </a:ext>
            </a:extLst>
          </p:cNvPr>
          <p:cNvSpPr/>
          <p:nvPr/>
        </p:nvSpPr>
        <p:spPr>
          <a:xfrm rot="10800000">
            <a:off x="1996465" y="3224555"/>
            <a:ext cx="584302" cy="408890"/>
          </a:xfrm>
          <a:prstGeom prst="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906546-7C1A-4F41-BB89-B732AD2BC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2020 CASAS — Comprehensive Adult Student Assessment Systems.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1654D7-3BC8-4FAD-81B7-CD71F1BE5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48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5D02B74-2CAB-4F8A-85F5-EAB9BCA15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 vert="horz" anchor="ctr">
            <a:normAutofit/>
          </a:bodyPr>
          <a:lstStyle/>
          <a:p>
            <a:r>
              <a:rPr kumimoji="0" lang="en-US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Return to the Meeting Room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023D45-6C39-4204-A92B-114AC6735657}"/>
              </a:ext>
            </a:extLst>
          </p:cNvPr>
          <p:cNvSpPr txBox="1"/>
          <p:nvPr/>
        </p:nvSpPr>
        <p:spPr>
          <a:xfrm>
            <a:off x="457200" y="1640920"/>
            <a:ext cx="4038600" cy="495038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>
              <a:spcBef>
                <a:spcPts val="225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Click the blue video icon in the Taskbar at the bottom of your computer monitor.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A6674BC-B8A8-4350-B52E-6A8070042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9677"/>
            <a:ext cx="9144000" cy="440462"/>
          </a:xfrm>
          <a:prstGeom prst="rect">
            <a:avLst/>
          </a:prstGeom>
        </p:spPr>
      </p:pic>
      <p:sp>
        <p:nvSpPr>
          <p:cNvPr id="6" name="Arrow: Curved Left 5">
            <a:extLst>
              <a:ext uri="{FF2B5EF4-FFF2-40B4-BE49-F238E27FC236}">
                <a16:creationId xmlns:a16="http://schemas.microsoft.com/office/drawing/2014/main" id="{13785ADF-47D5-425D-8CB9-90D971F7E68B}"/>
              </a:ext>
            </a:extLst>
          </p:cNvPr>
          <p:cNvSpPr/>
          <p:nvPr/>
        </p:nvSpPr>
        <p:spPr>
          <a:xfrm>
            <a:off x="8237836" y="4131276"/>
            <a:ext cx="694136" cy="2347783"/>
          </a:xfrm>
          <a:prstGeom prst="curvedLeftArrow">
            <a:avLst>
              <a:gd name="adj1" fmla="val 22588"/>
              <a:gd name="adj2" fmla="val 50000"/>
              <a:gd name="adj3" fmla="val 25000"/>
            </a:avLst>
          </a:prstGeom>
          <a:solidFill>
            <a:srgbClr val="FFCC00"/>
          </a:solidFill>
          <a:ln w="762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Content Placeholder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021FE3A-094C-4591-86DB-E466F2688F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466" y="1978670"/>
            <a:ext cx="3657600" cy="3657600"/>
          </a:xfr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04376A-2AE2-4F8B-BA85-B624BFC24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97C33-1202-43A4-8980-AC699F9B6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95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481FA50F-D75F-4E9B-9086-85771692CB88}"/>
              </a:ext>
            </a:extLst>
          </p:cNvPr>
          <p:cNvGrpSpPr/>
          <p:nvPr/>
        </p:nvGrpSpPr>
        <p:grpSpPr>
          <a:xfrm>
            <a:off x="457200" y="1642828"/>
            <a:ext cx="8229599" cy="1730987"/>
            <a:chOff x="457200" y="1642828"/>
            <a:chExt cx="8229599" cy="1730987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6E94B53-9A37-4ACD-9AAA-9DB491704286}"/>
                </a:ext>
              </a:extLst>
            </p:cNvPr>
            <p:cNvSpPr/>
            <p:nvPr/>
          </p:nvSpPr>
          <p:spPr>
            <a:xfrm>
              <a:off x="457200" y="1642828"/>
              <a:ext cx="1211691" cy="1730987"/>
            </a:xfrm>
            <a:custGeom>
              <a:avLst/>
              <a:gdLst>
                <a:gd name="connsiteX0" fmla="*/ 0 w 1730987"/>
                <a:gd name="connsiteY0" fmla="*/ 0 h 1211691"/>
                <a:gd name="connsiteX1" fmla="*/ 1125142 w 1730987"/>
                <a:gd name="connsiteY1" fmla="*/ 0 h 1211691"/>
                <a:gd name="connsiteX2" fmla="*/ 1730987 w 1730987"/>
                <a:gd name="connsiteY2" fmla="*/ 605846 h 1211691"/>
                <a:gd name="connsiteX3" fmla="*/ 1125142 w 1730987"/>
                <a:gd name="connsiteY3" fmla="*/ 1211691 h 1211691"/>
                <a:gd name="connsiteX4" fmla="*/ 0 w 1730987"/>
                <a:gd name="connsiteY4" fmla="*/ 1211691 h 1211691"/>
                <a:gd name="connsiteX5" fmla="*/ 605846 w 1730987"/>
                <a:gd name="connsiteY5" fmla="*/ 605846 h 1211691"/>
                <a:gd name="connsiteX6" fmla="*/ 0 w 1730987"/>
                <a:gd name="connsiteY6" fmla="*/ 0 h 1211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0987" h="1211691">
                  <a:moveTo>
                    <a:pt x="1730987" y="0"/>
                  </a:moveTo>
                  <a:lnTo>
                    <a:pt x="1730987" y="787599"/>
                  </a:lnTo>
                  <a:lnTo>
                    <a:pt x="865493" y="1211691"/>
                  </a:lnTo>
                  <a:lnTo>
                    <a:pt x="0" y="787599"/>
                  </a:lnTo>
                  <a:lnTo>
                    <a:pt x="0" y="0"/>
                  </a:lnTo>
                  <a:lnTo>
                    <a:pt x="865493" y="424092"/>
                  </a:lnTo>
                  <a:lnTo>
                    <a:pt x="1730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591" tIns="627436" rIns="21589" bIns="627435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400" kern="1200" dirty="0"/>
                <a:t>Go To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D6AD264-09D1-44F5-B289-A0D82F4086CE}"/>
                </a:ext>
              </a:extLst>
            </p:cNvPr>
            <p:cNvSpPr/>
            <p:nvPr/>
          </p:nvSpPr>
          <p:spPr>
            <a:xfrm>
              <a:off x="1668890" y="1642828"/>
              <a:ext cx="7017909" cy="1125142"/>
            </a:xfrm>
            <a:custGeom>
              <a:avLst/>
              <a:gdLst>
                <a:gd name="connsiteX0" fmla="*/ 187527 w 1125141"/>
                <a:gd name="connsiteY0" fmla="*/ 0 h 7017908"/>
                <a:gd name="connsiteX1" fmla="*/ 937614 w 1125141"/>
                <a:gd name="connsiteY1" fmla="*/ 0 h 7017908"/>
                <a:gd name="connsiteX2" fmla="*/ 1125141 w 1125141"/>
                <a:gd name="connsiteY2" fmla="*/ 187527 h 7017908"/>
                <a:gd name="connsiteX3" fmla="*/ 1125141 w 1125141"/>
                <a:gd name="connsiteY3" fmla="*/ 7017908 h 7017908"/>
                <a:gd name="connsiteX4" fmla="*/ 1125141 w 1125141"/>
                <a:gd name="connsiteY4" fmla="*/ 7017908 h 7017908"/>
                <a:gd name="connsiteX5" fmla="*/ 0 w 1125141"/>
                <a:gd name="connsiteY5" fmla="*/ 7017908 h 7017908"/>
                <a:gd name="connsiteX6" fmla="*/ 0 w 1125141"/>
                <a:gd name="connsiteY6" fmla="*/ 7017908 h 7017908"/>
                <a:gd name="connsiteX7" fmla="*/ 0 w 1125141"/>
                <a:gd name="connsiteY7" fmla="*/ 187527 h 7017908"/>
                <a:gd name="connsiteX8" fmla="*/ 187527 w 1125141"/>
                <a:gd name="connsiteY8" fmla="*/ 0 h 7017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5141" h="7017908">
                  <a:moveTo>
                    <a:pt x="1125141" y="1169675"/>
                  </a:moveTo>
                  <a:lnTo>
                    <a:pt x="1125141" y="5848233"/>
                  </a:lnTo>
                  <a:cubicBezTo>
                    <a:pt x="1125141" y="6494223"/>
                    <a:pt x="1111680" y="7017905"/>
                    <a:pt x="1095076" y="7017905"/>
                  </a:cubicBezTo>
                  <a:lnTo>
                    <a:pt x="0" y="7017905"/>
                  </a:lnTo>
                  <a:lnTo>
                    <a:pt x="0" y="701790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95076" y="3"/>
                  </a:lnTo>
                  <a:cubicBezTo>
                    <a:pt x="1111680" y="3"/>
                    <a:pt x="1125141" y="523685"/>
                    <a:pt x="1125141" y="1169675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913" tIns="71435" rIns="71435" bIns="71436" numCol="1" spcCol="1270" anchor="ctr" anchorCtr="0">
              <a:noAutofit/>
            </a:bodyPr>
            <a:lstStyle/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600" kern="1200" dirty="0"/>
                <a:t>Click </a:t>
              </a:r>
              <a:r>
                <a:rPr lang="en-US" sz="2600" b="1" kern="1200" dirty="0"/>
                <a:t>training.casas.org</a:t>
              </a:r>
              <a:r>
                <a:rPr lang="en-US" sz="2600" kern="1200" dirty="0"/>
                <a:t> in the Chat box.</a:t>
              </a:r>
            </a:p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600" kern="1200" dirty="0"/>
                <a:t>Your web browser will open to the </a:t>
              </a:r>
              <a:r>
                <a:rPr lang="en-US" sz="2600" b="1" kern="1200" dirty="0"/>
                <a:t>Training</a:t>
              </a:r>
              <a:r>
                <a:rPr lang="en-US" sz="2600" kern="1200" dirty="0"/>
                <a:t> site.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2EE633C-25BB-4C61-8C00-CF7B36833AA8}"/>
              </a:ext>
            </a:extLst>
          </p:cNvPr>
          <p:cNvGrpSpPr/>
          <p:nvPr/>
        </p:nvGrpSpPr>
        <p:grpSpPr>
          <a:xfrm>
            <a:off x="457200" y="3181043"/>
            <a:ext cx="8229599" cy="1730987"/>
            <a:chOff x="457200" y="3181043"/>
            <a:chExt cx="8229599" cy="173098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5040AB2-E782-498F-B7F0-6E5E18E61F00}"/>
                </a:ext>
              </a:extLst>
            </p:cNvPr>
            <p:cNvSpPr/>
            <p:nvPr/>
          </p:nvSpPr>
          <p:spPr>
            <a:xfrm>
              <a:off x="457200" y="3181043"/>
              <a:ext cx="1211691" cy="1730987"/>
            </a:xfrm>
            <a:custGeom>
              <a:avLst/>
              <a:gdLst>
                <a:gd name="connsiteX0" fmla="*/ 0 w 1730987"/>
                <a:gd name="connsiteY0" fmla="*/ 0 h 1211691"/>
                <a:gd name="connsiteX1" fmla="*/ 1125142 w 1730987"/>
                <a:gd name="connsiteY1" fmla="*/ 0 h 1211691"/>
                <a:gd name="connsiteX2" fmla="*/ 1730987 w 1730987"/>
                <a:gd name="connsiteY2" fmla="*/ 605846 h 1211691"/>
                <a:gd name="connsiteX3" fmla="*/ 1125142 w 1730987"/>
                <a:gd name="connsiteY3" fmla="*/ 1211691 h 1211691"/>
                <a:gd name="connsiteX4" fmla="*/ 0 w 1730987"/>
                <a:gd name="connsiteY4" fmla="*/ 1211691 h 1211691"/>
                <a:gd name="connsiteX5" fmla="*/ 605846 w 1730987"/>
                <a:gd name="connsiteY5" fmla="*/ 605846 h 1211691"/>
                <a:gd name="connsiteX6" fmla="*/ 0 w 1730987"/>
                <a:gd name="connsiteY6" fmla="*/ 0 h 1211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0987" h="1211691">
                  <a:moveTo>
                    <a:pt x="1730987" y="0"/>
                  </a:moveTo>
                  <a:lnTo>
                    <a:pt x="1730987" y="787599"/>
                  </a:lnTo>
                  <a:lnTo>
                    <a:pt x="865493" y="1211691"/>
                  </a:lnTo>
                  <a:lnTo>
                    <a:pt x="0" y="787599"/>
                  </a:lnTo>
                  <a:lnTo>
                    <a:pt x="0" y="0"/>
                  </a:lnTo>
                  <a:lnTo>
                    <a:pt x="865493" y="424092"/>
                  </a:lnTo>
                  <a:lnTo>
                    <a:pt x="1730987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591" tIns="627436" rIns="21589" bIns="627435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400" kern="1200" dirty="0"/>
                <a:t>Log In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B290B61-5386-45DD-A79E-F2B2389B4DBA}"/>
                </a:ext>
              </a:extLst>
            </p:cNvPr>
            <p:cNvSpPr/>
            <p:nvPr/>
          </p:nvSpPr>
          <p:spPr>
            <a:xfrm>
              <a:off x="1668890" y="3181044"/>
              <a:ext cx="7017909" cy="1125142"/>
            </a:xfrm>
            <a:custGeom>
              <a:avLst/>
              <a:gdLst>
                <a:gd name="connsiteX0" fmla="*/ 187527 w 1125141"/>
                <a:gd name="connsiteY0" fmla="*/ 0 h 7017908"/>
                <a:gd name="connsiteX1" fmla="*/ 937614 w 1125141"/>
                <a:gd name="connsiteY1" fmla="*/ 0 h 7017908"/>
                <a:gd name="connsiteX2" fmla="*/ 1125141 w 1125141"/>
                <a:gd name="connsiteY2" fmla="*/ 187527 h 7017908"/>
                <a:gd name="connsiteX3" fmla="*/ 1125141 w 1125141"/>
                <a:gd name="connsiteY3" fmla="*/ 7017908 h 7017908"/>
                <a:gd name="connsiteX4" fmla="*/ 1125141 w 1125141"/>
                <a:gd name="connsiteY4" fmla="*/ 7017908 h 7017908"/>
                <a:gd name="connsiteX5" fmla="*/ 0 w 1125141"/>
                <a:gd name="connsiteY5" fmla="*/ 7017908 h 7017908"/>
                <a:gd name="connsiteX6" fmla="*/ 0 w 1125141"/>
                <a:gd name="connsiteY6" fmla="*/ 7017908 h 7017908"/>
                <a:gd name="connsiteX7" fmla="*/ 0 w 1125141"/>
                <a:gd name="connsiteY7" fmla="*/ 187527 h 7017908"/>
                <a:gd name="connsiteX8" fmla="*/ 187527 w 1125141"/>
                <a:gd name="connsiteY8" fmla="*/ 0 h 7017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5141" h="7017908">
                  <a:moveTo>
                    <a:pt x="1125141" y="1169675"/>
                  </a:moveTo>
                  <a:lnTo>
                    <a:pt x="1125141" y="5848233"/>
                  </a:lnTo>
                  <a:cubicBezTo>
                    <a:pt x="1125141" y="6494223"/>
                    <a:pt x="1111680" y="7017905"/>
                    <a:pt x="1095076" y="7017905"/>
                  </a:cubicBezTo>
                  <a:lnTo>
                    <a:pt x="0" y="7017905"/>
                  </a:lnTo>
                  <a:lnTo>
                    <a:pt x="0" y="701790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95076" y="3"/>
                  </a:lnTo>
                  <a:cubicBezTo>
                    <a:pt x="1111680" y="3"/>
                    <a:pt x="1125141" y="523685"/>
                    <a:pt x="1125141" y="1169675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913" tIns="71435" rIns="71435" bIns="71436" numCol="1" spcCol="1270" anchor="ctr" anchorCtr="0">
              <a:noAutofit/>
            </a:bodyPr>
            <a:lstStyle/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600" kern="1200" dirty="0"/>
                <a:t>Scroll down and click the </a:t>
              </a:r>
              <a:r>
                <a:rPr lang="en-US" sz="2600" b="1" kern="1200" dirty="0"/>
                <a:t>Module 2</a:t>
              </a:r>
              <a:r>
                <a:rPr lang="en-US" sz="2600" kern="1200" dirty="0"/>
                <a:t> training title.</a:t>
              </a:r>
            </a:p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600" kern="1200" dirty="0"/>
                <a:t>Enter your log in credentials and click </a:t>
              </a:r>
              <a:r>
                <a:rPr lang="en-US" sz="2600" b="1" kern="1200" dirty="0"/>
                <a:t>Login</a:t>
              </a:r>
              <a:r>
                <a:rPr lang="en-US" sz="2600" kern="1200" dirty="0"/>
                <a:t>.</a:t>
              </a:r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7EFF71E-919C-4BD3-8759-F8A37E302057}"/>
              </a:ext>
            </a:extLst>
          </p:cNvPr>
          <p:cNvSpPr/>
          <p:nvPr/>
        </p:nvSpPr>
        <p:spPr>
          <a:xfrm>
            <a:off x="457200" y="4719259"/>
            <a:ext cx="1211691" cy="1730987"/>
          </a:xfrm>
          <a:custGeom>
            <a:avLst/>
            <a:gdLst>
              <a:gd name="connsiteX0" fmla="*/ 0 w 1730987"/>
              <a:gd name="connsiteY0" fmla="*/ 0 h 1211691"/>
              <a:gd name="connsiteX1" fmla="*/ 1125142 w 1730987"/>
              <a:gd name="connsiteY1" fmla="*/ 0 h 1211691"/>
              <a:gd name="connsiteX2" fmla="*/ 1730987 w 1730987"/>
              <a:gd name="connsiteY2" fmla="*/ 605846 h 1211691"/>
              <a:gd name="connsiteX3" fmla="*/ 1125142 w 1730987"/>
              <a:gd name="connsiteY3" fmla="*/ 1211691 h 1211691"/>
              <a:gd name="connsiteX4" fmla="*/ 0 w 1730987"/>
              <a:gd name="connsiteY4" fmla="*/ 1211691 h 1211691"/>
              <a:gd name="connsiteX5" fmla="*/ 605846 w 1730987"/>
              <a:gd name="connsiteY5" fmla="*/ 605846 h 1211691"/>
              <a:gd name="connsiteX6" fmla="*/ 0 w 1730987"/>
              <a:gd name="connsiteY6" fmla="*/ 0 h 121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987" h="1211691">
                <a:moveTo>
                  <a:pt x="1730987" y="0"/>
                </a:moveTo>
                <a:lnTo>
                  <a:pt x="1730987" y="787599"/>
                </a:lnTo>
                <a:lnTo>
                  <a:pt x="865493" y="1211691"/>
                </a:lnTo>
                <a:lnTo>
                  <a:pt x="0" y="787599"/>
                </a:lnTo>
                <a:lnTo>
                  <a:pt x="0" y="0"/>
                </a:lnTo>
                <a:lnTo>
                  <a:pt x="865493" y="424092"/>
                </a:lnTo>
                <a:lnTo>
                  <a:pt x="1730987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591" tIns="627436" rIns="21589" bIns="627435" numCol="1" spcCol="1270" anchor="ctr" anchorCtr="0">
            <a:noAutofit/>
          </a:bodyPr>
          <a:lstStyle/>
          <a:p>
            <a:pPr marL="0" lvl="0" indent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400" kern="1200" dirty="0"/>
              <a:t>Enroll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F47BCE6-A35B-4C37-8143-D1A0824F050E}"/>
              </a:ext>
            </a:extLst>
          </p:cNvPr>
          <p:cNvSpPr/>
          <p:nvPr/>
        </p:nvSpPr>
        <p:spPr>
          <a:xfrm>
            <a:off x="1668890" y="4719259"/>
            <a:ext cx="7017909" cy="1125142"/>
          </a:xfrm>
          <a:custGeom>
            <a:avLst/>
            <a:gdLst>
              <a:gd name="connsiteX0" fmla="*/ 187527 w 1125141"/>
              <a:gd name="connsiteY0" fmla="*/ 0 h 7017908"/>
              <a:gd name="connsiteX1" fmla="*/ 937614 w 1125141"/>
              <a:gd name="connsiteY1" fmla="*/ 0 h 7017908"/>
              <a:gd name="connsiteX2" fmla="*/ 1125141 w 1125141"/>
              <a:gd name="connsiteY2" fmla="*/ 187527 h 7017908"/>
              <a:gd name="connsiteX3" fmla="*/ 1125141 w 1125141"/>
              <a:gd name="connsiteY3" fmla="*/ 7017908 h 7017908"/>
              <a:gd name="connsiteX4" fmla="*/ 1125141 w 1125141"/>
              <a:gd name="connsiteY4" fmla="*/ 7017908 h 7017908"/>
              <a:gd name="connsiteX5" fmla="*/ 0 w 1125141"/>
              <a:gd name="connsiteY5" fmla="*/ 7017908 h 7017908"/>
              <a:gd name="connsiteX6" fmla="*/ 0 w 1125141"/>
              <a:gd name="connsiteY6" fmla="*/ 7017908 h 7017908"/>
              <a:gd name="connsiteX7" fmla="*/ 0 w 1125141"/>
              <a:gd name="connsiteY7" fmla="*/ 187527 h 7017908"/>
              <a:gd name="connsiteX8" fmla="*/ 187527 w 1125141"/>
              <a:gd name="connsiteY8" fmla="*/ 0 h 701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5141" h="7017908">
                <a:moveTo>
                  <a:pt x="1125141" y="1169675"/>
                </a:moveTo>
                <a:lnTo>
                  <a:pt x="1125141" y="5848233"/>
                </a:lnTo>
                <a:cubicBezTo>
                  <a:pt x="1125141" y="6494223"/>
                  <a:pt x="1111680" y="7017905"/>
                  <a:pt x="1095076" y="7017905"/>
                </a:cubicBezTo>
                <a:lnTo>
                  <a:pt x="0" y="7017905"/>
                </a:lnTo>
                <a:lnTo>
                  <a:pt x="0" y="7017905"/>
                </a:lnTo>
                <a:lnTo>
                  <a:pt x="0" y="3"/>
                </a:lnTo>
                <a:lnTo>
                  <a:pt x="0" y="3"/>
                </a:lnTo>
                <a:lnTo>
                  <a:pt x="1095076" y="3"/>
                </a:lnTo>
                <a:cubicBezTo>
                  <a:pt x="1111680" y="3"/>
                  <a:pt x="1125141" y="523685"/>
                  <a:pt x="1125141" y="1169675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4913" tIns="71436" rIns="71435" bIns="71435" numCol="1" spcCol="1270" anchor="ctr" anchorCtr="0">
            <a:noAutofit/>
          </a:bodyPr>
          <a:lstStyle/>
          <a:p>
            <a:pPr marL="228600" lvl="1" indent="-228600" algn="l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600" kern="1200" dirty="0"/>
              <a:t>When you are returned to the </a:t>
            </a:r>
            <a:r>
              <a:rPr lang="en-US" sz="2600" b="1" kern="1200" dirty="0"/>
              <a:t>Training</a:t>
            </a:r>
            <a:r>
              <a:rPr lang="en-US" sz="2600" kern="1200" dirty="0"/>
              <a:t> website,</a:t>
            </a:r>
          </a:p>
          <a:p>
            <a:pPr marL="228600" lvl="1" indent="-228600" algn="l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600" kern="1200" dirty="0"/>
              <a:t>Click </a:t>
            </a:r>
            <a:r>
              <a:rPr lang="en-US" sz="2600" b="1" kern="1200" dirty="0"/>
              <a:t>Enter Here</a:t>
            </a:r>
            <a:r>
              <a:rPr lang="en-US" sz="2600" kern="1200" dirty="0"/>
              <a:t> to enroll in </a:t>
            </a:r>
            <a:r>
              <a:rPr lang="en-US" sz="2600" b="1" kern="1200" dirty="0"/>
              <a:t>Module 2</a:t>
            </a:r>
            <a:r>
              <a:rPr lang="en-US" sz="2600" kern="1200" dirty="0"/>
              <a:t>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D1EFA7E-BD06-47B4-9D68-87D3756CE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to the Training Site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F828AE-175C-4CEF-BBCB-3F8B6833A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2020 CASAS — Comprehensive Adult Student Assessment Systems.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4E6801-3414-4C90-8725-6B3884EB8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03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0784C-8C4C-4E21-8740-E341FCE50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to the Training Site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3E9005-F92C-4CEB-9469-C085102715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Training.casas.org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330B9B-DE9B-48DC-81A3-44C19AE7DEDE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Enroll in Module 2</a:t>
            </a:r>
          </a:p>
        </p:txBody>
      </p:sp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CC366F1-6608-4C64-B1E8-C40388374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913" y="2116012"/>
            <a:ext cx="3200400" cy="25240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Content Placeholder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8D086E-C820-46CF-B46B-48F9F7C328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226" y="4739193"/>
            <a:ext cx="4038600" cy="1740696"/>
          </a:xfrm>
          <a:ln>
            <a:solidFill>
              <a:schemeClr val="accent1"/>
            </a:solidFill>
          </a:ln>
        </p:spPr>
      </p:pic>
      <p:sp>
        <p:nvSpPr>
          <p:cNvPr id="26" name="Arrow: Right 25">
            <a:extLst>
              <a:ext uri="{FF2B5EF4-FFF2-40B4-BE49-F238E27FC236}">
                <a16:creationId xmlns:a16="http://schemas.microsoft.com/office/drawing/2014/main" id="{D7EF9431-3A4E-4E77-9C2B-ED8F5EB4883B}"/>
              </a:ext>
            </a:extLst>
          </p:cNvPr>
          <p:cNvSpPr/>
          <p:nvPr/>
        </p:nvSpPr>
        <p:spPr>
          <a:xfrm>
            <a:off x="5088114" y="4180793"/>
            <a:ext cx="584302" cy="408890"/>
          </a:xfrm>
          <a:prstGeom prst="rightArrow">
            <a:avLst/>
          </a:prstGeom>
          <a:solidFill>
            <a:srgbClr val="FFCC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CE324901-9C8C-4F27-8399-ADA74DBF0F79}"/>
              </a:ext>
            </a:extLst>
          </p:cNvPr>
          <p:cNvSpPr/>
          <p:nvPr/>
        </p:nvSpPr>
        <p:spPr>
          <a:xfrm>
            <a:off x="6610396" y="6024638"/>
            <a:ext cx="584302" cy="408890"/>
          </a:xfrm>
          <a:prstGeom prst="rightArrow">
            <a:avLst/>
          </a:prstGeom>
          <a:solidFill>
            <a:srgbClr val="FFCC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818682F-7207-4D09-AF43-45738E8E70B8}"/>
              </a:ext>
            </a:extLst>
          </p:cNvPr>
          <p:cNvSpPr txBox="1">
            <a:spLocks/>
          </p:cNvSpPr>
          <p:nvPr/>
        </p:nvSpPr>
        <p:spPr>
          <a:xfrm>
            <a:off x="377952" y="6032053"/>
            <a:ext cx="4041648" cy="457200"/>
          </a:xfrm>
          <a:prstGeom prst="rect">
            <a:avLst/>
          </a:prstGeom>
          <a:solidFill>
            <a:schemeClr val="bg1">
              <a:lumMod val="75000"/>
              <a:alpha val="25000"/>
            </a:schemeClr>
          </a:solidFill>
          <a:ln w="12700">
            <a:solidFill>
              <a:schemeClr val="accent1"/>
            </a:solidFill>
          </a:ln>
        </p:spPr>
        <p:txBody>
          <a:bodyPr vert="horz" anchor="ctr">
            <a:noAutofit/>
          </a:bodyPr>
          <a:lstStyle>
            <a:lvl1pPr marL="34290" indent="0" algn="l" rtl="0" eaLnBrk="1" latinLnBrk="0" hangingPunct="1">
              <a:spcBef>
                <a:spcPts val="225"/>
              </a:spcBef>
              <a:buClr>
                <a:schemeClr val="accent1"/>
              </a:buClr>
              <a:buFont typeface="Georgia"/>
              <a:buNone/>
              <a:defRPr kumimoji="0" sz="2800" b="1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93776" indent="-185166" algn="l" rtl="0" eaLnBrk="1" latinLnBrk="0" hangingPunct="1">
              <a:spcBef>
                <a:spcPts val="225"/>
              </a:spcBef>
              <a:buClr>
                <a:schemeClr val="bg1">
                  <a:lumMod val="50000"/>
                </a:schemeClr>
              </a:buClr>
              <a:buFont typeface="Georgia"/>
              <a:buNone/>
              <a:defRPr kumimoji="0" sz="15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92658" indent="-164592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None/>
              <a:defRPr kumimoji="0" sz="135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84682" indent="-150876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None/>
              <a:defRPr kumimoji="0" sz="1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42416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None/>
              <a:defRPr kumimoji="0" sz="1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07008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22476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12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80210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/>
              <a:t>Module 2: CASAS eTests Implementation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2CA4F2-244B-43D8-9456-61A80BCCF04E}"/>
              </a:ext>
            </a:extLst>
          </p:cNvPr>
          <p:cNvSpPr/>
          <p:nvPr/>
        </p:nvSpPr>
        <p:spPr>
          <a:xfrm>
            <a:off x="5791490" y="4123791"/>
            <a:ext cx="868680" cy="502920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C98CF-A57D-49EC-BF4A-B5168F4B0323}"/>
              </a:ext>
            </a:extLst>
          </p:cNvPr>
          <p:cNvSpPr/>
          <p:nvPr/>
        </p:nvSpPr>
        <p:spPr>
          <a:xfrm>
            <a:off x="5801005" y="4114253"/>
            <a:ext cx="868680" cy="502920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3EE241E-22BF-4FB5-A469-99A909CECFFE}"/>
              </a:ext>
            </a:extLst>
          </p:cNvPr>
          <p:cNvSpPr/>
          <p:nvPr/>
        </p:nvSpPr>
        <p:spPr>
          <a:xfrm>
            <a:off x="7310716" y="5972206"/>
            <a:ext cx="1078992" cy="502920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5BDA2D-DCC8-48A1-86D6-7920CC37B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40F7C-85A2-4618-96BB-21E347A1CB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3" name="Content Placeholder 10" descr="Text&#10;&#10;Description automatically generated">
            <a:extLst>
              <a:ext uri="{FF2B5EF4-FFF2-40B4-BE49-F238E27FC236}">
                <a16:creationId xmlns:a16="http://schemas.microsoft.com/office/drawing/2014/main" id="{21184D92-CED0-4646-95DA-179FBB9B9901}"/>
              </a:ext>
            </a:extLst>
          </p:cNvPr>
          <p:cNvPicPr>
            <a:picLocks noGrp="1" noChangeAspect="1"/>
          </p:cNvPicPr>
          <p:nvPr>
            <p:ph sz="half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36433"/>
            <a:ext cx="4038600" cy="2578522"/>
          </a:xfrm>
          <a:ln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B6B621-872A-4A19-9428-1F4EA397455A}"/>
              </a:ext>
            </a:extLst>
          </p:cNvPr>
          <p:cNvSpPr/>
          <p:nvPr/>
        </p:nvSpPr>
        <p:spPr>
          <a:xfrm>
            <a:off x="380569" y="2738629"/>
            <a:ext cx="1051560" cy="310896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A8DAF593-CDB7-4BDA-A94D-33D484875903}"/>
              </a:ext>
            </a:extLst>
          </p:cNvPr>
          <p:cNvSpPr/>
          <p:nvPr/>
        </p:nvSpPr>
        <p:spPr>
          <a:xfrm rot="16200000">
            <a:off x="330237" y="5468940"/>
            <a:ext cx="584302" cy="408890"/>
          </a:xfrm>
          <a:prstGeom prst="rightArrow">
            <a:avLst/>
          </a:prstGeom>
          <a:solidFill>
            <a:srgbClr val="FFCC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772D481C-A0AF-4036-A6D8-F44AAAA1E70B}"/>
              </a:ext>
            </a:extLst>
          </p:cNvPr>
          <p:cNvSpPr/>
          <p:nvPr/>
        </p:nvSpPr>
        <p:spPr>
          <a:xfrm rot="5400000">
            <a:off x="826881" y="2164123"/>
            <a:ext cx="584302" cy="408890"/>
          </a:xfrm>
          <a:prstGeom prst="rightArrow">
            <a:avLst/>
          </a:prstGeom>
          <a:solidFill>
            <a:srgbClr val="FFCC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125B65-AD96-4606-8C4F-76D7C0867A9C}"/>
              </a:ext>
            </a:extLst>
          </p:cNvPr>
          <p:cNvSpPr/>
          <p:nvPr/>
        </p:nvSpPr>
        <p:spPr>
          <a:xfrm>
            <a:off x="388807" y="4998637"/>
            <a:ext cx="1051560" cy="310896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9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8" grpId="0" animBg="1"/>
      <p:bldP spid="28" grpId="1" animBg="1"/>
      <p:bldP spid="22" grpId="0" animBg="1"/>
      <p:bldP spid="22" grpId="1" animBg="1"/>
      <p:bldP spid="24" grpId="0" animBg="1"/>
      <p:bldP spid="2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table, person, game, computer&#10;&#10;Description automatically generated">
            <a:extLst>
              <a:ext uri="{FF2B5EF4-FFF2-40B4-BE49-F238E27FC236}">
                <a16:creationId xmlns:a16="http://schemas.microsoft.com/office/drawing/2014/main" id="{51331BF9-8DFD-40B2-881B-268290355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42" y="1554480"/>
            <a:ext cx="5029200" cy="5029200"/>
          </a:xfr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3644A8-5028-4979-8AC3-FE742A4AA7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629399"/>
            <a:ext cx="4502604" cy="22860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/>
              <a:t>© 2020 CASAS — Comprehensive Adult Student Assessment Systems.</a:t>
            </a: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6DC94D82-1BF9-4585-86ED-7B66B3598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/>
          <a:lstStyle/>
          <a:p>
            <a:r>
              <a:rPr lang="en-US" dirty="0"/>
              <a:t>Welcome Back!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247924-77CE-4129-8541-9F9C236D5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23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9158B7-8A29-4ED8-B08F-9467F2B28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 anchor="ctr">
            <a:normAutofit/>
          </a:bodyPr>
          <a:lstStyle/>
          <a:p>
            <a:r>
              <a:rPr lang="en-US" dirty="0"/>
              <a:t>Breakout Rooms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BF0C38-40B1-4B1A-8B8E-A98DF9737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40920"/>
            <a:ext cx="4038600" cy="4950382"/>
          </a:xfrm>
        </p:spPr>
        <p:txBody>
          <a:bodyPr>
            <a:normAutofit/>
          </a:bodyPr>
          <a:lstStyle/>
          <a:p>
            <a:pPr marL="349758" indent="-342900">
              <a:buFont typeface="Arial" panose="020B0604020202020204" pitchFamily="34" charset="0"/>
              <a:buChar char="•"/>
            </a:pPr>
            <a:r>
              <a:rPr lang="en-US" dirty="0"/>
              <a:t>Click to Join</a:t>
            </a:r>
          </a:p>
          <a:p>
            <a:pPr marL="349758" indent="-342900">
              <a:buFont typeface="Arial" panose="020B0604020202020204" pitchFamily="34" charset="0"/>
              <a:buChar char="•"/>
            </a:pPr>
            <a:r>
              <a:rPr lang="en-US" dirty="0"/>
              <a:t>Volunteer shares their screen</a:t>
            </a:r>
          </a:p>
          <a:p>
            <a:pPr marL="349758" indent="-342900">
              <a:buFont typeface="Arial" panose="020B0604020202020204" pitchFamily="34" charset="0"/>
              <a:buChar char="•"/>
            </a:pPr>
            <a:r>
              <a:rPr lang="en-US" dirty="0"/>
              <a:t>Collaborate</a:t>
            </a:r>
          </a:p>
          <a:p>
            <a:pPr marL="349758" indent="-342900">
              <a:buFont typeface="Arial" panose="020B0604020202020204" pitchFamily="34" charset="0"/>
              <a:buChar char="•"/>
            </a:pPr>
            <a:r>
              <a:rPr lang="en-US" dirty="0"/>
              <a:t>Return to the meeting</a:t>
            </a:r>
          </a:p>
        </p:txBody>
      </p:sp>
      <p:pic>
        <p:nvPicPr>
          <p:cNvPr id="7" name="Picture 6" descr="A picture containing person, computer, shirt, standing&#10;&#10;Description automatically generated">
            <a:extLst>
              <a:ext uri="{FF2B5EF4-FFF2-40B4-BE49-F238E27FC236}">
                <a16:creationId xmlns:a16="http://schemas.microsoft.com/office/drawing/2014/main" id="{E846DE2B-B13D-4EA1-91F4-C763016325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11680"/>
            <a:ext cx="4572000" cy="4572000"/>
          </a:xfrm>
          <a:prstGeom prst="rect">
            <a:avLst/>
          </a:prstGeo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1E027A-A7CA-45E4-9858-2F9E9D3A31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629399"/>
            <a:ext cx="4502604" cy="22860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/>
              <a:t>© 2020 CASAS — Comprehensive Adult Student Assessment Systems.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F6F25-6EEC-4C2C-8316-F1A08871A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77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:a16="http://schemas.microsoft.com/office/drawing/2014/main" id="{556D604F-E0B9-4C1E-9290-15435796E555}"/>
              </a:ext>
            </a:extLst>
          </p:cNvPr>
          <p:cNvSpPr/>
          <p:nvPr/>
        </p:nvSpPr>
        <p:spPr>
          <a:xfrm rot="10800000">
            <a:off x="4788167" y="4662551"/>
            <a:ext cx="584302" cy="408890"/>
          </a:xfrm>
          <a:prstGeom prst="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5C2C34AA-CF35-4BFC-8FD9-522CA2903F9D}"/>
              </a:ext>
            </a:extLst>
          </p:cNvPr>
          <p:cNvSpPr/>
          <p:nvPr/>
        </p:nvSpPr>
        <p:spPr>
          <a:xfrm rot="5400000">
            <a:off x="6566792" y="3104586"/>
            <a:ext cx="584302" cy="408890"/>
          </a:xfrm>
          <a:prstGeom prst="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D1C9ECBA-C050-4DED-9EEB-DC452E785324}"/>
              </a:ext>
            </a:extLst>
          </p:cNvPr>
          <p:cNvSpPr/>
          <p:nvPr/>
        </p:nvSpPr>
        <p:spPr>
          <a:xfrm>
            <a:off x="3729002" y="2454604"/>
            <a:ext cx="584302" cy="408890"/>
          </a:xfrm>
          <a:prstGeom prst="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 anchor="ctr">
            <a:normAutofit/>
          </a:bodyPr>
          <a:lstStyle/>
          <a:p>
            <a:r>
              <a:rPr lang="en-US" dirty="0"/>
              <a:t>Breakout Rooms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2E93A5-8B50-4432-A1E7-D3915A4595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69" y="1864669"/>
            <a:ext cx="3200400" cy="1392178"/>
          </a:xfr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85569B-CCBE-4A77-9ADA-ADEC9662A1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343" y="1876047"/>
            <a:ext cx="2743200" cy="1504475"/>
          </a:xfrm>
          <a:prstGeom prst="rect">
            <a:avLst/>
          </a:prstGeom>
          <a:ln>
            <a:solidFill>
              <a:schemeClr val="dk1"/>
            </a:solidFill>
          </a:ln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723D854-D94F-4F01-99EA-565DD89C3720}"/>
              </a:ext>
            </a:extLst>
          </p:cNvPr>
          <p:cNvSpPr txBox="1">
            <a:spLocks/>
          </p:cNvSpPr>
          <p:nvPr/>
        </p:nvSpPr>
        <p:spPr>
          <a:xfrm>
            <a:off x="457200" y="1640919"/>
            <a:ext cx="8229600" cy="481068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192024" algn="l" rtl="0" eaLnBrk="1" latinLnBrk="0" hangingPunct="1">
              <a:spcBef>
                <a:spcPts val="225"/>
              </a:spcBef>
              <a:buClr>
                <a:schemeClr val="accent1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93776" indent="-185166" algn="l" rtl="0" eaLnBrk="1" latinLnBrk="0" hangingPunct="1">
              <a:spcBef>
                <a:spcPts val="225"/>
              </a:spcBef>
              <a:buClr>
                <a:schemeClr val="bg1">
                  <a:lumMod val="50000"/>
                </a:schemeClr>
              </a:buClr>
              <a:buFont typeface="Georgia"/>
              <a:buChar char="▫"/>
              <a:defRPr kumimoji="0"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92658" indent="-164592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84682" indent="-150876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42416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07008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22476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12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80210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D308174-F4CB-493F-AD8B-A5799D5C4F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859" y="4662551"/>
            <a:ext cx="3657600" cy="448394"/>
          </a:xfrm>
        </p:spPr>
      </p:pic>
      <p:pic>
        <p:nvPicPr>
          <p:cNvPr id="13" name="Picture 1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EEB8F88A-2455-44DB-A55B-971BBC3F14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69" y="4124759"/>
            <a:ext cx="3200400" cy="145777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9FB5894-F357-4427-829F-2F620E33AFFB}"/>
              </a:ext>
            </a:extLst>
          </p:cNvPr>
          <p:cNvSpPr/>
          <p:nvPr/>
        </p:nvSpPr>
        <p:spPr>
          <a:xfrm>
            <a:off x="2809876" y="2957513"/>
            <a:ext cx="628650" cy="298184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0D81B3-8390-4BB0-A421-7C53E32DDCF6}"/>
              </a:ext>
            </a:extLst>
          </p:cNvPr>
          <p:cNvSpPr/>
          <p:nvPr/>
        </p:nvSpPr>
        <p:spPr>
          <a:xfrm>
            <a:off x="1243012" y="4785694"/>
            <a:ext cx="2485989" cy="298184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B4B29B4-C3DA-4840-9E28-ABD62586CB0C}"/>
              </a:ext>
            </a:extLst>
          </p:cNvPr>
          <p:cNvSpPr/>
          <p:nvPr/>
        </p:nvSpPr>
        <p:spPr>
          <a:xfrm>
            <a:off x="6304778" y="3055905"/>
            <a:ext cx="1115197" cy="190266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15444E2-DD48-4038-B41C-49060641AA7F}"/>
              </a:ext>
            </a:extLst>
          </p:cNvPr>
          <p:cNvSpPr/>
          <p:nvPr/>
        </p:nvSpPr>
        <p:spPr>
          <a:xfrm>
            <a:off x="6510333" y="4662492"/>
            <a:ext cx="676279" cy="438912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63F82-CBDE-41C2-982C-F452E10D8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9AADE3-F070-486C-AC7B-33082E465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51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8148E-6 L 0.12534 -0.000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0347 L -0.00069 0.152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7 0.0007 L -0.07379 0.000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5" grpId="0" animBg="1"/>
      <p:bldP spid="15" grpId="1" animBg="1"/>
      <p:bldP spid="19" grpId="0" animBg="1"/>
      <p:bldP spid="1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table, person, game, computer&#10;&#10;Description automatically generated">
            <a:extLst>
              <a:ext uri="{FF2B5EF4-FFF2-40B4-BE49-F238E27FC236}">
                <a16:creationId xmlns:a16="http://schemas.microsoft.com/office/drawing/2014/main" id="{51331BF9-8DFD-40B2-881B-268290355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42" y="1554480"/>
            <a:ext cx="5029200" cy="5029200"/>
          </a:xfr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3644A8-5028-4979-8AC3-FE742A4AA7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629399"/>
            <a:ext cx="4502604" cy="22860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/>
              <a:t>© 2020 CASAS — Comprehensive Adult Student Assessment Systems.</a:t>
            </a: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6DC94D82-1BF9-4585-86ED-7B66B3598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/>
          <a:lstStyle/>
          <a:p>
            <a:r>
              <a:rPr lang="en-US" dirty="0"/>
              <a:t>Welcome Back!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247924-77CE-4129-8541-9F9C236D5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3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92CBB2-27BB-4475-A754-8DBA2CFBC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 anchor="ctr">
            <a:normAutofit/>
          </a:bodyPr>
          <a:lstStyle/>
          <a:p>
            <a:r>
              <a:rPr lang="en-US" dirty="0"/>
              <a:t>Switch to Phone Audio</a:t>
            </a:r>
          </a:p>
        </p:txBody>
      </p:sp>
      <p:pic>
        <p:nvPicPr>
          <p:cNvPr id="7" name="Content Placeholder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63D8C18-B252-49AD-B4DD-2A98EB8B6C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974" y="1919446"/>
            <a:ext cx="3848553" cy="3492561"/>
          </a:xfr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6F4779-BF6C-42D1-8EFD-499075BB89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9431"/>
            <a:ext cx="9144765" cy="500105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8F7CC18-E944-4219-970C-CD468B9666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009" y="1640920"/>
            <a:ext cx="4695965" cy="4950382"/>
          </a:xfrm>
        </p:spPr>
        <p:txBody>
          <a:bodyPr>
            <a:normAutofit/>
          </a:bodyPr>
          <a:lstStyle/>
          <a:p>
            <a:pPr marL="457200" indent="-274320">
              <a:spcAft>
                <a:spcPts val="1200"/>
              </a:spcAft>
              <a:buFont typeface="+mj-lt"/>
              <a:buAutoNum type="arabicPeriod"/>
            </a:pPr>
            <a:r>
              <a:rPr lang="en-US" sz="2000" dirty="0"/>
              <a:t>Click the </a:t>
            </a:r>
            <a:r>
              <a:rPr lang="en-US" sz="2000" b="1" dirty="0"/>
              <a:t>Mute</a:t>
            </a:r>
            <a:r>
              <a:rPr lang="en-US" sz="2000" dirty="0"/>
              <a:t> icon </a:t>
            </a:r>
            <a:r>
              <a:rPr lang="en-US" sz="2400" b="1" dirty="0">
                <a:solidFill>
                  <a:srgbClr val="C00000"/>
                </a:solidFill>
              </a:rPr>
              <a:t>UP</a:t>
            </a:r>
            <a:r>
              <a:rPr lang="en-US" sz="2000" dirty="0"/>
              <a:t> Arrow</a:t>
            </a:r>
          </a:p>
          <a:p>
            <a:pPr marL="457200" indent="-274320">
              <a:buFont typeface="+mj-lt"/>
              <a:buAutoNum type="arabicPeriod"/>
            </a:pPr>
            <a:r>
              <a:rPr lang="en-US" sz="2000" dirty="0"/>
              <a:t>Click </a:t>
            </a:r>
            <a:r>
              <a:rPr lang="en-US" sz="2400" b="1" dirty="0">
                <a:solidFill>
                  <a:srgbClr val="C00000"/>
                </a:solidFill>
              </a:rPr>
              <a:t>Switch to Phone Audio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DB4D7D-87A2-42A4-9F00-48C27540A4EA}"/>
              </a:ext>
            </a:extLst>
          </p:cNvPr>
          <p:cNvCxnSpPr>
            <a:cxnSpLocks/>
          </p:cNvCxnSpPr>
          <p:nvPr/>
        </p:nvCxnSpPr>
        <p:spPr>
          <a:xfrm flipV="1">
            <a:off x="728031" y="3967166"/>
            <a:ext cx="0" cy="22187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4F51E81-6838-41D1-ADDF-EC1AAAE78A01}"/>
              </a:ext>
            </a:extLst>
          </p:cNvPr>
          <p:cNvSpPr/>
          <p:nvPr/>
        </p:nvSpPr>
        <p:spPr>
          <a:xfrm>
            <a:off x="2849329" y="3325261"/>
            <a:ext cx="584302" cy="408890"/>
          </a:xfrm>
          <a:prstGeom prst="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B886AB8-212E-41B1-B4B2-47E960C8AE0B}"/>
              </a:ext>
            </a:extLst>
          </p:cNvPr>
          <p:cNvGrpSpPr>
            <a:grpSpLocks noChangeAspect="1"/>
          </p:cNvGrpSpPr>
          <p:nvPr/>
        </p:nvGrpSpPr>
        <p:grpSpPr>
          <a:xfrm>
            <a:off x="271253" y="2974713"/>
            <a:ext cx="2944246" cy="1383367"/>
            <a:chOff x="271253" y="2953743"/>
            <a:chExt cx="2290779" cy="1076333"/>
          </a:xfrm>
        </p:grpSpPr>
        <p:pic>
          <p:nvPicPr>
            <p:cNvPr id="9" name="Picture 8" descr="Text&#10;&#10;Description automatically generated">
              <a:extLst>
                <a:ext uri="{FF2B5EF4-FFF2-40B4-BE49-F238E27FC236}">
                  <a16:creationId xmlns:a16="http://schemas.microsoft.com/office/drawing/2014/main" id="{7C95A568-5B46-427C-90F9-6A16D4939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253" y="2953743"/>
              <a:ext cx="2290779" cy="1076333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658FE5F-DD2D-4A11-B9B6-B89C51B7A36B}"/>
                </a:ext>
              </a:extLst>
            </p:cNvPr>
            <p:cNvSpPr/>
            <p:nvPr/>
          </p:nvSpPr>
          <p:spPr>
            <a:xfrm>
              <a:off x="509914" y="3262789"/>
              <a:ext cx="1514213" cy="228600"/>
            </a:xfrm>
            <a:prstGeom prst="rect">
              <a:avLst/>
            </a:prstGeom>
            <a:noFill/>
            <a:ln w="381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8B74656B-79E5-4A8A-950D-01C24A0BE562}"/>
              </a:ext>
            </a:extLst>
          </p:cNvPr>
          <p:cNvSpPr/>
          <p:nvPr/>
        </p:nvSpPr>
        <p:spPr>
          <a:xfrm>
            <a:off x="131805" y="6089431"/>
            <a:ext cx="749644" cy="500105"/>
          </a:xfrm>
          <a:prstGeom prst="rect">
            <a:avLst/>
          </a:prstGeom>
          <a:noFill/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86BDD5-9D83-4A59-B9A7-6821B014F06B}"/>
              </a:ext>
            </a:extLst>
          </p:cNvPr>
          <p:cNvSpPr txBox="1"/>
          <p:nvPr/>
        </p:nvSpPr>
        <p:spPr>
          <a:xfrm>
            <a:off x="6391862" y="4068658"/>
            <a:ext cx="1208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########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69FFB5-3282-4043-B083-94A8551B3134}"/>
              </a:ext>
            </a:extLst>
          </p:cNvPr>
          <p:cNvSpPr txBox="1"/>
          <p:nvPr/>
        </p:nvSpPr>
        <p:spPr>
          <a:xfrm>
            <a:off x="6391862" y="4413990"/>
            <a:ext cx="1208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########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94668D-0CC6-4465-B45C-0C10B7905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0E339-2496-4F61-A7AA-CCC714623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38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L 0.27899 0.0016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4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C5BE27-784D-4367-9DA9-03122D918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40919"/>
            <a:ext cx="8450078" cy="4810681"/>
          </a:xfrm>
        </p:spPr>
        <p:txBody>
          <a:bodyPr/>
          <a:lstStyle/>
          <a:p>
            <a:pPr marL="596646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dirty="0">
                <a:effectLst/>
                <a:ea typeface="Calibri" panose="020F0502020204030204" pitchFamily="34" charset="0"/>
              </a:rPr>
              <a:t>What is the purpose of the Intake Screening?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pPr marL="1179576" marR="0" indent="-4572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000" dirty="0">
                <a:effectLst/>
                <a:ea typeface="Calibri" panose="020F0502020204030204" pitchFamily="34" charset="0"/>
              </a:rPr>
              <a:t>Determines if a locator or appraisal is suitable for a student.</a:t>
            </a:r>
          </a:p>
          <a:p>
            <a:pPr marL="1179576" marR="0" indent="-4572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000" dirty="0">
                <a:effectLst/>
                <a:ea typeface="Calibri" panose="020F0502020204030204" pitchFamily="34" charset="0"/>
              </a:rPr>
              <a:t>Determines which pretest to give a student with beginning level skills.</a:t>
            </a:r>
          </a:p>
          <a:p>
            <a:pPr marL="1179576" marR="0" indent="-4572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000" dirty="0">
                <a:effectLst/>
                <a:ea typeface="Calibri" panose="020F0502020204030204" pitchFamily="34" charset="0"/>
              </a:rPr>
              <a:t>Can provide valuable information about a student’s speaking and writing skills and previous education.</a:t>
            </a:r>
          </a:p>
          <a:p>
            <a:pPr marL="1179576" marR="0" indent="-4572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000" dirty="0">
                <a:ea typeface="Calibri" panose="020F0502020204030204" pitchFamily="34" charset="0"/>
              </a:rPr>
              <a:t>All of the above.</a:t>
            </a:r>
            <a:endParaRPr lang="en-US" sz="2000" dirty="0">
              <a:effectLst/>
              <a:ea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46EBF64-C209-45E1-B1CE-FF4602122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2. Check for Understanding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4973983-4F20-4E31-9752-AAEC73E34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2020 CASAS — Comprehensive Adult Student Assessment Systems.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BE3DDE-45E3-4A9B-940F-E57F1EF47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80D183-1304-4527-BB42-2D2D3EBD6B40}"/>
              </a:ext>
            </a:extLst>
          </p:cNvPr>
          <p:cNvSpPr txBox="1"/>
          <p:nvPr/>
        </p:nvSpPr>
        <p:spPr>
          <a:xfrm>
            <a:off x="751702" y="4257589"/>
            <a:ext cx="4345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89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C5BE27-784D-4367-9DA9-03122D918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40919"/>
            <a:ext cx="8459385" cy="4945546"/>
          </a:xfrm>
        </p:spPr>
        <p:txBody>
          <a:bodyPr>
            <a:noAutofit/>
          </a:bodyPr>
          <a:lstStyle/>
          <a:p>
            <a:pPr marL="82296" indent="0">
              <a:buNone/>
            </a:pPr>
            <a:endParaRPr lang="en-US" sz="1600" b="1" dirty="0">
              <a:solidFill>
                <a:schemeClr val="accent1"/>
              </a:solidFill>
            </a:endParaRPr>
          </a:p>
          <a:p>
            <a:pPr marL="82296" indent="0">
              <a:buNone/>
            </a:pPr>
            <a:endParaRPr lang="en-US" sz="1600" b="1" dirty="0">
              <a:solidFill>
                <a:schemeClr val="accent1"/>
              </a:solidFill>
            </a:endParaRPr>
          </a:p>
          <a:p>
            <a:pPr marL="82296" indent="0">
              <a:buNone/>
            </a:pPr>
            <a:endParaRPr lang="en-US" sz="1600" b="1" dirty="0">
              <a:solidFill>
                <a:schemeClr val="accent1"/>
              </a:solidFill>
            </a:endParaRPr>
          </a:p>
          <a:p>
            <a:pPr marL="82296" indent="0">
              <a:buNone/>
            </a:pPr>
            <a:endParaRPr lang="en-US" sz="1600" b="1" dirty="0">
              <a:solidFill>
                <a:schemeClr val="accent1"/>
              </a:solidFill>
            </a:endParaRPr>
          </a:p>
          <a:p>
            <a:pPr marL="82296" indent="0">
              <a:buNone/>
            </a:pPr>
            <a:endParaRPr lang="en-US" sz="1600" b="1" dirty="0">
              <a:solidFill>
                <a:schemeClr val="accent1"/>
              </a:solidFill>
            </a:endParaRPr>
          </a:p>
          <a:p>
            <a:pPr marL="82296" indent="0">
              <a:buNone/>
            </a:pPr>
            <a:endParaRPr lang="en-US" sz="1600" b="1" dirty="0">
              <a:solidFill>
                <a:schemeClr val="accent1"/>
              </a:solidFill>
            </a:endParaRPr>
          </a:p>
          <a:p>
            <a:pPr marL="82296" indent="0">
              <a:spcBef>
                <a:spcPts val="0"/>
              </a:spcBef>
              <a:buNone/>
            </a:pPr>
            <a:endParaRPr lang="en-US" sz="700" b="1" dirty="0">
              <a:solidFill>
                <a:schemeClr val="accent1"/>
              </a:solidFill>
            </a:endParaRPr>
          </a:p>
          <a:p>
            <a:pPr marL="82296" indent="0"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05796"/>
                </a:solidFill>
              </a:rPr>
              <a:t>2.1</a:t>
            </a:r>
            <a:r>
              <a:rPr lang="en-US" sz="1400" dirty="0"/>
              <a:t> If an ESL student scores </a:t>
            </a:r>
            <a:r>
              <a:rPr lang="en-US" sz="1400" b="1" dirty="0"/>
              <a:t>6 or more</a:t>
            </a:r>
            <a:r>
              <a:rPr lang="en-US" sz="1400" dirty="0"/>
              <a:t> on the Oral Screening, give...</a:t>
            </a:r>
          </a:p>
          <a:p>
            <a:pPr marL="82296" indent="0" algn="ctr">
              <a:spcBef>
                <a:spcPts val="0"/>
              </a:spcBef>
              <a:buNone/>
            </a:pPr>
            <a:endParaRPr lang="en-US" sz="500" dirty="0"/>
          </a:p>
          <a:p>
            <a:pPr marL="82296" indent="0" algn="ctr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accent4"/>
                </a:solidFill>
              </a:rPr>
              <a:t>Locator + Pretest</a:t>
            </a:r>
          </a:p>
          <a:p>
            <a:pPr marL="82296" indent="0" algn="ctr">
              <a:spcBef>
                <a:spcPts val="0"/>
              </a:spcBef>
              <a:buNone/>
            </a:pPr>
            <a:endParaRPr lang="en-US" sz="1800" b="1" dirty="0">
              <a:solidFill>
                <a:srgbClr val="77933C"/>
              </a:solidFill>
            </a:endParaRPr>
          </a:p>
          <a:p>
            <a:pPr marL="82296" indent="0"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accent1"/>
                </a:solidFill>
              </a:rPr>
              <a:t>2.2</a:t>
            </a:r>
            <a:r>
              <a:rPr lang="en-US" sz="1400" dirty="0"/>
              <a:t> If an ESL student has lower-level literacy skills and scores </a:t>
            </a:r>
            <a:r>
              <a:rPr lang="en-US" sz="1400" b="1" dirty="0"/>
              <a:t>less than 6</a:t>
            </a:r>
            <a:r>
              <a:rPr lang="en-US" sz="1400" dirty="0"/>
              <a:t> on the Oral Screening, give…</a:t>
            </a:r>
          </a:p>
          <a:p>
            <a:pPr marL="82296" indent="0" algn="ctr">
              <a:spcBef>
                <a:spcPts val="0"/>
              </a:spcBef>
              <a:buNone/>
            </a:pPr>
            <a:endParaRPr lang="en-US" sz="500" dirty="0"/>
          </a:p>
          <a:p>
            <a:pPr marL="82296" indent="0" algn="ctr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5796"/>
                </a:solidFill>
              </a:rPr>
              <a:t>Reading and Writing Screenings</a:t>
            </a:r>
          </a:p>
          <a:p>
            <a:pPr marL="82296" indent="0">
              <a:spcBef>
                <a:spcPts val="0"/>
              </a:spcBef>
              <a:buNone/>
            </a:pPr>
            <a:endParaRPr lang="en-US" sz="1800" b="1" dirty="0">
              <a:solidFill>
                <a:srgbClr val="000080"/>
              </a:solidFill>
            </a:endParaRPr>
          </a:p>
          <a:p>
            <a:pPr marL="82296" indent="0"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accent1"/>
                </a:solidFill>
              </a:rPr>
              <a:t>2.3</a:t>
            </a:r>
            <a:r>
              <a:rPr lang="en-US" sz="1400" dirty="0"/>
              <a:t> If an ESL student has little or no difficulty with the Reading Screening, give…</a:t>
            </a:r>
          </a:p>
          <a:p>
            <a:pPr marL="82296" indent="0" algn="ctr">
              <a:spcBef>
                <a:spcPts val="0"/>
              </a:spcBef>
              <a:buNone/>
            </a:pPr>
            <a:endParaRPr lang="en-US" sz="500" dirty="0"/>
          </a:p>
          <a:p>
            <a:pPr marL="82296" indent="0" algn="ctr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77933C"/>
                </a:solidFill>
              </a:rPr>
              <a:t>Level A</a:t>
            </a:r>
          </a:p>
          <a:p>
            <a:pPr marL="82296" indent="0" algn="ctr">
              <a:spcBef>
                <a:spcPts val="0"/>
              </a:spcBef>
              <a:buNone/>
            </a:pPr>
            <a:endParaRPr lang="en-US" sz="1800" b="1" dirty="0">
              <a:solidFill>
                <a:srgbClr val="F7941E"/>
              </a:solidFill>
            </a:endParaRPr>
          </a:p>
          <a:p>
            <a:pPr marL="82296" indent="0"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accent1"/>
                </a:solidFill>
              </a:rPr>
              <a:t>2.4</a:t>
            </a:r>
            <a:r>
              <a:rPr lang="en-US" sz="1400" dirty="0"/>
              <a:t> If an ESL student has some difficulty on the Reading Screening, give…</a:t>
            </a:r>
          </a:p>
          <a:p>
            <a:pPr marL="82296" indent="0" algn="ctr">
              <a:spcBef>
                <a:spcPts val="0"/>
              </a:spcBef>
              <a:buNone/>
            </a:pPr>
            <a:endParaRPr lang="en-US" sz="500" dirty="0"/>
          </a:p>
          <a:p>
            <a:pPr marL="82296" indent="0" algn="ctr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7941E"/>
                </a:solidFill>
              </a:rPr>
              <a:t>Form 27</a:t>
            </a:r>
            <a:endParaRPr lang="en-US" sz="1800" dirty="0">
              <a:solidFill>
                <a:srgbClr val="F7941E"/>
              </a:solidFill>
            </a:endParaRP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2650F6BD-B265-4C03-AC82-5C707BC27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2020 CASAS — Comprehensive Adult Student Assessment Systems.</a:t>
            </a: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156DD4D-C865-4BC2-86F1-C873F69EA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ECF6C0-05A9-47B1-8C30-D7BB26FDF5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82" y="557438"/>
            <a:ext cx="8503920" cy="251420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199B22E-E618-4DEA-9D0F-7CE19D568617}"/>
              </a:ext>
            </a:extLst>
          </p:cNvPr>
          <p:cNvSpPr/>
          <p:nvPr/>
        </p:nvSpPr>
        <p:spPr>
          <a:xfrm>
            <a:off x="3877383" y="2570573"/>
            <a:ext cx="566928" cy="313083"/>
          </a:xfrm>
          <a:prstGeom prst="rect">
            <a:avLst/>
          </a:prstGeom>
          <a:noFill/>
          <a:ln w="38100">
            <a:solidFill>
              <a:srgbClr val="7793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10F0D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8F0FB4-B438-4E37-84CD-904006B7DB67}"/>
              </a:ext>
            </a:extLst>
          </p:cNvPr>
          <p:cNvSpPr/>
          <p:nvPr/>
        </p:nvSpPr>
        <p:spPr>
          <a:xfrm>
            <a:off x="5689931" y="2056639"/>
            <a:ext cx="566928" cy="313083"/>
          </a:xfrm>
          <a:prstGeom prst="rect">
            <a:avLst/>
          </a:prstGeom>
          <a:noFill/>
          <a:ln w="38100">
            <a:solidFill>
              <a:srgbClr val="F794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10F0D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110330-8BC0-4021-8B4A-F8C365047FF3}"/>
              </a:ext>
            </a:extLst>
          </p:cNvPr>
          <p:cNvSpPr/>
          <p:nvPr/>
        </p:nvSpPr>
        <p:spPr>
          <a:xfrm>
            <a:off x="8012284" y="1509726"/>
            <a:ext cx="566928" cy="313083"/>
          </a:xfrm>
          <a:prstGeom prst="rect">
            <a:avLst/>
          </a:prstGeom>
          <a:noFill/>
          <a:ln w="38100">
            <a:solidFill>
              <a:srgbClr val="A10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10F0D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5DFC3F-D8A8-444B-84BA-F4FC7A4BBF74}"/>
              </a:ext>
            </a:extLst>
          </p:cNvPr>
          <p:cNvSpPr/>
          <p:nvPr/>
        </p:nvSpPr>
        <p:spPr>
          <a:xfrm>
            <a:off x="2574707" y="1228746"/>
            <a:ext cx="2718103" cy="310896"/>
          </a:xfrm>
          <a:prstGeom prst="rect">
            <a:avLst/>
          </a:prstGeom>
          <a:noFill/>
          <a:ln w="38100">
            <a:solidFill>
              <a:srgbClr val="0057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5796"/>
                </a:solidFill>
              </a:ln>
              <a:solidFill>
                <a:srgbClr val="A10F0D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48C9BF-A643-4145-B0DC-33D124303F57}"/>
              </a:ext>
            </a:extLst>
          </p:cNvPr>
          <p:cNvSpPr/>
          <p:nvPr/>
        </p:nvSpPr>
        <p:spPr>
          <a:xfrm>
            <a:off x="2714101" y="772482"/>
            <a:ext cx="1054710" cy="31089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10F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64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table, person, game, computer&#10;&#10;Description automatically generated">
            <a:extLst>
              <a:ext uri="{FF2B5EF4-FFF2-40B4-BE49-F238E27FC236}">
                <a16:creationId xmlns:a16="http://schemas.microsoft.com/office/drawing/2014/main" id="{51331BF9-8DFD-40B2-881B-268290355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42" y="1554480"/>
            <a:ext cx="5029200" cy="5029200"/>
          </a:xfr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3644A8-5028-4979-8AC3-FE742A4AA7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629399"/>
            <a:ext cx="4502604" cy="22860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/>
              <a:t>© 2020 CASAS — Comprehensive Adult Student Assessment Systems.</a:t>
            </a: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6DC94D82-1BF9-4585-86ED-7B66B3598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/>
          <a:lstStyle/>
          <a:p>
            <a:r>
              <a:rPr lang="en-US" dirty="0"/>
              <a:t>Welcome Back!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247924-77CE-4129-8541-9F9C236D5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59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04E96F15-A279-4336-9BCE-D36FF83EA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 anchor="ctr">
            <a:normAutofit/>
          </a:bodyPr>
          <a:lstStyle/>
          <a:p>
            <a:r>
              <a:rPr lang="en-US" dirty="0"/>
              <a:t>Polls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751B6F-DBD4-4A0F-8EF7-0428B77397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40920"/>
            <a:ext cx="4038600" cy="4950382"/>
          </a:xfrm>
        </p:spPr>
        <p:txBody>
          <a:bodyPr>
            <a:normAutofit/>
          </a:bodyPr>
          <a:lstStyle/>
          <a:p>
            <a:pPr marL="349758" indent="-342900">
              <a:buFont typeface="Arial" panose="020B0604020202020204" pitchFamily="34" charset="0"/>
              <a:buChar char="•"/>
            </a:pPr>
            <a:r>
              <a:rPr lang="en-US" dirty="0"/>
              <a:t>Answer the poll.</a:t>
            </a:r>
          </a:p>
          <a:p>
            <a:pPr marL="349758" indent="-342900">
              <a:buFont typeface="Arial" panose="020B0604020202020204" pitchFamily="34" charset="0"/>
              <a:buChar char="•"/>
            </a:pPr>
            <a:r>
              <a:rPr lang="en-US" dirty="0"/>
              <a:t>Submit your answer.</a:t>
            </a:r>
          </a:p>
        </p:txBody>
      </p:sp>
      <p:pic>
        <p:nvPicPr>
          <p:cNvPr id="13" name="Picture 12" descr="A picture containing computer&#10;&#10;Description automatically generated">
            <a:extLst>
              <a:ext uri="{FF2B5EF4-FFF2-40B4-BE49-F238E27FC236}">
                <a16:creationId xmlns:a16="http://schemas.microsoft.com/office/drawing/2014/main" id="{2BC4F9C3-2EC7-469C-9CEF-B1CE15ECB9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668" y="2014061"/>
            <a:ext cx="4572000" cy="4572000"/>
          </a:xfrm>
          <a:prstGeom prst="rect">
            <a:avLst/>
          </a:prstGeo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382723-7B27-4BC5-A234-A2742F9063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629399"/>
            <a:ext cx="4502604" cy="22860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/>
              <a:t>© 2020 CASAS — Comprehensive Adult Student Assessment Systems.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303CAE-0C1D-43ED-9733-14D2BA239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24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table, person, game, computer&#10;&#10;Description automatically generated">
            <a:extLst>
              <a:ext uri="{FF2B5EF4-FFF2-40B4-BE49-F238E27FC236}">
                <a16:creationId xmlns:a16="http://schemas.microsoft.com/office/drawing/2014/main" id="{51331BF9-8DFD-40B2-881B-268290355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42" y="1554480"/>
            <a:ext cx="5029200" cy="5029200"/>
          </a:xfr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3644A8-5028-4979-8AC3-FE742A4AA7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629399"/>
            <a:ext cx="4502604" cy="22860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/>
              <a:t>© 2020 CASAS — Comprehensive Adult Student Assessment Systems.</a:t>
            </a: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6DC94D82-1BF9-4585-86ED-7B66B3598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/>
          <a:lstStyle/>
          <a:p>
            <a:r>
              <a:rPr lang="en-US" dirty="0"/>
              <a:t>Welcome Back!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247924-77CE-4129-8541-9F9C236D5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95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9158B7-8A29-4ED8-B08F-9467F2B28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 anchor="ctr">
            <a:normAutofit/>
          </a:bodyPr>
          <a:lstStyle/>
          <a:p>
            <a:r>
              <a:rPr lang="en-US" dirty="0"/>
              <a:t>Breakout Rooms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BF0C38-40B1-4B1A-8B8E-A98DF9737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40920"/>
            <a:ext cx="4038600" cy="4950382"/>
          </a:xfrm>
        </p:spPr>
        <p:txBody>
          <a:bodyPr>
            <a:normAutofit/>
          </a:bodyPr>
          <a:lstStyle/>
          <a:p>
            <a:pPr marL="349758" indent="-342900">
              <a:buFont typeface="Arial" panose="020B0604020202020204" pitchFamily="34" charset="0"/>
              <a:buChar char="•"/>
            </a:pPr>
            <a:r>
              <a:rPr lang="en-US" dirty="0"/>
              <a:t>Click to Join</a:t>
            </a:r>
          </a:p>
          <a:p>
            <a:pPr marL="349758" indent="-342900">
              <a:buFont typeface="Arial" panose="020B0604020202020204" pitchFamily="34" charset="0"/>
              <a:buChar char="•"/>
            </a:pPr>
            <a:r>
              <a:rPr lang="en-US" dirty="0"/>
              <a:t>Volunteer shares their screen</a:t>
            </a:r>
          </a:p>
          <a:p>
            <a:pPr marL="349758" indent="-342900">
              <a:buFont typeface="Arial" panose="020B0604020202020204" pitchFamily="34" charset="0"/>
              <a:buChar char="•"/>
            </a:pPr>
            <a:r>
              <a:rPr lang="en-US" dirty="0"/>
              <a:t>Collaborate</a:t>
            </a:r>
          </a:p>
          <a:p>
            <a:pPr marL="349758" indent="-342900">
              <a:buFont typeface="Arial" panose="020B0604020202020204" pitchFamily="34" charset="0"/>
              <a:buChar char="•"/>
            </a:pPr>
            <a:r>
              <a:rPr lang="en-US" dirty="0"/>
              <a:t>Return to the meeting</a:t>
            </a:r>
          </a:p>
        </p:txBody>
      </p:sp>
      <p:pic>
        <p:nvPicPr>
          <p:cNvPr id="7" name="Picture 6" descr="A picture containing person, computer, shirt, standing&#10;&#10;Description automatically generated">
            <a:extLst>
              <a:ext uri="{FF2B5EF4-FFF2-40B4-BE49-F238E27FC236}">
                <a16:creationId xmlns:a16="http://schemas.microsoft.com/office/drawing/2014/main" id="{E846DE2B-B13D-4EA1-91F4-C763016325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11680"/>
            <a:ext cx="4572000" cy="4572000"/>
          </a:xfrm>
          <a:prstGeom prst="rect">
            <a:avLst/>
          </a:prstGeo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1E027A-A7CA-45E4-9858-2F9E9D3A31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629399"/>
            <a:ext cx="4502604" cy="22860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/>
              <a:t>© 2020 CASAS — Comprehensive Adult Student Assessment Systems.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F9F220-472D-44C3-9D29-6BCF23757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60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table, person, game, computer&#10;&#10;Description automatically generated">
            <a:extLst>
              <a:ext uri="{FF2B5EF4-FFF2-40B4-BE49-F238E27FC236}">
                <a16:creationId xmlns:a16="http://schemas.microsoft.com/office/drawing/2014/main" id="{51331BF9-8DFD-40B2-881B-268290355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42" y="1554480"/>
            <a:ext cx="5029200" cy="5029200"/>
          </a:xfr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3644A8-5028-4979-8AC3-FE742A4AA7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629399"/>
            <a:ext cx="4502604" cy="22860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/>
              <a:t>© 2020 CASAS — Comprehensive Adult Student Assessment Systems.</a:t>
            </a: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6DC94D82-1BF9-4585-86ED-7B66B3598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/>
          <a:lstStyle/>
          <a:p>
            <a:r>
              <a:rPr lang="en-US" dirty="0"/>
              <a:t>Welcome Back!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247924-77CE-4129-8541-9F9C236D5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98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04E96F15-A279-4336-9BCE-D36FF83EA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 anchor="ctr">
            <a:normAutofit/>
          </a:bodyPr>
          <a:lstStyle/>
          <a:p>
            <a:r>
              <a:rPr lang="en-US" dirty="0"/>
              <a:t>Polls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751B6F-DBD4-4A0F-8EF7-0428B77397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40920"/>
            <a:ext cx="4038600" cy="4950382"/>
          </a:xfrm>
        </p:spPr>
        <p:txBody>
          <a:bodyPr>
            <a:normAutofit/>
          </a:bodyPr>
          <a:lstStyle/>
          <a:p>
            <a:pPr marL="349758" indent="-342900">
              <a:buFont typeface="Arial" panose="020B0604020202020204" pitchFamily="34" charset="0"/>
              <a:buChar char="•"/>
            </a:pPr>
            <a:r>
              <a:rPr lang="en-US" dirty="0"/>
              <a:t>Answer the poll.</a:t>
            </a:r>
          </a:p>
          <a:p>
            <a:pPr marL="349758" indent="-342900">
              <a:buFont typeface="Arial" panose="020B0604020202020204" pitchFamily="34" charset="0"/>
              <a:buChar char="•"/>
            </a:pPr>
            <a:r>
              <a:rPr lang="en-US" dirty="0"/>
              <a:t>Submit your answer.</a:t>
            </a:r>
          </a:p>
        </p:txBody>
      </p:sp>
      <p:pic>
        <p:nvPicPr>
          <p:cNvPr id="13" name="Picture 12" descr="A picture containing computer&#10;&#10;Description automatically generated">
            <a:extLst>
              <a:ext uri="{FF2B5EF4-FFF2-40B4-BE49-F238E27FC236}">
                <a16:creationId xmlns:a16="http://schemas.microsoft.com/office/drawing/2014/main" id="{2BC4F9C3-2EC7-469C-9CEF-B1CE15ECB9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668" y="2014061"/>
            <a:ext cx="4572000" cy="4572000"/>
          </a:xfrm>
          <a:prstGeom prst="rect">
            <a:avLst/>
          </a:prstGeo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382723-7B27-4BC5-A234-A2742F9063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629399"/>
            <a:ext cx="4502604" cy="22860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/>
              <a:t>© 2020 CASAS — Comprehensive Adult Student Assessment Systems.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2D16F2-5645-42E9-8D21-3C8FE792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6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table, person, game, computer&#10;&#10;Description automatically generated">
            <a:extLst>
              <a:ext uri="{FF2B5EF4-FFF2-40B4-BE49-F238E27FC236}">
                <a16:creationId xmlns:a16="http://schemas.microsoft.com/office/drawing/2014/main" id="{51331BF9-8DFD-40B2-881B-268290355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42" y="1554480"/>
            <a:ext cx="5029200" cy="5029200"/>
          </a:xfr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3644A8-5028-4979-8AC3-FE742A4AA7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629399"/>
            <a:ext cx="4502604" cy="22860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/>
              <a:t>© 2020 CASAS — Comprehensive Adult Student Assessment Systems.</a:t>
            </a: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6DC94D82-1BF9-4585-86ED-7B66B3598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/>
          <a:lstStyle/>
          <a:p>
            <a:r>
              <a:rPr lang="en-US" dirty="0"/>
              <a:t>Welcome Back!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247924-77CE-4129-8541-9F9C236D5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82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8085188" cy="3128810"/>
          </a:xfrm>
        </p:spPr>
        <p:txBody>
          <a:bodyPr/>
          <a:lstStyle/>
          <a:p>
            <a:r>
              <a:rPr lang="en-US" dirty="0"/>
              <a:t>Training Verification</a:t>
            </a:r>
          </a:p>
          <a:p>
            <a:r>
              <a:rPr lang="en-US" dirty="0"/>
              <a:t>Training Evaluation</a:t>
            </a:r>
          </a:p>
          <a:p>
            <a:r>
              <a:rPr lang="en-US" dirty="0"/>
              <a:t>Test Security Agreement</a:t>
            </a:r>
          </a:p>
          <a:p>
            <a:r>
              <a:rPr lang="en-US" dirty="0"/>
              <a:t>Certificate of Completion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Training Completion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E703815-28D5-49EB-A339-968764439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265A8-8ECC-4228-82CD-39C3AFE1E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19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33ECB64-5A9C-411B-96E3-F7F2D3015FC2}"/>
              </a:ext>
            </a:extLst>
          </p:cNvPr>
          <p:cNvCxnSpPr/>
          <p:nvPr/>
        </p:nvCxnSpPr>
        <p:spPr>
          <a:xfrm flipV="1">
            <a:off x="845475" y="3047617"/>
            <a:ext cx="0" cy="27862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36BEA80-A8BF-4BCC-BC83-07528963AD4D}"/>
              </a:ext>
            </a:extLst>
          </p:cNvPr>
          <p:cNvCxnSpPr/>
          <p:nvPr/>
        </p:nvCxnSpPr>
        <p:spPr>
          <a:xfrm flipV="1">
            <a:off x="4980221" y="3047617"/>
            <a:ext cx="0" cy="27862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625A46A-F3F0-4BEA-A253-5F442D1B5A6E}"/>
              </a:ext>
            </a:extLst>
          </p:cNvPr>
          <p:cNvCxnSpPr>
            <a:cxnSpLocks/>
          </p:cNvCxnSpPr>
          <p:nvPr/>
        </p:nvCxnSpPr>
        <p:spPr>
          <a:xfrm flipV="1">
            <a:off x="4236660" y="4688790"/>
            <a:ext cx="0" cy="114504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D88F626-E304-4D00-8C8E-B2A92ADF9248}"/>
              </a:ext>
            </a:extLst>
          </p:cNvPr>
          <p:cNvCxnSpPr>
            <a:cxnSpLocks/>
            <a:endCxn id="21" idx="2"/>
          </p:cNvCxnSpPr>
          <p:nvPr/>
        </p:nvCxnSpPr>
        <p:spPr>
          <a:xfrm flipV="1">
            <a:off x="3482991" y="3927654"/>
            <a:ext cx="633" cy="190617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FCEECDA-3DE7-48DD-97EC-EB54FD244C88}"/>
              </a:ext>
            </a:extLst>
          </p:cNvPr>
          <p:cNvCxnSpPr>
            <a:cxnSpLocks/>
          </p:cNvCxnSpPr>
          <p:nvPr/>
        </p:nvCxnSpPr>
        <p:spPr>
          <a:xfrm flipV="1">
            <a:off x="1627386" y="4838508"/>
            <a:ext cx="0" cy="9953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30" name="Picture 6">
            <a:extLst>
              <a:ext uri="{FF2B5EF4-FFF2-40B4-BE49-F238E27FC236}">
                <a16:creationId xmlns:a16="http://schemas.microsoft.com/office/drawing/2014/main" id="{2F140761-6CFA-4832-8418-F93440C61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208" y="542078"/>
            <a:ext cx="2465520" cy="574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Meeting Controls &amp; </a:t>
            </a:r>
            <a:br>
              <a:rPr lang="en-US" dirty="0"/>
            </a:br>
            <a:r>
              <a:rPr lang="en-US" dirty="0"/>
              <a:t>Screen Display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C62DD25-4A97-4DD2-AEAC-FD3A134362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833831"/>
            <a:ext cx="8229600" cy="450050"/>
          </a:xfr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CB44C9C-9A0B-49DA-8272-3582412E23B3}"/>
              </a:ext>
            </a:extLst>
          </p:cNvPr>
          <p:cNvSpPr/>
          <p:nvPr/>
        </p:nvSpPr>
        <p:spPr>
          <a:xfrm>
            <a:off x="891573" y="4212443"/>
            <a:ext cx="1465797" cy="626065"/>
          </a:xfrm>
          <a:prstGeom prst="round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Turns your camera on or off</a:t>
            </a:r>
            <a:endParaRPr lang="en-US" sz="1200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7DC3387-038D-4788-A5A1-DEA101FC2A6D}"/>
              </a:ext>
            </a:extLst>
          </p:cNvPr>
          <p:cNvSpPr/>
          <p:nvPr/>
        </p:nvSpPr>
        <p:spPr>
          <a:xfrm>
            <a:off x="2750725" y="3301589"/>
            <a:ext cx="1465797" cy="626065"/>
          </a:xfrm>
          <a:prstGeom prst="round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See who's currently in the meeting</a:t>
            </a:r>
            <a:endParaRPr lang="en-US" sz="1200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601DD70-432F-401E-AD23-B342195B50EB}"/>
              </a:ext>
            </a:extLst>
          </p:cNvPr>
          <p:cNvSpPr/>
          <p:nvPr/>
        </p:nvSpPr>
        <p:spPr>
          <a:xfrm>
            <a:off x="4243361" y="2421552"/>
            <a:ext cx="1465797" cy="626065"/>
          </a:xfrm>
          <a:prstGeom prst="round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Start a screen share</a:t>
            </a:r>
            <a:endParaRPr lang="en-US" sz="1200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6CE85BF-2ED7-45CC-BAAA-6FC510C3E90C}"/>
              </a:ext>
            </a:extLst>
          </p:cNvPr>
          <p:cNvSpPr/>
          <p:nvPr/>
        </p:nvSpPr>
        <p:spPr>
          <a:xfrm>
            <a:off x="3500200" y="4206240"/>
            <a:ext cx="1465797" cy="626065"/>
          </a:xfrm>
          <a:prstGeom prst="round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Access the window to chat with trainers</a:t>
            </a:r>
            <a:endParaRPr lang="en-US" sz="1200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13A4B95-2174-454C-8926-99193BFFD014}"/>
              </a:ext>
            </a:extLst>
          </p:cNvPr>
          <p:cNvCxnSpPr>
            <a:cxnSpLocks/>
          </p:cNvCxnSpPr>
          <p:nvPr/>
        </p:nvCxnSpPr>
        <p:spPr>
          <a:xfrm flipV="1">
            <a:off x="6231438" y="542078"/>
            <a:ext cx="0" cy="536246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C63ED075-E86C-42F9-9571-C5786F4BE490}"/>
              </a:ext>
            </a:extLst>
          </p:cNvPr>
          <p:cNvSpPr/>
          <p:nvPr/>
        </p:nvSpPr>
        <p:spPr>
          <a:xfrm>
            <a:off x="6575434" y="3207293"/>
            <a:ext cx="584302" cy="408890"/>
          </a:xfrm>
          <a:prstGeom prst="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9796E1-2724-4ACB-AC5F-E513C279BC2A}"/>
              </a:ext>
            </a:extLst>
          </p:cNvPr>
          <p:cNvCxnSpPr>
            <a:cxnSpLocks/>
          </p:cNvCxnSpPr>
          <p:nvPr/>
        </p:nvCxnSpPr>
        <p:spPr>
          <a:xfrm>
            <a:off x="7214440" y="544387"/>
            <a:ext cx="0" cy="5394960"/>
          </a:xfrm>
          <a:prstGeom prst="line">
            <a:avLst/>
          </a:prstGeom>
          <a:ln w="15875"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1A62B02-DEB6-4C8D-859E-353EB41A4E8D}"/>
              </a:ext>
            </a:extLst>
          </p:cNvPr>
          <p:cNvSpPr/>
          <p:nvPr/>
        </p:nvSpPr>
        <p:spPr>
          <a:xfrm>
            <a:off x="6459003" y="3801067"/>
            <a:ext cx="1465797" cy="626065"/>
          </a:xfrm>
          <a:prstGeom prst="round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Drag vertical bar right to increase the display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3A33AA4-4EDF-414E-B674-C0176F151AD4}"/>
              </a:ext>
            </a:extLst>
          </p:cNvPr>
          <p:cNvSpPr/>
          <p:nvPr/>
        </p:nvSpPr>
        <p:spPr>
          <a:xfrm>
            <a:off x="107459" y="2421553"/>
            <a:ext cx="1465797" cy="626065"/>
          </a:xfrm>
          <a:prstGeom prst="round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Mute and unmute your microphone</a:t>
            </a:r>
            <a:endParaRPr lang="en-US" sz="1200" dirty="0"/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45891140-4D8A-4BE9-864E-B4FEFCC41BE5}"/>
              </a:ext>
            </a:extLst>
          </p:cNvPr>
          <p:cNvSpPr/>
          <p:nvPr/>
        </p:nvSpPr>
        <p:spPr>
          <a:xfrm>
            <a:off x="5854964" y="5551576"/>
            <a:ext cx="1061900" cy="1066800"/>
          </a:xfrm>
          <a:prstGeom prst="irregularSeal1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742A2-5542-41FC-95EA-302624895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2020 CASAS — Comprehensive Adult Student Assessment Systems.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63764-4656-4169-9CDC-744BCA2C1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53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5" grpId="0" animBg="1"/>
      <p:bldP spid="23" grpId="0" animBg="1"/>
      <p:bldP spid="38" grpId="0" animBg="1"/>
      <p:bldP spid="38" grpId="1" animBg="1"/>
      <p:bldP spid="17" grpId="0" animBg="1"/>
      <p:bldP spid="5" grpId="0" animBg="1"/>
      <p:bldP spid="5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96646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Click: </a:t>
            </a:r>
            <a:r>
              <a:rPr lang="en-US" b="1" dirty="0">
                <a:solidFill>
                  <a:srgbClr val="005796"/>
                </a:solidFill>
              </a:rPr>
              <a:t>Link</a:t>
            </a:r>
            <a:r>
              <a:rPr lang="en-US" dirty="0"/>
              <a:t> put in the Chat box</a:t>
            </a:r>
          </a:p>
          <a:p>
            <a:pPr marL="596646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Enter: Training Passcode </a:t>
            </a:r>
            <a:r>
              <a:rPr lang="en-US" b="1" dirty="0">
                <a:solidFill>
                  <a:srgbClr val="C00000"/>
                </a:solidFill>
              </a:rPr>
              <a:t>####</a:t>
            </a:r>
          </a:p>
          <a:p>
            <a:pPr marL="596646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Click: </a:t>
            </a:r>
            <a:r>
              <a:rPr lang="en-US" b="1" dirty="0">
                <a:solidFill>
                  <a:srgbClr val="005796"/>
                </a:solidFill>
              </a:rPr>
              <a:t>Enter here</a:t>
            </a:r>
          </a:p>
          <a:p>
            <a:pPr marL="596646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Click: </a:t>
            </a:r>
            <a:r>
              <a:rPr lang="en-US" b="1" dirty="0">
                <a:solidFill>
                  <a:srgbClr val="005796"/>
                </a:solidFill>
              </a:rPr>
              <a:t>Test Security Agreement</a:t>
            </a:r>
          </a:p>
          <a:p>
            <a:pPr marL="1097280" lvl="1" indent="-5143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Complete</a:t>
            </a:r>
          </a:p>
          <a:p>
            <a:pPr marL="1097280" lvl="1" indent="-5143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Submit</a:t>
            </a:r>
          </a:p>
          <a:p>
            <a:pPr marL="596646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Click: </a:t>
            </a:r>
            <a:r>
              <a:rPr lang="en-US" b="1" dirty="0">
                <a:solidFill>
                  <a:srgbClr val="005796"/>
                </a:solidFill>
              </a:rPr>
              <a:t>Get Your Certificate!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Complete your Training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F622B-751F-4CE0-9E81-9EE2E062D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2020 CASAS — Comprehensive Adult Student Assessment Systems.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88823-E8B4-4E28-A3AD-9D44AA503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8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01BF8CC-4A62-420D-9C9B-5FA4E0B47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 anchor="ctr">
            <a:normAutofit/>
          </a:bodyPr>
          <a:lstStyle/>
          <a:p>
            <a:r>
              <a:rPr lang="en-US" dirty="0"/>
              <a:t>Certificate of Completion</a:t>
            </a:r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155D41A2-4418-46A5-B647-E943F3D57B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96811"/>
            <a:ext cx="4038600" cy="4038600"/>
          </a:xfrm>
          <a:prstGeom prst="rect">
            <a:avLst/>
          </a:prstGeom>
          <a:noFill/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0D3467-1733-4146-967E-B5B8374A4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40920"/>
            <a:ext cx="4038600" cy="4950382"/>
          </a:xfrm>
        </p:spPr>
        <p:txBody>
          <a:bodyPr>
            <a:normAutofit/>
          </a:bodyPr>
          <a:lstStyle/>
          <a:p>
            <a:pPr indent="-27432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b="1" dirty="0"/>
              <a:t>DOWNLOAD</a:t>
            </a:r>
            <a:r>
              <a:rPr lang="en-US" sz="1800" dirty="0"/>
              <a:t> and save to your computer.</a:t>
            </a:r>
          </a:p>
          <a:p>
            <a:pPr indent="-27432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b="1" dirty="0"/>
              <a:t>PRINT</a:t>
            </a:r>
            <a:r>
              <a:rPr lang="en-US" sz="1800" dirty="0"/>
              <a:t> the Certificate displayed on your screen.</a:t>
            </a:r>
          </a:p>
          <a:p>
            <a:pPr marL="82296" indent="0" algn="ctr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  <a:sym typeface="Symbol" panose="05050102010706020507" pitchFamily="18" charset="2"/>
              </a:rPr>
              <a:t></a:t>
            </a: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dirty="0"/>
              <a:t>Your certificate is sent to you automatically as an email attachment.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dirty="0"/>
              <a:t>You can return to the module until June 30 to: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1800" dirty="0"/>
              <a:t>Get another copy of your Certificate.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1800" dirty="0"/>
              <a:t>Review training content.</a:t>
            </a:r>
          </a:p>
          <a:p>
            <a:pPr>
              <a:lnSpc>
                <a:spcPct val="90000"/>
              </a:lnSpc>
            </a:pPr>
            <a:endParaRPr lang="en-US" sz="18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8EEA3F-4D86-4799-994D-6E285E9B0C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629399"/>
            <a:ext cx="4502604" cy="22860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/>
              <a:t>© 2020 CASAS — Comprehensive Adult Student Assessment Systems.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7B9B36-188C-4D23-A7A7-FDC662E8D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49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table, person, game, computer&#10;&#10;Description automatically generated">
            <a:extLst>
              <a:ext uri="{FF2B5EF4-FFF2-40B4-BE49-F238E27FC236}">
                <a16:creationId xmlns:a16="http://schemas.microsoft.com/office/drawing/2014/main" id="{51331BF9-8DFD-40B2-881B-268290355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42" y="1554480"/>
            <a:ext cx="5029200" cy="5029200"/>
          </a:xfr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3644A8-5028-4979-8AC3-FE742A4AA7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629399"/>
            <a:ext cx="4502604" cy="22860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/>
              <a:t>© 2020 CASAS — Comprehensive Adult Student Assessment Systems.</a:t>
            </a: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6DC94D82-1BF9-4585-86ED-7B66B3598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/>
          <a:lstStyle/>
          <a:p>
            <a:r>
              <a:rPr lang="en-US" dirty="0"/>
              <a:t>Welcome Back!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247924-77CE-4129-8541-9F9C236D5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65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04E96F15-A279-4336-9BCE-D36FF83EA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 anchor="ctr">
            <a:normAutofit/>
          </a:bodyPr>
          <a:lstStyle/>
          <a:p>
            <a:r>
              <a:rPr lang="en-US" dirty="0"/>
              <a:t>Polls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751B6F-DBD4-4A0F-8EF7-0428B77397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40920"/>
            <a:ext cx="4038600" cy="4950382"/>
          </a:xfrm>
        </p:spPr>
        <p:txBody>
          <a:bodyPr>
            <a:normAutofit/>
          </a:bodyPr>
          <a:lstStyle/>
          <a:p>
            <a:pPr marL="349758" indent="-342900">
              <a:buFont typeface="Arial" panose="020B0604020202020204" pitchFamily="34" charset="0"/>
              <a:buChar char="•"/>
            </a:pPr>
            <a:r>
              <a:rPr lang="en-US" dirty="0"/>
              <a:t>Answer the poll.</a:t>
            </a:r>
          </a:p>
          <a:p>
            <a:pPr marL="349758" indent="-342900">
              <a:buFont typeface="Arial" panose="020B0604020202020204" pitchFamily="34" charset="0"/>
              <a:buChar char="•"/>
            </a:pPr>
            <a:r>
              <a:rPr lang="en-US" dirty="0"/>
              <a:t>Submit your answer.</a:t>
            </a:r>
          </a:p>
        </p:txBody>
      </p:sp>
      <p:pic>
        <p:nvPicPr>
          <p:cNvPr id="13" name="Picture 12" descr="A picture containing computer&#10;&#10;Description automatically generated">
            <a:extLst>
              <a:ext uri="{FF2B5EF4-FFF2-40B4-BE49-F238E27FC236}">
                <a16:creationId xmlns:a16="http://schemas.microsoft.com/office/drawing/2014/main" id="{2BC4F9C3-2EC7-469C-9CEF-B1CE15ECB9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668" y="2014061"/>
            <a:ext cx="4572000" cy="4572000"/>
          </a:xfrm>
          <a:prstGeom prst="rect">
            <a:avLst/>
          </a:prstGeo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382723-7B27-4BC5-A234-A2742F9063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629399"/>
            <a:ext cx="4502604" cy="22860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/>
              <a:t>© 2020 CASAS — Comprehensive Adult Student Assessment Systems.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2D16F2-5645-42E9-8D21-3C8FE792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4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 descr="shape" title="Blue rectangle"/>
          <p:cNvSpPr/>
          <p:nvPr/>
        </p:nvSpPr>
        <p:spPr>
          <a:xfrm>
            <a:off x="0" y="4738855"/>
            <a:ext cx="9144000" cy="6808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991" y="428329"/>
            <a:ext cx="3732796" cy="894522"/>
          </a:xfrm>
        </p:spPr>
        <p:txBody>
          <a:bodyPr>
            <a:normAutofit/>
          </a:bodyPr>
          <a:lstStyle/>
          <a:p>
            <a:r>
              <a:rPr lang="en-US" sz="2400" dirty="0"/>
              <a:t>Thank you for attending!</a:t>
            </a:r>
          </a:p>
        </p:txBody>
      </p:sp>
      <p:sp>
        <p:nvSpPr>
          <p:cNvPr id="18" name="TextBox 17" descr="Social Media hashtags" title="Social Media"/>
          <p:cNvSpPr txBox="1"/>
          <p:nvPr/>
        </p:nvSpPr>
        <p:spPr>
          <a:xfrm>
            <a:off x="507195" y="4785939"/>
            <a:ext cx="8342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Be CASAS Connected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Use </a:t>
            </a:r>
            <a:r>
              <a:rPr lang="en-US" sz="1600" b="1" i="1" dirty="0">
                <a:solidFill>
                  <a:schemeClr val="bg1"/>
                </a:solidFill>
              </a:rPr>
              <a:t>#AdultEdu </a:t>
            </a:r>
            <a:r>
              <a:rPr lang="en-US" sz="1600" i="1" dirty="0">
                <a:solidFill>
                  <a:schemeClr val="bg1"/>
                </a:solidFill>
              </a:rPr>
              <a:t>and </a:t>
            </a:r>
            <a:r>
              <a:rPr lang="en-US" sz="1600" b="1" i="1" dirty="0">
                <a:solidFill>
                  <a:schemeClr val="bg1"/>
                </a:solidFill>
              </a:rPr>
              <a:t>#CASAScommunity </a:t>
            </a:r>
            <a:r>
              <a:rPr lang="en-US" sz="1600" i="1" dirty="0">
                <a:solidFill>
                  <a:schemeClr val="bg1"/>
                </a:solidFill>
              </a:rPr>
              <a:t>to connect.</a:t>
            </a:r>
          </a:p>
        </p:txBody>
      </p:sp>
      <p:sp>
        <p:nvSpPr>
          <p:cNvPr id="13" name="Text Placeholder 5"/>
          <p:cNvSpPr txBox="1">
            <a:spLocks/>
          </p:cNvSpPr>
          <p:nvPr/>
        </p:nvSpPr>
        <p:spPr>
          <a:xfrm>
            <a:off x="815630" y="5558095"/>
            <a:ext cx="2259344" cy="872849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192024" algn="l" rtl="0" eaLnBrk="1" latinLnBrk="0" hangingPunct="1">
              <a:spcBef>
                <a:spcPts val="225"/>
              </a:spcBef>
              <a:buClr>
                <a:schemeClr val="accent1"/>
              </a:buClr>
              <a:buFont typeface="Calibri" panose="020F0502020204030204" pitchFamily="34" charset="0"/>
              <a:buChar char="•"/>
              <a:defRPr kumimoji="0"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93776" indent="-185166" algn="l" rtl="0" eaLnBrk="1" latinLnBrk="0" hangingPunct="1">
              <a:spcBef>
                <a:spcPts val="225"/>
              </a:spcBef>
              <a:buClr>
                <a:schemeClr val="bg1">
                  <a:lumMod val="50000"/>
                </a:schemeClr>
              </a:buClr>
              <a:buFont typeface="Georgia"/>
              <a:buChar char="▫"/>
              <a:defRPr kumimoji="0" sz="19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92658" indent="-164592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84682" indent="-150876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42416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7008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22476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12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80210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b="1" i="1" dirty="0"/>
              <a:t>/CASASsystem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b="1" i="1" dirty="0"/>
              <a:t>/CASASsystem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b="1" i="1" dirty="0"/>
              <a:t>/CASASAssessment</a:t>
            </a:r>
          </a:p>
        </p:txBody>
      </p:sp>
      <p:pic>
        <p:nvPicPr>
          <p:cNvPr id="14" name="Picture 13" descr="Facebook logo" title="Faceboo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95" y="5582372"/>
            <a:ext cx="225335" cy="225334"/>
          </a:xfrm>
          <a:prstGeom prst="rect">
            <a:avLst/>
          </a:prstGeom>
        </p:spPr>
      </p:pic>
      <p:pic>
        <p:nvPicPr>
          <p:cNvPr id="16" name="Picture 15" descr="Twitter logo" title="Twitter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95" y="5877807"/>
            <a:ext cx="225335" cy="225334"/>
          </a:xfrm>
          <a:prstGeom prst="rect">
            <a:avLst/>
          </a:prstGeom>
        </p:spPr>
      </p:pic>
      <p:pic>
        <p:nvPicPr>
          <p:cNvPr id="17" name="Picture 16" descr="YouTube logo" title="YouTub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95" y="6173243"/>
            <a:ext cx="225335" cy="22533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79052" y="720007"/>
            <a:ext cx="3301550" cy="35988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200" b="1" i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Assessment (CASAS eTests Online and Paper)</a:t>
            </a:r>
          </a:p>
          <a:p>
            <a:pPr>
              <a:lnSpc>
                <a:spcPct val="150000"/>
              </a:lnSpc>
            </a:pPr>
            <a:r>
              <a:rPr lang="en-US" sz="1200" b="1" i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sz="1200" b="1" i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National External Diploma Program</a:t>
            </a:r>
          </a:p>
          <a:p>
            <a:pPr>
              <a:lnSpc>
                <a:spcPct val="150000"/>
              </a:lnSpc>
            </a:pPr>
            <a:r>
              <a:rPr lang="en-US" sz="1200" b="1" i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sz="1200" b="1" i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Annual National Summer Institute</a:t>
            </a:r>
          </a:p>
          <a:p>
            <a:pPr>
              <a:lnSpc>
                <a:spcPct val="150000"/>
              </a:lnSpc>
            </a:pPr>
            <a:endParaRPr lang="en-US" sz="1200" b="1" i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200" b="1" i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TOPSpro Enterprise Accountability Software</a:t>
            </a:r>
          </a:p>
          <a:p>
            <a:pPr>
              <a:lnSpc>
                <a:spcPct val="150000"/>
              </a:lnSpc>
            </a:pPr>
            <a:endParaRPr lang="en-US" sz="1200" b="1" i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200" b="1" i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Online and face-to-face training</a:t>
            </a:r>
          </a:p>
          <a:p>
            <a:pPr>
              <a:lnSpc>
                <a:spcPct val="150000"/>
              </a:lnSpc>
            </a:pPr>
            <a:r>
              <a:rPr lang="en-US" sz="1200" b="1" i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sz="1200" b="1" i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QuickSearch Online curriculum materials database</a:t>
            </a:r>
          </a:p>
          <a:p>
            <a:pPr>
              <a:lnSpc>
                <a:spcPct val="150000"/>
              </a:lnSpc>
            </a:pPr>
            <a:endParaRPr lang="en-US" sz="1200" b="1" i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200" b="1" i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Workforce Skills Certification System</a:t>
            </a:r>
          </a:p>
          <a:p>
            <a:pPr>
              <a:lnSpc>
                <a:spcPct val="150000"/>
              </a:lnSpc>
            </a:pPr>
            <a:endParaRPr lang="en-US" sz="1200" b="1" i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565205" y="718925"/>
            <a:ext cx="869579" cy="313331"/>
            <a:chOff x="4565205" y="718925"/>
            <a:chExt cx="869579" cy="31333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5291" y="725844"/>
              <a:ext cx="299493" cy="29949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5205" y="718925"/>
              <a:ext cx="437613" cy="313331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171" y="2376763"/>
            <a:ext cx="899674" cy="29149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173" y="1215649"/>
            <a:ext cx="509670" cy="53617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365" y="4042060"/>
            <a:ext cx="991287" cy="24583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743" y="2851650"/>
            <a:ext cx="434531" cy="43626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533" y="1935215"/>
            <a:ext cx="1040950" cy="25815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806" y="3527956"/>
            <a:ext cx="934404" cy="220519"/>
          </a:xfrm>
          <a:prstGeom prst="rect">
            <a:avLst/>
          </a:prstGeom>
        </p:spPr>
      </p:pic>
      <p:sp>
        <p:nvSpPr>
          <p:cNvPr id="32" name="Text Placeholder 5"/>
          <p:cNvSpPr txBox="1">
            <a:spLocks/>
          </p:cNvSpPr>
          <p:nvPr/>
        </p:nvSpPr>
        <p:spPr>
          <a:xfrm>
            <a:off x="6721258" y="5578296"/>
            <a:ext cx="2259344" cy="872849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192024" algn="l" rtl="0" eaLnBrk="1" latinLnBrk="0" hangingPunct="1">
              <a:spcBef>
                <a:spcPts val="225"/>
              </a:spcBef>
              <a:buClr>
                <a:schemeClr val="accent1"/>
              </a:buClr>
              <a:buFont typeface="Calibri" panose="020F0502020204030204" pitchFamily="34" charset="0"/>
              <a:buChar char="•"/>
              <a:defRPr kumimoji="0"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93776" indent="-185166" algn="l" rtl="0" eaLnBrk="1" latinLnBrk="0" hangingPunct="1">
              <a:spcBef>
                <a:spcPts val="225"/>
              </a:spcBef>
              <a:buClr>
                <a:schemeClr val="bg1">
                  <a:lumMod val="50000"/>
                </a:schemeClr>
              </a:buClr>
              <a:buFont typeface="Georgia"/>
              <a:buChar char="▫"/>
              <a:defRPr kumimoji="0" sz="19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92658" indent="-164592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84682" indent="-150876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42416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7008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22476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12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80210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b="1" i="1" dirty="0"/>
              <a:t>www.casas.org</a:t>
            </a:r>
          </a:p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b="1" i="1" dirty="0"/>
              <a:t>casas@casas.org</a:t>
            </a:r>
          </a:p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b="1" i="1" dirty="0"/>
              <a:t>1-800-255-1036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5" y="3445234"/>
            <a:ext cx="3365479" cy="1045978"/>
          </a:xfrm>
          <a:prstGeom prst="rect">
            <a:avLst/>
          </a:prstGeom>
        </p:spPr>
      </p:pic>
      <p:sp>
        <p:nvSpPr>
          <p:cNvPr id="33" name="Presentation Information"/>
          <p:cNvSpPr txBox="1">
            <a:spLocks/>
          </p:cNvSpPr>
          <p:nvPr/>
        </p:nvSpPr>
        <p:spPr>
          <a:xfrm>
            <a:off x="256084" y="1197492"/>
            <a:ext cx="3859672" cy="223150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192024" algn="l" rtl="0" eaLnBrk="1" latinLnBrk="0" hangingPunct="1">
              <a:spcBef>
                <a:spcPts val="225"/>
              </a:spcBef>
              <a:buClr>
                <a:schemeClr val="accent1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93776" indent="-185166" algn="l" rtl="0" eaLnBrk="1" latinLnBrk="0" hangingPunct="1">
              <a:spcBef>
                <a:spcPts val="225"/>
              </a:spcBef>
              <a:buClr>
                <a:schemeClr val="bg1">
                  <a:lumMod val="50000"/>
                </a:schemeClr>
              </a:buClr>
              <a:buFont typeface="Georgia"/>
              <a:buChar char="▫"/>
              <a:defRPr kumimoji="0"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92658" indent="-164592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84682" indent="-150876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42416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07008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22476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12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80210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>
              <a:buFont typeface="Georgia"/>
              <a:buNone/>
            </a:pPr>
            <a:r>
              <a:rPr lang="en-US" sz="1400" dirty="0">
                <a:solidFill>
                  <a:schemeClr val="accent1"/>
                </a:solidFill>
              </a:rPr>
              <a:t>For </a:t>
            </a:r>
            <a:r>
              <a:rPr lang="en-US" sz="1400" b="1" dirty="0">
                <a:solidFill>
                  <a:schemeClr val="accent1"/>
                </a:solidFill>
              </a:rPr>
              <a:t>Training Support</a:t>
            </a:r>
            <a:r>
              <a:rPr lang="en-US" sz="1400" dirty="0">
                <a:solidFill>
                  <a:schemeClr val="accent1"/>
                </a:solidFill>
              </a:rPr>
              <a:t>, send an email to </a:t>
            </a:r>
            <a:r>
              <a:rPr lang="en-US" sz="1400" dirty="0">
                <a:solidFill>
                  <a:schemeClr val="accent1"/>
                </a:solidFill>
                <a:hlinkClick r:id="rId15"/>
              </a:rPr>
              <a:t>training@casas.org</a:t>
            </a:r>
            <a:r>
              <a:rPr lang="en-US" sz="1400" dirty="0">
                <a:solidFill>
                  <a:schemeClr val="accent1"/>
                </a:solidFill>
              </a:rPr>
              <a:t>.</a:t>
            </a:r>
          </a:p>
          <a:p>
            <a:pPr marL="82296" indent="0">
              <a:buFont typeface="Georgia"/>
              <a:buNone/>
            </a:pPr>
            <a:endParaRPr lang="en-US" sz="1000" dirty="0">
              <a:solidFill>
                <a:schemeClr val="accent1"/>
              </a:solidFill>
            </a:endParaRPr>
          </a:p>
          <a:p>
            <a:pPr marL="82296" indent="0">
              <a:buFont typeface="Georgia"/>
              <a:buNone/>
            </a:pPr>
            <a:r>
              <a:rPr lang="en-US" sz="1400" dirty="0">
                <a:solidFill>
                  <a:schemeClr val="accent1"/>
                </a:solidFill>
              </a:rPr>
              <a:t>Join monthly </a:t>
            </a:r>
            <a:r>
              <a:rPr lang="en-US" sz="1400" b="1" dirty="0">
                <a:solidFill>
                  <a:schemeClr val="accent1"/>
                </a:solidFill>
              </a:rPr>
              <a:t>News &amp; Updates Webinars</a:t>
            </a:r>
            <a:r>
              <a:rPr lang="en-US" sz="1400" dirty="0">
                <a:solidFill>
                  <a:schemeClr val="accent1"/>
                </a:solidFill>
              </a:rPr>
              <a:t>, at:</a:t>
            </a:r>
          </a:p>
          <a:p>
            <a:pPr marL="82296" indent="0">
              <a:buFont typeface="Georgia"/>
              <a:buNone/>
            </a:pPr>
            <a:r>
              <a:rPr lang="en-US" sz="1400" dirty="0">
                <a:hlinkClick r:id="rId16"/>
              </a:rPr>
              <a:t>https://www.casas.org/social-media-newsroom/webinars</a:t>
            </a:r>
            <a:endParaRPr lang="en-US" sz="1400" dirty="0"/>
          </a:p>
          <a:p>
            <a:pPr marL="82296" indent="0">
              <a:buFont typeface="Georgia"/>
              <a:buNone/>
            </a:pPr>
            <a:endParaRPr lang="en-US" sz="1000" dirty="0">
              <a:solidFill>
                <a:schemeClr val="accent1"/>
              </a:solidFill>
            </a:endParaRPr>
          </a:p>
          <a:p>
            <a:pPr marL="82296" indent="0">
              <a:buFont typeface="Georgia"/>
              <a:buNone/>
            </a:pPr>
            <a:r>
              <a:rPr lang="en-US" sz="1400" dirty="0">
                <a:solidFill>
                  <a:schemeClr val="accent1"/>
                </a:solidFill>
              </a:rPr>
              <a:t>Images by </a:t>
            </a:r>
            <a:r>
              <a:rPr lang="en-US" sz="1400" b="1" dirty="0" err="1">
                <a:solidFill>
                  <a:schemeClr val="accent1"/>
                </a:solidFill>
              </a:rPr>
              <a:t>Freepik</a:t>
            </a:r>
            <a:r>
              <a:rPr lang="en-US" sz="1400" dirty="0">
                <a:solidFill>
                  <a:schemeClr val="accent1"/>
                </a:solidFill>
              </a:rPr>
              <a:t> Stories </a:t>
            </a:r>
            <a:r>
              <a:rPr lang="en-US" sz="1400" dirty="0">
                <a:solidFill>
                  <a:schemeClr val="accent1"/>
                </a:solidFill>
                <a:hlinkClick r:id="rId17"/>
              </a:rPr>
              <a:t>https://stories.freepik.com</a:t>
            </a:r>
            <a:endParaRPr lang="en-US" sz="1400" dirty="0">
              <a:solidFill>
                <a:schemeClr val="accent1"/>
              </a:solidFill>
            </a:endParaRPr>
          </a:p>
          <a:p>
            <a:pPr marL="82296" indent="0">
              <a:buFont typeface="Georgia"/>
              <a:buNone/>
            </a:pP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396315-9C60-445B-9CC5-007FBC576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2020 CASAS — Comprehensive Adult Student Assessment Systems.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51C97-345A-49C5-8273-BE1826212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67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toy&#10;&#10;Description automatically generated">
            <a:extLst>
              <a:ext uri="{FF2B5EF4-FFF2-40B4-BE49-F238E27FC236}">
                <a16:creationId xmlns:a16="http://schemas.microsoft.com/office/drawing/2014/main" id="{52C19DED-3DEC-4B8D-AF22-38728ADA57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8" b="6162"/>
          <a:stretch/>
        </p:blipFill>
        <p:spPr>
          <a:xfrm>
            <a:off x="20" y="10"/>
            <a:ext cx="9143980" cy="6857990"/>
          </a:xfrm>
          <a:noFill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38084-3A57-42E8-BED8-DE3D15606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2020 CASAS — Comprehensive Adult Student Assessment Systems.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3377E9-8D86-4B1B-A963-88BEE1B5E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32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398B3-DCC7-44C6-B3A8-44037CF9E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 anchor="ctr">
            <a:normAutofit/>
          </a:bodyPr>
          <a:lstStyle/>
          <a:p>
            <a:r>
              <a:rPr lang="en-US" dirty="0"/>
              <a:t>Welcome!</a:t>
            </a:r>
          </a:p>
        </p:txBody>
      </p:sp>
      <p:pic>
        <p:nvPicPr>
          <p:cNvPr id="9" name="Content Placeholder 8" descr="A screen shot of a person&#10;&#10;Description automatically generated">
            <a:extLst>
              <a:ext uri="{FF2B5EF4-FFF2-40B4-BE49-F238E27FC236}">
                <a16:creationId xmlns:a16="http://schemas.microsoft.com/office/drawing/2014/main" id="{FBD9BDB3-5D64-4078-9520-D420788FCB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2" y="2011680"/>
            <a:ext cx="4572000" cy="4572000"/>
          </a:xfrm>
          <a:noFill/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50579EE-9EED-4CC8-89F3-4B99E1B162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40920"/>
            <a:ext cx="4038600" cy="4950382"/>
          </a:xfrm>
        </p:spPr>
        <p:txBody>
          <a:bodyPr>
            <a:normAutofit/>
          </a:bodyPr>
          <a:lstStyle/>
          <a:p>
            <a:r>
              <a:rPr lang="en-US" dirty="0"/>
              <a:t>We are so glad you are here.</a:t>
            </a:r>
          </a:p>
          <a:p>
            <a:pPr marL="82296"/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Please introduce yourself in the Chat box by entering:</a:t>
            </a:r>
          </a:p>
          <a:p>
            <a:pPr marL="651510" lvl="1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/>
              <a:t>Your Name</a:t>
            </a:r>
          </a:p>
          <a:p>
            <a:pPr marL="651510" lvl="1" indent="-342900">
              <a:buFont typeface="Wingdings" panose="05000000000000000000" pitchFamily="2" charset="2"/>
              <a:buChar char="v"/>
            </a:pPr>
            <a:r>
              <a:rPr lang="en-US" dirty="0"/>
              <a:t>Your Organization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4BD0B-9183-41AE-B57A-23B9C893D7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629399"/>
            <a:ext cx="4502604" cy="22860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b="0"/>
              <a:t>© 2020 CASAS — Comprehensive Adult Student Assessment Systems.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2240C-1737-4CA4-8A61-B1DF1D29D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7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AS Copyright"/>
          <p:cNvSpPr txBox="1"/>
          <p:nvPr/>
        </p:nvSpPr>
        <p:spPr>
          <a:xfrm>
            <a:off x="457199" y="6517242"/>
            <a:ext cx="5360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2020 CASAS — Comprehensive Adult Student Assessment Systems.</a:t>
            </a:r>
          </a:p>
        </p:txBody>
      </p:sp>
      <p:sp>
        <p:nvSpPr>
          <p:cNvPr id="8" name="CASAS Contact information"/>
          <p:cNvSpPr txBox="1">
            <a:spLocks/>
          </p:cNvSpPr>
          <p:nvPr/>
        </p:nvSpPr>
        <p:spPr>
          <a:xfrm>
            <a:off x="6828183" y="5490028"/>
            <a:ext cx="2087217" cy="105241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192024" algn="l" rtl="0" eaLnBrk="1" latinLnBrk="0" hangingPunct="1">
              <a:spcBef>
                <a:spcPts val="225"/>
              </a:spcBef>
              <a:buClr>
                <a:schemeClr val="accent1"/>
              </a:buClr>
              <a:buFont typeface="Georgia"/>
              <a:buChar char="•"/>
              <a:defRPr kumimoji="0"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93776" indent="-185166" algn="l" rtl="0" eaLnBrk="1" latinLnBrk="0" hangingPunct="1">
              <a:spcBef>
                <a:spcPts val="225"/>
              </a:spcBef>
              <a:buClr>
                <a:schemeClr val="bg1">
                  <a:lumMod val="50000"/>
                </a:schemeClr>
              </a:buClr>
              <a:buFont typeface="Georgia"/>
              <a:buChar char="▫"/>
              <a:defRPr kumimoji="0" sz="19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92658" indent="-164592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84682" indent="-150876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42416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7008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22476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12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80210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algn="r">
              <a:lnSpc>
                <a:spcPct val="160000"/>
              </a:lnSpc>
              <a:spcBef>
                <a:spcPts val="0"/>
              </a:spcBef>
              <a:buFont typeface="Georgia"/>
              <a:buNone/>
            </a:pP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www.casas.org</a:t>
            </a:r>
            <a:endParaRPr lang="en-US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r">
              <a:lnSpc>
                <a:spcPct val="160000"/>
              </a:lnSpc>
              <a:spcBef>
                <a:spcPts val="0"/>
              </a:spcBef>
              <a:buFont typeface="Georgia"/>
              <a:buNone/>
            </a:pP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casas@casas.org</a:t>
            </a:r>
            <a:endParaRPr lang="en-US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r">
              <a:lnSpc>
                <a:spcPct val="160000"/>
              </a:lnSpc>
              <a:spcBef>
                <a:spcPts val="0"/>
              </a:spcBef>
              <a:buFont typeface="Georgia"/>
              <a:buNone/>
            </a:pP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1-800-255-1036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Module 2</a:t>
            </a:r>
            <a:br>
              <a:rPr lang="en-US" dirty="0"/>
            </a:br>
            <a:r>
              <a:rPr lang="en-US" sz="2800" dirty="0"/>
              <a:t>CASAS eTests Implementation</a:t>
            </a:r>
          </a:p>
        </p:txBody>
      </p:sp>
      <p:sp>
        <p:nvSpPr>
          <p:cNvPr id="3" name="Presentation Information"/>
          <p:cNvSpPr>
            <a:spLocks noGrp="1"/>
          </p:cNvSpPr>
          <p:nvPr>
            <p:ph type="subTitle" idx="4294967295"/>
          </p:nvPr>
        </p:nvSpPr>
        <p:spPr>
          <a:xfrm>
            <a:off x="457200" y="3900488"/>
            <a:ext cx="8378937" cy="244316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dirty="0">
                <a:solidFill>
                  <a:schemeClr val="accent1"/>
                </a:solidFill>
              </a:rPr>
              <a:t>Presented by</a:t>
            </a:r>
          </a:p>
          <a:p>
            <a:pPr marL="82296" indent="0">
              <a:buNone/>
            </a:pPr>
            <a:r>
              <a:rPr lang="en-US" dirty="0">
                <a:solidFill>
                  <a:schemeClr val="accent1"/>
                </a:solidFill>
              </a:rPr>
              <a:t>Chrissy Palumbo, National Program Specialist</a:t>
            </a:r>
          </a:p>
          <a:p>
            <a:pPr marL="82296" indent="0">
              <a:buNone/>
            </a:pPr>
            <a:r>
              <a:rPr lang="en-US" dirty="0">
                <a:solidFill>
                  <a:schemeClr val="accent1"/>
                </a:solidFill>
              </a:rPr>
              <a:t>Dawn Montgomery, Technical Implementation Specialist</a:t>
            </a:r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52302" y="3367088"/>
            <a:ext cx="4092107" cy="3128810"/>
          </a:xfrm>
        </p:spPr>
        <p:txBody>
          <a:bodyPr>
            <a:normAutofit/>
          </a:bodyPr>
          <a:lstStyle/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About this Training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Unit 1. Test Administration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Unit 2. Intake Screening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Unit 3. Locators &amp; Progress Tests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E703815-28D5-49EB-A339-968764439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3CB2EF59-8E9C-45F6-8C0C-75AAC4AA0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68323"/>
            <a:ext cx="8037513" cy="1362075"/>
          </a:xfrm>
        </p:spPr>
        <p:txBody>
          <a:bodyPr/>
          <a:lstStyle/>
          <a:p>
            <a:r>
              <a:rPr lang="en-US" b="0" dirty="0"/>
              <a:t>Agenda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0CBBC6-FFD9-4ADB-BE8E-52BDD2BB0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2999E27E-53C1-4A5A-99E3-75B9157133CD}"/>
              </a:ext>
            </a:extLst>
          </p:cNvPr>
          <p:cNvSpPr txBox="1">
            <a:spLocks/>
          </p:cNvSpPr>
          <p:nvPr/>
        </p:nvSpPr>
        <p:spPr>
          <a:xfrm>
            <a:off x="4652085" y="3367088"/>
            <a:ext cx="4202707" cy="312881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34290" indent="-457200" algn="l" rtl="0" eaLnBrk="1" latinLnBrk="0" hangingPunct="1">
              <a:spcBef>
                <a:spcPts val="225"/>
              </a:spcBef>
              <a:buClr>
                <a:schemeClr val="accent1"/>
              </a:buClr>
              <a:buFont typeface="Wingdings" panose="05000000000000000000" pitchFamily="2" charset="2"/>
              <a:buChar char="v"/>
              <a:defRPr kumimoji="0" sz="2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93776" indent="-185166" algn="l" rtl="0" eaLnBrk="1" latinLnBrk="0" hangingPunct="1">
              <a:spcBef>
                <a:spcPts val="225"/>
              </a:spcBef>
              <a:buClr>
                <a:schemeClr val="bg1">
                  <a:lumMod val="50000"/>
                </a:schemeClr>
              </a:buClr>
              <a:buFont typeface="Georgia"/>
              <a:buNone/>
              <a:defRPr kumimoji="0" sz="135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92658" indent="-164592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None/>
              <a:defRPr kumimoji="0"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84682" indent="-150876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None/>
              <a:defRPr kumimoji="0" sz="105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42416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None/>
              <a:defRPr kumimoji="0" sz="105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07008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22476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125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80210" indent="-137160" algn="l" rtl="0" eaLnBrk="1" latinLnBrk="0" hangingPunct="1">
              <a:spcBef>
                <a:spcPts val="225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Unit 4. Going Live! First Steps</a:t>
            </a:r>
          </a:p>
          <a:p>
            <a:pPr marL="457200"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Unit 5. Going Live! Next Steps</a:t>
            </a:r>
          </a:p>
          <a:p>
            <a:pPr marL="457200"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Unit 6. What's Next? </a:t>
            </a:r>
          </a:p>
          <a:p>
            <a:pPr marL="457200"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Training Completion</a:t>
            </a:r>
          </a:p>
        </p:txBody>
      </p:sp>
    </p:spTree>
    <p:extLst>
      <p:ext uri="{BB962C8B-B14F-4D97-AF65-F5344CB8AC3E}">
        <p14:creationId xmlns:p14="http://schemas.microsoft.com/office/powerpoint/2010/main" val="305753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04E96F15-A279-4336-9BCE-D36FF83EA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 anchor="ctr">
            <a:normAutofit/>
          </a:bodyPr>
          <a:lstStyle/>
          <a:p>
            <a:r>
              <a:rPr lang="en-US" dirty="0"/>
              <a:t>Polls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751B6F-DBD4-4A0F-8EF7-0428B77397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40920"/>
            <a:ext cx="4038600" cy="4950382"/>
          </a:xfrm>
        </p:spPr>
        <p:txBody>
          <a:bodyPr>
            <a:normAutofit/>
          </a:bodyPr>
          <a:lstStyle/>
          <a:p>
            <a:pPr marL="349758" indent="-342900">
              <a:buFont typeface="Arial" panose="020B0604020202020204" pitchFamily="34" charset="0"/>
              <a:buChar char="•"/>
            </a:pPr>
            <a:r>
              <a:rPr lang="en-US" dirty="0"/>
              <a:t>Answer the poll.</a:t>
            </a:r>
          </a:p>
          <a:p>
            <a:pPr marL="349758" indent="-342900">
              <a:buFont typeface="Arial" panose="020B0604020202020204" pitchFamily="34" charset="0"/>
              <a:buChar char="•"/>
            </a:pPr>
            <a:r>
              <a:rPr lang="en-US" dirty="0"/>
              <a:t>Submit your answer.</a:t>
            </a:r>
          </a:p>
        </p:txBody>
      </p:sp>
      <p:pic>
        <p:nvPicPr>
          <p:cNvPr id="13" name="Picture 12" descr="A picture containing computer&#10;&#10;Description automatically generated">
            <a:extLst>
              <a:ext uri="{FF2B5EF4-FFF2-40B4-BE49-F238E27FC236}">
                <a16:creationId xmlns:a16="http://schemas.microsoft.com/office/drawing/2014/main" id="{2BC4F9C3-2EC7-469C-9CEF-B1CE15ECB9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668" y="2014061"/>
            <a:ext cx="4572000" cy="4572000"/>
          </a:xfrm>
          <a:prstGeom prst="rect">
            <a:avLst/>
          </a:prstGeo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382723-7B27-4BC5-A234-A2742F9063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629399"/>
            <a:ext cx="4502604" cy="22860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/>
              <a:t>© 2020 CASAS — Comprehensive Adult Student Assessment Systems.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C1891-D804-4FE0-90C2-DCA30CE26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42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71" y="574119"/>
            <a:ext cx="8831943" cy="1066800"/>
          </a:xfrm>
        </p:spPr>
        <p:txBody>
          <a:bodyPr anchor="ctr">
            <a:normAutofit/>
          </a:bodyPr>
          <a:lstStyle/>
          <a:p>
            <a:r>
              <a:rPr lang="en-US" dirty="0"/>
              <a:t>Polls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5E4DED2-AC9C-4DE5-9E1E-725326D617B4}"/>
              </a:ext>
            </a:extLst>
          </p:cNvPr>
          <p:cNvSpPr/>
          <p:nvPr/>
        </p:nvSpPr>
        <p:spPr>
          <a:xfrm rot="10800000">
            <a:off x="4542511" y="2996294"/>
            <a:ext cx="584302" cy="408890"/>
          </a:xfrm>
          <a:prstGeom prst="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AA52075-1F5F-4ED2-B6B1-AE4AFBE2EB81}"/>
              </a:ext>
            </a:extLst>
          </p:cNvPr>
          <p:cNvSpPr/>
          <p:nvPr/>
        </p:nvSpPr>
        <p:spPr>
          <a:xfrm rot="10800000">
            <a:off x="4542510" y="5778326"/>
            <a:ext cx="584302" cy="408890"/>
          </a:xfrm>
          <a:prstGeom prst="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C41E257-7BEC-4ACA-9A36-C87285FDA045}"/>
              </a:ext>
            </a:extLst>
          </p:cNvPr>
          <p:cNvSpPr/>
          <p:nvPr/>
        </p:nvSpPr>
        <p:spPr>
          <a:xfrm>
            <a:off x="5349227" y="2835047"/>
            <a:ext cx="3324666" cy="698696"/>
          </a:xfrm>
          <a:prstGeom prst="round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Answer the poll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D17FC49-42A7-4281-9846-92700E26661C}"/>
              </a:ext>
            </a:extLst>
          </p:cNvPr>
          <p:cNvSpPr/>
          <p:nvPr/>
        </p:nvSpPr>
        <p:spPr>
          <a:xfrm>
            <a:off x="5362134" y="5633423"/>
            <a:ext cx="3324666" cy="698696"/>
          </a:xfrm>
          <a:prstGeom prst="round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Submit the poll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15D91E3-E2A5-407C-B05D-7DFB2A411A49}"/>
              </a:ext>
            </a:extLst>
          </p:cNvPr>
          <p:cNvSpPr/>
          <p:nvPr/>
        </p:nvSpPr>
        <p:spPr>
          <a:xfrm>
            <a:off x="5349227" y="1435859"/>
            <a:ext cx="3324666" cy="698696"/>
          </a:xfrm>
          <a:prstGeom prst="round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Close the poll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948D766-C578-48DD-BDB7-F24763428DC2}"/>
              </a:ext>
            </a:extLst>
          </p:cNvPr>
          <p:cNvSpPr/>
          <p:nvPr/>
        </p:nvSpPr>
        <p:spPr>
          <a:xfrm rot="10800000">
            <a:off x="4544568" y="1580762"/>
            <a:ext cx="584302" cy="408890"/>
          </a:xfrm>
          <a:prstGeom prst="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Content Placeholder 1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74F1AB1-39AF-4CA2-A570-FFBBF6671C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" y="1641475"/>
            <a:ext cx="3469707" cy="4681728"/>
          </a:xfr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1BFEEB0-5845-4253-843B-1CC4B02AB1EB}"/>
              </a:ext>
            </a:extLst>
          </p:cNvPr>
          <p:cNvSpPr/>
          <p:nvPr/>
        </p:nvSpPr>
        <p:spPr>
          <a:xfrm>
            <a:off x="5349227" y="4234235"/>
            <a:ext cx="3324666" cy="698696"/>
          </a:xfrm>
          <a:prstGeom prst="round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Scroll the poll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5A916049-3F50-4A39-A22A-7E4D56B10250}"/>
              </a:ext>
            </a:extLst>
          </p:cNvPr>
          <p:cNvSpPr/>
          <p:nvPr/>
        </p:nvSpPr>
        <p:spPr>
          <a:xfrm rot="10800000">
            <a:off x="4542511" y="4379138"/>
            <a:ext cx="584302" cy="408890"/>
          </a:xfrm>
          <a:prstGeom prst="right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4FF6F-760A-47B7-8F69-C68201F60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0"/>
              <a:t>© 2020 CASAS — Comprehensive Adult Student Assessment Systems.</a:t>
            </a: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B473A-9684-4687-A6F2-8D98E295B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8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8" grpId="0" animBg="1"/>
      <p:bldP spid="22" grpId="0" animBg="1"/>
      <p:bldP spid="3" grpId="0" animBg="1"/>
      <p:bldP spid="5" grpId="0" animBg="1"/>
      <p:bldP spid="5" grpId="1" animBg="1"/>
      <p:bldP spid="23" grpId="0" animBg="1"/>
      <p:bldP spid="24" grpId="0" animBg="1"/>
      <p:bldP spid="24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-SI">
  <a:themeElements>
    <a:clrScheme name="Custom 1">
      <a:dk1>
        <a:sysClr val="windowText" lastClr="000000"/>
      </a:dk1>
      <a:lt1>
        <a:sysClr val="window" lastClr="FFFFFF"/>
      </a:lt1>
      <a:dk2>
        <a:srgbClr val="005796"/>
      </a:dk2>
      <a:lt2>
        <a:srgbClr val="EEECE1"/>
      </a:lt2>
      <a:accent1>
        <a:srgbClr val="005796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-SI" id="{B05B24B2-9673-4963-BA80-86D0C39AA563}" vid="{C5063121-F537-46FF-98DD-3E52EDFCFCF3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2551</TotalTime>
  <Words>1406</Words>
  <Application>Microsoft Office PowerPoint</Application>
  <PresentationFormat>On-screen Show (4:3)</PresentationFormat>
  <Paragraphs>292</Paragraphs>
  <Slides>34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Georgia</vt:lpstr>
      <vt:lpstr>Wingdings</vt:lpstr>
      <vt:lpstr>Wingdings 2</vt:lpstr>
      <vt:lpstr>Theme-SI</vt:lpstr>
      <vt:lpstr>CASAS Website Account</vt:lpstr>
      <vt:lpstr>Switch to Phone Audio</vt:lpstr>
      <vt:lpstr>Meeting Controls &amp;  Screen Display</vt:lpstr>
      <vt:lpstr>PowerPoint Presentation</vt:lpstr>
      <vt:lpstr>Welcome!</vt:lpstr>
      <vt:lpstr>Module 2 CASAS eTests Implementation</vt:lpstr>
      <vt:lpstr>Agenda</vt:lpstr>
      <vt:lpstr>Polls</vt:lpstr>
      <vt:lpstr>Polls</vt:lpstr>
      <vt:lpstr>We would like to get to know you.</vt:lpstr>
      <vt:lpstr>Training Content</vt:lpstr>
      <vt:lpstr>Check for Understanding</vt:lpstr>
      <vt:lpstr>Return to the Meeting Room</vt:lpstr>
      <vt:lpstr>Connecting to the Training Site</vt:lpstr>
      <vt:lpstr>Connecting to the Training Site</vt:lpstr>
      <vt:lpstr>Welcome Back!</vt:lpstr>
      <vt:lpstr>Breakout Rooms</vt:lpstr>
      <vt:lpstr>Breakout Rooms</vt:lpstr>
      <vt:lpstr>Welcome Back!</vt:lpstr>
      <vt:lpstr>Unit 2. Check for Understanding</vt:lpstr>
      <vt:lpstr>PowerPoint Presentation</vt:lpstr>
      <vt:lpstr>Welcome Back!</vt:lpstr>
      <vt:lpstr>Polls</vt:lpstr>
      <vt:lpstr>Welcome Back!</vt:lpstr>
      <vt:lpstr>Breakout Rooms</vt:lpstr>
      <vt:lpstr>Welcome Back!</vt:lpstr>
      <vt:lpstr>Polls</vt:lpstr>
      <vt:lpstr>Welcome Back!</vt:lpstr>
      <vt:lpstr>Training Completion</vt:lpstr>
      <vt:lpstr>Steps to Complete your Training</vt:lpstr>
      <vt:lpstr>Certificate of Completion</vt:lpstr>
      <vt:lpstr>Welcome Back!</vt:lpstr>
      <vt:lpstr>Polls</vt:lpstr>
      <vt:lpstr>Thank you for attending!</vt:lpstr>
    </vt:vector>
  </TitlesOfParts>
  <Manager>CASAS Training</Manager>
  <Company>CASAS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2 - PowerPoint</dc:title>
  <dc:subject>CASAS eTests Implementation</dc:subject>
  <dc:creator>CASAS</dc:creator>
  <cp:keywords>eTests;Implementation;Training</cp:keywords>
  <cp:lastModifiedBy>Dawn Montgomery</cp:lastModifiedBy>
  <cp:revision>55</cp:revision>
  <dcterms:created xsi:type="dcterms:W3CDTF">2020-10-01T01:15:53Z</dcterms:created>
  <dcterms:modified xsi:type="dcterms:W3CDTF">2020-11-11T13:34:09Z</dcterms:modified>
  <cp:category>Implementation;Training</cp:category>
</cp:coreProperties>
</file>