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xlsx" ContentType="application/vnd.openxmlformats-officedocument.spreadsheetml.sheet"/>
  <Default Extension="rels" ContentType="application/vnd.openxmlformats-package.relationships+xml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2.xml" ContentType="application/vnd.openxmlformats-officedocument.themeOverride+xml"/>
  <Override PartName="/ppt/notesSlides/notesSlide1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60" r:id="rId4"/>
    <p:sldId id="278" r:id="rId5"/>
    <p:sldId id="266" r:id="rId6"/>
    <p:sldId id="267" r:id="rId7"/>
    <p:sldId id="268" r:id="rId8"/>
    <p:sldId id="269" r:id="rId9"/>
    <p:sldId id="265" r:id="rId10"/>
    <p:sldId id="273" r:id="rId11"/>
    <p:sldId id="275" r:id="rId12"/>
    <p:sldId id="276" r:id="rId13"/>
    <p:sldId id="277" r:id="rId14"/>
    <p:sldId id="274" r:id="rId15"/>
    <p:sldId id="272" r:id="rId16"/>
    <p:sldId id="270" r:id="rId17"/>
    <p:sldId id="271" r:id="rId18"/>
    <p:sldId id="26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9FDC"/>
    <a:srgbClr val="60A4E1"/>
    <a:srgbClr val="5A9AD5"/>
    <a:srgbClr val="5698D4"/>
    <a:srgbClr val="4D92D1"/>
    <a:srgbClr val="99CCFF"/>
    <a:srgbClr val="F9FDFD"/>
    <a:srgbClr val="CCFFFF"/>
    <a:srgbClr val="002D6D"/>
    <a:srgbClr val="54B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55" autoAdjust="0"/>
    <p:restoredTop sz="94607" autoAdjust="0"/>
  </p:normalViewPr>
  <p:slideViewPr>
    <p:cSldViewPr>
      <p:cViewPr varScale="1">
        <p:scale>
          <a:sx n="119" d="100"/>
          <a:sy n="119" d="100"/>
        </p:scale>
        <p:origin x="11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package" Target="../embeddings/Microsoft_Excel_Worksheet1.xlsx"/><Relationship Id="rId1" Type="http://schemas.microsoft.com/office/2011/relationships/chartStyle" Target="style3.xml"/><Relationship Id="rId2" Type="http://schemas.microsoft.com/office/2011/relationships/chartColorStyle" Target="colors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4" Type="http://schemas.openxmlformats.org/officeDocument/2006/relationships/package" Target="../embeddings/Microsoft_Excel_Worksheet2.xlsx"/><Relationship Id="rId1" Type="http://schemas.microsoft.com/office/2011/relationships/chartStyle" Target="style4.xml"/><Relationship Id="rId2" Type="http://schemas.microsoft.com/office/2011/relationships/chartColorStyle" Target="colors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4" Type="http://schemas.openxmlformats.org/officeDocument/2006/relationships/package" Target="../embeddings/Microsoft_Excel_Worksheet3.xlsx"/><Relationship Id="rId1" Type="http://schemas.microsoft.com/office/2011/relationships/chartStyle" Target="style5.xml"/><Relationship Id="rId2" Type="http://schemas.microsoft.com/office/2011/relationships/chartColorStyle" Target="colors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Math GOALS</a:t>
            </a:r>
            <a:r>
              <a:rPr lang="en-US" baseline="0" dirty="0" smtClean="0"/>
              <a:t> Level</a:t>
            </a:r>
            <a:r>
              <a:rPr lang="en-US" dirty="0" smtClean="0"/>
              <a:t> </a:t>
            </a:r>
            <a:r>
              <a:rPr lang="en-US" dirty="0"/>
              <a:t>C/D Content % (grouped as in </a:t>
            </a:r>
            <a:r>
              <a:rPr lang="en-US" dirty="0" err="1" smtClean="0"/>
              <a:t>HiSET</a:t>
            </a:r>
            <a:r>
              <a:rPr lang="en-US" dirty="0" smtClean="0"/>
              <a:t>)</a:t>
            </a:r>
            <a:endParaRPr lang="en-US" dirty="0"/>
          </a:p>
        </c:rich>
      </c:tx>
      <c:layout>
        <c:manualLayout>
          <c:xMode val="edge"/>
          <c:yMode val="edge"/>
          <c:x val="0.094410191650572"/>
          <c:y val="0.009891807383143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atte"/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7F8-4B00-9B9B-A44DD55526CA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7F8-4B00-9B9B-A44DD55526CA}"/>
              </c:ext>
            </c:extLst>
          </c:dPt>
          <c:dPt>
            <c:idx val="2"/>
            <c:bubble3D val="0"/>
            <c:spPr>
              <a:solidFill>
                <a:srgbClr val="FFCC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7F8-4B00-9B9B-A44DD55526CA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7F8-4B00-9B9B-A44DD55526CA}"/>
              </c:ext>
            </c:extLst>
          </c:dPt>
          <c:dLbls>
            <c:dLbl>
              <c:idx val="0"/>
              <c:layout>
                <c:manualLayout>
                  <c:x val="-0.16682909919279"/>
                  <c:y val="0.16961042051280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Numbers and Operations on Numbers</a:t>
                    </a:r>
                    <a:r>
                      <a:rPr lang="en-US" baseline="0" dirty="0" smtClean="0"/>
                      <a:t>, </a:t>
                    </a:r>
                    <a:fld id="{AE127672-2551-49AD-99C0-00B78DCEFBD3}" type="VALUE">
                      <a:rPr lang="en-US" baseline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7F8-4B00-9B9B-A44DD55526C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162397885317716"/>
                  <c:y val="-0.0974180056761197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Algebraic Concepts </a:t>
                    </a:r>
                    <a:fld id="{9928447B-6BE0-4E23-81E9-BCAEF13ABF27}" type="VALUE">
                      <a:rPr lang="en-US" baseline="0" smtClean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7F8-4B00-9B9B-A44DD55526CA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24000091077347"/>
                  <c:y val="-0.148811012846268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Measurement</a:t>
                    </a:r>
                  </a:p>
                  <a:p>
                    <a:r>
                      <a:rPr lang="en-US" baseline="0" dirty="0" smtClean="0"/>
                      <a:t>/Geometry </a:t>
                    </a:r>
                  </a:p>
                  <a:p>
                    <a:fld id="{F06ED92A-31BF-450D-ADEB-B5D30F289B95}" type="VALUE">
                      <a:rPr lang="en-US" baseline="0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7F8-4B00-9B9B-A44DD55526CA}"/>
                </c:ext>
                <c:ext xmlns:c15="http://schemas.microsoft.com/office/drawing/2012/chart" uri="{CE6537A1-D6FC-4f65-9D91-7224C49458BB}">
                  <c15:layout>
                    <c:manualLayout>
                      <c:w val="0.286862394988731"/>
                      <c:h val="0.15327025654051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200736765215669"/>
                  <c:y val="0.12253476395869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Data Analysis</a:t>
                    </a:r>
                  </a:p>
                  <a:p>
                    <a:r>
                      <a:rPr lang="en-US" baseline="0" dirty="0" smtClean="0"/>
                      <a:t>/Probability</a:t>
                    </a:r>
                  </a:p>
                  <a:p>
                    <a:r>
                      <a:rPr lang="en-US" baseline="0" dirty="0" smtClean="0"/>
                      <a:t>/Statistics </a:t>
                    </a:r>
                    <a:fld id="{1E3BF532-923E-40A7-9E54-324EEBE3B208}" type="VALUE">
                      <a:rPr lang="en-US" baseline="0" smtClean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7F8-4B00-9B9B-A44DD55526CA}"/>
                </c:ext>
                <c:ext xmlns:c15="http://schemas.microsoft.com/office/drawing/2012/chart" uri="{CE6537A1-D6FC-4f65-9D91-7224C49458BB}">
                  <c15:layout>
                    <c:manualLayout>
                      <c:w val="0.232877482295845"/>
                      <c:h val="0.0889150809755425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'summary + charts'!$E$12:$E$15</c:f>
              <c:strCache>
                <c:ptCount val="4"/>
                <c:pt idx="0">
                  <c:v>NSO </c:v>
                </c:pt>
                <c:pt idx="1">
                  <c:v>ALG</c:v>
                </c:pt>
                <c:pt idx="2">
                  <c:v>MEAS/GEO</c:v>
                </c:pt>
                <c:pt idx="3">
                  <c:v>STATS</c:v>
                </c:pt>
              </c:strCache>
            </c:strRef>
          </c:cat>
          <c:val>
            <c:numRef>
              <c:f>'summary + charts'!$F$12:$F$15</c:f>
              <c:numCache>
                <c:formatCode>0.0%</c:formatCode>
                <c:ptCount val="4"/>
                <c:pt idx="0">
                  <c:v>0.184</c:v>
                </c:pt>
                <c:pt idx="1">
                  <c:v>0.289</c:v>
                </c:pt>
                <c:pt idx="2">
                  <c:v>0.368</c:v>
                </c:pt>
                <c:pt idx="3">
                  <c:v>0.158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7F8-4B00-9B9B-A44DD55526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2700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 i="0" baseline="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HiSet Content</a:t>
            </a:r>
            <a:r>
              <a:rPr lang="en-US" baseline="0"/>
              <a:t> %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'summary + charts'!$V$8</c:f>
              <c:strCache>
                <c:ptCount val="1"/>
                <c:pt idx="0">
                  <c:v>HiSet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atte"/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971-4B86-9800-3D48F4685F40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971-4B86-9800-3D48F4685F40}"/>
              </c:ext>
            </c:extLst>
          </c:dPt>
          <c:dPt>
            <c:idx val="2"/>
            <c:bubble3D val="0"/>
            <c:spPr>
              <a:solidFill>
                <a:srgbClr val="FFCC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971-4B86-9800-3D48F4685F4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971-4B86-9800-3D48F4685F40}"/>
              </c:ext>
            </c:extLst>
          </c:dPt>
          <c:dPt>
            <c:idx val="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971-4B86-9800-3D48F4685F40}"/>
              </c:ext>
            </c:extLst>
          </c:dPt>
          <c:dLbls>
            <c:dLbl>
              <c:idx val="0"/>
              <c:layout>
                <c:manualLayout>
                  <c:x val="-0.20177388203833"/>
                  <c:y val="0.15529464627307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Numbers and Operations</a:t>
                    </a:r>
                    <a:r>
                      <a:rPr lang="en-US" baseline="0" dirty="0" smtClean="0"/>
                      <a:t> on Numbers </a:t>
                    </a:r>
                    <a:fld id="{B5D220A5-4DE8-40E0-A4A4-195C3978A955}" type="VALUE">
                      <a:rPr lang="en-US" baseline="0" dirty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971-4B86-9800-3D48F4685F40}"/>
                </c:ext>
                <c:ext xmlns:c15="http://schemas.microsoft.com/office/drawing/2012/chart" uri="{CE6537A1-D6FC-4f65-9D91-7224C49458BB}">
                  <c15:layout>
                    <c:manualLayout>
                      <c:w val="0.242971574307928"/>
                      <c:h val="0.088860144261100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0.206310602684098"/>
                  <c:y val="-0.205255064570328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Algebraic Concepts </a:t>
                    </a:r>
                    <a:fld id="{67A23054-F99A-473F-984D-947DFDDC9D4F}" type="VALUE">
                      <a:rPr lang="en-US" baseline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971-4B86-9800-3D48F4685F40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00254419848462338"/>
                  <c:y val="-0.0461638635789565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Measurement/</a:t>
                    </a:r>
                  </a:p>
                  <a:p>
                    <a:r>
                      <a:rPr lang="en-US" dirty="0" smtClean="0"/>
                      <a:t>Geometry</a:t>
                    </a:r>
                    <a:r>
                      <a:rPr lang="en-US" baseline="0" dirty="0" smtClean="0"/>
                      <a:t> </a:t>
                    </a:r>
                    <a:fld id="{E6894D75-F446-4817-AA71-52CCE3DF3E02}" type="VALUE">
                      <a:rPr lang="en-US" baseline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8971-4B86-9800-3D48F4685F40}"/>
                </c:ext>
                <c:ext xmlns:c15="http://schemas.microsoft.com/office/drawing/2012/chart" uri="{CE6537A1-D6FC-4f65-9D91-7224C49458BB}">
                  <c15:layout>
                    <c:manualLayout>
                      <c:w val="0.506818204328233"/>
                      <c:h val="0.25180910176778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0.20081018174615"/>
                  <c:y val="0.189930971378576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 smtClean="0"/>
                      <a:t>Data Analysis/Probability /Statistics </a:t>
                    </a:r>
                    <a:fld id="{4C1FB312-5BCD-4C05-A959-25E0B921F197}" type="VALUE">
                      <a:rPr lang="en-US" baseline="0" smtClean="0"/>
                      <a:pPr/>
                      <a:t>[VALUE]</a:t>
                    </a:fld>
                    <a:endParaRPr 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971-4B86-9800-3D48F4685F40}"/>
                </c:ext>
                <c:ext xmlns:c15="http://schemas.microsoft.com/office/drawing/2012/chart" uri="{CE6537A1-D6FC-4f65-9D91-7224C49458BB}">
                  <c15:layout>
                    <c:manualLayout>
                      <c:w val="0.266136532461744"/>
                      <c:h val="0.192209449090419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'summary + charts'!$U$9:$U$13</c:f>
              <c:strCache>
                <c:ptCount val="5"/>
                <c:pt idx="0">
                  <c:v>NSO </c:v>
                </c:pt>
                <c:pt idx="1">
                  <c:v>ALG</c:v>
                </c:pt>
                <c:pt idx="2">
                  <c:v>GEO</c:v>
                </c:pt>
                <c:pt idx="3">
                  <c:v>MEAS</c:v>
                </c:pt>
                <c:pt idx="4">
                  <c:v>STATS</c:v>
                </c:pt>
              </c:strCache>
            </c:strRef>
          </c:cat>
          <c:val>
            <c:numRef>
              <c:f>'summary + charts'!$V$9:$V$13</c:f>
              <c:numCache>
                <c:formatCode>0%</c:formatCode>
                <c:ptCount val="5"/>
                <c:pt idx="0">
                  <c:v>0.19</c:v>
                </c:pt>
                <c:pt idx="1">
                  <c:v>0.45</c:v>
                </c:pt>
                <c:pt idx="2">
                  <c:v>0.18</c:v>
                </c:pt>
                <c:pt idx="4">
                  <c:v>0.18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8971-4B86-9800-3D48F4685F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b="1" i="0" baseline="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HiSET</a:t>
            </a:r>
            <a:r>
              <a:rPr lang="en-US" dirty="0"/>
              <a:t> Language Arts Pass Rates</a:t>
            </a:r>
          </a:p>
          <a:p>
            <a:pPr>
              <a:defRPr/>
            </a:pPr>
            <a:r>
              <a:rPr lang="en-US" dirty="0"/>
              <a:t>Level C </a:t>
            </a:r>
            <a:r>
              <a:rPr lang="en-US" dirty="0" smtClean="0"/>
              <a:t>Forms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'905_906'!$A$2:$A$5</c:f>
              <c:strCache>
                <c:ptCount val="4"/>
                <c:pt idx="0">
                  <c:v>NRS Level 2</c:v>
                </c:pt>
                <c:pt idx="1">
                  <c:v>NRS Level 3</c:v>
                </c:pt>
                <c:pt idx="2">
                  <c:v>NRS Level 4</c:v>
                </c:pt>
                <c:pt idx="3">
                  <c:v>Conservative Estimate</c:v>
                </c:pt>
              </c:strCache>
            </c:strRef>
          </c:cat>
          <c:val>
            <c:numRef>
              <c:f>'905_906'!$B$2:$B$5</c:f>
              <c:numCache>
                <c:formatCode>0.0%</c:formatCode>
                <c:ptCount val="4"/>
                <c:pt idx="0">
                  <c:v>0.0909090909090909</c:v>
                </c:pt>
                <c:pt idx="1">
                  <c:v>0.407407407407407</c:v>
                </c:pt>
                <c:pt idx="2">
                  <c:v>0.565217391304348</c:v>
                </c:pt>
                <c:pt idx="3">
                  <c:v>0.903846153846154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E6-4EFB-861B-D47ECA7DE2E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1633450000"/>
        <c:axId val="-1633447680"/>
      </c:barChart>
      <c:catAx>
        <c:axId val="-163345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33447680"/>
        <c:crosses val="autoZero"/>
        <c:auto val="1"/>
        <c:lblAlgn val="ctr"/>
        <c:lblOffset val="100"/>
        <c:noMultiLvlLbl val="0"/>
      </c:catAx>
      <c:valAx>
        <c:axId val="-163344768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-163345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HiSET</a:t>
            </a:r>
            <a:r>
              <a:rPr lang="en-US" dirty="0"/>
              <a:t> Language Arts Pass Rates*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 prstMaterial="matte"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'907_908'!$A$3:$A$5</c:f>
              <c:strCache>
                <c:ptCount val="3"/>
                <c:pt idx="0">
                  <c:v>NRS Level 4</c:v>
                </c:pt>
                <c:pt idx="1">
                  <c:v>NRS Level 5</c:v>
                </c:pt>
                <c:pt idx="2">
                  <c:v>NRS Level 6</c:v>
                </c:pt>
              </c:strCache>
            </c:strRef>
          </c:cat>
          <c:val>
            <c:numRef>
              <c:f>'907_908'!$B$3:$B$5</c:f>
              <c:numCache>
                <c:formatCode>0.0%</c:formatCode>
                <c:ptCount val="3"/>
                <c:pt idx="0">
                  <c:v>0.4375</c:v>
                </c:pt>
                <c:pt idx="1">
                  <c:v>0.644444444444445</c:v>
                </c:pt>
                <c:pt idx="2">
                  <c:v>0.825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44-4895-A8FF-21C9B5D22B6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1798382608"/>
        <c:axId val="-1798985664"/>
      </c:barChart>
      <c:catAx>
        <c:axId val="-179838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798985664"/>
        <c:crosses val="autoZero"/>
        <c:auto val="1"/>
        <c:lblAlgn val="ctr"/>
        <c:lblOffset val="100"/>
        <c:noMultiLvlLbl val="0"/>
      </c:catAx>
      <c:valAx>
        <c:axId val="-17989856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-1798382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dirty="0" err="1"/>
              <a:t>HiSET</a:t>
            </a:r>
            <a:r>
              <a:rPr lang="en-US" dirty="0"/>
              <a:t> </a:t>
            </a:r>
            <a:r>
              <a:rPr lang="en-US" dirty="0" smtClean="0"/>
              <a:t>Mathematics </a:t>
            </a:r>
            <a:r>
              <a:rPr lang="en-US" dirty="0"/>
              <a:t>Pass Rates*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"/>
          <c:y val="0.166551108194809"/>
          <c:w val="0.949337938975245"/>
          <c:h val="0.69827172645086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'263_264'!$A$2:$A$5</c:f>
              <c:strCache>
                <c:ptCount val="4"/>
                <c:pt idx="0">
                  <c:v>Inacurrate Score</c:v>
                </c:pt>
                <c:pt idx="1">
                  <c:v>NRS Level 4</c:v>
                </c:pt>
                <c:pt idx="2">
                  <c:v>NRS Level 5</c:v>
                </c:pt>
                <c:pt idx="3">
                  <c:v>NRS Level 6</c:v>
                </c:pt>
              </c:strCache>
            </c:strRef>
          </c:cat>
          <c:val>
            <c:numRef>
              <c:f>'263_264'!$B$2:$B$5</c:f>
              <c:numCache>
                <c:formatCode>0%</c:formatCode>
                <c:ptCount val="4"/>
                <c:pt idx="0">
                  <c:v>0.357142857142857</c:v>
                </c:pt>
                <c:pt idx="1">
                  <c:v>0.516129032258065</c:v>
                </c:pt>
                <c:pt idx="2">
                  <c:v>0.814814814814815</c:v>
                </c:pt>
                <c:pt idx="3">
                  <c:v>0.909090909090909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53C-4F07-989E-56F659BDEF5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1632082336"/>
        <c:axId val="-1632080016"/>
      </c:barChart>
      <c:catAx>
        <c:axId val="-163208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-1632080016"/>
        <c:crosses val="autoZero"/>
        <c:auto val="1"/>
        <c:lblAlgn val="ctr"/>
        <c:lblOffset val="100"/>
        <c:noMultiLvlLbl val="0"/>
      </c:catAx>
      <c:valAx>
        <c:axId val="-163208001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63208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/>
            </a:lvl1pPr>
          </a:lstStyle>
          <a:p>
            <a:r>
              <a:rPr lang="en-US" altLang="x-none"/>
              <a:t>CASAS National Summer Institute</a:t>
            </a:r>
            <a:endParaRPr lang="en-US" altLang="x-none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b="1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x-none" alt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/>
            </a:lvl1pPr>
          </a:lstStyle>
          <a:p>
            <a:fld id="{46C21E71-2739-CE47-A657-5643F251F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624921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CASAS National Summer Institute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  <a:latin typeface="Calibri" charset="0"/>
              </a:defRPr>
            </a:lvl1pPr>
          </a:lstStyle>
          <a:p>
            <a:endParaRPr lang="x-none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Calibri" charset="0"/>
              </a:defRPr>
            </a:lvl1pPr>
          </a:lstStyle>
          <a:p>
            <a:fld id="{737BDC31-2FFD-BA48-844E-426DC1D117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14114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spcBef>
                <a:spcPct val="0"/>
              </a:spcBef>
            </a:pPr>
            <a:fld id="{69FB2073-4F9B-2540-8CC4-26B28775396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11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6A7DBF2-641D-5243-B792-65874EC2165B}" type="slidenum">
              <a:rPr lang="en-US" altLang="en-US">
                <a:latin typeface="Calibri" charset="0"/>
              </a:rPr>
              <a:pPr/>
              <a:t>11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40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6A7DBF2-641D-5243-B792-65874EC2165B}" type="slidenum">
              <a:rPr lang="en-US" altLang="en-US">
                <a:latin typeface="Calibri" charset="0"/>
              </a:rPr>
              <a:pPr/>
              <a:t>12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573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6A7DBF2-641D-5243-B792-65874EC2165B}" type="slidenum">
              <a:rPr lang="en-US" altLang="en-US">
                <a:latin typeface="Calibri" charset="0"/>
              </a:rPr>
              <a:pPr/>
              <a:t>13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26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16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2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17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7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E12FFEE-853C-B042-AD5F-5EC2C7365077}" type="slidenum">
              <a:rPr lang="en-US" altLang="en-US">
                <a:latin typeface="Calibri" charset="0"/>
              </a:rPr>
              <a:pPr/>
              <a:t>18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64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03096FA-A886-1C45-8ADB-789D730150F7}" type="slidenum">
              <a:rPr lang="en-US" altLang="en-US">
                <a:latin typeface="Calibri" charset="0"/>
              </a:rPr>
              <a:pPr/>
              <a:t>2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3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3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73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4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04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5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78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6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32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7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7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7747BBE-6355-BF42-B587-5843D1C91A05}" type="slidenum">
              <a:rPr lang="en-US" altLang="en-US">
                <a:latin typeface="Calibri" charset="0"/>
              </a:rPr>
              <a:pPr/>
              <a:t>8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445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19 – 21,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endParaRPr lang="x-none" altLang="x-none">
              <a:latin typeface="Calibri" charset="0"/>
            </a:endParaRP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F6A7DBF2-641D-5243-B792-65874EC2165B}" type="slidenum">
              <a:rPr lang="en-US" altLang="en-US">
                <a:latin typeface="Calibri" charset="0"/>
              </a:rPr>
              <a:pPr/>
              <a:t>9</a:t>
            </a:fld>
            <a:endParaRPr lang="en-US" altLang="en-US">
              <a:latin typeface="Calibri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00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588" y="6096000"/>
            <a:ext cx="9144001" cy="762000"/>
          </a:xfrm>
          <a:prstGeom prst="rect">
            <a:avLst/>
          </a:prstGeom>
          <a:solidFill>
            <a:srgbClr val="002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-1588" y="1371600"/>
            <a:ext cx="9144001" cy="4495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88" y="215900"/>
            <a:ext cx="320357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304800" y="1600200"/>
            <a:ext cx="7239000" cy="18288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3733800" y="3733800"/>
            <a:ext cx="5103283" cy="1905000"/>
          </a:xfrm>
        </p:spPr>
        <p:txBody>
          <a:bodyPr>
            <a:normAutofit/>
          </a:bodyPr>
          <a:lstStyle>
            <a:lvl1pPr marL="0" indent="0" algn="r">
              <a:lnSpc>
                <a:spcPct val="200000"/>
              </a:lnSpc>
              <a:buNone/>
              <a:defRPr sz="1800" b="0">
                <a:solidFill>
                  <a:srgbClr val="002D6D"/>
                </a:solidFill>
                <a:latin typeface="Trebuchet MS" pitchFamily="34" charset="0"/>
                <a:cs typeface="Arial" pitchFamily="34" charset="0"/>
              </a:defRPr>
            </a:lvl1pPr>
            <a:lvl2pPr marL="457200" indent="0" algn="r">
              <a:lnSpc>
                <a:spcPct val="200000"/>
              </a:lnSpc>
              <a:buNone/>
              <a:defRPr sz="1800">
                <a:solidFill>
                  <a:srgbClr val="002D6D"/>
                </a:solidFill>
              </a:defRPr>
            </a:lvl2pPr>
            <a:lvl3pPr marL="914400" indent="0" algn="r">
              <a:lnSpc>
                <a:spcPct val="200000"/>
              </a:lnSpc>
              <a:buNone/>
              <a:defRPr sz="1800">
                <a:solidFill>
                  <a:srgbClr val="002D6D"/>
                </a:solidFill>
              </a:defRPr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616268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588" y="2341563"/>
            <a:ext cx="9145588" cy="46037"/>
          </a:xfrm>
          <a:prstGeom prst="rect">
            <a:avLst/>
          </a:prstGeom>
          <a:solidFill>
            <a:srgbClr val="652D90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-1588" y="0"/>
            <a:ext cx="9144001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225" y="163513"/>
            <a:ext cx="1943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-1588" y="6477000"/>
            <a:ext cx="9144001" cy="381000"/>
          </a:xfrm>
          <a:prstGeom prst="rect">
            <a:avLst/>
          </a:prstGeom>
          <a:solidFill>
            <a:srgbClr val="002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769350" cy="1476375"/>
          </a:xfrm>
        </p:spPr>
        <p:txBody>
          <a:bodyPr anchor="b">
            <a:normAutofit/>
          </a:bodyPr>
          <a:lstStyle>
            <a:lvl1pPr algn="l">
              <a:buNone/>
              <a:defRPr sz="36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28600" y="2590800"/>
            <a:ext cx="8769350" cy="3733800"/>
          </a:xfrm>
        </p:spPr>
        <p:txBody>
          <a:bodyPr/>
          <a:lstStyle>
            <a:lvl1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Wingdings" pitchFamily="2" charset="2"/>
              <a:buChar char="§"/>
              <a:tabLst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7429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tabLst/>
              <a:defRPr sz="2400">
                <a:solidFill>
                  <a:schemeClr val="bg1">
                    <a:lumMod val="50000"/>
                  </a:schemeClr>
                </a:solidFill>
              </a:defRPr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tabLst/>
              <a:defRPr sz="2000">
                <a:solidFill>
                  <a:schemeClr val="bg1">
                    <a:lumMod val="50000"/>
                  </a:schemeClr>
                </a:solidFill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Arial" charset="0"/>
              <a:buChar char="•"/>
              <a:tabLst/>
              <a:defRPr sz="1800">
                <a:solidFill>
                  <a:schemeClr val="bg1">
                    <a:lumMod val="50000"/>
                  </a:schemeClr>
                </a:solidFill>
              </a:defRPr>
            </a:lvl4pPr>
            <a:lvl5pPr marL="20574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 typeface="Trebuchet MS" pitchFamily="34" charset="0"/>
              <a:buChar char="–"/>
              <a:tabLst/>
              <a:defRPr sz="18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noProof="0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9A60F0-F619-DB41-9285-1DBAAA10901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>
                <a:solidFill>
                  <a:schemeClr val="bg1"/>
                </a:solidFill>
                <a:latin typeface="Trebuchet MS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CASAS National Summer Institute 2018</a:t>
            </a:r>
          </a:p>
        </p:txBody>
      </p:sp>
    </p:spTree>
    <p:extLst>
      <p:ext uri="{BB962C8B-B14F-4D97-AF65-F5344CB8AC3E}">
        <p14:creationId xmlns:p14="http://schemas.microsoft.com/office/powerpoint/2010/main" val="113218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334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-1588" y="0"/>
            <a:ext cx="6561138" cy="685800"/>
          </a:xfrm>
        </p:spPr>
        <p:txBody>
          <a:bodyPr/>
          <a:lstStyle>
            <a:lvl1pPr>
              <a:defRPr>
                <a:solidFill>
                  <a:srgbClr val="54B959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BEB253-52A3-8E4F-9B1A-8AD5C960880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Trebuchet MS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CASAS National Summer Institute 2018</a:t>
            </a:r>
          </a:p>
        </p:txBody>
      </p:sp>
    </p:spTree>
    <p:extLst>
      <p:ext uri="{BB962C8B-B14F-4D97-AF65-F5344CB8AC3E}">
        <p14:creationId xmlns:p14="http://schemas.microsoft.com/office/powerpoint/2010/main" val="19370902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135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7551"/>
            <a:ext cx="4038600" cy="513892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-1588" y="0"/>
            <a:ext cx="6561138" cy="685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601329-E813-B84D-9203-D8B3A426EA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  <a:latin typeface="Trebuchet MS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CASAS National Summer Institute 2018</a:t>
            </a:r>
          </a:p>
        </p:txBody>
      </p:sp>
    </p:spTree>
    <p:extLst>
      <p:ext uri="{BB962C8B-B14F-4D97-AF65-F5344CB8AC3E}">
        <p14:creationId xmlns:p14="http://schemas.microsoft.com/office/powerpoint/2010/main" val="8244155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1"/>
            </a:gs>
            <a:gs pos="50000">
              <a:srgbClr val="FFFFFF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-1588" y="0"/>
            <a:ext cx="9144001" cy="6858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1027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225" y="163513"/>
            <a:ext cx="19431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-1588" y="6477000"/>
            <a:ext cx="9144001" cy="381000"/>
          </a:xfrm>
          <a:prstGeom prst="rect">
            <a:avLst/>
          </a:prstGeom>
          <a:solidFill>
            <a:srgbClr val="002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x-none" altLang="x-none">
              <a:solidFill>
                <a:srgbClr val="01A79D"/>
              </a:solidFill>
              <a:latin typeface="Calibri" charset="0"/>
            </a:endParaRPr>
          </a:p>
        </p:txBody>
      </p:sp>
      <p:sp>
        <p:nvSpPr>
          <p:cNvPr id="1029" name="Title Placeholder 8"/>
          <p:cNvSpPr>
            <a:spLocks noGrp="1"/>
          </p:cNvSpPr>
          <p:nvPr userDrawn="1">
            <p:ph type="title"/>
          </p:nvPr>
        </p:nvSpPr>
        <p:spPr bwMode="auto">
          <a:xfrm>
            <a:off x="-1588" y="0"/>
            <a:ext cx="65611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" name="Rectangle 6"/>
          <p:cNvSpPr>
            <a:spLocks noGrp="1" noChangeArrowheads="1"/>
          </p:cNvSpPr>
          <p:nvPr userDrawn="1">
            <p:ph type="sldNum" sz="quarter" idx="4"/>
          </p:nvPr>
        </p:nvSpPr>
        <p:spPr>
          <a:xfrm>
            <a:off x="6934200" y="6521450"/>
            <a:ext cx="2133600" cy="247650"/>
          </a:xfrm>
          <a:prstGeom prst="rect">
            <a:avLst/>
          </a:prstGeom>
          <a:ln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solidFill>
                  <a:schemeClr val="bg1"/>
                </a:solidFill>
                <a:latin typeface="Trebuchet MS" charset="0"/>
              </a:defRPr>
            </a:lvl1pPr>
          </a:lstStyle>
          <a:p>
            <a:fld id="{A7426796-ADDC-CF4A-84C3-480FB85F252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5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152400" y="838200"/>
            <a:ext cx="86106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152400" y="6521450"/>
            <a:ext cx="31242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 b="1">
                <a:solidFill>
                  <a:srgbClr val="FFFFFF"/>
                </a:solidFill>
                <a:latin typeface="Trebuchet MS" charset="0"/>
              </a:defRPr>
            </a:lvl1pPr>
          </a:lstStyle>
          <a:p>
            <a:r>
              <a:rPr lang="en-US" altLang="x-none"/>
              <a:t>CASAS National Summer Institute 2018</a:t>
            </a:r>
            <a:endParaRPr lang="en-US" altLang="x-none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9" r:id="rId1"/>
    <p:sldLayoutId id="2147484130" r:id="rId2"/>
    <p:sldLayoutId id="2147484131" r:id="rId3"/>
    <p:sldLayoutId id="2147484132" r:id="rId4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4B959"/>
          </a:solidFill>
          <a:latin typeface="Trebuchet MS" pitchFamily="34" charset="0"/>
          <a:ea typeface="Arial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4B959"/>
          </a:solidFill>
          <a:latin typeface="Trebuchet MS" pitchFamily="34" charset="0"/>
          <a:ea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4B959"/>
          </a:solidFill>
          <a:latin typeface="Trebuchet MS" pitchFamily="34" charset="0"/>
          <a:ea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4B959"/>
          </a:solidFill>
          <a:latin typeface="Trebuchet MS" pitchFamily="34" charset="0"/>
          <a:ea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4B959"/>
          </a:solidFill>
          <a:latin typeface="Trebuchet MS" pitchFamily="34" charset="0"/>
          <a:ea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rgbClr val="008080"/>
          </a:solidFill>
          <a:latin typeface="Helvetic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rgbClr val="008080"/>
          </a:solidFill>
          <a:latin typeface="Helvetic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rgbClr val="008080"/>
          </a:solidFill>
          <a:latin typeface="Helvetic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rgbClr val="008080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Font typeface="Wingdings" charset="2"/>
        <a:buChar char="§"/>
        <a:defRPr sz="2800">
          <a:solidFill>
            <a:schemeClr val="tx1"/>
          </a:solidFill>
          <a:latin typeface="Trebuchet MS" pitchFamily="34" charset="0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•"/>
        <a:defRPr sz="2400">
          <a:solidFill>
            <a:schemeClr val="tx1"/>
          </a:solidFill>
          <a:latin typeface="Trebuchet MS" pitchFamily="34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•"/>
        <a:defRPr sz="2000">
          <a:solidFill>
            <a:schemeClr val="tx1"/>
          </a:solidFill>
          <a:latin typeface="Trebuchet MS" pitchFamily="34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Arial" charset="0"/>
        <a:buChar char="•"/>
        <a:defRPr sz="2000">
          <a:solidFill>
            <a:schemeClr val="tx1"/>
          </a:solidFill>
          <a:latin typeface="Trebuchet MS" pitchFamily="34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Font typeface="Trebuchet MS" charset="0"/>
        <a:buChar char="–"/>
        <a:defRPr sz="2000">
          <a:solidFill>
            <a:schemeClr val="tx1"/>
          </a:solidFill>
          <a:latin typeface="Trebuchet MS" pitchFamily="34" charset="0"/>
          <a:ea typeface="Arial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aug@ETS.ORG" TargetMode="External"/><Relationship Id="rId4" Type="http://schemas.openxmlformats.org/officeDocument/2006/relationships/hyperlink" Target="mailto:jjacobsen@CASAS.org" TargetMode="External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4" Type="http://schemas.openxmlformats.org/officeDocument/2006/relationships/image" Target="../media/image8.e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njordan@casas.org" TargetMode="External"/><Relationship Id="rId4" Type="http://schemas.openxmlformats.org/officeDocument/2006/relationships/hyperlink" Target="mailto:kburger@casas.org" TargetMode="External"/><Relationship Id="rId5" Type="http://schemas.openxmlformats.org/officeDocument/2006/relationships/hyperlink" Target="mailto:THaug@ETS.ORG" TargetMode="External"/><Relationship Id="rId6" Type="http://schemas.openxmlformats.org/officeDocument/2006/relationships/image" Target="../media/image6.png"/><Relationship Id="rId7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2.jpeg"/><Relationship Id="rId12" Type="http://schemas.openxmlformats.org/officeDocument/2006/relationships/hyperlink" Target="https://www.youtube.com/user/CASASAssessment" TargetMode="External"/><Relationship Id="rId13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casas.org/" TargetMode="External"/><Relationship Id="rId4" Type="http://schemas.openxmlformats.org/officeDocument/2006/relationships/hyperlink" Target="https://twitter.com/CASASsystem" TargetMode="External"/><Relationship Id="rId5" Type="http://schemas.openxmlformats.org/officeDocument/2006/relationships/hyperlink" Target="https://twitter.com/hashtag/casassi2018" TargetMode="External"/><Relationship Id="rId6" Type="http://schemas.openxmlformats.org/officeDocument/2006/relationships/hyperlink" Target="https://www.facebook.com/CASASsystem/" TargetMode="External"/><Relationship Id="rId7" Type="http://schemas.openxmlformats.org/officeDocument/2006/relationships/hyperlink" Target="https://www.facebook.com/hashtag/casassi2018" TargetMode="External"/><Relationship Id="rId8" Type="http://schemas.openxmlformats.org/officeDocument/2006/relationships/hyperlink" Target="http://www.youtube.com/user/CASASAssessment" TargetMode="External"/><Relationship Id="rId9" Type="http://schemas.openxmlformats.org/officeDocument/2006/relationships/image" Target="../media/image11.jpeg"/><Relationship Id="rId10" Type="http://schemas.openxmlformats.org/officeDocument/2006/relationships/hyperlink" Target="https://www.facebook.com/CASASsyste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5.jp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5"/>
          <p:cNvSpPr>
            <a:spLocks noGrp="1"/>
          </p:cNvSpPr>
          <p:nvPr>
            <p:ph type="title"/>
          </p:nvPr>
        </p:nvSpPr>
        <p:spPr>
          <a:xfrm>
            <a:off x="457200" y="1905000"/>
            <a:ext cx="7467600" cy="1447800"/>
          </a:xfrm>
        </p:spPr>
        <p:txBody>
          <a:bodyPr/>
          <a:lstStyle/>
          <a:p>
            <a:r>
              <a:rPr lang="en-US" altLang="x-none" b="0" i="1" dirty="0">
                <a:latin typeface="Trebuchet MS" charset="0"/>
                <a:cs typeface="Arial" charset="0"/>
              </a:rPr>
              <a:t>CASAS and </a:t>
            </a:r>
            <a:r>
              <a:rPr lang="en-US" altLang="x-none" b="0" i="1" dirty="0" err="1">
                <a:latin typeface="Trebuchet MS" charset="0"/>
                <a:cs typeface="Arial" charset="0"/>
              </a:rPr>
              <a:t>HiSET</a:t>
            </a:r>
            <a:r>
              <a:rPr lang="en-US" altLang="x-none" b="0" i="1" dirty="0">
                <a:latin typeface="Trebuchet MS" charset="0"/>
                <a:cs typeface="Arial" charset="0"/>
              </a:rPr>
              <a:t>® Correspondence Study – Update</a:t>
            </a:r>
            <a:endParaRPr lang="en-US" altLang="en-US" dirty="0">
              <a:latin typeface="Trebuchet MS" charset="0"/>
              <a:cs typeface="Arial" charset="0"/>
            </a:endParaRP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33800"/>
            <a:ext cx="6551613" cy="1905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700" dirty="0">
                <a:latin typeface="Trebuchet MS" charset="0"/>
                <a:cs typeface="Arial" charset="0"/>
              </a:rPr>
              <a:t>Tanya Haug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1700" dirty="0">
                <a:latin typeface="Trebuchet MS" charset="0"/>
                <a:cs typeface="Arial" charset="0"/>
              </a:rPr>
              <a:t>National Director, ETS High School Equivalency Test (</a:t>
            </a:r>
            <a:r>
              <a:rPr lang="en-US" altLang="en-US" sz="1700" dirty="0" err="1">
                <a:latin typeface="Trebuchet MS" charset="0"/>
                <a:cs typeface="Arial" charset="0"/>
              </a:rPr>
              <a:t>HiSET</a:t>
            </a:r>
            <a:r>
              <a:rPr lang="en-US" altLang="en-US" sz="1700" dirty="0">
                <a:latin typeface="Trebuchet MS" charset="0"/>
                <a:cs typeface="Arial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x-none" sz="1700" dirty="0">
                <a:latin typeface="Trebuchet MS" charset="0"/>
                <a:cs typeface="Arial" charset="0"/>
                <a:hlinkClick r:id="rId3"/>
              </a:rPr>
              <a:t>THaug@ETS.ORG</a:t>
            </a:r>
            <a:endParaRPr lang="en-US" altLang="x-none" sz="1700" dirty="0">
              <a:latin typeface="Trebuchet MS" charset="0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sz="1700" dirty="0">
              <a:latin typeface="Trebuchet MS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700" dirty="0">
                <a:latin typeface="Trebuchet MS" charset="0"/>
                <a:cs typeface="Arial" charset="0"/>
              </a:rPr>
              <a:t>Jared Jacobsen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700" dirty="0">
                <a:latin typeface="Trebuchet MS" charset="0"/>
                <a:cs typeface="Arial" charset="0"/>
              </a:rPr>
              <a:t>Senior Research Analyst, CASAS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1700" dirty="0">
                <a:latin typeface="Trebuchet MS" charset="0"/>
                <a:cs typeface="Arial" charset="0"/>
                <a:hlinkClick r:id="rId4"/>
              </a:rPr>
              <a:t>jjacobsen@CASAS.org</a:t>
            </a:r>
            <a:endParaRPr lang="en-US" altLang="en-US" sz="1700" dirty="0">
              <a:latin typeface="Trebuchet MS" charset="0"/>
              <a:cs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en-US" sz="1700" dirty="0">
              <a:latin typeface="Trebuchet MS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954" y="4114800"/>
            <a:ext cx="1282446" cy="16596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14800"/>
            <a:ext cx="1282446" cy="16596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722" y="4808982"/>
            <a:ext cx="2334555" cy="829818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381000"/>
            <a:ext cx="8382000" cy="206044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Test-takers who took Reading GOALS form 905R or 906R (Level C) and </a:t>
            </a:r>
            <a:r>
              <a:rPr lang="en-US" dirty="0" err="1" smtClean="0"/>
              <a:t>HiSET</a:t>
            </a:r>
            <a:r>
              <a:rPr lang="en-US" dirty="0" smtClean="0"/>
              <a:t> Language Arts Reading had a correlation of 0.567 between scores.</a:t>
            </a:r>
          </a:p>
          <a:p>
            <a:r>
              <a:rPr lang="en-US" dirty="0" smtClean="0"/>
              <a:t>Test-takers </a:t>
            </a:r>
            <a:r>
              <a:rPr lang="en-US" dirty="0"/>
              <a:t>who took Reading GOALS form </a:t>
            </a:r>
            <a:r>
              <a:rPr lang="en-US" dirty="0" smtClean="0"/>
              <a:t>907R </a:t>
            </a:r>
            <a:r>
              <a:rPr lang="en-US" dirty="0"/>
              <a:t>or </a:t>
            </a:r>
            <a:r>
              <a:rPr lang="en-US" dirty="0" smtClean="0"/>
              <a:t>908R </a:t>
            </a:r>
            <a:r>
              <a:rPr lang="en-US" dirty="0"/>
              <a:t>(Level </a:t>
            </a:r>
            <a:r>
              <a:rPr lang="en-US" dirty="0" smtClean="0"/>
              <a:t>D) </a:t>
            </a:r>
            <a:r>
              <a:rPr lang="en-US" dirty="0"/>
              <a:t>and </a:t>
            </a:r>
            <a:r>
              <a:rPr lang="en-US" dirty="0" err="1"/>
              <a:t>HiSET</a:t>
            </a:r>
            <a:r>
              <a:rPr lang="en-US" dirty="0"/>
              <a:t> Language Arts Reading had a correlation of </a:t>
            </a:r>
            <a:r>
              <a:rPr lang="en-US" dirty="0" smtClean="0"/>
              <a:t>0.571 </a:t>
            </a:r>
            <a:r>
              <a:rPr lang="en-US" dirty="0"/>
              <a:t>between scores.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Preliminary Reading Results*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01329-E813-B84D-9203-D8B3A426EA16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 2018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464" y="5727771"/>
            <a:ext cx="1951055" cy="762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396" y="5791200"/>
            <a:ext cx="47722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  All results are preliminary and we cannot yet make final</a:t>
            </a:r>
          </a:p>
          <a:p>
            <a:r>
              <a:rPr lang="en-US" sz="1400" dirty="0" smtClean="0"/>
              <a:t>    conclusions from the data.</a:t>
            </a:r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99178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A766507-F29D-6E47-B727-2875F9EE73B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1638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Preliminary Reading Results – Level C Form*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27118928"/>
              </p:ext>
            </p:extLst>
          </p:nvPr>
        </p:nvGraphicFramePr>
        <p:xfrm>
          <a:off x="4648200" y="987425"/>
          <a:ext cx="4038600" cy="513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ontent Placeholder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37364647"/>
              </p:ext>
            </p:extLst>
          </p:nvPr>
        </p:nvGraphicFramePr>
        <p:xfrm>
          <a:off x="552450" y="2657951"/>
          <a:ext cx="3848100" cy="180086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xmlns="" val="812984131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xmlns="" val="392425749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928683425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Pass </a:t>
                      </a:r>
                      <a:r>
                        <a:rPr lang="en-US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HiSET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Language Arts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A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982742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74421007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40.7%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0674904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56.5%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0A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7451839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Conservative Estimate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90.4%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A4E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0A4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702338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-1588" y="553074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233363"/>
            <a:r>
              <a:rPr lang="en-US" sz="1400" dirty="0"/>
              <a:t>*   All results are preliminary and we cannot yet </a:t>
            </a:r>
            <a:r>
              <a:rPr lang="en-US" sz="1400" dirty="0" smtClean="0"/>
              <a:t>make       final conclusions </a:t>
            </a:r>
            <a:r>
              <a:rPr lang="en-US" sz="1400" dirty="0"/>
              <a:t>from the data.</a:t>
            </a:r>
          </a:p>
        </p:txBody>
      </p:sp>
    </p:spTree>
    <p:extLst>
      <p:ext uri="{BB962C8B-B14F-4D97-AF65-F5344CB8AC3E}">
        <p14:creationId xmlns:p14="http://schemas.microsoft.com/office/powerpoint/2010/main" val="3088923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A766507-F29D-6E47-B727-2875F9EE73B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1638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Preliminary Reading Results – Level D Form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17163625"/>
              </p:ext>
            </p:extLst>
          </p:nvPr>
        </p:nvGraphicFramePr>
        <p:xfrm>
          <a:off x="4648200" y="987425"/>
          <a:ext cx="4038600" cy="513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0598962"/>
              </p:ext>
            </p:extLst>
          </p:nvPr>
        </p:nvGraphicFramePr>
        <p:xfrm>
          <a:off x="590550" y="2657951"/>
          <a:ext cx="3771900" cy="1800860"/>
        </p:xfrm>
        <a:graphic>
          <a:graphicData uri="http://schemas.openxmlformats.org/drawingml/2006/table">
            <a:tbl>
              <a:tblPr>
                <a:effectLst>
                  <a:outerShdw blurRad="190500" dist="76200" dir="13500000" sx="101000" sy="101000" algn="br" rotWithShape="0">
                    <a:prstClr val="black">
                      <a:alpha val="31000"/>
                    </a:prstClr>
                  </a:outerShdw>
                </a:effectLst>
              </a:tblPr>
              <a:tblGrid>
                <a:gridCol w="1435100">
                  <a:extLst>
                    <a:ext uri="{9D8B030D-6E8A-4147-A177-3AD203B41FA5}">
                      <a16:colId xmlns:a16="http://schemas.microsoft.com/office/drawing/2014/main" xmlns="" val="217679202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20728710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89881998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Passed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HiSET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Language Arts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72906724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Inacurrate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Score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6681464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43.8%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4202006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64.4%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7317981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82.5%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136903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950" y="5638800"/>
            <a:ext cx="47371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8972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6000">
              <a:schemeClr val="bg1"/>
            </a:gs>
            <a:gs pos="50000">
              <a:srgbClr val="FFFFFF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A766507-F29D-6E47-B727-2875F9EE73B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1638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Preliminary Math Results – Level C/D Form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4961330"/>
              </p:ext>
            </p:extLst>
          </p:nvPr>
        </p:nvGraphicFramePr>
        <p:xfrm>
          <a:off x="590550" y="2657951"/>
          <a:ext cx="3771900" cy="1800860"/>
        </p:xfrm>
        <a:graphic>
          <a:graphicData uri="http://schemas.openxmlformats.org/drawingml/2006/table">
            <a:tbl>
              <a:tblPr>
                <a:effectLst>
                  <a:innerShdw blurRad="317500" dist="228600" dir="13500000">
                    <a:prstClr val="black">
                      <a:alpha val="20000"/>
                    </a:prstClr>
                  </a:innerShdw>
                </a:effectLst>
              </a:tblPr>
              <a:tblGrid>
                <a:gridCol w="1435100">
                  <a:extLst>
                    <a:ext uri="{9D8B030D-6E8A-4147-A177-3AD203B41FA5}">
                      <a16:colId xmlns:a16="http://schemas.microsoft.com/office/drawing/2014/main" xmlns="" val="703903945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6590399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389955194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Passed </a:t>
                      </a:r>
                      <a:r>
                        <a:rPr lang="en-US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HiSET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Language Arts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85725" marT="9525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F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1276137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Inacurrate Score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38349395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9259286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F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3504606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NRS Level 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FD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857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F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70044716"/>
                  </a:ext>
                </a:extLst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24360987"/>
              </p:ext>
            </p:extLst>
          </p:nvPr>
        </p:nvGraphicFramePr>
        <p:xfrm>
          <a:off x="4648200" y="987425"/>
          <a:ext cx="4038600" cy="513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26907"/>
            <a:ext cx="4737100" cy="59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245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381000"/>
            <a:ext cx="8382000" cy="2060449"/>
          </a:xfrm>
          <a:effectLst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400" dirty="0" smtClean="0"/>
              <a:t>Test-takers who scored into NRS Level 4 had a mean </a:t>
            </a:r>
            <a:r>
              <a:rPr lang="en-US" sz="2400" dirty="0" err="1" smtClean="0"/>
              <a:t>HiSET</a:t>
            </a:r>
            <a:r>
              <a:rPr lang="en-US" sz="2400" dirty="0" smtClean="0"/>
              <a:t> score of 7.2.</a:t>
            </a:r>
          </a:p>
          <a:p>
            <a:r>
              <a:rPr lang="en-US" sz="2400" dirty="0"/>
              <a:t>Test-takers who scored into NRS Level </a:t>
            </a:r>
            <a:r>
              <a:rPr lang="en-US" sz="2400" dirty="0" smtClean="0"/>
              <a:t>5 </a:t>
            </a:r>
            <a:r>
              <a:rPr lang="en-US" sz="2400" dirty="0"/>
              <a:t>had a mean </a:t>
            </a:r>
            <a:r>
              <a:rPr lang="en-US" sz="2400" dirty="0" err="1"/>
              <a:t>HiSET</a:t>
            </a:r>
            <a:r>
              <a:rPr lang="en-US" sz="2400" dirty="0"/>
              <a:t> score of </a:t>
            </a:r>
            <a:r>
              <a:rPr lang="en-US" sz="2400" dirty="0" smtClean="0"/>
              <a:t>9.4.</a:t>
            </a:r>
          </a:p>
          <a:p>
            <a:r>
              <a:rPr lang="en-US" sz="2400" dirty="0"/>
              <a:t>Test-takers who scored into NRS Level </a:t>
            </a:r>
            <a:r>
              <a:rPr lang="en-US" sz="2400" dirty="0" smtClean="0"/>
              <a:t>6 </a:t>
            </a:r>
            <a:r>
              <a:rPr lang="en-US" sz="2400" dirty="0"/>
              <a:t>had a mean </a:t>
            </a:r>
            <a:r>
              <a:rPr lang="en-US" sz="2400" dirty="0" err="1"/>
              <a:t>HiSET</a:t>
            </a:r>
            <a:r>
              <a:rPr lang="en-US" sz="2400" dirty="0"/>
              <a:t> score of </a:t>
            </a:r>
            <a:r>
              <a:rPr lang="en-US" sz="2400" dirty="0" smtClean="0"/>
              <a:t>13.2.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Preliminary Math Results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01329-E813-B84D-9203-D8B3A426EA16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 2018</a:t>
            </a:r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970101"/>
              </p:ext>
            </p:extLst>
          </p:nvPr>
        </p:nvGraphicFramePr>
        <p:xfrm>
          <a:off x="1447800" y="3367024"/>
          <a:ext cx="5194934" cy="234797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406400" dist="38100" sx="101000" sy="1010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133977">
                  <a:extLst>
                    <a:ext uri="{9D8B030D-6E8A-4147-A177-3AD203B41FA5}">
                      <a16:colId xmlns:a16="http://schemas.microsoft.com/office/drawing/2014/main" xmlns="" val="4077893774"/>
                    </a:ext>
                  </a:extLst>
                </a:gridCol>
                <a:gridCol w="492282">
                  <a:extLst>
                    <a:ext uri="{9D8B030D-6E8A-4147-A177-3AD203B41FA5}">
                      <a16:colId xmlns:a16="http://schemas.microsoft.com/office/drawing/2014/main" xmlns="" val="3051331159"/>
                    </a:ext>
                  </a:extLst>
                </a:gridCol>
                <a:gridCol w="1641694">
                  <a:extLst>
                    <a:ext uri="{9D8B030D-6E8A-4147-A177-3AD203B41FA5}">
                      <a16:colId xmlns:a16="http://schemas.microsoft.com/office/drawing/2014/main" xmlns="" val="304454746"/>
                    </a:ext>
                  </a:extLst>
                </a:gridCol>
                <a:gridCol w="926981">
                  <a:extLst>
                    <a:ext uri="{9D8B030D-6E8A-4147-A177-3AD203B41FA5}">
                      <a16:colId xmlns:a16="http://schemas.microsoft.com/office/drawing/2014/main" xmlns="" val="3301255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 err="1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HiSET</a:t>
                      </a:r>
                      <a:r>
                        <a:rPr lang="en-US" sz="1800" u="sng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Mathematics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563438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Math GOALS NRS Level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 </a:t>
                      </a:r>
                      <a:r>
                        <a:rPr lang="en-US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HiSET</a:t>
                      </a: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Score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60413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Inaccurate Score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6.00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3.89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60037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NRS Level 4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7.16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32444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NRS Level 5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9.37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3.50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55187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NRS Level 6</a:t>
                      </a:r>
                      <a:endParaRPr lang="en-US" sz="1800" u="non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non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u="non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13.18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3.71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24115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US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8.48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3970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4.35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9A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42660170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5844931"/>
            <a:ext cx="4737100" cy="596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1927" y="4724400"/>
            <a:ext cx="21437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12328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987551"/>
            <a:ext cx="8382000" cy="5138928"/>
          </a:xfrm>
        </p:spPr>
        <p:txBody>
          <a:bodyPr/>
          <a:lstStyle/>
          <a:p>
            <a:r>
              <a:rPr lang="en-US" dirty="0" smtClean="0"/>
              <a:t>Preliminary results indicate a strong relationship between performance on CASAS GOALS tests and </a:t>
            </a:r>
            <a:r>
              <a:rPr lang="en-US" dirty="0" err="1" smtClean="0"/>
              <a:t>HiSET</a:t>
            </a:r>
            <a:r>
              <a:rPr lang="en-US" dirty="0" smtClean="0"/>
              <a:t> Reading and Math tests.</a:t>
            </a:r>
          </a:p>
          <a:p>
            <a:r>
              <a:rPr lang="en-US" dirty="0" smtClean="0"/>
              <a:t>Additional examinee data will be collected and analyzed before making final conclusions and recommendations regarding readiness to take the </a:t>
            </a:r>
            <a:r>
              <a:rPr lang="en-US" dirty="0" err="1" smtClean="0"/>
              <a:t>HiSET</a:t>
            </a:r>
            <a:r>
              <a:rPr lang="en-US" dirty="0" smtClean="0"/>
              <a:t> Reading and Math tests.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Summary of Preliminary Results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601329-E813-B84D-9203-D8B3A426EA16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CASAS National Summer Institute 2018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4800" y="58775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33363" indent="-233363"/>
            <a:r>
              <a:rPr lang="en-US" sz="1400" dirty="0"/>
              <a:t>*   All results are preliminary and we cannot yet </a:t>
            </a:r>
            <a:r>
              <a:rPr lang="en-US" sz="1400" smtClean="0"/>
              <a:t>make       final conclusions </a:t>
            </a:r>
            <a:r>
              <a:rPr lang="en-US" sz="1400" dirty="0"/>
              <a:t>from the data.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415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Benefits of Participating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3810000"/>
          </a:xfrm>
        </p:spPr>
        <p:txBody>
          <a:bodyPr/>
          <a:lstStyle/>
          <a:p>
            <a:r>
              <a:rPr lang="en-US" dirty="0" smtClean="0"/>
              <a:t>Help develop a </a:t>
            </a:r>
            <a:r>
              <a:rPr lang="en-US" dirty="0"/>
              <a:t>valuable tool for educators to determine </a:t>
            </a:r>
            <a:r>
              <a:rPr lang="en-US" dirty="0" smtClean="0"/>
              <a:t>student readiness </a:t>
            </a:r>
            <a:r>
              <a:rPr lang="en-US" dirty="0"/>
              <a:t>to </a:t>
            </a:r>
            <a:r>
              <a:rPr lang="en-US" dirty="0" smtClean="0"/>
              <a:t>take the </a:t>
            </a:r>
            <a:r>
              <a:rPr lang="en-US" dirty="0" err="1"/>
              <a:t>HiSET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Provide your participating students with no-cost </a:t>
            </a:r>
            <a:r>
              <a:rPr lang="en-US" dirty="0"/>
              <a:t>vouchers for </a:t>
            </a:r>
            <a:r>
              <a:rPr lang="en-US" dirty="0" err="1" smtClean="0"/>
              <a:t>HiSET</a:t>
            </a:r>
            <a:r>
              <a:rPr lang="en-US" dirty="0" smtClean="0"/>
              <a:t> Reading </a:t>
            </a:r>
            <a:r>
              <a:rPr lang="en-US" dirty="0"/>
              <a:t>and Mathematics </a:t>
            </a:r>
            <a:r>
              <a:rPr lang="en-US" dirty="0" smtClean="0"/>
              <a:t>Assessments.</a:t>
            </a:r>
          </a:p>
          <a:p>
            <a:pPr lvl="0"/>
            <a:r>
              <a:rPr lang="en-US" dirty="0"/>
              <a:t>No-cost CASAS field-test </a:t>
            </a:r>
            <a:r>
              <a:rPr lang="en-US" dirty="0" smtClean="0"/>
              <a:t>administrations.</a:t>
            </a:r>
            <a:endParaRPr lang="en-US" sz="2400" dirty="0"/>
          </a:p>
          <a:p>
            <a:pPr lvl="0"/>
            <a:r>
              <a:rPr lang="en-US" dirty="0" smtClean="0"/>
              <a:t>CASAS provides a </a:t>
            </a:r>
            <a:r>
              <a:rPr lang="en-US" dirty="0"/>
              <a:t>small stipend (gift card) for </a:t>
            </a:r>
            <a:r>
              <a:rPr lang="en-US" dirty="0" smtClean="0"/>
              <a:t>participants.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4694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How to Participate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Nicole Jordan </a:t>
            </a:r>
            <a:r>
              <a:rPr lang="en-US" dirty="0" smtClean="0">
                <a:hlinkClick r:id="rId3"/>
              </a:rPr>
              <a:t>njordan@casas.org</a:t>
            </a:r>
            <a:r>
              <a:rPr lang="en-US" dirty="0" smtClean="0"/>
              <a:t> or Karen Burger </a:t>
            </a:r>
            <a:r>
              <a:rPr lang="en-US" dirty="0" smtClean="0">
                <a:hlinkClick r:id="rId4"/>
              </a:rPr>
              <a:t>kburger@casas.org</a:t>
            </a:r>
            <a:r>
              <a:rPr lang="en-US" dirty="0" smtClean="0"/>
              <a:t> .</a:t>
            </a:r>
          </a:p>
          <a:p>
            <a:r>
              <a:rPr lang="en-US" dirty="0" smtClean="0"/>
              <a:t>Contact Tanya </a:t>
            </a:r>
            <a:r>
              <a:rPr lang="en-US" dirty="0" err="1" smtClean="0"/>
              <a:t>Haug</a:t>
            </a:r>
            <a:r>
              <a:rPr lang="en-US" dirty="0" smtClean="0"/>
              <a:t> </a:t>
            </a:r>
            <a:r>
              <a:rPr lang="en-US" altLang="x-none" dirty="0" smtClean="0">
                <a:latin typeface="Trebuchet MS" charset="0"/>
                <a:cs typeface="Arial" charset="0"/>
                <a:hlinkClick r:id="rId5"/>
              </a:rPr>
              <a:t>THaug@ETS.ORG</a:t>
            </a:r>
            <a:endParaRPr lang="en-US" dirty="0"/>
          </a:p>
          <a:p>
            <a:r>
              <a:rPr lang="en-US" dirty="0" smtClean="0"/>
              <a:t>We will make sure the test sessions are set up on </a:t>
            </a:r>
            <a:r>
              <a:rPr lang="en-US" dirty="0" err="1" smtClean="0"/>
              <a:t>eTests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will ensure you have the necessary </a:t>
            </a:r>
            <a:r>
              <a:rPr lang="en-US" dirty="0" err="1" smtClean="0"/>
              <a:t>HiSET</a:t>
            </a:r>
            <a:r>
              <a:rPr lang="en-US" dirty="0" smtClean="0"/>
              <a:t> vouchers for all participants.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333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Trebuchet MS" charset="0"/>
                <a:cs typeface="Arial" charset="0"/>
              </a:rPr>
              <a:t>Thank You for Attending!</a:t>
            </a: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4D2DD55-C281-2745-80AA-49C620D2F330}" type="slidenum">
              <a:rPr lang="en-US" altLang="en-US" sz="1100">
                <a:solidFill>
                  <a:srgbClr val="FFFFFF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18</a:t>
            </a:fld>
            <a:endParaRPr lang="en-US" altLang="en-US" sz="1100">
              <a:solidFill>
                <a:srgbClr val="FFFFFF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Char char="§"/>
            </a:pP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Be sure to visit the CASAS website at 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  <a:hlinkClick r:id="rId3"/>
              </a:rPr>
              <a:t>www.casas.org</a:t>
            </a:r>
            <a:endParaRPr lang="en-US" altLang="x-none" sz="2100">
              <a:solidFill>
                <a:srgbClr val="7F7F7F"/>
              </a:solidFill>
              <a:latin typeface="Trebuchet MS" charset="0"/>
              <a:cs typeface="Arial" charset="0"/>
            </a:endParaRPr>
          </a:p>
          <a:p>
            <a:pPr>
              <a:buFont typeface="Wingdings" charset="2"/>
              <a:buChar char="§"/>
            </a:pPr>
            <a:endParaRPr lang="en-US" altLang="x-none" sz="1400">
              <a:solidFill>
                <a:srgbClr val="7F7F7F"/>
              </a:solidFill>
              <a:latin typeface="Trebuchet MS" charset="0"/>
              <a:cs typeface="Arial" charset="0"/>
            </a:endParaRPr>
          </a:p>
          <a:p>
            <a:pPr>
              <a:buFont typeface="Wingdings" charset="2"/>
              <a:buChar char="§"/>
            </a:pP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Follow us on </a:t>
            </a:r>
            <a:r>
              <a:rPr lang="en-US" altLang="x-none" sz="2100" b="1">
                <a:solidFill>
                  <a:srgbClr val="7F7F7F"/>
                </a:solidFill>
                <a:latin typeface="Trebuchet MS" charset="0"/>
                <a:cs typeface="Arial" charset="0"/>
              </a:rPr>
              <a:t>Twitter    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 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  <a:hlinkClick r:id="rId4"/>
              </a:rPr>
              <a:t>twitter.com/CASASsystem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 and use the hashtag 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  <a:hlinkClick r:id="rId5"/>
              </a:rPr>
              <a:t>#casassi2018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 to tweet updates, photos, and stories.</a:t>
            </a:r>
          </a:p>
          <a:p>
            <a:pPr>
              <a:buFont typeface="Wingdings" charset="2"/>
              <a:buChar char="§"/>
            </a:pPr>
            <a:endParaRPr lang="en-US" altLang="x-none" sz="1400">
              <a:solidFill>
                <a:srgbClr val="7F7F7F"/>
              </a:solidFill>
              <a:latin typeface="Trebuchet MS" charset="0"/>
              <a:cs typeface="Arial" charset="0"/>
            </a:endParaRPr>
          </a:p>
          <a:p>
            <a:pPr>
              <a:buFont typeface="Wingdings" charset="2"/>
              <a:buChar char="§"/>
            </a:pP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Keep in touch with </a:t>
            </a:r>
            <a:r>
              <a:rPr lang="en-US" altLang="x-none" sz="2100" b="1">
                <a:solidFill>
                  <a:srgbClr val="7F7F7F"/>
                </a:solidFill>
                <a:latin typeface="Trebuchet MS" charset="0"/>
                <a:cs typeface="Arial" charset="0"/>
              </a:rPr>
              <a:t>Facebook     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  <a:hlinkClick r:id="rId6"/>
              </a:rPr>
              <a:t>facebook.com/CASASsystem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 use the hashtag 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  <a:hlinkClick r:id="rId7"/>
              </a:rPr>
              <a:t>#casassi2018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 to share photos and post stories.</a:t>
            </a:r>
          </a:p>
          <a:p>
            <a:pPr>
              <a:buFont typeface="Wingdings" charset="2"/>
              <a:buChar char="§"/>
            </a:pPr>
            <a:endParaRPr lang="en-US" altLang="x-none" sz="1400">
              <a:solidFill>
                <a:srgbClr val="7F7F7F"/>
              </a:solidFill>
              <a:latin typeface="Trebuchet MS" charset="0"/>
              <a:cs typeface="Arial" charset="0"/>
            </a:endParaRPr>
          </a:p>
          <a:p>
            <a:pPr>
              <a:buFont typeface="Wingdings" charset="2"/>
              <a:buChar char="§"/>
            </a:pP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</a:rPr>
              <a:t>Visit us on the      </a:t>
            </a:r>
            <a:r>
              <a:rPr lang="en-US" altLang="x-none" sz="2100">
                <a:solidFill>
                  <a:srgbClr val="7F7F7F"/>
                </a:solidFill>
                <a:latin typeface="Trebuchet MS" charset="0"/>
                <a:cs typeface="Arial" charset="0"/>
                <a:hlinkClick r:id="rId8"/>
              </a:rPr>
              <a:t>YouTube Channel</a:t>
            </a:r>
            <a:endParaRPr lang="en-US" altLang="x-none" sz="2100">
              <a:solidFill>
                <a:srgbClr val="7F7F7F"/>
              </a:solidFill>
              <a:latin typeface="Trebuchet MS" charset="0"/>
              <a:cs typeface="Arial" charset="0"/>
            </a:endParaRPr>
          </a:p>
        </p:txBody>
      </p:sp>
      <p:pic>
        <p:nvPicPr>
          <p:cNvPr id="18437" name="Picture 3">
            <a:hlinkClick r:id="rId4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025" y="3324225"/>
            <a:ext cx="2571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4">
            <a:hlinkClick r:id="rId10"/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4267200"/>
            <a:ext cx="2571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5">
            <a:hlinkClick r:id="rId12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5229225"/>
            <a:ext cx="2571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769350" cy="914400"/>
          </a:xfrm>
        </p:spPr>
        <p:txBody>
          <a:bodyPr/>
          <a:lstStyle/>
          <a:p>
            <a:r>
              <a:rPr lang="en-US" altLang="en-US" dirty="0" smtClean="0">
                <a:latin typeface="Trebuchet MS" charset="0"/>
                <a:cs typeface="Arial" charset="0"/>
              </a:rPr>
              <a:t>Purpose of the Study</a:t>
            </a:r>
            <a:endParaRPr lang="en-US" altLang="en-US" dirty="0">
              <a:latin typeface="Trebuchet MS" charset="0"/>
              <a:cs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28600" y="2590800"/>
            <a:ext cx="8769350" cy="2743200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altLang="x-none" dirty="0" smtClean="0">
                <a:solidFill>
                  <a:schemeClr val="tx1"/>
                </a:solidFill>
                <a:latin typeface="Trebuchet MS" charset="0"/>
                <a:cs typeface="Arial" charset="0"/>
              </a:rPr>
              <a:t>To provide evidence that CASAS GOALS tests are appropriate instruments to determine student readiness to take the </a:t>
            </a:r>
            <a:r>
              <a:rPr lang="en-US" altLang="x-none" dirty="0" err="1" smtClean="0">
                <a:solidFill>
                  <a:schemeClr val="tx1"/>
                </a:solidFill>
                <a:latin typeface="Trebuchet MS" charset="0"/>
                <a:cs typeface="Arial" charset="0"/>
              </a:rPr>
              <a:t>HiSET</a:t>
            </a:r>
            <a:r>
              <a:rPr lang="en-US" altLang="x-none" dirty="0" smtClean="0">
                <a:solidFill>
                  <a:schemeClr val="tx1"/>
                </a:solidFill>
                <a:latin typeface="Trebuchet MS" charset="0"/>
                <a:cs typeface="Arial" charset="0"/>
              </a:rPr>
              <a:t> Reading and Math sections.</a:t>
            </a:r>
          </a:p>
          <a:p>
            <a:pPr>
              <a:buFont typeface="Wingdings" charset="2"/>
              <a:buChar char="§"/>
            </a:pPr>
            <a:r>
              <a:rPr lang="en-US" altLang="x-none" dirty="0" smtClean="0">
                <a:solidFill>
                  <a:schemeClr val="tx1"/>
                </a:solidFill>
                <a:latin typeface="Trebuchet MS" charset="0"/>
                <a:cs typeface="Arial" charset="0"/>
              </a:rPr>
              <a:t>To estimate student readiness to take the </a:t>
            </a:r>
            <a:r>
              <a:rPr lang="en-US" altLang="x-none" dirty="0" err="1" smtClean="0">
                <a:solidFill>
                  <a:schemeClr val="tx1"/>
                </a:solidFill>
                <a:latin typeface="Trebuchet MS" charset="0"/>
                <a:cs typeface="Arial" charset="0"/>
              </a:rPr>
              <a:t>HiSET</a:t>
            </a:r>
            <a:r>
              <a:rPr lang="en-US" altLang="x-none" dirty="0" smtClean="0">
                <a:solidFill>
                  <a:schemeClr val="tx1"/>
                </a:solidFill>
                <a:latin typeface="Trebuchet MS" charset="0"/>
                <a:cs typeface="Arial" charset="0"/>
              </a:rPr>
              <a:t> Reading and Math sections based on their CASAS GOALS test score.</a:t>
            </a:r>
            <a:endParaRPr lang="en-US" altLang="x-none" dirty="0">
              <a:solidFill>
                <a:schemeClr val="tx1"/>
              </a:solidFill>
              <a:latin typeface="Trebuchet MS" charset="0"/>
              <a:cs typeface="Arial" charset="0"/>
            </a:endParaRPr>
          </a:p>
          <a:p>
            <a:pPr marL="0" indent="0">
              <a:buNone/>
            </a:pPr>
            <a:endParaRPr lang="en-US" altLang="x-none" dirty="0" smtClean="0">
              <a:solidFill>
                <a:srgbClr val="7F7F7F"/>
              </a:solidFill>
              <a:latin typeface="Trebuchet MS" charset="0"/>
              <a:cs typeface="Arial" charset="0"/>
            </a:endParaRPr>
          </a:p>
        </p:txBody>
      </p:sp>
      <p:sp>
        <p:nvSpPr>
          <p:cNvPr id="12291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EED08BC-156A-0746-905A-ED555E50CD85}" type="slidenum">
              <a:rPr lang="en-US" altLang="en-US" sz="1100">
                <a:solidFill>
                  <a:srgbClr val="FFFFFF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en-US" sz="1100">
              <a:solidFill>
                <a:srgbClr val="FFFFFF"/>
              </a:solidFill>
            </a:endParaRPr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 dirty="0">
                <a:solidFill>
                  <a:schemeClr val="bg1"/>
                </a:solidFill>
              </a:rPr>
              <a:t>CASAS National Summer Institute 2018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Trebuchet MS" charset="0"/>
                <a:cs typeface="Arial" charset="0"/>
              </a:rPr>
              <a:t>Reading and Math GOALS are aligned with the Career and College Readiness Standards (CCRS) for Adult Education.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ABE Reading GOALS is approved by National Reporting System for Adult Education (NRS).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Math GOALS was submitted for NRS approval. 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Both measure NRS Levels 1 through 6 and CASAS levels A-D.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Analyses and research studies have provided strong evidence of the validity and reliability of the GOALS tests. </a:t>
            </a:r>
          </a:p>
          <a:p>
            <a:endParaRPr lang="en-US" altLang="en-US" dirty="0">
              <a:latin typeface="Trebuchet MS" charset="0"/>
              <a:cs typeface="Arial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About CASAS Reading and Math GOALS Tests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About </a:t>
            </a:r>
            <a:r>
              <a:rPr lang="en-US" altLang="en-US" sz="2400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sz="2400" dirty="0" smtClean="0">
                <a:latin typeface="Trebuchet MS" charset="0"/>
                <a:cs typeface="Arial" charset="0"/>
              </a:rPr>
              <a:t> Tests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HiSET </a:t>
            </a:r>
            <a:r>
              <a:rPr lang="en-US" dirty="0"/>
              <a:t>Is The Fastest Growing Exam In The </a:t>
            </a:r>
            <a:r>
              <a:rPr lang="en-US" dirty="0" smtClean="0"/>
              <a:t>Market</a:t>
            </a:r>
          </a:p>
          <a:p>
            <a:pPr lvl="1"/>
            <a:r>
              <a:rPr lang="en-US" altLang="en-US" dirty="0"/>
              <a:t>Currently, adopted in </a:t>
            </a:r>
            <a:r>
              <a:rPr lang="en-US" altLang="en-US" dirty="0" smtClean="0"/>
              <a:t>U.S. 28 </a:t>
            </a:r>
            <a:r>
              <a:rPr lang="en-US" altLang="en-US" dirty="0"/>
              <a:t>states and </a:t>
            </a:r>
            <a:r>
              <a:rPr lang="en-US" altLang="en-US" dirty="0" smtClean="0"/>
              <a:t>territories</a:t>
            </a:r>
          </a:p>
          <a:p>
            <a:pPr lvl="1"/>
            <a:r>
              <a:rPr lang="da-DK" altLang="en-US" dirty="0"/>
              <a:t>Over 1 million tests delivered </a:t>
            </a:r>
          </a:p>
          <a:p>
            <a:r>
              <a:rPr lang="en-US" altLang="en-US" dirty="0" smtClean="0"/>
              <a:t>5 HiSET subtests: Mathematics</a:t>
            </a:r>
            <a:r>
              <a:rPr lang="en-US" altLang="en-US" dirty="0"/>
              <a:t>, </a:t>
            </a:r>
            <a:r>
              <a:rPr lang="en-US" altLang="en-US" dirty="0" smtClean="0"/>
              <a:t>Science, </a:t>
            </a:r>
            <a:r>
              <a:rPr lang="en-US" altLang="en-US" dirty="0"/>
              <a:t>ELA-Reading</a:t>
            </a:r>
            <a:r>
              <a:rPr lang="en-US" altLang="en-US" dirty="0" smtClean="0"/>
              <a:t>, ELA-Writing and Social Studies</a:t>
            </a:r>
          </a:p>
          <a:p>
            <a:pPr lvl="1"/>
            <a:r>
              <a:rPr lang="en-US" altLang="en-US" dirty="0"/>
              <a:t>Aligned to the Career and College Readiness Standards (CCRS) for Adult Education</a:t>
            </a:r>
            <a:endParaRPr lang="en-US" altLang="en-US" dirty="0" smtClean="0"/>
          </a:p>
          <a:p>
            <a:r>
              <a:rPr lang="en-US" altLang="en-US" dirty="0" smtClean="0"/>
              <a:t>National </a:t>
            </a:r>
            <a:r>
              <a:rPr lang="en-US" altLang="en-US" dirty="0"/>
              <a:t>battery pass rate: 76.5%</a:t>
            </a:r>
          </a:p>
          <a:p>
            <a:pPr lvl="1"/>
            <a:r>
              <a:rPr lang="en-US" altLang="en-US" dirty="0"/>
              <a:t>Over </a:t>
            </a:r>
            <a:r>
              <a:rPr lang="en-US" altLang="en-US" dirty="0" smtClean="0"/>
              <a:t>42,000 </a:t>
            </a:r>
            <a:r>
              <a:rPr lang="en-US" altLang="en-US" dirty="0"/>
              <a:t>passers in 2017</a:t>
            </a:r>
          </a:p>
          <a:p>
            <a:r>
              <a:rPr lang="en-US" altLang="en-US" dirty="0" smtClean="0"/>
              <a:t>Total </a:t>
            </a:r>
            <a:r>
              <a:rPr lang="en-US" altLang="en-US" dirty="0"/>
              <a:t>completion </a:t>
            </a:r>
            <a:r>
              <a:rPr lang="en-US" altLang="en-US" dirty="0" smtClean="0"/>
              <a:t>rate: 65.7%</a:t>
            </a:r>
            <a:endParaRPr lang="en-US" altLang="en-US" dirty="0"/>
          </a:p>
          <a:p>
            <a:pPr lvl="1"/>
            <a:r>
              <a:rPr lang="en-US" altLang="en-US" dirty="0" smtClean="0"/>
              <a:t>Out </a:t>
            </a:r>
            <a:r>
              <a:rPr lang="en-US" altLang="en-US" dirty="0"/>
              <a:t>of the 85,214 examinees who tested, a total of 56,006 examinees </a:t>
            </a:r>
            <a:r>
              <a:rPr lang="en-US" altLang="en-US" dirty="0" smtClean="0"/>
              <a:t>completed </a:t>
            </a:r>
            <a:r>
              <a:rPr lang="en-US" altLang="en-US" dirty="0"/>
              <a:t>the full battery in </a:t>
            </a:r>
            <a:r>
              <a:rPr lang="en-US" altLang="en-US" dirty="0" smtClean="0"/>
              <a:t>2017</a:t>
            </a:r>
          </a:p>
          <a:p>
            <a:pPr lvl="1"/>
            <a:endParaRPr lang="en-US" alt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39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7735" y="1243381"/>
            <a:ext cx="7852329" cy="4676037"/>
          </a:xfrm>
          <a:prstGeom prst="rect">
            <a:avLst/>
          </a:prstGeom>
        </p:spPr>
      </p:pic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The Current HiSET Program Landscape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95151" y="5341203"/>
            <a:ext cx="13826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800" b="1" cap="smal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 Pacific Islands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sz="800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American Samoa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sz="800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Guam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sz="800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Marshall Islands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sz="800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Northern Marianas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sz="800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Palau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34200" y="5353312"/>
            <a:ext cx="16712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800" b="1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23 </a:t>
            </a:r>
            <a:r>
              <a:rPr lang="en-US" sz="800" b="1" cap="smal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states total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sz="800" cap="smal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 HiSET only states</a:t>
            </a:r>
          </a:p>
          <a:p>
            <a:pPr marL="171450" indent="-171450">
              <a:buFont typeface="Wingdings" panose="05000000000000000000" pitchFamily="2" charset="2"/>
              <a:buChar char="§"/>
              <a:defRPr/>
            </a:pPr>
            <a:r>
              <a:rPr lang="en-US" sz="800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 </a:t>
            </a:r>
            <a:r>
              <a:rPr lang="en-US" sz="800" cap="small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multi-vendor </a:t>
            </a:r>
            <a:r>
              <a:rPr lang="en-US" sz="800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states</a:t>
            </a:r>
            <a:endParaRPr lang="en-US" sz="800" cap="small" dirty="0">
              <a:solidFill>
                <a:schemeClr val="tx1">
                  <a:lumMod val="85000"/>
                  <a:lumOff val="1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3000" y="838200"/>
            <a:ext cx="3652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rebuchet MS" panose="020B0603020202020204" pitchFamily="34" charset="0"/>
              </a:rPr>
              <a:t>Learn more at </a:t>
            </a:r>
            <a:r>
              <a:rPr lang="en-US" i="1" dirty="0" smtClean="0">
                <a:latin typeface="Trebuchet MS" panose="020B0603020202020204" pitchFamily="34" charset="0"/>
              </a:rPr>
              <a:t>www.hiset.ets.org</a:t>
            </a:r>
            <a:endParaRPr lang="en-US" i="1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6796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Trebuchet MS" charset="0"/>
                <a:cs typeface="Arial" charset="0"/>
              </a:rPr>
              <a:t>Administer a Reading and/or Math GOALS test to adult learners. </a:t>
            </a:r>
          </a:p>
          <a:p>
            <a:pPr lvl="1"/>
            <a:r>
              <a:rPr lang="en-US" altLang="en-US" dirty="0" smtClean="0">
                <a:latin typeface="Trebuchet MS" charset="0"/>
                <a:cs typeface="Arial" charset="0"/>
              </a:rPr>
              <a:t>Learner must be functioning at CASAS Level C or D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Administer a </a:t>
            </a:r>
            <a:r>
              <a:rPr lang="en-US" altLang="en-US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dirty="0" smtClean="0">
                <a:latin typeface="Trebuchet MS" charset="0"/>
                <a:cs typeface="Arial" charset="0"/>
              </a:rPr>
              <a:t> Language Arts Reading and/or Mathematics assessment to same adult learners.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The tests may be administered in either order, but both administrations must occur within two weeks.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Sample population must be diverse and representative of adult education population.</a:t>
            </a:r>
          </a:p>
          <a:p>
            <a:endParaRPr lang="en-US" altLang="en-US" dirty="0">
              <a:latin typeface="Trebuchet MS" charset="0"/>
              <a:cs typeface="Arial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Trebuchet MS" charset="0"/>
                <a:cs typeface="Arial" charset="0"/>
              </a:rPr>
              <a:t>Study Methodology</a:t>
            </a:r>
            <a:endParaRPr lang="en-US" altLang="en-US" sz="28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182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dirty="0" smtClean="0">
                <a:latin typeface="Trebuchet MS" charset="0"/>
                <a:cs typeface="Arial" charset="0"/>
              </a:rPr>
              <a:t> is designed to certify that an examinee has attained an equivalent amount of knowledge as a high school graduate. Therefore it is most fitting to compare the </a:t>
            </a:r>
            <a:r>
              <a:rPr lang="en-US" altLang="en-US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dirty="0" smtClean="0">
                <a:latin typeface="Trebuchet MS" charset="0"/>
                <a:cs typeface="Arial" charset="0"/>
              </a:rPr>
              <a:t> to level C and D GOALS forms.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Both are aligned with CCRS for Adult Education.</a:t>
            </a:r>
          </a:p>
          <a:p>
            <a:r>
              <a:rPr lang="en-US" altLang="en-US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dirty="0" smtClean="0">
                <a:latin typeface="Trebuchet MS" charset="0"/>
                <a:cs typeface="Arial" charset="0"/>
              </a:rPr>
              <a:t> Reading content is broken down into process categories: Comprehension, Inference and Interpretation, Analysis, Synthesis, and Generalization. </a:t>
            </a:r>
          </a:p>
          <a:p>
            <a:r>
              <a:rPr lang="en-US" altLang="en-US" dirty="0" smtClean="0">
                <a:latin typeface="Trebuchet MS" charset="0"/>
                <a:cs typeface="Arial" charset="0"/>
              </a:rPr>
              <a:t>Reading GOALS covers these main process categories.</a:t>
            </a:r>
            <a:endParaRPr lang="en-US" altLang="en-US" dirty="0">
              <a:latin typeface="Trebuchet MS" charset="0"/>
              <a:cs typeface="Arial" charset="0"/>
            </a:endParaRPr>
          </a:p>
        </p:txBody>
      </p:sp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Why is Comparison of Reading/Math GOALS with </a:t>
            </a:r>
            <a:r>
              <a:rPr lang="en-US" altLang="en-US" sz="2400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sz="2400" dirty="0" smtClean="0">
                <a:latin typeface="Trebuchet MS" charset="0"/>
                <a:cs typeface="Arial" charset="0"/>
              </a:rPr>
              <a:t> Appropriate?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6847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Why is Comparison of Reading/Math GOALS with </a:t>
            </a:r>
            <a:r>
              <a:rPr lang="en-US" altLang="en-US" sz="2400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sz="2400" dirty="0" smtClean="0">
                <a:latin typeface="Trebuchet MS" charset="0"/>
                <a:cs typeface="Arial" charset="0"/>
              </a:rPr>
              <a:t> Appropriate?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sp>
        <p:nvSpPr>
          <p:cNvPr id="14339" name="Slide Number Placeholder 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329F520C-CF63-D84C-8E06-0DD5C386CB7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434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GOALS Math series assesses an ABE student’s ability to solve quantitative problems using fundamental concepts and reasoning skills.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questions reflect mathematical knowledge used in employment as well as everyday life situations, and that require use of numerical operations, measurement, algebraic thinking, data interpretation, and logical thinking.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24" y="5715000"/>
            <a:ext cx="1951055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40" y="5546725"/>
            <a:ext cx="214376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9156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A766507-F29D-6E47-B727-2875F9EE73B8}" type="slidenum">
              <a:rPr lang="en-US" altLang="en-US" sz="1100">
                <a:solidFill>
                  <a:schemeClr val="bg1"/>
                </a:solidFill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en-US" sz="1100">
              <a:solidFill>
                <a:schemeClr val="bg1"/>
              </a:solidFill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charset="0"/>
              <a:buChar char="•"/>
              <a:defRPr sz="24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SzPct val="100000"/>
              <a:buFont typeface="Arial" charset="0"/>
              <a:buChar char="•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Trebuchet MS" charset="0"/>
              <a:buChar char="–"/>
              <a:defRPr sz="2000">
                <a:solidFill>
                  <a:schemeClr val="tx1"/>
                </a:solidFill>
                <a:latin typeface="Trebuchet MS" charset="0"/>
                <a:ea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100">
                <a:solidFill>
                  <a:schemeClr val="bg1"/>
                </a:solidFill>
              </a:rPr>
              <a:t>CASAS National Summer Institute 2018</a:t>
            </a:r>
          </a:p>
        </p:txBody>
      </p:sp>
      <p:sp>
        <p:nvSpPr>
          <p:cNvPr id="16389" name="Title 5"/>
          <p:cNvSpPr>
            <a:spLocks noGrp="1"/>
          </p:cNvSpPr>
          <p:nvPr>
            <p:ph type="title"/>
          </p:nvPr>
        </p:nvSpPr>
        <p:spPr>
          <a:xfrm>
            <a:off x="-1588" y="0"/>
            <a:ext cx="6630988" cy="685800"/>
          </a:xfrm>
        </p:spPr>
        <p:txBody>
          <a:bodyPr/>
          <a:lstStyle/>
          <a:p>
            <a:r>
              <a:rPr lang="en-US" altLang="en-US" sz="2400" dirty="0" smtClean="0">
                <a:latin typeface="Trebuchet MS" charset="0"/>
                <a:cs typeface="Arial" charset="0"/>
              </a:rPr>
              <a:t>Math GOALS/</a:t>
            </a:r>
            <a:r>
              <a:rPr lang="en-US" altLang="en-US" sz="2400" dirty="0" err="1" smtClean="0">
                <a:latin typeface="Trebuchet MS" charset="0"/>
                <a:cs typeface="Arial" charset="0"/>
              </a:rPr>
              <a:t>HiSET</a:t>
            </a:r>
            <a:r>
              <a:rPr lang="en-US" altLang="en-US" sz="2400" dirty="0" smtClean="0">
                <a:latin typeface="Trebuchet MS" charset="0"/>
                <a:cs typeface="Arial" charset="0"/>
              </a:rPr>
              <a:t> Math Content Comparison</a:t>
            </a:r>
            <a:endParaRPr lang="en-US" altLang="en-US" sz="2400" dirty="0">
              <a:latin typeface="Trebuchet MS" charset="0"/>
              <a:cs typeface="Arial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9026534"/>
              </p:ext>
            </p:extLst>
          </p:nvPr>
        </p:nvGraphicFramePr>
        <p:xfrm>
          <a:off x="457200" y="990600"/>
          <a:ext cx="4038600" cy="5135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32068548"/>
              </p:ext>
            </p:extLst>
          </p:nvPr>
        </p:nvGraphicFramePr>
        <p:xfrm>
          <a:off x="4648200" y="987425"/>
          <a:ext cx="4038600" cy="513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Custom 1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0042C7"/>
      </a:hlink>
      <a:folHlink>
        <a:srgbClr val="C0C0C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232323"/>
        </a:dk2>
        <a:lt2>
          <a:srgbClr val="333333"/>
        </a:lt2>
        <a:accent1>
          <a:srgbClr val="CECECE"/>
        </a:accent1>
        <a:accent2>
          <a:srgbClr val="474747"/>
        </a:accent2>
        <a:accent3>
          <a:srgbClr val="FFFFFF"/>
        </a:accent3>
        <a:accent4>
          <a:srgbClr val="000000"/>
        </a:accent4>
        <a:accent5>
          <a:srgbClr val="E3E3E3"/>
        </a:accent5>
        <a:accent6>
          <a:srgbClr val="3F3F3F"/>
        </a:accent6>
        <a:hlink>
          <a:srgbClr val="676767"/>
        </a:hlink>
        <a:folHlink>
          <a:srgbClr val="1111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232323"/>
        </a:dk2>
        <a:lt2>
          <a:srgbClr val="333333"/>
        </a:lt2>
        <a:accent1>
          <a:srgbClr val="CECECE"/>
        </a:accent1>
        <a:accent2>
          <a:srgbClr val="474747"/>
        </a:accent2>
        <a:accent3>
          <a:srgbClr val="FFFFFF"/>
        </a:accent3>
        <a:accent4>
          <a:srgbClr val="000000"/>
        </a:accent4>
        <a:accent5>
          <a:srgbClr val="E3E3E3"/>
        </a:accent5>
        <a:accent6>
          <a:srgbClr val="3F3F3F"/>
        </a:accent6>
        <a:hlink>
          <a:srgbClr val="676767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7640</TotalTime>
  <Words>1347</Words>
  <Application>Microsoft Macintosh PowerPoint</Application>
  <PresentationFormat>On-screen Show (4:3)</PresentationFormat>
  <Paragraphs>263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Helvetica</vt:lpstr>
      <vt:lpstr>Times New Roman</vt:lpstr>
      <vt:lpstr>Trebuchet MS</vt:lpstr>
      <vt:lpstr>Verdana</vt:lpstr>
      <vt:lpstr>Wingdings</vt:lpstr>
      <vt:lpstr>Arial</vt:lpstr>
      <vt:lpstr>1_Default Design</vt:lpstr>
      <vt:lpstr>CASAS and HiSET® Correspondence Study – Update</vt:lpstr>
      <vt:lpstr>Purpose of the Study</vt:lpstr>
      <vt:lpstr>About CASAS Reading and Math GOALS Tests</vt:lpstr>
      <vt:lpstr>About HiSET Tests</vt:lpstr>
      <vt:lpstr>The Current HiSET Program Landscape</vt:lpstr>
      <vt:lpstr>Study Methodology</vt:lpstr>
      <vt:lpstr>Why is Comparison of Reading/Math GOALS with HiSET Appropriate?</vt:lpstr>
      <vt:lpstr>Why is Comparison of Reading/Math GOALS with HiSET Appropriate?</vt:lpstr>
      <vt:lpstr>Math GOALS/HiSET Math Content Comparison</vt:lpstr>
      <vt:lpstr>Preliminary Reading Results*</vt:lpstr>
      <vt:lpstr>Preliminary Reading Results – Level C Form*</vt:lpstr>
      <vt:lpstr>Preliminary Reading Results – Level D Form</vt:lpstr>
      <vt:lpstr>Preliminary Math Results – Level C/D Form</vt:lpstr>
      <vt:lpstr>Preliminary Math Results</vt:lpstr>
      <vt:lpstr>Summary of Preliminary Results</vt:lpstr>
      <vt:lpstr>Benefits of Participating</vt:lpstr>
      <vt:lpstr>How to Participate</vt:lpstr>
      <vt:lpstr>Thank You for Attending!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adolney</dc:creator>
  <cp:lastModifiedBy>Microsoft Office User</cp:lastModifiedBy>
  <cp:revision>222</cp:revision>
  <dcterms:created xsi:type="dcterms:W3CDTF">2008-03-13T22:52:28Z</dcterms:created>
  <dcterms:modified xsi:type="dcterms:W3CDTF">2018-06-13T17:47:00Z</dcterms:modified>
</cp:coreProperties>
</file>