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7" r:id="rId1"/>
  </p:sldMasterIdLst>
  <p:notesMasterIdLst>
    <p:notesMasterId r:id="rId53"/>
  </p:notesMasterIdLst>
  <p:handoutMasterIdLst>
    <p:handoutMasterId r:id="rId54"/>
  </p:handoutMasterIdLst>
  <p:sldIdLst>
    <p:sldId id="260" r:id="rId2"/>
    <p:sldId id="326" r:id="rId3"/>
    <p:sldId id="262" r:id="rId4"/>
    <p:sldId id="263"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371" r:id="rId30"/>
    <p:sldId id="372" r:id="rId31"/>
    <p:sldId id="373" r:id="rId32"/>
    <p:sldId id="329" r:id="rId33"/>
    <p:sldId id="285" r:id="rId34"/>
    <p:sldId id="286" r:id="rId35"/>
    <p:sldId id="338" r:id="rId36"/>
    <p:sldId id="339" r:id="rId37"/>
    <p:sldId id="332" r:id="rId38"/>
    <p:sldId id="331" r:id="rId39"/>
    <p:sldId id="337" r:id="rId40"/>
    <p:sldId id="341" r:id="rId41"/>
    <p:sldId id="343" r:id="rId42"/>
    <p:sldId id="344" r:id="rId43"/>
    <p:sldId id="345" r:id="rId44"/>
    <p:sldId id="346" r:id="rId45"/>
    <p:sldId id="378" r:id="rId46"/>
    <p:sldId id="375" r:id="rId47"/>
    <p:sldId id="376" r:id="rId48"/>
    <p:sldId id="377" r:id="rId49"/>
    <p:sldId id="334" r:id="rId50"/>
    <p:sldId id="335" r:id="rId51"/>
    <p:sldId id="336" r:id="rId52"/>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di Ruback" initials="JR" lastIdx="1" clrIdx="0">
    <p:extLst>
      <p:ext uri="{19B8F6BF-5375-455C-9EA6-DF929625EA0E}">
        <p15:presenceInfo xmlns:p15="http://schemas.microsoft.com/office/powerpoint/2012/main" userId="S-1-5-21-2162954678-3364338229-3037977907-8667" providerId="AD"/>
      </p:ext>
    </p:extLst>
  </p:cmAuthor>
  <p:cmAuthor id="2" name="Jane Eguez" initials="JE" lastIdx="2" clrIdx="1">
    <p:extLst>
      <p:ext uri="{19B8F6BF-5375-455C-9EA6-DF929625EA0E}">
        <p15:presenceInfo xmlns:p15="http://schemas.microsoft.com/office/powerpoint/2012/main" userId="S-1-5-21-2052111302-602609370-682003330-1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6" autoAdjust="0"/>
    <p:restoredTop sz="94660"/>
  </p:normalViewPr>
  <p:slideViewPr>
    <p:cSldViewPr snapToGrid="0">
      <p:cViewPr varScale="1">
        <p:scale>
          <a:sx n="131" d="100"/>
          <a:sy n="131" d="100"/>
        </p:scale>
        <p:origin x="792" y="126"/>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endParaRPr lang="en-US" dirty="0"/>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r>
              <a:rPr lang="en-US" dirty="0" smtClean="0"/>
              <a:t>www.casas.org/si</a:t>
            </a:r>
            <a:endParaRPr lang="en-US" dirty="0"/>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64F3B079-8044-42BE-BAE8-6C8EAF1F7FA8}" type="slidenum">
              <a:rPr lang="en-US" b="1" smtClean="0"/>
              <a:t>‹#›</a:t>
            </a:fld>
            <a:endParaRPr lang="en-US" b="1" dirty="0"/>
          </a:p>
        </p:txBody>
      </p:sp>
    </p:spTree>
    <p:extLst>
      <p:ext uri="{BB962C8B-B14F-4D97-AF65-F5344CB8AC3E}">
        <p14:creationId xmlns:p14="http://schemas.microsoft.com/office/powerpoint/2010/main" val="233075272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r>
              <a:rPr lang="en-US" dirty="0" smtClean="0"/>
              <a:t>www.casas.org/si</a:t>
            </a:r>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2958092F-CDF5-4DEA-96BE-90157290BAD2}" type="slidenum">
              <a:rPr lang="en-US" smtClean="0"/>
              <a:t>‹#›</a:t>
            </a:fld>
            <a:endParaRPr lang="en-US" dirty="0"/>
          </a:p>
        </p:txBody>
      </p:sp>
    </p:spTree>
    <p:extLst>
      <p:ext uri="{BB962C8B-B14F-4D97-AF65-F5344CB8AC3E}">
        <p14:creationId xmlns:p14="http://schemas.microsoft.com/office/powerpoint/2010/main" val="1681116265"/>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davestuartjr.com/common-core-r-ccr-6-explained/" TargetMode="External"/><Relationship Id="rId3" Type="http://schemas.openxmlformats.org/officeDocument/2006/relationships/hyperlink" Target="http://davestuartjr.com/r-ccr-1-explained/" TargetMode="External"/><Relationship Id="rId7" Type="http://schemas.openxmlformats.org/officeDocument/2006/relationships/hyperlink" Target="http://davestuartjr.com/common-core-r-ccr-5-explained/" TargetMode="External"/><Relationship Id="rId12" Type="http://schemas.openxmlformats.org/officeDocument/2006/relationships/hyperlink" Target="http://davestuartjr.com/common-core-r-ccr-10-explained/"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davestuartjr.com/common-core-r-ccr-4-explained/" TargetMode="External"/><Relationship Id="rId11" Type="http://schemas.openxmlformats.org/officeDocument/2006/relationships/hyperlink" Target="http://davestuartjr.com/common-core-r-ccr-9-explained/" TargetMode="External"/><Relationship Id="rId5" Type="http://schemas.openxmlformats.org/officeDocument/2006/relationships/hyperlink" Target="http://davestuartjr.com/common-core-r-ccr-3-explained/" TargetMode="External"/><Relationship Id="rId10" Type="http://schemas.openxmlformats.org/officeDocument/2006/relationships/hyperlink" Target="http://davestuartjr.com/common-core-r-ccr-8-explained/" TargetMode="External"/><Relationship Id="rId4" Type="http://schemas.openxmlformats.org/officeDocument/2006/relationships/hyperlink" Target="http://davestuartjr.com/common-core-r-ccr-2-explained/" TargetMode="External"/><Relationship Id="rId9" Type="http://schemas.openxmlformats.org/officeDocument/2006/relationships/hyperlink" Target="http://davestuartjr.com/common-core-r-ccr-7-explaine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PRESENTER/TRAINER NOTES: Pat</a:t>
            </a:r>
            <a:endParaRPr lang="en-US" altLang="en-US"/>
          </a:p>
          <a:p>
            <a:endParaRPr lang="en-US" altLang="en-US"/>
          </a:p>
        </p:txBody>
      </p:sp>
      <p:sp>
        <p:nvSpPr>
          <p:cNvPr id="11268"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28161" indent="-317783">
              <a:defRPr>
                <a:solidFill>
                  <a:schemeClr val="tx1"/>
                </a:solidFill>
                <a:latin typeface="Arial" panose="020B0604020202020204" pitchFamily="34" charset="0"/>
                <a:cs typeface="Arial" panose="020B0604020202020204" pitchFamily="34" charset="0"/>
              </a:defRPr>
            </a:lvl2pPr>
            <a:lvl3pPr marL="1275946" indent="-253584">
              <a:defRPr>
                <a:solidFill>
                  <a:schemeClr val="tx1"/>
                </a:solidFill>
                <a:latin typeface="Arial" panose="020B0604020202020204" pitchFamily="34" charset="0"/>
                <a:cs typeface="Arial" panose="020B0604020202020204" pitchFamily="34" charset="0"/>
              </a:defRPr>
            </a:lvl3pPr>
            <a:lvl4pPr marL="1786324" indent="-253584">
              <a:defRPr>
                <a:solidFill>
                  <a:schemeClr val="tx1"/>
                </a:solidFill>
                <a:latin typeface="Arial" panose="020B0604020202020204" pitchFamily="34" charset="0"/>
                <a:cs typeface="Arial" panose="020B0604020202020204" pitchFamily="34" charset="0"/>
              </a:defRPr>
            </a:lvl4pPr>
            <a:lvl5pPr marL="2296702" indent="-253584">
              <a:defRPr>
                <a:solidFill>
                  <a:schemeClr val="tx1"/>
                </a:solidFill>
                <a:latin typeface="Arial" panose="020B0604020202020204" pitchFamily="34" charset="0"/>
                <a:cs typeface="Arial" panose="020B0604020202020204" pitchFamily="34" charset="0"/>
              </a:defRPr>
            </a:lvl5pPr>
            <a:lvl6pPr marL="2758931" indent="-253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21160" indent="-253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83389" indent="-253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5619" indent="-253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F01E51-8F5F-441A-B348-A7E936095F7A}"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
        <p:nvSpPr>
          <p:cNvPr id="10" name="Date Placeholder 9"/>
          <p:cNvSpPr>
            <a:spLocks noGrp="1"/>
          </p:cNvSpPr>
          <p:nvPr>
            <p:ph type="dt" sz="quarter" idx="1"/>
          </p:nvPr>
        </p:nvSpPr>
        <p:spPr/>
        <p:txBody>
          <a:bodyPr/>
          <a:lstStyle/>
          <a:p>
            <a:pPr>
              <a:defRPr/>
            </a:pPr>
            <a:r>
              <a:rPr lang="en-US"/>
              <a:t>June 16, 2014 </a:t>
            </a:r>
            <a:endParaRPr lang="en-US" dirty="0"/>
          </a:p>
        </p:txBody>
      </p:sp>
      <p:sp>
        <p:nvSpPr>
          <p:cNvPr id="11" name="Footer Placeholder 10"/>
          <p:cNvSpPr>
            <a:spLocks noGrp="1"/>
          </p:cNvSpPr>
          <p:nvPr>
            <p:ph type="ftr" sz="quarter" idx="4"/>
          </p:nvPr>
        </p:nvSpPr>
        <p:spPr/>
        <p:txBody>
          <a:bodyPr/>
          <a:lstStyle/>
          <a:p>
            <a:pPr>
              <a:defRPr/>
            </a:pPr>
            <a:r>
              <a:rPr lang="en-US" dirty="0"/>
              <a:t>2015 CASAS National Summer Institute </a:t>
            </a:r>
          </a:p>
          <a:p>
            <a:pPr>
              <a:defRPr/>
            </a:pPr>
            <a:endParaRPr lang="en-US" dirty="0"/>
          </a:p>
        </p:txBody>
      </p:sp>
      <p:sp>
        <p:nvSpPr>
          <p:cNvPr id="12" name="Header Placeholder 11"/>
          <p:cNvSpPr>
            <a:spLocks noGrp="1"/>
          </p:cNvSpPr>
          <p:nvPr>
            <p:ph type="hdr" sz="quarter"/>
          </p:nvPr>
        </p:nvSpPr>
        <p:spPr/>
        <p:txBody>
          <a:bodyPr/>
          <a:lstStyle/>
          <a:p>
            <a:pPr>
              <a:defRPr/>
            </a:pPr>
            <a:r>
              <a:rPr lang="en-US"/>
              <a:t>2014 National Consortium, Certified Trainers, and Trainers-in-Progress Meeting</a:t>
            </a:r>
            <a:endParaRPr lang="en-US" dirty="0"/>
          </a:p>
        </p:txBody>
      </p:sp>
    </p:spTree>
    <p:extLst>
      <p:ext uri="{BB962C8B-B14F-4D97-AF65-F5344CB8AC3E}">
        <p14:creationId xmlns:p14="http://schemas.microsoft.com/office/powerpoint/2010/main" val="1102881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Nancy</a:t>
            </a:r>
          </a:p>
        </p:txBody>
      </p:sp>
      <p:sp>
        <p:nvSpPr>
          <p:cNvPr id="4" name="Footer Placeholder 3"/>
          <p:cNvSpPr>
            <a:spLocks noGrp="1"/>
          </p:cNvSpPr>
          <p:nvPr>
            <p:ph type="ftr" sz="quarter" idx="4"/>
          </p:nvPr>
        </p:nvSpPr>
        <p:spPr/>
        <p:txBody>
          <a:bodyPr/>
          <a:lstStyle/>
          <a:p>
            <a:pPr>
              <a:defRPr/>
            </a:pPr>
            <a:endParaRPr lang="en-US"/>
          </a:p>
        </p:txBody>
      </p:sp>
      <p:sp>
        <p:nvSpPr>
          <p:cNvPr id="92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1365" indent="-292710">
              <a:defRPr>
                <a:solidFill>
                  <a:schemeClr val="tx1"/>
                </a:solidFill>
                <a:latin typeface="Arial" panose="020B0604020202020204" pitchFamily="34" charset="0"/>
                <a:cs typeface="Arial" panose="020B0604020202020204" pitchFamily="34" charset="0"/>
              </a:defRPr>
            </a:lvl2pPr>
            <a:lvl3pPr marL="1172439" indent="-233528">
              <a:defRPr>
                <a:solidFill>
                  <a:schemeClr val="tx1"/>
                </a:solidFill>
                <a:latin typeface="Arial" panose="020B0604020202020204" pitchFamily="34" charset="0"/>
                <a:cs typeface="Arial" panose="020B0604020202020204" pitchFamily="34" charset="0"/>
              </a:defRPr>
            </a:lvl3pPr>
            <a:lvl4pPr marL="1642693" indent="-233528">
              <a:defRPr>
                <a:solidFill>
                  <a:schemeClr val="tx1"/>
                </a:solidFill>
                <a:latin typeface="Arial" panose="020B0604020202020204" pitchFamily="34" charset="0"/>
                <a:cs typeface="Arial" panose="020B0604020202020204" pitchFamily="34" charset="0"/>
              </a:defRPr>
            </a:lvl4pPr>
            <a:lvl5pPr marL="2111347" indent="-233528">
              <a:defRPr>
                <a:solidFill>
                  <a:schemeClr val="tx1"/>
                </a:solidFill>
                <a:latin typeface="Arial" panose="020B0604020202020204" pitchFamily="34" charset="0"/>
                <a:cs typeface="Arial" panose="020B0604020202020204" pitchFamily="34" charset="0"/>
              </a:defRPr>
            </a:lvl5pPr>
            <a:lvl6pPr marL="2572005" indent="-2335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2662" indent="-2335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320" indent="-2335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3978" indent="-2335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555082-DE2F-430C-858A-3FE7BEA0E12A}" type="slidenum">
              <a:rPr lang="en-US" altLang="en-US" smtClean="0">
                <a:latin typeface="Calibri" panose="020F0502020204030204" pitchFamily="34" charset="0"/>
              </a:rPr>
              <a:pPr/>
              <a:t>18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041395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D2C30AE7-D412-4729-A7FF-52512C574570}" type="slidenum">
              <a:rPr lang="en-US" altLang="en-US" smtClean="0"/>
              <a:pPr>
                <a:defRPr/>
              </a:pPr>
              <a:t>21</a:t>
            </a:fld>
            <a:endParaRPr lang="en-US" altLang="en-US"/>
          </a:p>
        </p:txBody>
      </p:sp>
    </p:spTree>
    <p:extLst>
      <p:ext uri="{BB962C8B-B14F-4D97-AF65-F5344CB8AC3E}">
        <p14:creationId xmlns:p14="http://schemas.microsoft.com/office/powerpoint/2010/main" val="114223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C30AE7-D412-4729-A7FF-52512C574570}" type="slidenum">
              <a:rPr lang="en-US" altLang="en-US" smtClean="0"/>
              <a:pPr>
                <a:defRPr/>
              </a:pPr>
              <a:t>23</a:t>
            </a:fld>
            <a:endParaRPr lang="en-US" altLang="en-US"/>
          </a:p>
        </p:txBody>
      </p:sp>
    </p:spTree>
    <p:extLst>
      <p:ext uri="{BB962C8B-B14F-4D97-AF65-F5344CB8AC3E}">
        <p14:creationId xmlns:p14="http://schemas.microsoft.com/office/powerpoint/2010/main" val="324671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5" name="Slide Number Placeholder 4"/>
          <p:cNvSpPr>
            <a:spLocks noGrp="1"/>
          </p:cNvSpPr>
          <p:nvPr>
            <p:ph type="sldNum" sz="quarter" idx="5"/>
          </p:nvPr>
        </p:nvSpPr>
        <p:spPr/>
        <p:txBody>
          <a:bodyPr/>
          <a:lstStyle>
            <a:lvl1pPr defTabSz="945275" eaLnBrk="0" hangingPunct="0">
              <a:defRPr sz="2400">
                <a:solidFill>
                  <a:schemeClr val="tx1"/>
                </a:solidFill>
                <a:latin typeface="Tahoma" panose="020B0604030504040204" pitchFamily="34" charset="0"/>
              </a:defRPr>
            </a:lvl1pPr>
            <a:lvl2pPr marL="739780" indent="-284531" defTabSz="945275" eaLnBrk="0" hangingPunct="0">
              <a:defRPr sz="2400">
                <a:solidFill>
                  <a:schemeClr val="tx1"/>
                </a:solidFill>
                <a:latin typeface="Tahoma" panose="020B0604030504040204" pitchFamily="34" charset="0"/>
              </a:defRPr>
            </a:lvl2pPr>
            <a:lvl3pPr marL="1138124" indent="-227625" defTabSz="945275" eaLnBrk="0" hangingPunct="0">
              <a:defRPr sz="2400">
                <a:solidFill>
                  <a:schemeClr val="tx1"/>
                </a:solidFill>
                <a:latin typeface="Tahoma" panose="020B0604030504040204" pitchFamily="34" charset="0"/>
              </a:defRPr>
            </a:lvl3pPr>
            <a:lvl4pPr marL="1593373" indent="-227625" defTabSz="945275" eaLnBrk="0" hangingPunct="0">
              <a:defRPr sz="2400">
                <a:solidFill>
                  <a:schemeClr val="tx1"/>
                </a:solidFill>
                <a:latin typeface="Tahoma" panose="020B0604030504040204" pitchFamily="34" charset="0"/>
              </a:defRPr>
            </a:lvl4pPr>
            <a:lvl5pPr marL="2048623" indent="-227625" defTabSz="945275" eaLnBrk="0" hangingPunct="0">
              <a:defRPr sz="2400">
                <a:solidFill>
                  <a:schemeClr val="tx1"/>
                </a:solidFill>
                <a:latin typeface="Tahoma" panose="020B0604030504040204" pitchFamily="34" charset="0"/>
              </a:defRPr>
            </a:lvl5pPr>
            <a:lvl6pPr marL="2503873" indent="-227625" defTabSz="945275" eaLnBrk="0" fontAlgn="base" hangingPunct="0">
              <a:spcBef>
                <a:spcPct val="0"/>
              </a:spcBef>
              <a:spcAft>
                <a:spcPct val="0"/>
              </a:spcAft>
              <a:defRPr sz="2400">
                <a:solidFill>
                  <a:schemeClr val="tx1"/>
                </a:solidFill>
                <a:latin typeface="Tahoma" panose="020B0604030504040204" pitchFamily="34" charset="0"/>
              </a:defRPr>
            </a:lvl6pPr>
            <a:lvl7pPr marL="2959122" indent="-227625" defTabSz="945275" eaLnBrk="0" fontAlgn="base" hangingPunct="0">
              <a:spcBef>
                <a:spcPct val="0"/>
              </a:spcBef>
              <a:spcAft>
                <a:spcPct val="0"/>
              </a:spcAft>
              <a:defRPr sz="2400">
                <a:solidFill>
                  <a:schemeClr val="tx1"/>
                </a:solidFill>
                <a:latin typeface="Tahoma" panose="020B0604030504040204" pitchFamily="34" charset="0"/>
              </a:defRPr>
            </a:lvl7pPr>
            <a:lvl8pPr marL="3414371" indent="-227625" defTabSz="945275" eaLnBrk="0" fontAlgn="base" hangingPunct="0">
              <a:spcBef>
                <a:spcPct val="0"/>
              </a:spcBef>
              <a:spcAft>
                <a:spcPct val="0"/>
              </a:spcAft>
              <a:defRPr sz="2400">
                <a:solidFill>
                  <a:schemeClr val="tx1"/>
                </a:solidFill>
                <a:latin typeface="Tahoma" panose="020B0604030504040204" pitchFamily="34" charset="0"/>
              </a:defRPr>
            </a:lvl8pPr>
            <a:lvl9pPr marL="3869621" indent="-227625" defTabSz="945275" eaLnBrk="0" fontAlgn="base" hangingPunct="0">
              <a:spcBef>
                <a:spcPct val="0"/>
              </a:spcBef>
              <a:spcAft>
                <a:spcPct val="0"/>
              </a:spcAft>
              <a:defRPr sz="2400">
                <a:solidFill>
                  <a:schemeClr val="tx1"/>
                </a:solidFill>
                <a:latin typeface="Tahoma" panose="020B0604030504040204" pitchFamily="34" charset="0"/>
              </a:defRPr>
            </a:lvl9pPr>
          </a:lstStyle>
          <a:p>
            <a:pPr>
              <a:defRPr/>
            </a:pPr>
            <a:fld id="{3E165A04-762A-4236-B98E-F42FAD843D7F}" type="slidenum">
              <a:rPr lang="en-US" altLang="en-US" sz="1200">
                <a:solidFill>
                  <a:schemeClr val="tx2"/>
                </a:solidFill>
                <a:latin typeface="Times New Roman" panose="02020603050405020304" pitchFamily="18" charset="0"/>
              </a:rPr>
              <a:pPr>
                <a:defRPr/>
              </a:pPr>
              <a:t>24</a:t>
            </a:fld>
            <a:endParaRPr lang="en-US" altLang="en-US" sz="1200">
              <a:solidFill>
                <a:schemeClr val="tx2"/>
              </a:solidFill>
              <a:latin typeface="Times New Roman" panose="02020603050405020304" pitchFamily="18" charset="0"/>
            </a:endParaRPr>
          </a:p>
        </p:txBody>
      </p:sp>
      <p:sp>
        <p:nvSpPr>
          <p:cNvPr id="10" name="Date Placeholder 9"/>
          <p:cNvSpPr>
            <a:spLocks noGrp="1"/>
          </p:cNvSpPr>
          <p:nvPr>
            <p:ph type="dt" sz="quarter" idx="1"/>
          </p:nvPr>
        </p:nvSpPr>
        <p:spPr/>
        <p:txBody>
          <a:bodyPr/>
          <a:lstStyle/>
          <a:p>
            <a:pPr>
              <a:defRPr/>
            </a:pPr>
            <a:r>
              <a:rPr lang="en-US" smtClean="0"/>
              <a:t>June 16, 2014 </a:t>
            </a:r>
            <a:endParaRPr lang="en-US" dirty="0"/>
          </a:p>
        </p:txBody>
      </p:sp>
      <p:sp>
        <p:nvSpPr>
          <p:cNvPr id="11" name="Footer Placeholder 10"/>
          <p:cNvSpPr>
            <a:spLocks noGrp="1"/>
          </p:cNvSpPr>
          <p:nvPr>
            <p:ph type="ftr" sz="quarter" idx="4"/>
          </p:nvPr>
        </p:nvSpPr>
        <p:spPr/>
        <p:txBody>
          <a:bodyPr/>
          <a:lstStyle/>
          <a:p>
            <a:pPr>
              <a:defRPr/>
            </a:pPr>
            <a:r>
              <a:rPr lang="en-US" smtClean="0"/>
              <a:t>2014 CASAS National Summer Institute</a:t>
            </a:r>
          </a:p>
          <a:p>
            <a:pPr>
              <a:defRPr/>
            </a:pPr>
            <a:endParaRPr lang="en-US" dirty="0"/>
          </a:p>
        </p:txBody>
      </p:sp>
      <p:sp>
        <p:nvSpPr>
          <p:cNvPr id="12" name="Header Placeholder 11"/>
          <p:cNvSpPr>
            <a:spLocks noGrp="1"/>
          </p:cNvSpPr>
          <p:nvPr>
            <p:ph type="hdr" sz="quarter"/>
          </p:nvPr>
        </p:nvSpPr>
        <p:spPr/>
        <p:txBody>
          <a:bodyPr/>
          <a:lstStyle/>
          <a:p>
            <a:pPr>
              <a:defRPr/>
            </a:pPr>
            <a:r>
              <a:rPr lang="en-US" smtClean="0"/>
              <a:t>2014 National Consortium, Certified Trainers, and Trainers-in-Progress Meeting</a:t>
            </a:r>
            <a:endParaRPr lang="en-US" dirty="0"/>
          </a:p>
        </p:txBody>
      </p:sp>
    </p:spTree>
    <p:extLst>
      <p:ext uri="{BB962C8B-B14F-4D97-AF65-F5344CB8AC3E}">
        <p14:creationId xmlns:p14="http://schemas.microsoft.com/office/powerpoint/2010/main" val="1762254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5" name="Slide Number Placeholder 4"/>
          <p:cNvSpPr>
            <a:spLocks noGrp="1"/>
          </p:cNvSpPr>
          <p:nvPr>
            <p:ph type="sldNum" sz="quarter" idx="5"/>
          </p:nvPr>
        </p:nvSpPr>
        <p:spPr/>
        <p:txBody>
          <a:bodyPr/>
          <a:lstStyle>
            <a:lvl1pPr defTabSz="945275" eaLnBrk="0" hangingPunct="0">
              <a:defRPr sz="2400">
                <a:solidFill>
                  <a:schemeClr val="tx1"/>
                </a:solidFill>
                <a:latin typeface="Tahoma" panose="020B0604030504040204" pitchFamily="34" charset="0"/>
              </a:defRPr>
            </a:lvl1pPr>
            <a:lvl2pPr marL="739780" indent="-284531" defTabSz="945275" eaLnBrk="0" hangingPunct="0">
              <a:defRPr sz="2400">
                <a:solidFill>
                  <a:schemeClr val="tx1"/>
                </a:solidFill>
                <a:latin typeface="Tahoma" panose="020B0604030504040204" pitchFamily="34" charset="0"/>
              </a:defRPr>
            </a:lvl2pPr>
            <a:lvl3pPr marL="1138124" indent="-227625" defTabSz="945275" eaLnBrk="0" hangingPunct="0">
              <a:defRPr sz="2400">
                <a:solidFill>
                  <a:schemeClr val="tx1"/>
                </a:solidFill>
                <a:latin typeface="Tahoma" panose="020B0604030504040204" pitchFamily="34" charset="0"/>
              </a:defRPr>
            </a:lvl3pPr>
            <a:lvl4pPr marL="1593373" indent="-227625" defTabSz="945275" eaLnBrk="0" hangingPunct="0">
              <a:defRPr sz="2400">
                <a:solidFill>
                  <a:schemeClr val="tx1"/>
                </a:solidFill>
                <a:latin typeface="Tahoma" panose="020B0604030504040204" pitchFamily="34" charset="0"/>
              </a:defRPr>
            </a:lvl4pPr>
            <a:lvl5pPr marL="2048623" indent="-227625" defTabSz="945275" eaLnBrk="0" hangingPunct="0">
              <a:defRPr sz="2400">
                <a:solidFill>
                  <a:schemeClr val="tx1"/>
                </a:solidFill>
                <a:latin typeface="Tahoma" panose="020B0604030504040204" pitchFamily="34" charset="0"/>
              </a:defRPr>
            </a:lvl5pPr>
            <a:lvl6pPr marL="2503873" indent="-227625" defTabSz="945275" eaLnBrk="0" fontAlgn="base" hangingPunct="0">
              <a:spcBef>
                <a:spcPct val="0"/>
              </a:spcBef>
              <a:spcAft>
                <a:spcPct val="0"/>
              </a:spcAft>
              <a:defRPr sz="2400">
                <a:solidFill>
                  <a:schemeClr val="tx1"/>
                </a:solidFill>
                <a:latin typeface="Tahoma" panose="020B0604030504040204" pitchFamily="34" charset="0"/>
              </a:defRPr>
            </a:lvl6pPr>
            <a:lvl7pPr marL="2959122" indent="-227625" defTabSz="945275" eaLnBrk="0" fontAlgn="base" hangingPunct="0">
              <a:spcBef>
                <a:spcPct val="0"/>
              </a:spcBef>
              <a:spcAft>
                <a:spcPct val="0"/>
              </a:spcAft>
              <a:defRPr sz="2400">
                <a:solidFill>
                  <a:schemeClr val="tx1"/>
                </a:solidFill>
                <a:latin typeface="Tahoma" panose="020B0604030504040204" pitchFamily="34" charset="0"/>
              </a:defRPr>
            </a:lvl7pPr>
            <a:lvl8pPr marL="3414371" indent="-227625" defTabSz="945275" eaLnBrk="0" fontAlgn="base" hangingPunct="0">
              <a:spcBef>
                <a:spcPct val="0"/>
              </a:spcBef>
              <a:spcAft>
                <a:spcPct val="0"/>
              </a:spcAft>
              <a:defRPr sz="2400">
                <a:solidFill>
                  <a:schemeClr val="tx1"/>
                </a:solidFill>
                <a:latin typeface="Tahoma" panose="020B0604030504040204" pitchFamily="34" charset="0"/>
              </a:defRPr>
            </a:lvl8pPr>
            <a:lvl9pPr marL="3869621" indent="-227625" defTabSz="945275" eaLnBrk="0" fontAlgn="base" hangingPunct="0">
              <a:spcBef>
                <a:spcPct val="0"/>
              </a:spcBef>
              <a:spcAft>
                <a:spcPct val="0"/>
              </a:spcAft>
              <a:defRPr sz="2400">
                <a:solidFill>
                  <a:schemeClr val="tx1"/>
                </a:solidFill>
                <a:latin typeface="Tahoma" panose="020B0604030504040204" pitchFamily="34" charset="0"/>
              </a:defRPr>
            </a:lvl9pPr>
          </a:lstStyle>
          <a:p>
            <a:pPr>
              <a:defRPr/>
            </a:pPr>
            <a:fld id="{3E165A04-762A-4236-B98E-F42FAD843D7F}" type="slidenum">
              <a:rPr lang="en-US" altLang="en-US" sz="1200">
                <a:solidFill>
                  <a:schemeClr val="tx2"/>
                </a:solidFill>
                <a:latin typeface="Times New Roman" panose="02020603050405020304" pitchFamily="18" charset="0"/>
              </a:rPr>
              <a:pPr>
                <a:defRPr/>
              </a:pPr>
              <a:t>25</a:t>
            </a:fld>
            <a:endParaRPr lang="en-US" altLang="en-US" sz="1200">
              <a:solidFill>
                <a:schemeClr val="tx2"/>
              </a:solidFill>
              <a:latin typeface="Times New Roman" panose="02020603050405020304" pitchFamily="18" charset="0"/>
            </a:endParaRPr>
          </a:p>
        </p:txBody>
      </p:sp>
      <p:sp>
        <p:nvSpPr>
          <p:cNvPr id="10" name="Date Placeholder 9"/>
          <p:cNvSpPr>
            <a:spLocks noGrp="1"/>
          </p:cNvSpPr>
          <p:nvPr>
            <p:ph type="dt" sz="quarter" idx="1"/>
          </p:nvPr>
        </p:nvSpPr>
        <p:spPr/>
        <p:txBody>
          <a:bodyPr/>
          <a:lstStyle/>
          <a:p>
            <a:pPr>
              <a:defRPr/>
            </a:pPr>
            <a:r>
              <a:rPr lang="en-US" smtClean="0"/>
              <a:t>June 16, 2014 </a:t>
            </a:r>
            <a:endParaRPr lang="en-US" dirty="0"/>
          </a:p>
        </p:txBody>
      </p:sp>
      <p:sp>
        <p:nvSpPr>
          <p:cNvPr id="11" name="Footer Placeholder 10"/>
          <p:cNvSpPr>
            <a:spLocks noGrp="1"/>
          </p:cNvSpPr>
          <p:nvPr>
            <p:ph type="ftr" sz="quarter" idx="4"/>
          </p:nvPr>
        </p:nvSpPr>
        <p:spPr/>
        <p:txBody>
          <a:bodyPr/>
          <a:lstStyle/>
          <a:p>
            <a:pPr>
              <a:defRPr/>
            </a:pPr>
            <a:r>
              <a:rPr lang="en-US" smtClean="0"/>
              <a:t>2014 CASAS National Summer Institute</a:t>
            </a:r>
          </a:p>
          <a:p>
            <a:pPr>
              <a:defRPr/>
            </a:pPr>
            <a:endParaRPr lang="en-US" dirty="0"/>
          </a:p>
        </p:txBody>
      </p:sp>
      <p:sp>
        <p:nvSpPr>
          <p:cNvPr id="12" name="Header Placeholder 11"/>
          <p:cNvSpPr>
            <a:spLocks noGrp="1"/>
          </p:cNvSpPr>
          <p:nvPr>
            <p:ph type="hdr" sz="quarter"/>
          </p:nvPr>
        </p:nvSpPr>
        <p:spPr/>
        <p:txBody>
          <a:bodyPr/>
          <a:lstStyle/>
          <a:p>
            <a:pPr>
              <a:defRPr/>
            </a:pPr>
            <a:r>
              <a:rPr lang="en-US" smtClean="0"/>
              <a:t>2014 National Consortium, Certified Trainers, and Trainers-in-Progress Meeting</a:t>
            </a:r>
            <a:endParaRPr lang="en-US" dirty="0"/>
          </a:p>
        </p:txBody>
      </p:sp>
    </p:spTree>
    <p:extLst>
      <p:ext uri="{BB962C8B-B14F-4D97-AF65-F5344CB8AC3E}">
        <p14:creationId xmlns:p14="http://schemas.microsoft.com/office/powerpoint/2010/main" val="3979166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b="1" dirty="0" smtClean="0"/>
              <a:t>ACTIVITY – </a:t>
            </a:r>
          </a:p>
          <a:p>
            <a:endParaRPr lang="en-US" b="1" dirty="0" smtClean="0"/>
          </a:p>
          <a:p>
            <a:r>
              <a:rPr lang="en-US" b="1" dirty="0" smtClean="0"/>
              <a:t>Option 1</a:t>
            </a:r>
            <a:r>
              <a:rPr lang="en-US" b="1" baseline="0" dirty="0" smtClean="0"/>
              <a:t>   </a:t>
            </a:r>
            <a:r>
              <a:rPr lang="en-US" b="0" baseline="0" dirty="0" smtClean="0"/>
              <a:t>Print and p</a:t>
            </a:r>
            <a:r>
              <a:rPr lang="en-US" dirty="0" smtClean="0"/>
              <a:t>ass out 1</a:t>
            </a:r>
            <a:r>
              <a:rPr lang="en-US" baseline="0" dirty="0" smtClean="0"/>
              <a:t> </a:t>
            </a:r>
            <a:r>
              <a:rPr lang="en-US" dirty="0" smtClean="0"/>
              <a:t>set of Sample Test Items (Levels A, B, C and D) to small groups. (You may choose which test</a:t>
            </a:r>
            <a:r>
              <a:rPr lang="en-US" baseline="0" dirty="0" smtClean="0"/>
              <a:t> series to include.)</a:t>
            </a:r>
            <a:endParaRPr lang="en-US" dirty="0" smtClean="0"/>
          </a:p>
          <a:p>
            <a:endParaRPr lang="en-US" dirty="0" smtClean="0"/>
          </a:p>
          <a:p>
            <a:r>
              <a:rPr lang="en-US" b="1" dirty="0" smtClean="0"/>
              <a:t>https://www.casas.org/product-overviews/curriculum-management-instruction/sample-test-items/reading-goals</a:t>
            </a:r>
          </a:p>
          <a:p>
            <a:endParaRPr lang="en-US" dirty="0" smtClean="0"/>
          </a:p>
          <a:p>
            <a:r>
              <a:rPr lang="en-US" b="1" dirty="0" smtClean="0"/>
              <a:t>Option 2 </a:t>
            </a:r>
            <a:r>
              <a:rPr lang="en-US" dirty="0" smtClean="0"/>
              <a:t>–</a:t>
            </a:r>
            <a:r>
              <a:rPr lang="en-US" baseline="0" dirty="0" smtClean="0"/>
              <a:t> </a:t>
            </a:r>
            <a:r>
              <a:rPr lang="en-US" altLang="en-US" dirty="0" smtClean="0"/>
              <a:t>If the training room </a:t>
            </a:r>
            <a:r>
              <a:rPr lang="en-US" altLang="en-US" baseline="0" dirty="0" smtClean="0"/>
              <a:t>has internet connection, you can demonstrate any of the sample test items by going to:</a:t>
            </a:r>
          </a:p>
          <a:p>
            <a:endParaRPr lang="en-US" altLang="en-US" baseline="0" dirty="0" smtClean="0"/>
          </a:p>
          <a:p>
            <a:r>
              <a:rPr lang="en-US" altLang="en-US" b="1" baseline="0" dirty="0" smtClean="0"/>
              <a:t>https://www.casas.org/product-overviews/curriculum-management-instruction/sample-test-items/reading-goals </a:t>
            </a:r>
            <a:r>
              <a:rPr lang="en-US" altLang="en-US" b="0" baseline="0" dirty="0" smtClean="0"/>
              <a:t>or</a:t>
            </a:r>
          </a:p>
          <a:p>
            <a:endParaRPr lang="en-US" altLang="en-US" b="1" baseline="0" dirty="0" smtClean="0"/>
          </a:p>
          <a:p>
            <a:r>
              <a:rPr lang="en-US" altLang="en-US" b="1" dirty="0" smtClean="0"/>
              <a:t>https://casasportal.org/eTests</a:t>
            </a:r>
          </a:p>
          <a:p>
            <a:endParaRPr lang="en-US" altLang="en-US" b="1" dirty="0" smtClean="0"/>
          </a:p>
          <a:p>
            <a:r>
              <a:rPr lang="en-US" b="1" dirty="0" smtClean="0"/>
              <a:t>Option 3 </a:t>
            </a:r>
            <a:r>
              <a:rPr lang="en-US" dirty="0" smtClean="0"/>
              <a:t>–</a:t>
            </a:r>
            <a:r>
              <a:rPr lang="en-US" baseline="0" dirty="0" smtClean="0"/>
              <a:t> </a:t>
            </a:r>
            <a:r>
              <a:rPr lang="en-US" altLang="en-US" dirty="0" smtClean="0"/>
              <a:t>If the training room </a:t>
            </a:r>
            <a:r>
              <a:rPr lang="en-US" altLang="en-US" baseline="0" dirty="0" smtClean="0"/>
              <a:t>has internet connection and </a:t>
            </a:r>
            <a:r>
              <a:rPr lang="en-US" dirty="0" smtClean="0"/>
              <a:t>participants have laptops, they can find and review sample items.</a:t>
            </a:r>
          </a:p>
          <a:p>
            <a:endParaRPr lang="en-US" sz="2400" b="1" dirty="0"/>
          </a:p>
          <a:p>
            <a:r>
              <a:rPr lang="en-US" dirty="0" smtClean="0"/>
              <a:t>Ask participants</a:t>
            </a:r>
            <a:r>
              <a:rPr lang="en-US" baseline="0" dirty="0" smtClean="0"/>
              <a:t> to browse through the forms.</a:t>
            </a:r>
          </a:p>
          <a:p>
            <a:endParaRPr lang="en-US" dirty="0" smtClean="0"/>
          </a:p>
          <a:p>
            <a:r>
              <a:rPr lang="en-US" b="1" dirty="0" smtClean="0"/>
              <a:t>ANSWER: Going from A to D, the items get more difficult; questions use more advanced language; reading passages are longer</a:t>
            </a:r>
          </a:p>
          <a:p>
            <a:endParaRPr lang="en-US" b="1" dirty="0" smtClean="0"/>
          </a:p>
          <a:p>
            <a:endParaRPr lang="en-US" altLang="en-US" b="1" dirty="0" smtClean="0"/>
          </a:p>
          <a:p>
            <a:endParaRPr lang="en-US" altLang="en-US" b="1" dirty="0" smtClean="0"/>
          </a:p>
        </p:txBody>
      </p:sp>
      <p:sp>
        <p:nvSpPr>
          <p:cNvPr id="4" name="Footer Placeholder 3"/>
          <p:cNvSpPr>
            <a:spLocks noGrp="1"/>
          </p:cNvSpPr>
          <p:nvPr>
            <p:ph type="ftr" sz="quarter" idx="4"/>
          </p:nvPr>
        </p:nvSpPr>
        <p:spPr/>
        <p:txBody>
          <a:bodyPr/>
          <a:lstStyle/>
          <a:p>
            <a:pPr>
              <a:defRPr/>
            </a:pPr>
            <a:endParaRPr lang="en-US"/>
          </a:p>
        </p:txBody>
      </p:sp>
      <p:sp>
        <p:nvSpPr>
          <p:cNvPr id="87045"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13" indent="-288890">
              <a:defRPr>
                <a:solidFill>
                  <a:schemeClr val="tx1"/>
                </a:solidFill>
                <a:latin typeface="Arial" panose="020B0604020202020204" pitchFamily="34" charset="0"/>
                <a:cs typeface="Arial" panose="020B0604020202020204" pitchFamily="34" charset="0"/>
              </a:defRPr>
            </a:lvl2pPr>
            <a:lvl3pPr marL="1155560" indent="-231112">
              <a:defRPr>
                <a:solidFill>
                  <a:schemeClr val="tx1"/>
                </a:solidFill>
                <a:latin typeface="Arial" panose="020B0604020202020204" pitchFamily="34" charset="0"/>
                <a:cs typeface="Arial" panose="020B0604020202020204" pitchFamily="34" charset="0"/>
              </a:defRPr>
            </a:lvl3pPr>
            <a:lvl4pPr marL="1617784" indent="-231112">
              <a:defRPr>
                <a:solidFill>
                  <a:schemeClr val="tx1"/>
                </a:solidFill>
                <a:latin typeface="Arial" panose="020B0604020202020204" pitchFamily="34" charset="0"/>
                <a:cs typeface="Arial" panose="020B0604020202020204" pitchFamily="34" charset="0"/>
              </a:defRPr>
            </a:lvl4pPr>
            <a:lvl5pPr marL="2080007" indent="-231112">
              <a:defRPr>
                <a:solidFill>
                  <a:schemeClr val="tx1"/>
                </a:solidFill>
                <a:latin typeface="Arial" panose="020B0604020202020204" pitchFamily="34" charset="0"/>
                <a:cs typeface="Arial" panose="020B0604020202020204" pitchFamily="34" charset="0"/>
              </a:defRPr>
            </a:lvl5pPr>
            <a:lvl6pPr marL="2542231" indent="-23111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55" indent="-23111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680" indent="-23111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03" indent="-23111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862891BF-16D6-4FC2-B801-148B8467FCD4}" type="slidenum">
              <a:rPr lang="en-US" altLang="en-US" smtClean="0">
                <a:latin typeface="Calibri" panose="020F0502020204030204" pitchFamily="34" charset="0"/>
              </a:rPr>
              <a:pPr>
                <a:defRPr/>
              </a:pPr>
              <a:t>26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862142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PRESENTER/TRAINER NOTES: Linda </a:t>
            </a:r>
            <a:endParaRPr lang="en-US" altLang="en-US"/>
          </a:p>
          <a:p>
            <a:endParaRPr lang="en-US" altLang="en-US"/>
          </a:p>
        </p:txBody>
      </p:sp>
      <p:sp>
        <p:nvSpPr>
          <p:cNvPr id="4" name="Footer Placeholder 3"/>
          <p:cNvSpPr>
            <a:spLocks noGrp="1"/>
          </p:cNvSpPr>
          <p:nvPr>
            <p:ph type="ftr" sz="quarter" idx="4"/>
          </p:nvPr>
        </p:nvSpPr>
        <p:spPr/>
        <p:txBody>
          <a:bodyPr/>
          <a:lstStyle/>
          <a:p>
            <a:pPr>
              <a:defRPr/>
            </a:pPr>
            <a:endParaRPr lang="en-US"/>
          </a:p>
        </p:txBody>
      </p:sp>
      <p:sp>
        <p:nvSpPr>
          <p:cNvPr id="481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7172" indent="-295313">
              <a:defRPr>
                <a:solidFill>
                  <a:schemeClr val="tx1"/>
                </a:solidFill>
                <a:latin typeface="Arial" panose="020B0604020202020204" pitchFamily="34" charset="0"/>
                <a:cs typeface="Arial" panose="020B0604020202020204" pitchFamily="34" charset="0"/>
              </a:defRPr>
            </a:lvl2pPr>
            <a:lvl3pPr marL="1181252" indent="-235930">
              <a:defRPr>
                <a:solidFill>
                  <a:schemeClr val="tx1"/>
                </a:solidFill>
                <a:latin typeface="Arial" panose="020B0604020202020204" pitchFamily="34" charset="0"/>
                <a:cs typeface="Arial" panose="020B0604020202020204" pitchFamily="34" charset="0"/>
              </a:defRPr>
            </a:lvl3pPr>
            <a:lvl4pPr marL="1653111" indent="-235930">
              <a:defRPr>
                <a:solidFill>
                  <a:schemeClr val="tx1"/>
                </a:solidFill>
                <a:latin typeface="Arial" panose="020B0604020202020204" pitchFamily="34" charset="0"/>
                <a:cs typeface="Arial" panose="020B0604020202020204" pitchFamily="34" charset="0"/>
              </a:defRPr>
            </a:lvl4pPr>
            <a:lvl5pPr marL="2126576" indent="-235930">
              <a:defRPr>
                <a:solidFill>
                  <a:schemeClr val="tx1"/>
                </a:solidFill>
                <a:latin typeface="Arial" panose="020B0604020202020204" pitchFamily="34" charset="0"/>
                <a:cs typeface="Arial" panose="020B0604020202020204" pitchFamily="34" charset="0"/>
              </a:defRPr>
            </a:lvl5pPr>
            <a:lvl6pPr marL="2588805" indent="-235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1034" indent="-235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263" indent="-235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75493" indent="-235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8CD258-97EC-422A-BFB1-BA31C736E516}"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3900767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PRESENTER/TRAINER NOTES: Linda </a:t>
            </a:r>
            <a:endParaRPr lang="en-US" altLang="en-US"/>
          </a:p>
          <a:p>
            <a:endParaRPr lang="en-US" altLang="en-US"/>
          </a:p>
        </p:txBody>
      </p:sp>
      <p:sp>
        <p:nvSpPr>
          <p:cNvPr id="4" name="Footer Placeholder 3"/>
          <p:cNvSpPr>
            <a:spLocks noGrp="1"/>
          </p:cNvSpPr>
          <p:nvPr>
            <p:ph type="ftr" sz="quarter" idx="4"/>
          </p:nvPr>
        </p:nvSpPr>
        <p:spPr/>
        <p:txBody>
          <a:bodyPr/>
          <a:lstStyle/>
          <a:p>
            <a:pPr>
              <a:defRPr/>
            </a:pPr>
            <a:endParaRPr lang="en-US"/>
          </a:p>
        </p:txBody>
      </p:sp>
      <p:sp>
        <p:nvSpPr>
          <p:cNvPr id="460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7172" indent="-295313">
              <a:defRPr>
                <a:solidFill>
                  <a:schemeClr val="tx1"/>
                </a:solidFill>
                <a:latin typeface="Arial" panose="020B0604020202020204" pitchFamily="34" charset="0"/>
                <a:cs typeface="Arial" panose="020B0604020202020204" pitchFamily="34" charset="0"/>
              </a:defRPr>
            </a:lvl2pPr>
            <a:lvl3pPr marL="1181252" indent="-235930">
              <a:defRPr>
                <a:solidFill>
                  <a:schemeClr val="tx1"/>
                </a:solidFill>
                <a:latin typeface="Arial" panose="020B0604020202020204" pitchFamily="34" charset="0"/>
                <a:cs typeface="Arial" panose="020B0604020202020204" pitchFamily="34" charset="0"/>
              </a:defRPr>
            </a:lvl3pPr>
            <a:lvl4pPr marL="1653111" indent="-235930">
              <a:defRPr>
                <a:solidFill>
                  <a:schemeClr val="tx1"/>
                </a:solidFill>
                <a:latin typeface="Arial" panose="020B0604020202020204" pitchFamily="34" charset="0"/>
                <a:cs typeface="Arial" panose="020B0604020202020204" pitchFamily="34" charset="0"/>
              </a:defRPr>
            </a:lvl4pPr>
            <a:lvl5pPr marL="2126576" indent="-235930">
              <a:defRPr>
                <a:solidFill>
                  <a:schemeClr val="tx1"/>
                </a:solidFill>
                <a:latin typeface="Arial" panose="020B0604020202020204" pitchFamily="34" charset="0"/>
                <a:cs typeface="Arial" panose="020B0604020202020204" pitchFamily="34" charset="0"/>
              </a:defRPr>
            </a:lvl5pPr>
            <a:lvl6pPr marL="2588805" indent="-235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1034" indent="-235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263" indent="-235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75493" indent="-235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A5D87F-E5D9-4D87-911F-C2E05AD21CCC}" type="slidenum">
              <a:rPr lang="en-US" altLang="en-US" smtClean="0">
                <a:latin typeface="Calibri" panose="020F0502020204030204" pitchFamily="34" charset="0"/>
              </a:rPr>
              <a:pPr/>
              <a:t>31</a:t>
            </a:fld>
            <a:endParaRPr lang="en-US" altLang="en-US">
              <a:latin typeface="Calibri" panose="020F0502020204030204" pitchFamily="34" charset="0"/>
            </a:endParaRPr>
          </a:p>
        </p:txBody>
      </p:sp>
    </p:spTree>
    <p:extLst>
      <p:ext uri="{BB962C8B-B14F-4D97-AF65-F5344CB8AC3E}">
        <p14:creationId xmlns:p14="http://schemas.microsoft.com/office/powerpoint/2010/main" val="1454705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PRESENTER: Margaret </a:t>
            </a:r>
          </a:p>
        </p:txBody>
      </p:sp>
      <p:sp>
        <p:nvSpPr>
          <p:cNvPr id="4" name="Footer Placeholder 3"/>
          <p:cNvSpPr>
            <a:spLocks noGrp="1"/>
          </p:cNvSpPr>
          <p:nvPr>
            <p:ph type="ftr" sz="quarter" idx="4"/>
          </p:nvPr>
        </p:nvSpPr>
        <p:spPr/>
        <p:txBody>
          <a:bodyPr/>
          <a:lstStyle/>
          <a:p>
            <a:pPr>
              <a:defRPr/>
            </a:pPr>
            <a:endParaRPr lang="en-US">
              <a:solidFill>
                <a:prstClr val="black"/>
              </a:solidFill>
            </a:endParaRPr>
          </a:p>
        </p:txBody>
      </p:sp>
      <p:sp>
        <p:nvSpPr>
          <p:cNvPr id="542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3CFFA2-DEF0-4DF3-BCA3-00EAE30A7F71}" type="slidenum">
              <a:rPr lang="en-US" altLang="en-US" smtClean="0">
                <a:solidFill>
                  <a:srgbClr val="000000"/>
                </a:solidFill>
                <a:latin typeface="Calibri" panose="020F0502020204030204" pitchFamily="34" charset="0"/>
              </a:rPr>
              <a:pPr/>
              <a:t>33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80336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350963" y="1162050"/>
            <a:ext cx="4179887"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a:t>PRESENTER/TRAINER NOTES: Jane </a:t>
            </a:r>
            <a:endParaRPr lang="en-US" dirty="0"/>
          </a:p>
          <a:p>
            <a:pPr marL="261178" indent="-261178">
              <a:buFont typeface="+mj-lt"/>
              <a:buAutoNum type="arabicPeriod"/>
              <a:defRPr/>
            </a:pPr>
            <a:r>
              <a:rPr lang="en-US" altLang="en-US" dirty="0"/>
              <a:t>Update: Changes for 2014-15- WSCS fully integrated into TOPSpro Enterprise </a:t>
            </a:r>
          </a:p>
        </p:txBody>
      </p:sp>
      <p:sp>
        <p:nvSpPr>
          <p:cNvPr id="57348" name="Slide Number Placeholder 4"/>
          <p:cNvSpPr>
            <a:spLocks noGrp="1"/>
          </p:cNvSpPr>
          <p:nvPr>
            <p:ph type="sldNum" sz="quarter" idx="5"/>
          </p:nvPr>
        </p:nvSpPr>
        <p:spPr bwMode="auto">
          <a:xfrm>
            <a:off x="5970610" y="7412912"/>
            <a:ext cx="4567167" cy="388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28161" indent="-317783">
              <a:defRPr>
                <a:solidFill>
                  <a:schemeClr val="tx1"/>
                </a:solidFill>
                <a:latin typeface="Arial" panose="020B0604020202020204" pitchFamily="34" charset="0"/>
                <a:cs typeface="Arial" panose="020B0604020202020204" pitchFamily="34" charset="0"/>
              </a:defRPr>
            </a:lvl2pPr>
            <a:lvl3pPr marL="1275946" indent="-253584">
              <a:defRPr>
                <a:solidFill>
                  <a:schemeClr val="tx1"/>
                </a:solidFill>
                <a:latin typeface="Arial" panose="020B0604020202020204" pitchFamily="34" charset="0"/>
                <a:cs typeface="Arial" panose="020B0604020202020204" pitchFamily="34" charset="0"/>
              </a:defRPr>
            </a:lvl3pPr>
            <a:lvl4pPr marL="1786324" indent="-253584">
              <a:defRPr>
                <a:solidFill>
                  <a:schemeClr val="tx1"/>
                </a:solidFill>
                <a:latin typeface="Arial" panose="020B0604020202020204" pitchFamily="34" charset="0"/>
                <a:cs typeface="Arial" panose="020B0604020202020204" pitchFamily="34" charset="0"/>
              </a:defRPr>
            </a:lvl4pPr>
            <a:lvl5pPr marL="2296702" indent="-253584">
              <a:defRPr>
                <a:solidFill>
                  <a:schemeClr val="tx1"/>
                </a:solidFill>
                <a:latin typeface="Arial" panose="020B0604020202020204" pitchFamily="34" charset="0"/>
                <a:cs typeface="Arial" panose="020B0604020202020204" pitchFamily="34" charset="0"/>
              </a:defRPr>
            </a:lvl5pPr>
            <a:lvl6pPr marL="2758931" indent="-253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21160" indent="-253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83389" indent="-253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5619" indent="-253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675A1B-7AD1-4B61-9B7D-747EC7EB9CB9}" type="slidenum">
              <a:rPr lang="en-US" altLang="en-US" smtClean="0">
                <a:latin typeface="Calibri" panose="020F0502020204030204" pitchFamily="34" charset="0"/>
              </a:rPr>
              <a:pPr/>
              <a:t>35</a:t>
            </a:fld>
            <a:endParaRPr lang="en-US" altLang="en-US">
              <a:latin typeface="Calibri" panose="020F0502020204030204" pitchFamily="34" charset="0"/>
            </a:endParaRPr>
          </a:p>
        </p:txBody>
      </p:sp>
      <p:sp>
        <p:nvSpPr>
          <p:cNvPr id="8" name="Date Placeholder 7"/>
          <p:cNvSpPr>
            <a:spLocks noGrp="1"/>
          </p:cNvSpPr>
          <p:nvPr>
            <p:ph type="dt" sz="quarter" idx="1"/>
          </p:nvPr>
        </p:nvSpPr>
        <p:spPr/>
        <p:txBody>
          <a:bodyPr/>
          <a:lstStyle/>
          <a:p>
            <a:pPr>
              <a:defRPr/>
            </a:pPr>
            <a:r>
              <a:rPr lang="en-US"/>
              <a:t>June 16, 2014 </a:t>
            </a:r>
            <a:endParaRPr lang="en-US" dirty="0"/>
          </a:p>
        </p:txBody>
      </p:sp>
      <p:sp>
        <p:nvSpPr>
          <p:cNvPr id="9" name="Footer Placeholder 8"/>
          <p:cNvSpPr>
            <a:spLocks noGrp="1"/>
          </p:cNvSpPr>
          <p:nvPr>
            <p:ph type="ftr" sz="quarter" idx="4"/>
          </p:nvPr>
        </p:nvSpPr>
        <p:spPr/>
        <p:txBody>
          <a:bodyPr/>
          <a:lstStyle/>
          <a:p>
            <a:pPr>
              <a:defRPr/>
            </a:pPr>
            <a:r>
              <a:rPr lang="en-US" dirty="0"/>
              <a:t>2015 CASAS National Summer Institute </a:t>
            </a:r>
          </a:p>
          <a:p>
            <a:pPr>
              <a:defRPr/>
            </a:pPr>
            <a:endParaRPr lang="en-US" dirty="0"/>
          </a:p>
        </p:txBody>
      </p:sp>
      <p:sp>
        <p:nvSpPr>
          <p:cNvPr id="10" name="Header Placeholder 9"/>
          <p:cNvSpPr>
            <a:spLocks noGrp="1"/>
          </p:cNvSpPr>
          <p:nvPr>
            <p:ph type="hdr" sz="quarter"/>
          </p:nvPr>
        </p:nvSpPr>
        <p:spPr/>
        <p:txBody>
          <a:bodyPr/>
          <a:lstStyle/>
          <a:p>
            <a:pPr>
              <a:defRPr/>
            </a:pPr>
            <a:r>
              <a:rPr lang="en-US"/>
              <a:t>2014 National Consortium, Certified Trainers, and Trainers-in-Progress Meeting</a:t>
            </a:r>
            <a:endParaRPr lang="en-US" dirty="0"/>
          </a:p>
        </p:txBody>
      </p:sp>
    </p:spTree>
    <p:extLst>
      <p:ext uri="{BB962C8B-B14F-4D97-AF65-F5344CB8AC3E}">
        <p14:creationId xmlns:p14="http://schemas.microsoft.com/office/powerpoint/2010/main" val="408505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PRESENTER/TRAINER NOTES: Pat</a:t>
            </a:r>
            <a:endParaRPr lang="en-US" altLang="en-US"/>
          </a:p>
          <a:p>
            <a:endParaRPr lang="en-US" altLang="en-US"/>
          </a:p>
        </p:txBody>
      </p:sp>
      <p:sp>
        <p:nvSpPr>
          <p:cNvPr id="1536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28161" indent="-317783">
              <a:defRPr>
                <a:solidFill>
                  <a:schemeClr val="tx1"/>
                </a:solidFill>
                <a:latin typeface="Arial" panose="020B0604020202020204" pitchFamily="34" charset="0"/>
                <a:cs typeface="Arial" panose="020B0604020202020204" pitchFamily="34" charset="0"/>
              </a:defRPr>
            </a:lvl2pPr>
            <a:lvl3pPr marL="1275946" indent="-253584">
              <a:defRPr>
                <a:solidFill>
                  <a:schemeClr val="tx1"/>
                </a:solidFill>
                <a:latin typeface="Arial" panose="020B0604020202020204" pitchFamily="34" charset="0"/>
                <a:cs typeface="Arial" panose="020B0604020202020204" pitchFamily="34" charset="0"/>
              </a:defRPr>
            </a:lvl3pPr>
            <a:lvl4pPr marL="1786324" indent="-253584">
              <a:defRPr>
                <a:solidFill>
                  <a:schemeClr val="tx1"/>
                </a:solidFill>
                <a:latin typeface="Arial" panose="020B0604020202020204" pitchFamily="34" charset="0"/>
                <a:cs typeface="Arial" panose="020B0604020202020204" pitchFamily="34" charset="0"/>
              </a:defRPr>
            </a:lvl4pPr>
            <a:lvl5pPr marL="2296702" indent="-253584">
              <a:defRPr>
                <a:solidFill>
                  <a:schemeClr val="tx1"/>
                </a:solidFill>
                <a:latin typeface="Arial" panose="020B0604020202020204" pitchFamily="34" charset="0"/>
                <a:cs typeface="Arial" panose="020B0604020202020204" pitchFamily="34" charset="0"/>
              </a:defRPr>
            </a:lvl5pPr>
            <a:lvl6pPr marL="2758931" indent="-253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21160" indent="-253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83389" indent="-253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5619" indent="-253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EE7096-3FAE-4721-A8C3-087F974C1F30}"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
        <p:nvSpPr>
          <p:cNvPr id="10" name="Date Placeholder 9"/>
          <p:cNvSpPr>
            <a:spLocks noGrp="1"/>
          </p:cNvSpPr>
          <p:nvPr>
            <p:ph type="dt" sz="quarter" idx="1"/>
          </p:nvPr>
        </p:nvSpPr>
        <p:spPr/>
        <p:txBody>
          <a:bodyPr/>
          <a:lstStyle/>
          <a:p>
            <a:pPr>
              <a:defRPr/>
            </a:pPr>
            <a:r>
              <a:rPr lang="en-US"/>
              <a:t>June 16, 2014 </a:t>
            </a:r>
            <a:endParaRPr lang="en-US" dirty="0"/>
          </a:p>
        </p:txBody>
      </p:sp>
      <p:sp>
        <p:nvSpPr>
          <p:cNvPr id="11" name="Footer Placeholder 10"/>
          <p:cNvSpPr>
            <a:spLocks noGrp="1"/>
          </p:cNvSpPr>
          <p:nvPr>
            <p:ph type="ftr" sz="quarter" idx="4"/>
          </p:nvPr>
        </p:nvSpPr>
        <p:spPr/>
        <p:txBody>
          <a:bodyPr/>
          <a:lstStyle/>
          <a:p>
            <a:pPr>
              <a:defRPr/>
            </a:pPr>
            <a:r>
              <a:rPr lang="en-US" dirty="0"/>
              <a:t>2015 CASAS National Summer Institute </a:t>
            </a:r>
          </a:p>
          <a:p>
            <a:pPr>
              <a:defRPr/>
            </a:pPr>
            <a:endParaRPr lang="en-US" dirty="0"/>
          </a:p>
        </p:txBody>
      </p:sp>
      <p:sp>
        <p:nvSpPr>
          <p:cNvPr id="12" name="Header Placeholder 11"/>
          <p:cNvSpPr>
            <a:spLocks noGrp="1"/>
          </p:cNvSpPr>
          <p:nvPr>
            <p:ph type="hdr" sz="quarter"/>
          </p:nvPr>
        </p:nvSpPr>
        <p:spPr/>
        <p:txBody>
          <a:bodyPr/>
          <a:lstStyle/>
          <a:p>
            <a:pPr>
              <a:defRPr/>
            </a:pPr>
            <a:r>
              <a:rPr lang="en-US"/>
              <a:t>2014 National Consortium, Certified Trainers, and Trainers-in-Progress Meeting</a:t>
            </a:r>
            <a:endParaRPr lang="en-US" dirty="0"/>
          </a:p>
        </p:txBody>
      </p:sp>
    </p:spTree>
    <p:extLst>
      <p:ext uri="{BB962C8B-B14F-4D97-AF65-F5344CB8AC3E}">
        <p14:creationId xmlns:p14="http://schemas.microsoft.com/office/powerpoint/2010/main" val="2203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Presenter: Richard</a:t>
            </a:r>
          </a:p>
          <a:p>
            <a:r>
              <a:rPr lang="en-US" altLang="en-US"/>
              <a:t>By SI we’ll have NRS Tables 1-4, Summary Audit, and Periods of Participation Tracking. The DIR is a question.</a:t>
            </a:r>
          </a:p>
          <a:p>
            <a:r>
              <a:rPr lang="en-US" altLang="en-US"/>
              <a:t> </a:t>
            </a:r>
          </a:p>
          <a:p>
            <a:r>
              <a:rPr lang="en-US" altLang="en-US"/>
              <a:t>There’s no chance we’ll have NRS Tables 5+, because we have very little time to develop the AEBG Tables and AEBG DIR which are also urgently needed and should be available for SI. Just as for NRS, we won’t have all the AEBG Tables ready by SI, but we’ll have the most critical ones.</a:t>
            </a:r>
          </a:p>
          <a:p>
            <a:endParaRPr lang="en-US" altLang="en-US"/>
          </a:p>
        </p:txBody>
      </p:sp>
      <p:sp>
        <p:nvSpPr>
          <p:cNvPr id="4" name="Footer Placeholder 3">
            <a:extLst>
              <a:ext uri="{FF2B5EF4-FFF2-40B4-BE49-F238E27FC236}">
                <a16:creationId xmlns:a16="http://schemas.microsoft.com/office/drawing/2014/main" id="{F08D41DA-0A75-49DD-A909-687F83FB890D}"/>
              </a:ext>
            </a:extLst>
          </p:cNvPr>
          <p:cNvSpPr>
            <a:spLocks noGrp="1"/>
          </p:cNvSpPr>
          <p:nvPr>
            <p:ph type="ftr" sz="quarter" idx="4"/>
          </p:nvPr>
        </p:nvSpPr>
        <p:spPr/>
        <p:txBody>
          <a:bodyPr/>
          <a:lstStyle/>
          <a:p>
            <a:pPr defTabSz="924458">
              <a:defRPr/>
            </a:pPr>
            <a:endParaRPr lang="en-US">
              <a:solidFill>
                <a:prstClr val="white"/>
              </a:solidFill>
              <a:latin typeface="Calibri"/>
            </a:endParaRPr>
          </a:p>
        </p:txBody>
      </p:sp>
      <p:sp>
        <p:nvSpPr>
          <p:cNvPr id="706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24458" fontAlgn="base">
              <a:spcBef>
                <a:spcPct val="0"/>
              </a:spcBef>
              <a:spcAft>
                <a:spcPct val="0"/>
              </a:spcAft>
              <a:defRPr/>
            </a:pPr>
            <a:fld id="{69780377-E473-4A3D-91E4-7AE4EA31C48D}" type="slidenum">
              <a:rPr lang="en-US" altLang="en-US" b="1">
                <a:solidFill>
                  <a:prstClr val="black"/>
                </a:solidFill>
                <a:latin typeface="Calibri" panose="020F0502020204030204" pitchFamily="34" charset="0"/>
              </a:rPr>
              <a:pPr defTabSz="924458" fontAlgn="base">
                <a:spcBef>
                  <a:spcPct val="0"/>
                </a:spcBef>
                <a:spcAft>
                  <a:spcPct val="0"/>
                </a:spcAft>
                <a:defRPr/>
              </a:pPr>
              <a:t>41</a:t>
            </a:fld>
            <a:endParaRPr lang="en-US" altLang="en-US" b="1">
              <a:solidFill>
                <a:prstClr val="black"/>
              </a:solidFill>
              <a:latin typeface="Calibri" panose="020F0502020204030204" pitchFamily="34" charset="0"/>
            </a:endParaRPr>
          </a:p>
        </p:txBody>
      </p:sp>
    </p:spTree>
    <p:extLst>
      <p:ext uri="{BB962C8B-B14F-4D97-AF65-F5344CB8AC3E}">
        <p14:creationId xmlns:p14="http://schemas.microsoft.com/office/powerpoint/2010/main" val="2668282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Date Placeholder 3"/>
          <p:cNvSpPr>
            <a:spLocks noGrp="1"/>
          </p:cNvSpPr>
          <p:nvPr>
            <p:ph type="dt" sz="quarter" idx="1"/>
          </p:nvPr>
        </p:nvSpPr>
        <p:spPr/>
        <p:txBody>
          <a:bodyPr/>
          <a:lstStyle/>
          <a:p>
            <a:pPr defTabSz="924458">
              <a:defRPr/>
            </a:pPr>
            <a:r>
              <a:rPr lang="en-US" b="1">
                <a:solidFill>
                  <a:prstClr val="black"/>
                </a:solidFill>
                <a:latin typeface="Calibri"/>
              </a:rPr>
              <a:t>June 19 – 21, 2018</a:t>
            </a:r>
          </a:p>
        </p:txBody>
      </p:sp>
      <p:sp>
        <p:nvSpPr>
          <p:cNvPr id="5" name="Footer Placeholder 4"/>
          <p:cNvSpPr>
            <a:spLocks noGrp="1"/>
          </p:cNvSpPr>
          <p:nvPr>
            <p:ph type="ftr" sz="quarter" idx="4"/>
          </p:nvPr>
        </p:nvSpPr>
        <p:spPr/>
        <p:txBody>
          <a:bodyPr/>
          <a:lstStyle/>
          <a:p>
            <a:pPr defTabSz="924458">
              <a:defRPr/>
            </a:pPr>
            <a:endParaRPr lang="en-US">
              <a:solidFill>
                <a:prstClr val="black"/>
              </a:solidFill>
              <a:latin typeface="Calibri"/>
            </a:endParaRPr>
          </a:p>
        </p:txBody>
      </p:sp>
      <p:sp>
        <p:nvSpPr>
          <p:cNvPr id="1127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24458" fontAlgn="base">
              <a:spcBef>
                <a:spcPct val="0"/>
              </a:spcBef>
              <a:spcAft>
                <a:spcPct val="0"/>
              </a:spcAft>
              <a:defRPr/>
            </a:pPr>
            <a:fld id="{3E8EFF5B-7308-4D08-B02F-15F95A444AAB}" type="slidenum">
              <a:rPr lang="en-US" altLang="en-US" b="1">
                <a:solidFill>
                  <a:prstClr val="black"/>
                </a:solidFill>
                <a:latin typeface="Calibri" panose="020F0502020204030204" pitchFamily="34" charset="0"/>
              </a:rPr>
              <a:pPr defTabSz="924458" fontAlgn="base">
                <a:spcBef>
                  <a:spcPct val="0"/>
                </a:spcBef>
                <a:spcAft>
                  <a:spcPct val="0"/>
                </a:spcAft>
                <a:defRPr/>
              </a:pPr>
              <a:t>42</a:t>
            </a:fld>
            <a:endParaRPr lang="en-US" altLang="en-US" b="1">
              <a:solidFill>
                <a:prstClr val="black"/>
              </a:solidFill>
              <a:latin typeface="Calibri" panose="020F0502020204030204" pitchFamily="34" charset="0"/>
            </a:endParaRPr>
          </a:p>
        </p:txBody>
      </p:sp>
      <p:sp>
        <p:nvSpPr>
          <p:cNvPr id="2" name="Header Placeholder 1"/>
          <p:cNvSpPr>
            <a:spLocks noGrp="1"/>
          </p:cNvSpPr>
          <p:nvPr>
            <p:ph type="hdr" sz="quarter"/>
          </p:nvPr>
        </p:nvSpPr>
        <p:spPr/>
        <p:txBody>
          <a:bodyPr/>
          <a:lstStyle/>
          <a:p>
            <a:pPr defTabSz="924458">
              <a:defRPr/>
            </a:pPr>
            <a:r>
              <a:rPr lang="en-US" b="1">
                <a:solidFill>
                  <a:prstClr val="black"/>
                </a:solidFill>
                <a:latin typeface="Calibri"/>
              </a:rPr>
              <a:t>CASAS National Summer Institute</a:t>
            </a:r>
          </a:p>
        </p:txBody>
      </p:sp>
    </p:spTree>
    <p:extLst>
      <p:ext uri="{BB962C8B-B14F-4D97-AF65-F5344CB8AC3E}">
        <p14:creationId xmlns:p14="http://schemas.microsoft.com/office/powerpoint/2010/main" val="2768245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Date Placeholder 3"/>
          <p:cNvSpPr>
            <a:spLocks noGrp="1"/>
          </p:cNvSpPr>
          <p:nvPr>
            <p:ph type="dt" sz="quarter" idx="1"/>
          </p:nvPr>
        </p:nvSpPr>
        <p:spPr/>
        <p:txBody>
          <a:bodyPr/>
          <a:lstStyle/>
          <a:p>
            <a:pPr defTabSz="924458">
              <a:defRPr/>
            </a:pPr>
            <a:r>
              <a:rPr lang="en-US" b="1">
                <a:solidFill>
                  <a:prstClr val="black"/>
                </a:solidFill>
                <a:latin typeface="Calibri"/>
              </a:rPr>
              <a:t>June 19 – 21, 2018</a:t>
            </a:r>
          </a:p>
        </p:txBody>
      </p:sp>
      <p:sp>
        <p:nvSpPr>
          <p:cNvPr id="5" name="Footer Placeholder 4"/>
          <p:cNvSpPr>
            <a:spLocks noGrp="1"/>
          </p:cNvSpPr>
          <p:nvPr>
            <p:ph type="ftr" sz="quarter" idx="4"/>
          </p:nvPr>
        </p:nvSpPr>
        <p:spPr/>
        <p:txBody>
          <a:bodyPr/>
          <a:lstStyle/>
          <a:p>
            <a:pPr defTabSz="924458">
              <a:defRPr/>
            </a:pPr>
            <a:endParaRPr lang="en-US">
              <a:solidFill>
                <a:prstClr val="black"/>
              </a:solidFill>
              <a:latin typeface="Calibri"/>
            </a:endParaRPr>
          </a:p>
        </p:txBody>
      </p:sp>
      <p:sp>
        <p:nvSpPr>
          <p:cNvPr id="922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24458" fontAlgn="base">
              <a:spcBef>
                <a:spcPct val="0"/>
              </a:spcBef>
              <a:spcAft>
                <a:spcPct val="0"/>
              </a:spcAft>
              <a:defRPr/>
            </a:pPr>
            <a:fld id="{13EF7145-FA17-4DD2-B870-ECA4F6510A45}" type="slidenum">
              <a:rPr lang="en-US" altLang="en-US" b="1">
                <a:solidFill>
                  <a:prstClr val="black"/>
                </a:solidFill>
                <a:latin typeface="Calibri" panose="020F0502020204030204" pitchFamily="34" charset="0"/>
              </a:rPr>
              <a:pPr defTabSz="924458" fontAlgn="base">
                <a:spcBef>
                  <a:spcPct val="0"/>
                </a:spcBef>
                <a:spcAft>
                  <a:spcPct val="0"/>
                </a:spcAft>
                <a:defRPr/>
              </a:pPr>
              <a:t>43</a:t>
            </a:fld>
            <a:endParaRPr lang="en-US" altLang="en-US" b="1">
              <a:solidFill>
                <a:prstClr val="black"/>
              </a:solidFill>
              <a:latin typeface="Calibri" panose="020F0502020204030204" pitchFamily="34" charset="0"/>
            </a:endParaRPr>
          </a:p>
        </p:txBody>
      </p:sp>
      <p:sp>
        <p:nvSpPr>
          <p:cNvPr id="2" name="Header Placeholder 1"/>
          <p:cNvSpPr>
            <a:spLocks noGrp="1"/>
          </p:cNvSpPr>
          <p:nvPr>
            <p:ph type="hdr" sz="quarter"/>
          </p:nvPr>
        </p:nvSpPr>
        <p:spPr/>
        <p:txBody>
          <a:bodyPr/>
          <a:lstStyle/>
          <a:p>
            <a:pPr defTabSz="924458">
              <a:defRPr/>
            </a:pPr>
            <a:r>
              <a:rPr lang="en-US" b="1">
                <a:solidFill>
                  <a:prstClr val="black"/>
                </a:solidFill>
                <a:latin typeface="Calibri"/>
              </a:rPr>
              <a:t>CASAS National Summer Institute</a:t>
            </a:r>
          </a:p>
        </p:txBody>
      </p:sp>
    </p:spTree>
    <p:extLst>
      <p:ext uri="{BB962C8B-B14F-4D97-AF65-F5344CB8AC3E}">
        <p14:creationId xmlns:p14="http://schemas.microsoft.com/office/powerpoint/2010/main" val="178690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Presenter: Patty</a:t>
            </a:r>
          </a:p>
        </p:txBody>
      </p:sp>
      <p:sp>
        <p:nvSpPr>
          <p:cNvPr id="4" name="Footer Placeholder 3"/>
          <p:cNvSpPr>
            <a:spLocks noGrp="1"/>
          </p:cNvSpPr>
          <p:nvPr>
            <p:ph type="ftr" sz="quarter" idx="4"/>
          </p:nvPr>
        </p:nvSpPr>
        <p:spPr/>
        <p:txBody>
          <a:bodyPr/>
          <a:lstStyle/>
          <a:p>
            <a:pPr>
              <a:defRPr/>
            </a:pPr>
            <a:endParaRPr lang="en-US"/>
          </a:p>
        </p:txBody>
      </p:sp>
      <p:sp>
        <p:nvSpPr>
          <p:cNvPr id="829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6C29F7-F4B9-47D9-B6C7-38DE04F5ED1F}" type="slidenum">
              <a:rPr lang="en-US" altLang="en-US" smtClean="0">
                <a:latin typeface="Calibri" panose="020F0502020204030204" pitchFamily="34" charset="0"/>
              </a:rPr>
              <a:pPr/>
              <a:t>46</a:t>
            </a:fld>
            <a:endParaRPr lang="en-US" altLang="en-US">
              <a:latin typeface="Calibri" panose="020F0502020204030204" pitchFamily="34" charset="0"/>
            </a:endParaRPr>
          </a:p>
        </p:txBody>
      </p:sp>
    </p:spTree>
    <p:extLst>
      <p:ext uri="{BB962C8B-B14F-4D97-AF65-F5344CB8AC3E}">
        <p14:creationId xmlns:p14="http://schemas.microsoft.com/office/powerpoint/2010/main" val="3881376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48</a:t>
            </a:fld>
            <a:endParaRPr lang="en-US"/>
          </a:p>
        </p:txBody>
      </p:sp>
    </p:spTree>
    <p:extLst>
      <p:ext uri="{BB962C8B-B14F-4D97-AF65-F5344CB8AC3E}">
        <p14:creationId xmlns:p14="http://schemas.microsoft.com/office/powerpoint/2010/main" val="149216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PRESENTER: Pat (ask all trainers to stand, then acknowledge the newly certified)</a:t>
            </a:r>
          </a:p>
        </p:txBody>
      </p:sp>
      <p:sp>
        <p:nvSpPr>
          <p:cNvPr id="4" name="Header Placeholder 3"/>
          <p:cNvSpPr>
            <a:spLocks noGrp="1"/>
          </p:cNvSpPr>
          <p:nvPr>
            <p:ph type="hdr" sz="quarter"/>
          </p:nvPr>
        </p:nvSpPr>
        <p:spPr/>
        <p:txBody>
          <a:bodyPr/>
          <a:lstStyle/>
          <a:p>
            <a:pPr>
              <a:defRPr/>
            </a:pPr>
            <a:r>
              <a:rPr lang="en-US"/>
              <a:t>2014 National Consortium, Certified Trainers, and Trainers-in-Progress Meeting</a:t>
            </a:r>
            <a:endParaRPr lang="en-US" dirty="0"/>
          </a:p>
        </p:txBody>
      </p:sp>
      <p:sp>
        <p:nvSpPr>
          <p:cNvPr id="5" name="Date Placeholder 4"/>
          <p:cNvSpPr>
            <a:spLocks noGrp="1"/>
          </p:cNvSpPr>
          <p:nvPr>
            <p:ph type="dt" sz="quarter" idx="1"/>
          </p:nvPr>
        </p:nvSpPr>
        <p:spPr/>
        <p:txBody>
          <a:bodyPr/>
          <a:lstStyle/>
          <a:p>
            <a:pPr>
              <a:defRPr/>
            </a:pPr>
            <a:r>
              <a:rPr lang="en-US"/>
              <a:t>June 16, 2014 </a:t>
            </a:r>
            <a:endParaRPr lang="en-US" dirty="0"/>
          </a:p>
        </p:txBody>
      </p:sp>
      <p:sp>
        <p:nvSpPr>
          <p:cNvPr id="6" name="Footer Placeholder 5"/>
          <p:cNvSpPr>
            <a:spLocks noGrp="1"/>
          </p:cNvSpPr>
          <p:nvPr>
            <p:ph type="ftr" sz="quarter" idx="4"/>
          </p:nvPr>
        </p:nvSpPr>
        <p:spPr/>
        <p:txBody>
          <a:bodyPr/>
          <a:lstStyle/>
          <a:p>
            <a:pPr>
              <a:defRPr/>
            </a:pPr>
            <a:r>
              <a:rPr lang="en-US" dirty="0"/>
              <a:t>2015 CASAS National Summer Institute </a:t>
            </a:r>
          </a:p>
          <a:p>
            <a:pPr>
              <a:defRPr/>
            </a:pPr>
            <a:endParaRPr lang="en-US" dirty="0"/>
          </a:p>
        </p:txBody>
      </p:sp>
      <p:sp>
        <p:nvSpPr>
          <p:cNvPr id="1741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10507" indent="-311363">
              <a:defRPr>
                <a:solidFill>
                  <a:schemeClr val="tx1"/>
                </a:solidFill>
                <a:latin typeface="Arial" panose="020B0604020202020204" pitchFamily="34" charset="0"/>
                <a:cs typeface="Arial" panose="020B0604020202020204" pitchFamily="34" charset="0"/>
              </a:defRPr>
            </a:lvl2pPr>
            <a:lvl3pPr marL="1248661" indent="-248770">
              <a:defRPr>
                <a:solidFill>
                  <a:schemeClr val="tx1"/>
                </a:solidFill>
                <a:latin typeface="Arial" panose="020B0604020202020204" pitchFamily="34" charset="0"/>
                <a:cs typeface="Arial" panose="020B0604020202020204" pitchFamily="34" charset="0"/>
              </a:defRPr>
            </a:lvl3pPr>
            <a:lvl4pPr marL="1747805" indent="-248770">
              <a:defRPr>
                <a:solidFill>
                  <a:schemeClr val="tx1"/>
                </a:solidFill>
                <a:latin typeface="Arial" panose="020B0604020202020204" pitchFamily="34" charset="0"/>
                <a:cs typeface="Arial" panose="020B0604020202020204" pitchFamily="34" charset="0"/>
              </a:defRPr>
            </a:lvl4pPr>
            <a:lvl5pPr marL="2246948" indent="-248770">
              <a:defRPr>
                <a:solidFill>
                  <a:schemeClr val="tx1"/>
                </a:solidFill>
                <a:latin typeface="Arial" panose="020B0604020202020204" pitchFamily="34" charset="0"/>
                <a:cs typeface="Arial" panose="020B0604020202020204" pitchFamily="34" charset="0"/>
              </a:defRPr>
            </a:lvl5pPr>
            <a:lvl6pPr marL="2709177" indent="-24877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71406" indent="-24877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33635" indent="-24877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95864" indent="-24877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0CE66C-540C-4F1B-9D70-8EFD272C3280}"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312443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PRESENTER: Pat</a:t>
            </a:r>
          </a:p>
        </p:txBody>
      </p:sp>
      <p:sp>
        <p:nvSpPr>
          <p:cNvPr id="4" name="Header Placeholder 3"/>
          <p:cNvSpPr>
            <a:spLocks noGrp="1"/>
          </p:cNvSpPr>
          <p:nvPr>
            <p:ph type="hdr" sz="quarter"/>
          </p:nvPr>
        </p:nvSpPr>
        <p:spPr/>
        <p:txBody>
          <a:bodyPr/>
          <a:lstStyle/>
          <a:p>
            <a:pPr defTabSz="924458">
              <a:defRPr/>
            </a:pPr>
            <a:r>
              <a:rPr lang="en-US" b="1">
                <a:solidFill>
                  <a:prstClr val="black"/>
                </a:solidFill>
                <a:latin typeface="Calibri"/>
              </a:rPr>
              <a:t>2014 National Consortium, Certified Trainers, and Trainers-in-Progress Meeting</a:t>
            </a:r>
            <a:endParaRPr lang="en-US" b="1" dirty="0">
              <a:solidFill>
                <a:prstClr val="black"/>
              </a:solidFill>
              <a:latin typeface="Calibri"/>
            </a:endParaRPr>
          </a:p>
        </p:txBody>
      </p:sp>
      <p:sp>
        <p:nvSpPr>
          <p:cNvPr id="5" name="Date Placeholder 4"/>
          <p:cNvSpPr>
            <a:spLocks noGrp="1"/>
          </p:cNvSpPr>
          <p:nvPr>
            <p:ph type="dt" sz="quarter" idx="1"/>
          </p:nvPr>
        </p:nvSpPr>
        <p:spPr/>
        <p:txBody>
          <a:bodyPr/>
          <a:lstStyle/>
          <a:p>
            <a:pPr defTabSz="924458">
              <a:defRPr/>
            </a:pPr>
            <a:r>
              <a:rPr lang="en-US" b="1">
                <a:solidFill>
                  <a:prstClr val="black"/>
                </a:solidFill>
                <a:latin typeface="Calibri"/>
              </a:rPr>
              <a:t>June 16, 2014 </a:t>
            </a:r>
            <a:endParaRPr lang="en-US" b="1" dirty="0">
              <a:solidFill>
                <a:prstClr val="black"/>
              </a:solidFill>
              <a:latin typeface="Calibri"/>
            </a:endParaRPr>
          </a:p>
        </p:txBody>
      </p:sp>
      <p:sp>
        <p:nvSpPr>
          <p:cNvPr id="6" name="Footer Placeholder 5"/>
          <p:cNvSpPr>
            <a:spLocks noGrp="1"/>
          </p:cNvSpPr>
          <p:nvPr>
            <p:ph type="ftr" sz="quarter" idx="4"/>
          </p:nvPr>
        </p:nvSpPr>
        <p:spPr/>
        <p:txBody>
          <a:bodyPr/>
          <a:lstStyle/>
          <a:p>
            <a:pPr defTabSz="924458">
              <a:defRPr/>
            </a:pPr>
            <a:r>
              <a:rPr lang="en-US" dirty="0">
                <a:solidFill>
                  <a:prstClr val="white"/>
                </a:solidFill>
                <a:latin typeface="Calibri"/>
              </a:rPr>
              <a:t>2015 CASAS National Summer Institute </a:t>
            </a:r>
          </a:p>
          <a:p>
            <a:pPr defTabSz="924458">
              <a:defRPr/>
            </a:pPr>
            <a:endParaRPr lang="en-US" dirty="0">
              <a:solidFill>
                <a:prstClr val="white"/>
              </a:solidFill>
              <a:latin typeface="Calibri"/>
            </a:endParaRPr>
          </a:p>
        </p:txBody>
      </p:sp>
      <p:sp>
        <p:nvSpPr>
          <p:cNvPr id="2151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28161" indent="-317783">
              <a:defRPr>
                <a:solidFill>
                  <a:schemeClr val="tx1"/>
                </a:solidFill>
                <a:latin typeface="Arial" panose="020B0604020202020204" pitchFamily="34" charset="0"/>
                <a:cs typeface="Arial" panose="020B0604020202020204" pitchFamily="34" charset="0"/>
              </a:defRPr>
            </a:lvl2pPr>
            <a:lvl3pPr marL="1275946" indent="-253584">
              <a:defRPr>
                <a:solidFill>
                  <a:schemeClr val="tx1"/>
                </a:solidFill>
                <a:latin typeface="Arial" panose="020B0604020202020204" pitchFamily="34" charset="0"/>
                <a:cs typeface="Arial" panose="020B0604020202020204" pitchFamily="34" charset="0"/>
              </a:defRPr>
            </a:lvl3pPr>
            <a:lvl4pPr marL="1786324" indent="-253584">
              <a:defRPr>
                <a:solidFill>
                  <a:schemeClr val="tx1"/>
                </a:solidFill>
                <a:latin typeface="Arial" panose="020B0604020202020204" pitchFamily="34" charset="0"/>
                <a:cs typeface="Arial" panose="020B0604020202020204" pitchFamily="34" charset="0"/>
              </a:defRPr>
            </a:lvl4pPr>
            <a:lvl5pPr marL="2296702" indent="-253584">
              <a:defRPr>
                <a:solidFill>
                  <a:schemeClr val="tx1"/>
                </a:solidFill>
                <a:latin typeface="Arial" panose="020B0604020202020204" pitchFamily="34" charset="0"/>
                <a:cs typeface="Arial" panose="020B0604020202020204" pitchFamily="34" charset="0"/>
              </a:defRPr>
            </a:lvl5pPr>
            <a:lvl6pPr marL="2758931" indent="-253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21160" indent="-253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83389" indent="-253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5619" indent="-253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24458" fontAlgn="base">
              <a:spcBef>
                <a:spcPct val="0"/>
              </a:spcBef>
              <a:spcAft>
                <a:spcPct val="0"/>
              </a:spcAft>
              <a:defRPr/>
            </a:pPr>
            <a:fld id="{69A4C963-8BFA-440E-81A9-25DC756E9445}" type="slidenum">
              <a:rPr lang="en-US" altLang="en-US" b="1">
                <a:solidFill>
                  <a:prstClr val="black"/>
                </a:solidFill>
                <a:latin typeface="Calibri" panose="020F0502020204030204" pitchFamily="34" charset="0"/>
              </a:rPr>
              <a:pPr defTabSz="924458" fontAlgn="base">
                <a:spcBef>
                  <a:spcPct val="0"/>
                </a:spcBef>
                <a:spcAft>
                  <a:spcPct val="0"/>
                </a:spcAft>
                <a:defRPr/>
              </a:pPr>
              <a:t>7</a:t>
            </a:fld>
            <a:endParaRPr lang="en-US" altLang="en-US" b="1">
              <a:solidFill>
                <a:prstClr val="black"/>
              </a:solidFill>
              <a:latin typeface="Calibri" panose="020F0502020204030204" pitchFamily="34" charset="0"/>
            </a:endParaRPr>
          </a:p>
        </p:txBody>
      </p:sp>
    </p:spTree>
    <p:extLst>
      <p:ext uri="{BB962C8B-B14F-4D97-AF65-F5344CB8AC3E}">
        <p14:creationId xmlns:p14="http://schemas.microsoft.com/office/powerpoint/2010/main" val="834754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b="1"/>
              <a:t>PRESENTER/TRAINER NOTES: Linda </a:t>
            </a:r>
            <a:endParaRPr lang="en-US" altLang="en-US"/>
          </a:p>
          <a:p>
            <a:endParaRPr lang="en-US" altLang="en-US"/>
          </a:p>
        </p:txBody>
      </p:sp>
      <p:sp>
        <p:nvSpPr>
          <p:cNvPr id="5" name="Slide Number Placeholder 4"/>
          <p:cNvSpPr>
            <a:spLocks noGrp="1"/>
          </p:cNvSpPr>
          <p:nvPr>
            <p:ph type="sldNum" sz="quarter" idx="5"/>
          </p:nvPr>
        </p:nvSpPr>
        <p:spPr/>
        <p:txBody>
          <a:bodyPr/>
          <a:lstStyle>
            <a:lvl1pPr defTabSz="945275" eaLnBrk="0" hangingPunct="0">
              <a:defRPr sz="2400">
                <a:solidFill>
                  <a:schemeClr val="tx1"/>
                </a:solidFill>
                <a:latin typeface="Tahoma" panose="020B0604030504040204" pitchFamily="34" charset="0"/>
              </a:defRPr>
            </a:lvl1pPr>
            <a:lvl2pPr marL="739780" indent="-284531" defTabSz="945275" eaLnBrk="0" hangingPunct="0">
              <a:defRPr sz="2400">
                <a:solidFill>
                  <a:schemeClr val="tx1"/>
                </a:solidFill>
                <a:latin typeface="Tahoma" panose="020B0604030504040204" pitchFamily="34" charset="0"/>
              </a:defRPr>
            </a:lvl2pPr>
            <a:lvl3pPr marL="1138124" indent="-227625" defTabSz="945275" eaLnBrk="0" hangingPunct="0">
              <a:defRPr sz="2400">
                <a:solidFill>
                  <a:schemeClr val="tx1"/>
                </a:solidFill>
                <a:latin typeface="Tahoma" panose="020B0604030504040204" pitchFamily="34" charset="0"/>
              </a:defRPr>
            </a:lvl3pPr>
            <a:lvl4pPr marL="1593373" indent="-227625" defTabSz="945275" eaLnBrk="0" hangingPunct="0">
              <a:defRPr sz="2400">
                <a:solidFill>
                  <a:schemeClr val="tx1"/>
                </a:solidFill>
                <a:latin typeface="Tahoma" panose="020B0604030504040204" pitchFamily="34" charset="0"/>
              </a:defRPr>
            </a:lvl4pPr>
            <a:lvl5pPr marL="2048623" indent="-227625" defTabSz="945275" eaLnBrk="0" hangingPunct="0">
              <a:defRPr sz="2400">
                <a:solidFill>
                  <a:schemeClr val="tx1"/>
                </a:solidFill>
                <a:latin typeface="Tahoma" panose="020B0604030504040204" pitchFamily="34" charset="0"/>
              </a:defRPr>
            </a:lvl5pPr>
            <a:lvl6pPr marL="2503873" indent="-227625" defTabSz="945275" eaLnBrk="0" fontAlgn="base" hangingPunct="0">
              <a:spcBef>
                <a:spcPct val="0"/>
              </a:spcBef>
              <a:spcAft>
                <a:spcPct val="0"/>
              </a:spcAft>
              <a:defRPr sz="2400">
                <a:solidFill>
                  <a:schemeClr val="tx1"/>
                </a:solidFill>
                <a:latin typeface="Tahoma" panose="020B0604030504040204" pitchFamily="34" charset="0"/>
              </a:defRPr>
            </a:lvl6pPr>
            <a:lvl7pPr marL="2959122" indent="-227625" defTabSz="945275" eaLnBrk="0" fontAlgn="base" hangingPunct="0">
              <a:spcBef>
                <a:spcPct val="0"/>
              </a:spcBef>
              <a:spcAft>
                <a:spcPct val="0"/>
              </a:spcAft>
              <a:defRPr sz="2400">
                <a:solidFill>
                  <a:schemeClr val="tx1"/>
                </a:solidFill>
                <a:latin typeface="Tahoma" panose="020B0604030504040204" pitchFamily="34" charset="0"/>
              </a:defRPr>
            </a:lvl7pPr>
            <a:lvl8pPr marL="3414371" indent="-227625" defTabSz="945275" eaLnBrk="0" fontAlgn="base" hangingPunct="0">
              <a:spcBef>
                <a:spcPct val="0"/>
              </a:spcBef>
              <a:spcAft>
                <a:spcPct val="0"/>
              </a:spcAft>
              <a:defRPr sz="2400">
                <a:solidFill>
                  <a:schemeClr val="tx1"/>
                </a:solidFill>
                <a:latin typeface="Tahoma" panose="020B0604030504040204" pitchFamily="34" charset="0"/>
              </a:defRPr>
            </a:lvl8pPr>
            <a:lvl9pPr marL="3869621" indent="-227625" defTabSz="945275" eaLnBrk="0" fontAlgn="base" hangingPunct="0">
              <a:spcBef>
                <a:spcPct val="0"/>
              </a:spcBef>
              <a:spcAft>
                <a:spcPct val="0"/>
              </a:spcAft>
              <a:defRPr sz="2400">
                <a:solidFill>
                  <a:schemeClr val="tx1"/>
                </a:solidFill>
                <a:latin typeface="Tahoma" panose="020B0604030504040204" pitchFamily="34" charset="0"/>
              </a:defRPr>
            </a:lvl9pPr>
          </a:lstStyle>
          <a:p>
            <a:pPr>
              <a:defRPr/>
            </a:pPr>
            <a:fld id="{87C95E0D-D9EF-4587-BFA6-4DA877D210A1}" type="slidenum">
              <a:rPr lang="en-US" altLang="en-US" sz="1200">
                <a:solidFill>
                  <a:schemeClr val="tx2"/>
                </a:solidFill>
                <a:latin typeface="Times New Roman" panose="02020603050405020304" pitchFamily="18" charset="0"/>
              </a:rPr>
              <a:pPr>
                <a:defRPr/>
              </a:pPr>
              <a:t>12</a:t>
            </a:fld>
            <a:endParaRPr lang="en-US" altLang="en-US" sz="1200">
              <a:solidFill>
                <a:schemeClr val="tx2"/>
              </a:solidFill>
              <a:latin typeface="Times New Roman" panose="02020603050405020304" pitchFamily="18" charset="0"/>
            </a:endParaRPr>
          </a:p>
        </p:txBody>
      </p:sp>
      <p:sp>
        <p:nvSpPr>
          <p:cNvPr id="10" name="Date Placeholder 9"/>
          <p:cNvSpPr>
            <a:spLocks noGrp="1"/>
          </p:cNvSpPr>
          <p:nvPr>
            <p:ph type="dt" sz="quarter" idx="1"/>
          </p:nvPr>
        </p:nvSpPr>
        <p:spPr/>
        <p:txBody>
          <a:bodyPr/>
          <a:lstStyle/>
          <a:p>
            <a:pPr>
              <a:defRPr/>
            </a:pPr>
            <a:r>
              <a:rPr lang="en-US"/>
              <a:t>June 16, 2014 </a:t>
            </a:r>
            <a:endParaRPr lang="en-US" dirty="0"/>
          </a:p>
        </p:txBody>
      </p:sp>
      <p:sp>
        <p:nvSpPr>
          <p:cNvPr id="11" name="Footer Placeholder 10"/>
          <p:cNvSpPr>
            <a:spLocks noGrp="1"/>
          </p:cNvSpPr>
          <p:nvPr>
            <p:ph type="ftr" sz="quarter" idx="4"/>
          </p:nvPr>
        </p:nvSpPr>
        <p:spPr/>
        <p:txBody>
          <a:bodyPr/>
          <a:lstStyle/>
          <a:p>
            <a:pPr>
              <a:defRPr/>
            </a:pPr>
            <a:r>
              <a:rPr lang="en-US"/>
              <a:t>2014 CASAS National Summer Institute</a:t>
            </a:r>
          </a:p>
          <a:p>
            <a:pPr>
              <a:defRPr/>
            </a:pPr>
            <a:endParaRPr lang="en-US" dirty="0"/>
          </a:p>
        </p:txBody>
      </p:sp>
      <p:sp>
        <p:nvSpPr>
          <p:cNvPr id="12" name="Header Placeholder 11"/>
          <p:cNvSpPr>
            <a:spLocks noGrp="1"/>
          </p:cNvSpPr>
          <p:nvPr>
            <p:ph type="hdr" sz="quarter"/>
          </p:nvPr>
        </p:nvSpPr>
        <p:spPr/>
        <p:txBody>
          <a:bodyPr/>
          <a:lstStyle/>
          <a:p>
            <a:pPr>
              <a:defRPr/>
            </a:pPr>
            <a:r>
              <a:rPr lang="en-US"/>
              <a:t>2014 National Consortium, Certified Trainers, and Trainers-in-Progress Meeting</a:t>
            </a:r>
            <a:endParaRPr lang="en-US" dirty="0"/>
          </a:p>
        </p:txBody>
      </p:sp>
    </p:spTree>
    <p:extLst>
      <p:ext uri="{BB962C8B-B14F-4D97-AF65-F5344CB8AC3E}">
        <p14:creationId xmlns:p14="http://schemas.microsoft.com/office/powerpoint/2010/main" val="199785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Nancy</a:t>
            </a:r>
          </a:p>
        </p:txBody>
      </p:sp>
      <p:sp>
        <p:nvSpPr>
          <p:cNvPr id="4" name="Footer Placeholder 3"/>
          <p:cNvSpPr>
            <a:spLocks noGrp="1"/>
          </p:cNvSpPr>
          <p:nvPr>
            <p:ph type="ftr" sz="quarter" idx="4"/>
          </p:nvPr>
        </p:nvSpPr>
        <p:spPr/>
        <p:txBody>
          <a:bodyPr/>
          <a:lstStyle/>
          <a:p>
            <a:pPr>
              <a:defRPr/>
            </a:pPr>
            <a:endParaRPr lang="en-US"/>
          </a:p>
        </p:txBody>
      </p:sp>
      <p:sp>
        <p:nvSpPr>
          <p:cNvPr id="92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1365" indent="-292710">
              <a:defRPr>
                <a:solidFill>
                  <a:schemeClr val="tx1"/>
                </a:solidFill>
                <a:latin typeface="Arial" panose="020B0604020202020204" pitchFamily="34" charset="0"/>
                <a:cs typeface="Arial" panose="020B0604020202020204" pitchFamily="34" charset="0"/>
              </a:defRPr>
            </a:lvl2pPr>
            <a:lvl3pPr marL="1172439" indent="-233528">
              <a:defRPr>
                <a:solidFill>
                  <a:schemeClr val="tx1"/>
                </a:solidFill>
                <a:latin typeface="Arial" panose="020B0604020202020204" pitchFamily="34" charset="0"/>
                <a:cs typeface="Arial" panose="020B0604020202020204" pitchFamily="34" charset="0"/>
              </a:defRPr>
            </a:lvl3pPr>
            <a:lvl4pPr marL="1642693" indent="-233528">
              <a:defRPr>
                <a:solidFill>
                  <a:schemeClr val="tx1"/>
                </a:solidFill>
                <a:latin typeface="Arial" panose="020B0604020202020204" pitchFamily="34" charset="0"/>
                <a:cs typeface="Arial" panose="020B0604020202020204" pitchFamily="34" charset="0"/>
              </a:defRPr>
            </a:lvl4pPr>
            <a:lvl5pPr marL="2111347" indent="-233528">
              <a:defRPr>
                <a:solidFill>
                  <a:schemeClr val="tx1"/>
                </a:solidFill>
                <a:latin typeface="Arial" panose="020B0604020202020204" pitchFamily="34" charset="0"/>
                <a:cs typeface="Arial" panose="020B0604020202020204" pitchFamily="34" charset="0"/>
              </a:defRPr>
            </a:lvl5pPr>
            <a:lvl6pPr marL="2572005" indent="-2335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2662" indent="-2335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320" indent="-2335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3978" indent="-2335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555082-DE2F-430C-858A-3FE7BEA0E12A}" type="slidenum">
              <a:rPr lang="en-US" altLang="en-US" smtClean="0">
                <a:latin typeface="Calibri" panose="020F0502020204030204" pitchFamily="34" charset="0"/>
              </a:rPr>
              <a:pPr/>
              <a:t>13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84466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Reading and Math GOALS</a:t>
            </a:r>
            <a:r>
              <a:rPr lang="en-US" baseline="0" dirty="0" smtClean="0"/>
              <a:t> Locators are fixed form tests. They are not Computer Adaptive Tests (CATs) as in the Life and Work Reading series.</a:t>
            </a:r>
            <a:endParaRPr lang="en-US"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www.casas.org/si</a:t>
            </a:r>
            <a:endParaRPr lang="en-US" dirty="0"/>
          </a:p>
        </p:txBody>
      </p:sp>
      <p:sp>
        <p:nvSpPr>
          <p:cNvPr id="6" name="Slide Number Placeholder 5"/>
          <p:cNvSpPr>
            <a:spLocks noGrp="1"/>
          </p:cNvSpPr>
          <p:nvPr>
            <p:ph type="sldNum" sz="quarter" idx="12"/>
          </p:nvPr>
        </p:nvSpPr>
        <p:spPr/>
        <p:txBody>
          <a:bodyPr/>
          <a:lstStyle/>
          <a:p>
            <a:fld id="{2958092F-CDF5-4DEA-96BE-90157290BAD2}" type="slidenum">
              <a:rPr lang="en-US" smtClean="0"/>
              <a:t>14</a:t>
            </a:fld>
            <a:endParaRPr lang="en-US" dirty="0"/>
          </a:p>
        </p:txBody>
      </p:sp>
    </p:spTree>
    <p:extLst>
      <p:ext uri="{BB962C8B-B14F-4D97-AF65-F5344CB8AC3E}">
        <p14:creationId xmlns:p14="http://schemas.microsoft.com/office/powerpoint/2010/main" val="3308581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smtClean="0"/>
              <a:t>CCRS</a:t>
            </a:r>
            <a:r>
              <a:rPr lang="en-US" altLang="en-US" baseline="0" dirty="0" smtClean="0"/>
              <a:t> = College and Career Readiness Standards for Adult Education (national)</a:t>
            </a:r>
          </a:p>
          <a:p>
            <a:r>
              <a:rPr lang="en-US" altLang="en-US" dirty="0" smtClean="0"/>
              <a:t>Reading Comprehension</a:t>
            </a:r>
            <a:r>
              <a:rPr lang="en-US" altLang="en-US" baseline="0" dirty="0" smtClean="0"/>
              <a:t> Skills = DOK 1</a:t>
            </a:r>
          </a:p>
          <a:p>
            <a:r>
              <a:rPr lang="en-US" altLang="en-US" dirty="0" smtClean="0"/>
              <a:t>Higher</a:t>
            </a:r>
            <a:r>
              <a:rPr lang="en-US" altLang="en-US" baseline="0" dirty="0" smtClean="0"/>
              <a:t> Order = DOK 2 &amp; 3</a:t>
            </a:r>
          </a:p>
          <a:p>
            <a:r>
              <a:rPr lang="en-US" altLang="en-US" baseline="0" dirty="0" smtClean="0"/>
              <a:t>DOK = Depth of Cognitive Demand</a:t>
            </a:r>
          </a:p>
          <a:p>
            <a:r>
              <a:rPr lang="en-US" altLang="en-US" baseline="0" dirty="0" smtClean="0"/>
              <a:t>CCRS Reading Standards:     </a:t>
            </a:r>
            <a:r>
              <a:rPr lang="en-US" altLang="en-US" b="1" baseline="0" dirty="0" smtClean="0"/>
              <a:t>https://lincs.ed.gov/publications/pdf/CCRStandardsAdultEd.pdf</a:t>
            </a:r>
          </a:p>
          <a:p>
            <a:endParaRPr lang="en-US" altLang="en-US" b="1" dirty="0" smtClean="0"/>
          </a:p>
          <a:p>
            <a:r>
              <a:rPr lang="en-US" dirty="0"/>
              <a:t>R.CCR.1: </a:t>
            </a:r>
            <a:r>
              <a:rPr lang="en-US" dirty="0">
                <a:hlinkClick r:id="rId3" tooltip="Common Core R.CCR.1 Explained"/>
              </a:rPr>
              <a:t>Read closely to determine what the text says explicitly and to make logical inferences from it; cite specific textual evidence when writing or speaking to support conclusions drawn from the text.</a:t>
            </a:r>
            <a:endParaRPr lang="en-US" dirty="0"/>
          </a:p>
          <a:p>
            <a:r>
              <a:rPr lang="en-US" dirty="0"/>
              <a:t>R.CCR.2: </a:t>
            </a:r>
            <a:r>
              <a:rPr lang="en-US" dirty="0">
                <a:hlinkClick r:id="rId4" tooltip="Common Core R.CCR.2 Explained"/>
              </a:rPr>
              <a:t>Determine central ideas or themes of a text and analyze their development; summarize the key supporting details and ideas.</a:t>
            </a:r>
            <a:endParaRPr lang="en-US" dirty="0"/>
          </a:p>
          <a:p>
            <a:r>
              <a:rPr lang="en-US" dirty="0"/>
              <a:t>R.CCR.3: </a:t>
            </a:r>
            <a:r>
              <a:rPr lang="en-US" dirty="0">
                <a:hlinkClick r:id="rId5" tooltip="Common Core R.CCR.3 Explained"/>
              </a:rPr>
              <a:t>Analyze how and why individuals, events, and ideas develop and interact over the course of a text.</a:t>
            </a:r>
            <a:endParaRPr lang="en-US" dirty="0"/>
          </a:p>
          <a:p>
            <a:r>
              <a:rPr lang="en-US" dirty="0"/>
              <a:t>R.CCR.4: </a:t>
            </a:r>
            <a:r>
              <a:rPr lang="en-US" dirty="0">
                <a:hlinkClick r:id="rId6" tooltip="Common Core R.CCR.4 Explained"/>
              </a:rPr>
              <a:t>Interpret words and phrases as they are used in a text, including determining technical, connotative, and figurative meanings, and analyze how specific word choices shape meaning or tone.</a:t>
            </a:r>
            <a:endParaRPr lang="en-US" dirty="0"/>
          </a:p>
          <a:p>
            <a:r>
              <a:rPr lang="en-US" dirty="0"/>
              <a:t>R.CCR.5: </a:t>
            </a:r>
            <a:r>
              <a:rPr lang="en-US" dirty="0">
                <a:hlinkClick r:id="rId7" tooltip="Common Core R.CCR.5 Explained"/>
              </a:rPr>
              <a:t>Analyze the structure of texts, including how specific sentences, paragraphs, and larger portions of the text (e.g., a section, chapter, scene, or stanza) relate to each other and the whole.</a:t>
            </a:r>
            <a:endParaRPr lang="en-US" dirty="0"/>
          </a:p>
          <a:p>
            <a:r>
              <a:rPr lang="en-US" dirty="0"/>
              <a:t>R.CCR.6: </a:t>
            </a:r>
            <a:r>
              <a:rPr lang="en-US" dirty="0">
                <a:hlinkClick r:id="rId8" tooltip="Common Core R.CCR.6 Explained"/>
              </a:rPr>
              <a:t>Assess how point of view or purpose shapes the content and style of a text.</a:t>
            </a:r>
            <a:endParaRPr lang="en-US" dirty="0"/>
          </a:p>
          <a:p>
            <a:r>
              <a:rPr lang="en-US" dirty="0"/>
              <a:t>R.CCR.7: </a:t>
            </a:r>
            <a:r>
              <a:rPr lang="en-US" dirty="0">
                <a:hlinkClick r:id="rId9" tooltip="Common Core R.CCR.7 Explained"/>
              </a:rPr>
              <a:t>Integrate and evaluate content presented in diverse formats and media, including visually and quantitatively, as well as in words.</a:t>
            </a:r>
            <a:r>
              <a:rPr lang="en-US" dirty="0"/>
              <a:t>*</a:t>
            </a:r>
          </a:p>
          <a:p>
            <a:r>
              <a:rPr lang="en-US" dirty="0"/>
              <a:t>R.CCR.8: </a:t>
            </a:r>
            <a:r>
              <a:rPr lang="en-US" dirty="0">
                <a:hlinkClick r:id="rId10" tooltip="Common Core R.CCR.8 Explained"/>
              </a:rPr>
              <a:t>Delineate and evaluate the argument and specific claims in a text, including the validity of the reasoning as well as the relevance and sufficiency of the evidence.</a:t>
            </a:r>
            <a:endParaRPr lang="en-US" dirty="0"/>
          </a:p>
          <a:p>
            <a:r>
              <a:rPr lang="en-US" dirty="0"/>
              <a:t>R.CCR.9: </a:t>
            </a:r>
            <a:r>
              <a:rPr lang="en-US" dirty="0">
                <a:hlinkClick r:id="rId11" tooltip="Common Core R.CCR.9 Explained"/>
              </a:rPr>
              <a:t>Analyze how two or more texts address similar themes or topics in order to build knowledge or to compare the approaches the authors take.</a:t>
            </a:r>
            <a:endParaRPr lang="en-US" dirty="0"/>
          </a:p>
          <a:p>
            <a:r>
              <a:rPr lang="en-US" dirty="0"/>
              <a:t>R.CCR.10: </a:t>
            </a:r>
            <a:r>
              <a:rPr lang="en-US" dirty="0">
                <a:hlinkClick r:id="rId12" tooltip="Common Core R.CCR.10 Explained"/>
              </a:rPr>
              <a:t>Read and comprehend complex literary and informational texts independently and proficiently.</a:t>
            </a:r>
            <a:endParaRPr lang="en-US" dirty="0"/>
          </a:p>
          <a:p>
            <a:endParaRPr lang="en-US" altLang="en-US" b="1" dirty="0" smtClean="0"/>
          </a:p>
        </p:txBody>
      </p:sp>
      <p:sp>
        <p:nvSpPr>
          <p:cNvPr id="4" name="Slide Number Placeholder 3"/>
          <p:cNvSpPr>
            <a:spLocks noGrp="1"/>
          </p:cNvSpPr>
          <p:nvPr>
            <p:ph type="sldNum" sz="quarter" idx="5"/>
          </p:nvPr>
        </p:nvSpPr>
        <p:spPr/>
        <p:txBody>
          <a:bodyPr/>
          <a:lstStyle/>
          <a:p>
            <a:pPr>
              <a:defRPr/>
            </a:pPr>
            <a:fld id="{2EBF4A61-5F8E-4810-B66F-EF9CB384ABF1}" type="slidenum">
              <a:rPr lang="en-US" altLang="en-US" smtClean="0"/>
              <a:pPr>
                <a:defRPr/>
              </a:pPr>
              <a:t>15</a:t>
            </a:fld>
            <a:endParaRPr lang="en-US" altLang="en-US"/>
          </a:p>
        </p:txBody>
      </p:sp>
    </p:spTree>
    <p:extLst>
      <p:ext uri="{BB962C8B-B14F-4D97-AF65-F5344CB8AC3E}">
        <p14:creationId xmlns:p14="http://schemas.microsoft.com/office/powerpoint/2010/main" val="2590551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Math GLE on web site</a:t>
            </a:r>
          </a:p>
          <a:p>
            <a:r>
              <a:rPr lang="en-US" baseline="0" dirty="0" smtClean="0"/>
              <a:t>It’s important that we know the definition of “Basic Skills Deficient” as we work with our other WIOA partners, including Title I agencies.</a:t>
            </a:r>
            <a:endParaRPr lang="en-US" dirty="0"/>
          </a:p>
        </p:txBody>
      </p:sp>
      <p:sp>
        <p:nvSpPr>
          <p:cNvPr id="4" name="Slide Number Placeholder 3"/>
          <p:cNvSpPr>
            <a:spLocks noGrp="1"/>
          </p:cNvSpPr>
          <p:nvPr>
            <p:ph type="sldNum" sz="quarter" idx="10"/>
          </p:nvPr>
        </p:nvSpPr>
        <p:spPr/>
        <p:txBody>
          <a:bodyPr/>
          <a:lstStyle/>
          <a:p>
            <a:pPr defTabSz="942012">
              <a:defRPr/>
            </a:pPr>
            <a:fld id="{E56EF10B-C02B-4535-89AD-C3F9C6D55C9A}" type="slidenum">
              <a:rPr lang="en-US">
                <a:solidFill>
                  <a:prstClr val="black"/>
                </a:solidFill>
                <a:latin typeface="Calibri"/>
              </a:rPr>
              <a:pPr defTabSz="942012">
                <a:defRPr/>
              </a:pPr>
              <a:t>17</a:t>
            </a:fld>
            <a:endParaRPr lang="en-US">
              <a:solidFill>
                <a:prstClr val="black"/>
              </a:solidFill>
              <a:latin typeface="Calibri"/>
            </a:endParaRPr>
          </a:p>
        </p:txBody>
      </p:sp>
    </p:spTree>
    <p:extLst>
      <p:ext uri="{BB962C8B-B14F-4D97-AF65-F5344CB8AC3E}">
        <p14:creationId xmlns:p14="http://schemas.microsoft.com/office/powerpoint/2010/main" val="2051918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820" y="122628"/>
            <a:ext cx="4303486" cy="1023152"/>
          </a:xfrm>
          <a:prstGeom prst="rect">
            <a:avLst/>
          </a:prstGeom>
        </p:spPr>
      </p:pic>
    </p:spTree>
    <p:extLst>
      <p:ext uri="{BB962C8B-B14F-4D97-AF65-F5344CB8AC3E}">
        <p14:creationId xmlns:p14="http://schemas.microsoft.com/office/powerpoint/2010/main" val="193787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smtClean="0"/>
              <a:t>www.casas.org/si</a:t>
            </a:r>
            <a:endParaRPr lang="en-US" dirty="0"/>
          </a:p>
        </p:txBody>
      </p:sp>
      <p:sp>
        <p:nvSpPr>
          <p:cNvPr id="6" name="Slide Number Placeholder 5"/>
          <p:cNvSpPr>
            <a:spLocks noGrp="1"/>
          </p:cNvSpPr>
          <p:nvPr>
            <p:ph type="sldNum" sz="quarter" idx="12"/>
          </p:nvPr>
        </p:nvSpPr>
        <p:spPr/>
        <p:txBody>
          <a:bodyPr/>
          <a:lstStyle/>
          <a:p>
            <a:fld id="{BDED8187-DC1D-4F88-AF01-46053098CAB9}" type="slidenum">
              <a:rPr lang="en-US" smtClean="0"/>
              <a:pPr/>
              <a:t>‹#›</a:t>
            </a:fld>
            <a:endParaRPr lang="en-US" dirty="0"/>
          </a:p>
        </p:txBody>
      </p:sp>
    </p:spTree>
    <p:extLst>
      <p:ext uri="{BB962C8B-B14F-4D97-AF65-F5344CB8AC3E}">
        <p14:creationId xmlns:p14="http://schemas.microsoft.com/office/powerpoint/2010/main" val="69291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smtClean="0"/>
              <a:t>www.casas.org/si</a:t>
            </a:r>
            <a:endParaRPr lang="en-US" dirty="0"/>
          </a:p>
        </p:txBody>
      </p:sp>
      <p:sp>
        <p:nvSpPr>
          <p:cNvPr id="6" name="Slide Number Placeholder 5"/>
          <p:cNvSpPr>
            <a:spLocks noGrp="1"/>
          </p:cNvSpPr>
          <p:nvPr>
            <p:ph type="sldNum" sz="quarter" idx="12"/>
          </p:nvPr>
        </p:nvSpPr>
        <p:spPr/>
        <p:txBody>
          <a:bodyPr/>
          <a:lstStyle/>
          <a:p>
            <a:fld id="{BDED8187-DC1D-4F88-AF01-46053098CAB9}"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6026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smtClean="0"/>
              <a:t>www.casas.org/si</a:t>
            </a:r>
            <a:endParaRPr lang="en-US" dirty="0"/>
          </a:p>
        </p:txBody>
      </p:sp>
      <p:sp>
        <p:nvSpPr>
          <p:cNvPr id="6" name="Slide Number Placeholder 5"/>
          <p:cNvSpPr>
            <a:spLocks noGrp="1"/>
          </p:cNvSpPr>
          <p:nvPr>
            <p:ph type="sldNum" sz="quarter" idx="12"/>
          </p:nvPr>
        </p:nvSpPr>
        <p:spPr/>
        <p:txBody>
          <a:bodyPr/>
          <a:lstStyle/>
          <a:p>
            <a:fld id="{BDED8187-DC1D-4F88-AF01-46053098CAB9}" type="slidenum">
              <a:rPr lang="en-US" smtClean="0"/>
              <a:pPr/>
              <a:t>‹#›</a:t>
            </a:fld>
            <a:endParaRPr lang="en-US" dirty="0"/>
          </a:p>
        </p:txBody>
      </p:sp>
    </p:spTree>
    <p:extLst>
      <p:ext uri="{BB962C8B-B14F-4D97-AF65-F5344CB8AC3E}">
        <p14:creationId xmlns:p14="http://schemas.microsoft.com/office/powerpoint/2010/main" val="3599071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smtClean="0"/>
              <a:t>www.casas.org/si</a:t>
            </a:r>
            <a:endParaRPr lang="en-US" dirty="0"/>
          </a:p>
        </p:txBody>
      </p:sp>
      <p:sp>
        <p:nvSpPr>
          <p:cNvPr id="6" name="Slide Number Placeholder 5"/>
          <p:cNvSpPr>
            <a:spLocks noGrp="1"/>
          </p:cNvSpPr>
          <p:nvPr>
            <p:ph type="sldNum" sz="quarter" idx="12"/>
          </p:nvPr>
        </p:nvSpPr>
        <p:spPr/>
        <p:txBody>
          <a:bodyPr/>
          <a:lstStyle/>
          <a:p>
            <a:fld id="{BDED8187-DC1D-4F88-AF01-46053098CAB9}"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2153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smtClean="0"/>
              <a:t>www.casas.org/si</a:t>
            </a:r>
            <a:endParaRPr lang="en-US" dirty="0"/>
          </a:p>
        </p:txBody>
      </p:sp>
      <p:sp>
        <p:nvSpPr>
          <p:cNvPr id="6" name="Slide Number Placeholder 5"/>
          <p:cNvSpPr>
            <a:spLocks noGrp="1"/>
          </p:cNvSpPr>
          <p:nvPr>
            <p:ph type="sldNum" sz="quarter" idx="12"/>
          </p:nvPr>
        </p:nvSpPr>
        <p:spPr/>
        <p:txBody>
          <a:bodyPr/>
          <a:lstStyle/>
          <a:p>
            <a:fld id="{BDED8187-DC1D-4F88-AF01-46053098CAB9}" type="slidenum">
              <a:rPr lang="en-US" smtClean="0"/>
              <a:pPr/>
              <a:t>‹#›</a:t>
            </a:fld>
            <a:endParaRPr lang="en-US" dirty="0"/>
          </a:p>
        </p:txBody>
      </p:sp>
    </p:spTree>
    <p:extLst>
      <p:ext uri="{BB962C8B-B14F-4D97-AF65-F5344CB8AC3E}">
        <p14:creationId xmlns:p14="http://schemas.microsoft.com/office/powerpoint/2010/main" val="4075617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smtClean="0"/>
              <a:t>www.casas.org/si</a:t>
            </a:r>
            <a:endParaRPr lang="en-US" dirty="0"/>
          </a:p>
        </p:txBody>
      </p:sp>
      <p:sp>
        <p:nvSpPr>
          <p:cNvPr id="6" name="Slide Number Placeholder 5"/>
          <p:cNvSpPr>
            <a:spLocks noGrp="1"/>
          </p:cNvSpPr>
          <p:nvPr>
            <p:ph type="sldNum" sz="quarter" idx="12"/>
          </p:nvPr>
        </p:nvSpPr>
        <p:spPr/>
        <p:txBody>
          <a:bodyPr/>
          <a:lstStyle/>
          <a:p>
            <a:fld id="{BDED8187-DC1D-4F88-AF01-46053098CAB9}" type="slidenum">
              <a:rPr lang="en-US" smtClean="0"/>
              <a:pPr/>
              <a:t>‹#›</a:t>
            </a:fld>
            <a:endParaRPr lang="en-US" dirty="0"/>
          </a:p>
        </p:txBody>
      </p:sp>
    </p:spTree>
    <p:extLst>
      <p:ext uri="{BB962C8B-B14F-4D97-AF65-F5344CB8AC3E}">
        <p14:creationId xmlns:p14="http://schemas.microsoft.com/office/powerpoint/2010/main" val="1567154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smtClean="0"/>
              <a:t>www.casas.org/si</a:t>
            </a:r>
            <a:endParaRPr lang="en-US" dirty="0"/>
          </a:p>
        </p:txBody>
      </p:sp>
      <p:sp>
        <p:nvSpPr>
          <p:cNvPr id="6" name="Slide Number Placeholder 5"/>
          <p:cNvSpPr>
            <a:spLocks noGrp="1"/>
          </p:cNvSpPr>
          <p:nvPr>
            <p:ph type="sldNum" sz="quarter" idx="12"/>
          </p:nvPr>
        </p:nvSpPr>
        <p:spPr/>
        <p:txBody>
          <a:bodyPr/>
          <a:lstStyle/>
          <a:p>
            <a:fld id="{BDED8187-DC1D-4F88-AF01-46053098CAB9}" type="slidenum">
              <a:rPr lang="en-US" smtClean="0"/>
              <a:pPr/>
              <a:t>‹#›</a:t>
            </a:fld>
            <a:endParaRPr lang="en-US" dirty="0"/>
          </a:p>
        </p:txBody>
      </p:sp>
    </p:spTree>
    <p:extLst>
      <p:ext uri="{BB962C8B-B14F-4D97-AF65-F5344CB8AC3E}">
        <p14:creationId xmlns:p14="http://schemas.microsoft.com/office/powerpoint/2010/main" val="4008795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 typeface="Wingdings 3" pitchFamily="18" charset="2"/>
              <a:buChar char="Æ"/>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1"/>
          <p:cNvSpPr>
            <a:spLocks noGrp="1" noChangeArrowheads="1"/>
          </p:cNvSpPr>
          <p:nvPr>
            <p:ph type="sldNum" sz="quarter" idx="10"/>
          </p:nvPr>
        </p:nvSpPr>
        <p:spPr>
          <a:ln/>
        </p:spPr>
        <p:txBody>
          <a:bodyPr/>
          <a:lstStyle>
            <a:lvl1pPr>
              <a:defRPr/>
            </a:lvl1pPr>
          </a:lstStyle>
          <a:p>
            <a:pPr>
              <a:defRPr/>
            </a:pPr>
            <a:fld id="{15F24632-152D-4020-81F4-23C1E8598238}" type="slidenum">
              <a:rPr lang="en-US" altLang="en-US"/>
              <a:pPr>
                <a:defRPr/>
              </a:pPr>
              <a:t>‹#›</a:t>
            </a:fld>
            <a:endParaRPr lang="en-US" altLang="en-US"/>
          </a:p>
        </p:txBody>
      </p:sp>
    </p:spTree>
    <p:extLst>
      <p:ext uri="{BB962C8B-B14F-4D97-AF65-F5344CB8AC3E}">
        <p14:creationId xmlns:p14="http://schemas.microsoft.com/office/powerpoint/2010/main" val="2995376804"/>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2 Conten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p:txBody>
          <a:bodyPr/>
          <a:lstStyle>
            <a:lvl1pPr>
              <a:defRPr/>
            </a:lvl1pPr>
          </a:lstStyle>
          <a:p>
            <a:pPr>
              <a:defRPr/>
            </a:pPr>
            <a:fld id="{0660F2DB-F0C6-4190-9C60-E24959BB00EC}" type="slidenum">
              <a:rPr lang="en-US" altLang="en-US"/>
              <a:pPr>
                <a:defRPr/>
              </a:pPr>
              <a:t>‹#›</a:t>
            </a:fld>
            <a:endParaRPr lang="en-US" altLang="en-US" dirty="0"/>
          </a:p>
        </p:txBody>
      </p:sp>
      <p:sp>
        <p:nvSpPr>
          <p:cNvPr id="8" name="Title 6"/>
          <p:cNvSpPr>
            <a:spLocks noGrp="1"/>
          </p:cNvSpPr>
          <p:nvPr>
            <p:ph type="title"/>
          </p:nvPr>
        </p:nvSpPr>
        <p:spPr>
          <a:xfrm>
            <a:off x="-1588" y="0"/>
            <a:ext cx="6561138" cy="685800"/>
          </a:xfrm>
        </p:spPr>
        <p:txBody>
          <a:bodyPr/>
          <a:lstStyle/>
          <a:p>
            <a:r>
              <a:rPr lang="en-US" dirty="0"/>
              <a:t>Click to edit Master title style</a:t>
            </a:r>
          </a:p>
        </p:txBody>
      </p:sp>
      <p:sp>
        <p:nvSpPr>
          <p:cNvPr id="9" name="Footer Placeholder 2"/>
          <p:cNvSpPr>
            <a:spLocks noGrp="1"/>
          </p:cNvSpPr>
          <p:nvPr>
            <p:ph type="ftr" sz="quarter" idx="11"/>
          </p:nvPr>
        </p:nvSpPr>
        <p:spPr>
          <a:xfrm>
            <a:off x="152400" y="6521450"/>
            <a:ext cx="3124200" cy="304800"/>
          </a:xfrm>
        </p:spPr>
        <p:txBody>
          <a:bodyPr/>
          <a:lstStyle>
            <a:lvl1pPr>
              <a:defRPr/>
            </a:lvl1pPr>
          </a:lstStyle>
          <a:p>
            <a:pPr>
              <a:defRPr/>
            </a:pPr>
            <a:r>
              <a:rPr lang="en-US" smtClean="0"/>
              <a:t>www.casas.org/si</a:t>
            </a:r>
            <a:endParaRPr lang="en-US" dirty="0"/>
          </a:p>
        </p:txBody>
      </p:sp>
    </p:spTree>
    <p:extLst>
      <p:ext uri="{BB962C8B-B14F-4D97-AF65-F5344CB8AC3E}">
        <p14:creationId xmlns:p14="http://schemas.microsoft.com/office/powerpoint/2010/main" val="2970575437"/>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smtClean="0">
                <a:ln>
                  <a:noFill/>
                </a:ln>
                <a:solidFill>
                  <a:srgbClr val="FFFFFF"/>
                </a:solidFill>
                <a:effectLst/>
                <a:uLnTx/>
                <a:uFillTx/>
                <a:latin typeface="Trebuchet MS" pitchFamily="34" charset="0"/>
                <a:ea typeface="+mn-ea"/>
                <a:cs typeface="Arial" charset="0"/>
              </a:rPr>
              <a:t>www.casas.org/si</a:t>
            </a:r>
            <a:endParaRPr kumimoji="0" lang="en-US" sz="1100" b="1" i="0" u="none" strike="noStrike" kern="1200" cap="none" spc="0" normalizeH="0" baseline="0" noProof="0" dirty="0">
              <a:ln>
                <a:noFill/>
              </a:ln>
              <a:solidFill>
                <a:srgbClr val="FFFFFF"/>
              </a:solidFill>
              <a:effectLst/>
              <a:uLnTx/>
              <a:uFillTx/>
              <a:latin typeface="Trebuchet MS" pitchFamily="34" charset="0"/>
              <a:ea typeface="+mn-ea"/>
              <a:cs typeface="Arial" charset="0"/>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415058-D1E5-410B-B079-AD6A766155F2}" type="slidenum">
              <a:rPr kumimoji="0" lang="en-US" sz="1100" b="1" i="0" u="none" strike="noStrike" kern="1200" cap="none" spc="0" normalizeH="0" baseline="0" noProof="0">
                <a:ln>
                  <a:noFill/>
                </a:ln>
                <a:solidFill>
                  <a:srgbClr val="FFFFFF"/>
                </a:solidFill>
                <a:effectLst/>
                <a:uLnTx/>
                <a:uFillTx/>
                <a:latin typeface="Trebuchet MS" panose="020B0603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100" b="1" i="0" u="none" strike="noStrike" kern="1200" cap="none" spc="0" normalizeH="0" baseline="0" noProof="0">
              <a:ln>
                <a:noFill/>
              </a:ln>
              <a:solidFill>
                <a:srgbClr val="FFFFFF"/>
              </a:solidFill>
              <a:effectLst/>
              <a:uLnTx/>
              <a:uFillTx/>
              <a:latin typeface="Trebuchet MS" panose="020B0603020202020204" pitchFamily="34" charset="0"/>
              <a:ea typeface="+mn-ea"/>
              <a:cs typeface="Arial" panose="020B0604020202020204" pitchFamily="34" charset="0"/>
            </a:endParaRPr>
          </a:p>
        </p:txBody>
      </p:sp>
      <p:sp>
        <p:nvSpPr>
          <p:cNvPr id="6" name="Title 6"/>
          <p:cNvSpPr>
            <a:spLocks noGrp="1"/>
          </p:cNvSpPr>
          <p:nvPr>
            <p:ph type="title"/>
          </p:nvPr>
        </p:nvSpPr>
        <p:spPr>
          <a:xfrm>
            <a:off x="-1588" y="0"/>
            <a:ext cx="6561138" cy="685800"/>
          </a:xfrm>
        </p:spPr>
        <p:txBody>
          <a:bodyPr/>
          <a:lstStyle/>
          <a:p>
            <a:r>
              <a:rPr lang="en-US" dirty="0"/>
              <a:t>Click to edit Master title style</a:t>
            </a:r>
          </a:p>
        </p:txBody>
      </p:sp>
    </p:spTree>
    <p:extLst>
      <p:ext uri="{BB962C8B-B14F-4D97-AF65-F5344CB8AC3E}">
        <p14:creationId xmlns:p14="http://schemas.microsoft.com/office/powerpoint/2010/main" val="210183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9599" y="2160590"/>
            <a:ext cx="6347714" cy="3984716"/>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609371" y="6500617"/>
            <a:ext cx="4622973" cy="365125"/>
          </a:xfrm>
          <a:prstGeom prst="rect">
            <a:avLst/>
          </a:prstGeom>
        </p:spPr>
        <p:txBody>
          <a:bodyPr vert="horz" lIns="91440" tIns="45720" rIns="91440" bIns="45720" rtlCol="0" anchor="ctr"/>
          <a:lstStyle>
            <a:lvl1pPr algn="l">
              <a:defRPr sz="900">
                <a:solidFill>
                  <a:schemeClr val="tx1"/>
                </a:solidFill>
              </a:defRPr>
            </a:lvl1pPr>
          </a:lstStyle>
          <a:p>
            <a:r>
              <a:rPr lang="en-US" smtClean="0"/>
              <a:t>www.casas.org/si</a:t>
            </a:r>
            <a:endParaRPr lang="en-US" dirty="0"/>
          </a:p>
        </p:txBody>
      </p:sp>
      <p:sp>
        <p:nvSpPr>
          <p:cNvPr id="8" name="Slide Number Placeholder 5"/>
          <p:cNvSpPr>
            <a:spLocks noGrp="1"/>
          </p:cNvSpPr>
          <p:nvPr>
            <p:ph type="sldNum" sz="quarter" idx="4"/>
          </p:nvPr>
        </p:nvSpPr>
        <p:spPr>
          <a:xfrm>
            <a:off x="8515907" y="6500617"/>
            <a:ext cx="512638" cy="365125"/>
          </a:xfrm>
          <a:prstGeom prst="rect">
            <a:avLst/>
          </a:prstGeom>
        </p:spPr>
        <p:txBody>
          <a:bodyPr vert="horz" lIns="91440" tIns="45720" rIns="91440" bIns="45720" rtlCol="0" anchor="ctr"/>
          <a:lstStyle>
            <a:lvl1pPr algn="r">
              <a:defRPr sz="900">
                <a:solidFill>
                  <a:schemeClr val="tx1"/>
                </a:solidFill>
              </a:defRPr>
            </a:lvl1pPr>
          </a:lstStyle>
          <a:p>
            <a:fld id="{BDED8187-DC1D-4F88-AF01-46053098CAB9}" type="slidenum">
              <a:rPr lang="en-US" smtClean="0"/>
              <a:pPr/>
              <a:t>‹#›</a:t>
            </a:fld>
            <a:endParaRPr lang="en-US" dirty="0"/>
          </a:p>
        </p:txBody>
      </p:sp>
    </p:spTree>
    <p:extLst>
      <p:ext uri="{BB962C8B-B14F-4D97-AF65-F5344CB8AC3E}">
        <p14:creationId xmlns:p14="http://schemas.microsoft.com/office/powerpoint/2010/main" val="1667628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2 Conten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457200" y="990600"/>
            <a:ext cx="40386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p:nvPr>
        </p:nvSpPr>
        <p:spPr>
          <a:xfrm>
            <a:off x="4648200" y="987551"/>
            <a:ext cx="4038600" cy="51389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6"/>
          <p:cNvSpPr>
            <a:spLocks noGrp="1"/>
          </p:cNvSpPr>
          <p:nvPr>
            <p:ph type="title"/>
          </p:nvPr>
        </p:nvSpPr>
        <p:spPr>
          <a:xfrm>
            <a:off x="-1588" y="0"/>
            <a:ext cx="6561138" cy="685800"/>
          </a:xfrm>
        </p:spPr>
        <p:txBody>
          <a:bodyPr/>
          <a:lstStyle/>
          <a:p>
            <a:r>
              <a:rPr lang="en-US" dirty="0"/>
              <a:t>Click to edit Master title style</a:t>
            </a:r>
          </a:p>
        </p:txBody>
      </p:sp>
      <p:sp>
        <p:nvSpPr>
          <p:cNvPr id="5" name="Rectangle 6"/>
          <p:cNvSpPr>
            <a:spLocks noGrp="1" noChangeArrowheads="1"/>
          </p:cNvSpPr>
          <p:nvPr>
            <p:ph type="sldNum" sz="quarter" idx="10"/>
          </p:nvPr>
        </p:nvSpPr>
        <p:spPr/>
        <p:txBody>
          <a:bodyPr/>
          <a:lstStyle>
            <a:lvl1pPr>
              <a:defRPr/>
            </a:lvl1pPr>
          </a:lstStyle>
          <a:p>
            <a:pPr>
              <a:defRPr/>
            </a:pPr>
            <a:fld id="{BAAA5F91-DDC1-41DF-8934-DA857C267583}" type="slidenum">
              <a:rPr lang="en-US" altLang="en-US"/>
              <a:pPr>
                <a:defRPr/>
              </a:pPr>
              <a:t>‹#›</a:t>
            </a:fld>
            <a:endParaRPr lang="en-US" altLang="en-US" dirty="0"/>
          </a:p>
        </p:txBody>
      </p:sp>
      <p:sp>
        <p:nvSpPr>
          <p:cNvPr id="9" name="Footer Placeholder 4"/>
          <p:cNvSpPr>
            <a:spLocks noGrp="1"/>
          </p:cNvSpPr>
          <p:nvPr>
            <p:ph type="ftr" sz="quarter" idx="11"/>
          </p:nvPr>
        </p:nvSpPr>
        <p:spPr/>
        <p:txBody>
          <a:bodyPr/>
          <a:lstStyle>
            <a:lvl1pPr>
              <a:defRPr b="1">
                <a:solidFill>
                  <a:schemeClr val="bg1"/>
                </a:solidFill>
              </a:defRPr>
            </a:lvl1pPr>
          </a:lstStyle>
          <a:p>
            <a:pPr>
              <a:defRPr/>
            </a:pPr>
            <a:r>
              <a:rPr lang="en-US" smtClean="0"/>
              <a:t>www.casas.org/si</a:t>
            </a:r>
            <a:endParaRPr lang="en-US" dirty="0"/>
          </a:p>
        </p:txBody>
      </p:sp>
    </p:spTree>
    <p:extLst>
      <p:ext uri="{BB962C8B-B14F-4D97-AF65-F5344CB8AC3E}">
        <p14:creationId xmlns:p14="http://schemas.microsoft.com/office/powerpoint/2010/main" val="92929151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smtClean="0"/>
              <a:t>www.casas.org/si</a:t>
            </a:r>
            <a:endParaRPr lang="en-US" dirty="0"/>
          </a:p>
        </p:txBody>
      </p:sp>
      <p:sp>
        <p:nvSpPr>
          <p:cNvPr id="6" name="Slide Number Placeholder 5"/>
          <p:cNvSpPr>
            <a:spLocks noGrp="1"/>
          </p:cNvSpPr>
          <p:nvPr>
            <p:ph type="sldNum" sz="quarter" idx="12"/>
          </p:nvPr>
        </p:nvSpPr>
        <p:spPr/>
        <p:txBody>
          <a:bodyPr/>
          <a:lstStyle/>
          <a:p>
            <a:fld id="{BDED8187-DC1D-4F88-AF01-46053098CAB9}" type="slidenum">
              <a:rPr lang="en-US" smtClean="0"/>
              <a:t>‹#›</a:t>
            </a:fld>
            <a:endParaRPr lang="en-US" dirty="0"/>
          </a:p>
        </p:txBody>
      </p:sp>
    </p:spTree>
    <p:extLst>
      <p:ext uri="{BB962C8B-B14F-4D97-AF65-F5344CB8AC3E}">
        <p14:creationId xmlns:p14="http://schemas.microsoft.com/office/powerpoint/2010/main" val="380570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5405258" y="6041363"/>
            <a:ext cx="684132"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www.casas.org/si</a:t>
            </a:r>
            <a:endParaRPr lang="en-US" dirty="0"/>
          </a:p>
        </p:txBody>
      </p:sp>
      <p:sp>
        <p:nvSpPr>
          <p:cNvPr id="7" name="Slide Number Placeholder 6"/>
          <p:cNvSpPr>
            <a:spLocks noGrp="1"/>
          </p:cNvSpPr>
          <p:nvPr>
            <p:ph type="sldNum" sz="quarter" idx="12"/>
          </p:nvPr>
        </p:nvSpPr>
        <p:spPr/>
        <p:txBody>
          <a:bodyPr/>
          <a:lstStyle/>
          <a:p>
            <a:fld id="{BDED8187-DC1D-4F88-AF01-46053098CAB9}" type="slidenum">
              <a:rPr lang="en-US" smtClean="0"/>
              <a:t>‹#›</a:t>
            </a:fld>
            <a:endParaRPr lang="en-US" dirty="0"/>
          </a:p>
        </p:txBody>
      </p:sp>
    </p:spTree>
    <p:extLst>
      <p:ext uri="{BB962C8B-B14F-4D97-AF65-F5344CB8AC3E}">
        <p14:creationId xmlns:p14="http://schemas.microsoft.com/office/powerpoint/2010/main" val="1852117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405258" y="6041363"/>
            <a:ext cx="684132"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smtClean="0"/>
              <a:t>www.casas.org/si</a:t>
            </a:r>
            <a:endParaRPr lang="en-US" dirty="0"/>
          </a:p>
        </p:txBody>
      </p:sp>
      <p:sp>
        <p:nvSpPr>
          <p:cNvPr id="9" name="Slide Number Placeholder 8"/>
          <p:cNvSpPr>
            <a:spLocks noGrp="1"/>
          </p:cNvSpPr>
          <p:nvPr>
            <p:ph type="sldNum" sz="quarter" idx="12"/>
          </p:nvPr>
        </p:nvSpPr>
        <p:spPr/>
        <p:txBody>
          <a:bodyPr/>
          <a:lstStyle/>
          <a:p>
            <a:fld id="{BDED8187-DC1D-4F88-AF01-46053098CAB9}" type="slidenum">
              <a:rPr lang="en-US" smtClean="0"/>
              <a:t>‹#›</a:t>
            </a:fld>
            <a:endParaRPr lang="en-US" dirty="0"/>
          </a:p>
        </p:txBody>
      </p:sp>
    </p:spTree>
    <p:extLst>
      <p:ext uri="{BB962C8B-B14F-4D97-AF65-F5344CB8AC3E}">
        <p14:creationId xmlns:p14="http://schemas.microsoft.com/office/powerpoint/2010/main" val="73747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5405258" y="6041363"/>
            <a:ext cx="684132"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smtClean="0"/>
              <a:t>www.casas.org/si</a:t>
            </a:r>
            <a:endParaRPr lang="en-US" dirty="0"/>
          </a:p>
        </p:txBody>
      </p:sp>
      <p:sp>
        <p:nvSpPr>
          <p:cNvPr id="5" name="Slide Number Placeholder 4"/>
          <p:cNvSpPr>
            <a:spLocks noGrp="1"/>
          </p:cNvSpPr>
          <p:nvPr>
            <p:ph type="sldNum" sz="quarter" idx="12"/>
          </p:nvPr>
        </p:nvSpPr>
        <p:spPr/>
        <p:txBody>
          <a:bodyPr/>
          <a:lstStyle/>
          <a:p>
            <a:fld id="{BDED8187-DC1D-4F88-AF01-46053098CAB9}" type="slidenum">
              <a:rPr lang="en-US" smtClean="0"/>
              <a:t>‹#›</a:t>
            </a:fld>
            <a:endParaRPr lang="en-US" dirty="0"/>
          </a:p>
        </p:txBody>
      </p:sp>
    </p:spTree>
    <p:extLst>
      <p:ext uri="{BB962C8B-B14F-4D97-AF65-F5344CB8AC3E}">
        <p14:creationId xmlns:p14="http://schemas.microsoft.com/office/powerpoint/2010/main" val="173969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05258" y="6041363"/>
            <a:ext cx="684132"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smtClean="0"/>
              <a:t>www.casas.org/si</a:t>
            </a:r>
            <a:endParaRPr lang="en-US" dirty="0"/>
          </a:p>
        </p:txBody>
      </p:sp>
      <p:sp>
        <p:nvSpPr>
          <p:cNvPr id="4" name="Slide Number Placeholder 3"/>
          <p:cNvSpPr>
            <a:spLocks noGrp="1"/>
          </p:cNvSpPr>
          <p:nvPr>
            <p:ph type="sldNum" sz="quarter" idx="12"/>
          </p:nvPr>
        </p:nvSpPr>
        <p:spPr/>
        <p:txBody>
          <a:bodyPr/>
          <a:lstStyle/>
          <a:p>
            <a:fld id="{BDED8187-DC1D-4F88-AF01-46053098CAB9}" type="slidenum">
              <a:rPr lang="en-US" smtClean="0"/>
              <a:t>‹#›</a:t>
            </a:fld>
            <a:endParaRPr lang="en-US" dirty="0"/>
          </a:p>
        </p:txBody>
      </p:sp>
    </p:spTree>
    <p:extLst>
      <p:ext uri="{BB962C8B-B14F-4D97-AF65-F5344CB8AC3E}">
        <p14:creationId xmlns:p14="http://schemas.microsoft.com/office/powerpoint/2010/main" val="90250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05258" y="6041363"/>
            <a:ext cx="684132"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www.casas.org/si</a:t>
            </a:r>
            <a:endParaRPr lang="en-US" dirty="0"/>
          </a:p>
        </p:txBody>
      </p:sp>
      <p:sp>
        <p:nvSpPr>
          <p:cNvPr id="7" name="Slide Number Placeholder 6"/>
          <p:cNvSpPr>
            <a:spLocks noGrp="1"/>
          </p:cNvSpPr>
          <p:nvPr>
            <p:ph type="sldNum" sz="quarter" idx="12"/>
          </p:nvPr>
        </p:nvSpPr>
        <p:spPr/>
        <p:txBody>
          <a:bodyPr/>
          <a:lstStyle/>
          <a:p>
            <a:fld id="{BDED8187-DC1D-4F88-AF01-46053098CAB9}" type="slidenum">
              <a:rPr lang="en-US" smtClean="0"/>
              <a:t>‹#›</a:t>
            </a:fld>
            <a:endParaRPr lang="en-US" dirty="0"/>
          </a:p>
        </p:txBody>
      </p:sp>
    </p:spTree>
    <p:extLst>
      <p:ext uri="{BB962C8B-B14F-4D97-AF65-F5344CB8AC3E}">
        <p14:creationId xmlns:p14="http://schemas.microsoft.com/office/powerpoint/2010/main" val="1626960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5405258" y="6041363"/>
            <a:ext cx="684132"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www.casas.org/si</a:t>
            </a:r>
            <a:endParaRPr lang="en-US" dirty="0"/>
          </a:p>
        </p:txBody>
      </p:sp>
      <p:sp>
        <p:nvSpPr>
          <p:cNvPr id="7" name="Slide Number Placeholder 6"/>
          <p:cNvSpPr>
            <a:spLocks noGrp="1"/>
          </p:cNvSpPr>
          <p:nvPr>
            <p:ph type="sldNum" sz="quarter" idx="12"/>
          </p:nvPr>
        </p:nvSpPr>
        <p:spPr/>
        <p:txBody>
          <a:bodyPr/>
          <a:lstStyle/>
          <a:p>
            <a:fld id="{BDED8187-DC1D-4F88-AF01-46053098CAB9}" type="slidenum">
              <a:rPr lang="en-US" smtClean="0"/>
              <a:t>‹#›</a:t>
            </a:fld>
            <a:endParaRPr lang="en-US" dirty="0"/>
          </a:p>
        </p:txBody>
      </p:sp>
    </p:spTree>
    <p:extLst>
      <p:ext uri="{BB962C8B-B14F-4D97-AF65-F5344CB8AC3E}">
        <p14:creationId xmlns:p14="http://schemas.microsoft.com/office/powerpoint/2010/main" val="249486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415950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09371" y="6500617"/>
            <a:ext cx="4622973" cy="365125"/>
          </a:xfrm>
          <a:prstGeom prst="rect">
            <a:avLst/>
          </a:prstGeom>
        </p:spPr>
        <p:txBody>
          <a:bodyPr vert="horz" lIns="91440" tIns="45720" rIns="91440" bIns="45720" rtlCol="0" anchor="ctr"/>
          <a:lstStyle>
            <a:lvl1pPr algn="l">
              <a:defRPr sz="900">
                <a:solidFill>
                  <a:schemeClr val="tx1"/>
                </a:solidFill>
              </a:defRPr>
            </a:lvl1pPr>
          </a:lstStyle>
          <a:p>
            <a:r>
              <a:rPr lang="en-US" smtClean="0"/>
              <a:t>www.casas.org/si</a:t>
            </a:r>
            <a:endParaRPr lang="en-US" dirty="0"/>
          </a:p>
        </p:txBody>
      </p:sp>
      <p:sp>
        <p:nvSpPr>
          <p:cNvPr id="6" name="Slide Number Placeholder 5"/>
          <p:cNvSpPr>
            <a:spLocks noGrp="1"/>
          </p:cNvSpPr>
          <p:nvPr>
            <p:ph type="sldNum" sz="quarter" idx="4"/>
          </p:nvPr>
        </p:nvSpPr>
        <p:spPr>
          <a:xfrm>
            <a:off x="8515907" y="6500617"/>
            <a:ext cx="512638" cy="365125"/>
          </a:xfrm>
          <a:prstGeom prst="rect">
            <a:avLst/>
          </a:prstGeom>
        </p:spPr>
        <p:txBody>
          <a:bodyPr vert="horz" lIns="91440" tIns="45720" rIns="91440" bIns="45720" rtlCol="0" anchor="ctr"/>
          <a:lstStyle>
            <a:lvl1pPr algn="r">
              <a:defRPr sz="900">
                <a:solidFill>
                  <a:schemeClr val="tx1"/>
                </a:solidFill>
              </a:defRPr>
            </a:lvl1pPr>
          </a:lstStyle>
          <a:p>
            <a:fld id="{BDED8187-DC1D-4F88-AF01-46053098CAB9}" type="slidenum">
              <a:rPr lang="en-US" smtClean="0"/>
              <a:pPr/>
              <a:t>‹#›</a:t>
            </a:fld>
            <a:endParaRPr lang="en-US" dirty="0"/>
          </a:p>
        </p:txBody>
      </p:sp>
      <p:pic>
        <p:nvPicPr>
          <p:cNvPr id="18" name="Picture 17"/>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7931" y="40725"/>
            <a:ext cx="541668" cy="234723"/>
          </a:xfrm>
          <a:prstGeom prst="rect">
            <a:avLst/>
          </a:prstGeom>
        </p:spPr>
      </p:pic>
    </p:spTree>
    <p:extLst>
      <p:ext uri="{BB962C8B-B14F-4D97-AF65-F5344CB8AC3E}">
        <p14:creationId xmlns:p14="http://schemas.microsoft.com/office/powerpoint/2010/main" val="377907461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fieldtesting@casa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khartley@casas.org)" TargetMode="External"/><Relationship Id="rId4" Type="http://schemas.openxmlformats.org/officeDocument/2006/relationships/hyperlink" Target="mailto:kburger@casas.or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s://www.facebook.com/CASASsystem" TargetMode="External"/><Relationship Id="rId7" Type="http://schemas.openxmlformats.org/officeDocument/2006/relationships/image" Target="../media/image34.jpeg"/><Relationship Id="rId2" Type="http://schemas.openxmlformats.org/officeDocument/2006/relationships/hyperlink" Target="https://www.surveymonkey.com/r/CASAS-SI" TargetMode="Externa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s://www.youtube.com/user/CASASAssessment" TargetMode="External"/><Relationship Id="rId4" Type="http://schemas.openxmlformats.org/officeDocument/2006/relationships/hyperlink" Target="https://twitter.com/CASASsyste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4851" y="1888067"/>
            <a:ext cx="4339989" cy="3462867"/>
          </a:xfrm>
        </p:spPr>
        <p:txBody>
          <a:bodyPr>
            <a:noAutofit/>
          </a:bodyPr>
          <a:lstStyle/>
          <a:p>
            <a:pPr algn="ctr"/>
            <a:r>
              <a:rPr lang="en-US" altLang="en-US" sz="3600" b="1" dirty="0" smtClean="0">
                <a:solidFill>
                  <a:schemeClr val="tx1"/>
                </a:solidFill>
              </a:rPr>
              <a:t>National Consortium, </a:t>
            </a:r>
            <a:r>
              <a:rPr lang="en-US" altLang="en-US" sz="3600" b="1" dirty="0">
                <a:solidFill>
                  <a:schemeClr val="tx1"/>
                </a:solidFill>
              </a:rPr>
              <a:t/>
            </a:r>
            <a:br>
              <a:rPr lang="en-US" altLang="en-US" sz="3600" b="1" dirty="0">
                <a:solidFill>
                  <a:schemeClr val="tx1"/>
                </a:solidFill>
              </a:rPr>
            </a:br>
            <a:r>
              <a:rPr lang="en-US" altLang="en-US" sz="3600" b="1" dirty="0">
                <a:solidFill>
                  <a:schemeClr val="tx1"/>
                </a:solidFill>
              </a:rPr>
              <a:t>Certified </a:t>
            </a:r>
            <a:r>
              <a:rPr lang="en-US" altLang="en-US" sz="3600" b="1" dirty="0" smtClean="0">
                <a:solidFill>
                  <a:schemeClr val="tx1"/>
                </a:solidFill>
              </a:rPr>
              <a:t>Trainers,</a:t>
            </a:r>
            <a:r>
              <a:rPr lang="en-US" altLang="en-US" sz="3600" b="1" dirty="0">
                <a:solidFill>
                  <a:schemeClr val="tx1"/>
                </a:solidFill>
              </a:rPr>
              <a:t/>
            </a:r>
            <a:br>
              <a:rPr lang="en-US" altLang="en-US" sz="3600" b="1" dirty="0">
                <a:solidFill>
                  <a:schemeClr val="tx1"/>
                </a:solidFill>
              </a:rPr>
            </a:br>
            <a:r>
              <a:rPr lang="en-US" altLang="en-US" sz="3600" b="1" dirty="0">
                <a:solidFill>
                  <a:schemeClr val="tx1"/>
                </a:solidFill>
              </a:rPr>
              <a:t>and </a:t>
            </a:r>
            <a:br>
              <a:rPr lang="en-US" altLang="en-US" sz="3600" b="1" dirty="0">
                <a:solidFill>
                  <a:schemeClr val="tx1"/>
                </a:solidFill>
              </a:rPr>
            </a:br>
            <a:r>
              <a:rPr lang="en-US" altLang="en-US" sz="3600" b="1" dirty="0">
                <a:solidFill>
                  <a:schemeClr val="tx1"/>
                </a:solidFill>
              </a:rPr>
              <a:t>Trainers-in-Progress </a:t>
            </a:r>
            <a:r>
              <a:rPr lang="en-US" altLang="en-US" sz="3600" b="1" dirty="0" smtClean="0">
                <a:solidFill>
                  <a:schemeClr val="tx1"/>
                </a:solidFill>
              </a:rPr>
              <a:t>Meeting</a:t>
            </a:r>
            <a:endParaRPr lang="en-US" sz="3600" dirty="0"/>
          </a:p>
        </p:txBody>
      </p:sp>
      <p:pic>
        <p:nvPicPr>
          <p:cNvPr id="5" name="Picture 3"/>
          <p:cNvPicPr>
            <a:picLocks noChangeAspect="1"/>
          </p:cNvPicPr>
          <p:nvPr/>
        </p:nvPicPr>
        <p:blipFill>
          <a:blip r:embed="rId3" cstate="print"/>
          <a:srcRect/>
          <a:stretch>
            <a:fillRect/>
          </a:stretch>
        </p:blipFill>
        <p:spPr bwMode="auto">
          <a:xfrm>
            <a:off x="19050" y="1371601"/>
            <a:ext cx="4495801" cy="4495800"/>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13859963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p:cNvSpPr>
            <a:spLocks noGrp="1"/>
          </p:cNvSpPr>
          <p:nvPr>
            <p:ph type="title"/>
          </p:nvPr>
        </p:nvSpPr>
        <p:spPr/>
        <p:txBody>
          <a:bodyPr/>
          <a:lstStyle/>
          <a:p>
            <a:r>
              <a:rPr lang="en-US" altLang="en-US" dirty="0" smtClean="0"/>
              <a:t>CASAS NRS-approved Assessments </a:t>
            </a:r>
            <a:r>
              <a:rPr lang="en-US" altLang="en-US" i="1" dirty="0" smtClean="0"/>
              <a:t>for ABE</a:t>
            </a:r>
            <a:endParaRPr lang="en-US" altLang="en-US" i="1" dirty="0"/>
          </a:p>
        </p:txBody>
      </p:sp>
      <p:sp>
        <p:nvSpPr>
          <p:cNvPr id="2" name="Content Placeholder 1"/>
          <p:cNvSpPr>
            <a:spLocks noGrp="1"/>
          </p:cNvSpPr>
          <p:nvPr>
            <p:ph idx="1"/>
          </p:nvPr>
        </p:nvSpPr>
        <p:spPr/>
        <p:txBody>
          <a:bodyPr/>
          <a:lstStyle/>
          <a:p>
            <a:r>
              <a:rPr lang="en-US" smtClean="0"/>
              <a:t>NRS-approved through 2025</a:t>
            </a:r>
          </a:p>
          <a:p>
            <a:pPr lvl="1"/>
            <a:r>
              <a:rPr lang="en-US" smtClean="0"/>
              <a:t>Reading GOALS   (900 series)</a:t>
            </a:r>
          </a:p>
          <a:p>
            <a:endParaRPr lang="en-US" smtClean="0"/>
          </a:p>
          <a:p>
            <a:r>
              <a:rPr lang="en-US" smtClean="0"/>
              <a:t>NRS-approved through 2022</a:t>
            </a:r>
          </a:p>
          <a:p>
            <a:pPr lvl="1"/>
            <a:r>
              <a:rPr lang="en-US" smtClean="0"/>
              <a:t>Math GOALS    (900 series)</a:t>
            </a:r>
            <a:endParaRPr lang="en-US" dirty="0" smtClean="0"/>
          </a:p>
        </p:txBody>
      </p:sp>
      <p:sp>
        <p:nvSpPr>
          <p:cNvPr id="10" name="Footer Placeholder 9"/>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11" name="Slide Number Placeholder 10"/>
          <p:cNvSpPr>
            <a:spLocks noGrp="1"/>
          </p:cNvSpPr>
          <p:nvPr>
            <p:ph type="sldNum" sz="quarter" idx="4"/>
          </p:nvPr>
        </p:nvSpPr>
        <p:spPr>
          <a:xfrm>
            <a:off x="8475181" y="6406488"/>
            <a:ext cx="512638" cy="365125"/>
          </a:xfrm>
        </p:spPr>
        <p:txBody>
          <a:bodyPr/>
          <a:lstStyle/>
          <a:p>
            <a:fld id="{BDED8187-DC1D-4F88-AF01-46053098CAB9}" type="slidenum">
              <a:rPr lang="en-US" smtClean="0"/>
              <a:t>10</a:t>
            </a:fld>
            <a:endParaRPr lang="en-US" dirty="0"/>
          </a:p>
        </p:txBody>
      </p:sp>
    </p:spTree>
    <p:extLst>
      <p:ext uri="{BB962C8B-B14F-4D97-AF65-F5344CB8AC3E}">
        <p14:creationId xmlns:p14="http://schemas.microsoft.com/office/powerpoint/2010/main" val="182624397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p:cNvSpPr>
            <a:spLocks noGrp="1"/>
          </p:cNvSpPr>
          <p:nvPr>
            <p:ph type="title"/>
          </p:nvPr>
        </p:nvSpPr>
        <p:spPr/>
        <p:txBody>
          <a:bodyPr>
            <a:normAutofit fontScale="90000"/>
          </a:bodyPr>
          <a:lstStyle/>
          <a:p>
            <a:r>
              <a:rPr lang="en-US" altLang="en-US" dirty="0" smtClean="0"/>
              <a:t/>
            </a:r>
            <a:br>
              <a:rPr lang="en-US" altLang="en-US" dirty="0" smtClean="0"/>
            </a:br>
            <a:r>
              <a:rPr lang="en-US" altLang="en-US" dirty="0" smtClean="0"/>
              <a:t>CASAS NRS-approved Assessments </a:t>
            </a:r>
            <a:r>
              <a:rPr lang="en-US" altLang="en-US" i="1" dirty="0" smtClean="0"/>
              <a:t>for ESL</a:t>
            </a:r>
            <a:endParaRPr lang="en-US" altLang="en-US" i="1" dirty="0"/>
          </a:p>
        </p:txBody>
      </p:sp>
      <p:sp>
        <p:nvSpPr>
          <p:cNvPr id="2" name="Content Placeholder 1"/>
          <p:cNvSpPr>
            <a:spLocks noGrp="1"/>
          </p:cNvSpPr>
          <p:nvPr>
            <p:ph idx="1"/>
          </p:nvPr>
        </p:nvSpPr>
        <p:spPr/>
        <p:txBody>
          <a:bodyPr>
            <a:normAutofit/>
          </a:bodyPr>
          <a:lstStyle/>
          <a:p>
            <a:pPr marL="0" indent="0">
              <a:buNone/>
            </a:pPr>
            <a:r>
              <a:rPr lang="en-US" dirty="0" smtClean="0"/>
              <a:t>NRS-approved through February 2021</a:t>
            </a:r>
            <a:r>
              <a:rPr lang="en-US" dirty="0"/>
              <a:t> </a:t>
            </a:r>
            <a:r>
              <a:rPr lang="en-US" dirty="0" smtClean="0"/>
              <a:t>(like all other NRS-approved ESL tests)</a:t>
            </a:r>
            <a:br>
              <a:rPr lang="en-US" dirty="0" smtClean="0"/>
            </a:br>
            <a:endParaRPr lang="en-US" dirty="0" smtClean="0"/>
          </a:p>
          <a:p>
            <a:r>
              <a:rPr lang="en-US" dirty="0" smtClean="0"/>
              <a:t>Life and Work Reading (80 series)</a:t>
            </a:r>
            <a:endParaRPr lang="en-US" dirty="0"/>
          </a:p>
          <a:p>
            <a:pPr lvl="1"/>
            <a:r>
              <a:rPr lang="en-US" dirty="0" smtClean="0"/>
              <a:t>Beginning Literacy, Forms 27 and 28 and</a:t>
            </a:r>
            <a:endParaRPr lang="en-US" dirty="0"/>
          </a:p>
          <a:p>
            <a:pPr lvl="1"/>
            <a:r>
              <a:rPr lang="en-US" dirty="0" smtClean="0"/>
              <a:t>Reading for Language Arts (Forms 513/514)</a:t>
            </a:r>
          </a:p>
          <a:p>
            <a:pPr marL="0" indent="0">
              <a:buNone/>
            </a:pPr>
            <a:endParaRPr lang="en-US" dirty="0" smtClean="0"/>
          </a:p>
          <a:p>
            <a:r>
              <a:rPr lang="en-US" dirty="0" smtClean="0"/>
              <a:t>Life and Work Listening (980 series)</a:t>
            </a:r>
          </a:p>
          <a:p>
            <a:endParaRPr lang="en-US" dirty="0"/>
          </a:p>
        </p:txBody>
      </p:sp>
      <p:sp>
        <p:nvSpPr>
          <p:cNvPr id="8" name="Footer Placeholder 7"/>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9" name="Slide Number Placeholder 8"/>
          <p:cNvSpPr>
            <a:spLocks noGrp="1"/>
          </p:cNvSpPr>
          <p:nvPr>
            <p:ph type="sldNum" sz="quarter" idx="4"/>
          </p:nvPr>
        </p:nvSpPr>
        <p:spPr>
          <a:xfrm>
            <a:off x="8475181" y="6406488"/>
            <a:ext cx="512638" cy="365125"/>
          </a:xfrm>
        </p:spPr>
        <p:txBody>
          <a:bodyPr/>
          <a:lstStyle/>
          <a:p>
            <a:fld id="{BDED8187-DC1D-4F88-AF01-46053098CAB9}" type="slidenum">
              <a:rPr lang="en-US" smtClean="0"/>
              <a:t>11</a:t>
            </a:fld>
            <a:endParaRPr lang="en-US" dirty="0"/>
          </a:p>
        </p:txBody>
      </p:sp>
    </p:spTree>
    <p:extLst>
      <p:ext uri="{BB962C8B-B14F-4D97-AF65-F5344CB8AC3E}">
        <p14:creationId xmlns:p14="http://schemas.microsoft.com/office/powerpoint/2010/main" val="174946695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p:txBody>
          <a:bodyPr/>
          <a:lstStyle/>
          <a:p>
            <a:r>
              <a:rPr lang="en-US" altLang="en-US" b="1" dirty="0" smtClean="0">
                <a:cs typeface="Arial" panose="020B0604020202020204" pitchFamily="34" charset="0"/>
              </a:rPr>
              <a:t>Next Steps for GOALS</a:t>
            </a:r>
            <a:endParaRPr lang="en-US" altLang="en-US" b="1" dirty="0">
              <a:cs typeface="Arial" panose="020B0604020202020204" pitchFamily="34" charset="0"/>
            </a:endParaRPr>
          </a:p>
        </p:txBody>
      </p:sp>
      <p:sp>
        <p:nvSpPr>
          <p:cNvPr id="33794" name="Content Placeholder 2"/>
          <p:cNvSpPr>
            <a:spLocks noGrp="1"/>
          </p:cNvSpPr>
          <p:nvPr>
            <p:ph idx="1"/>
          </p:nvPr>
        </p:nvSpPr>
        <p:spPr/>
        <p:txBody>
          <a:bodyPr/>
          <a:lstStyle/>
          <a:p>
            <a:pPr>
              <a:defRPr/>
            </a:pPr>
            <a:r>
              <a:rPr lang="en-US" altLang="en-US" sz="3000" dirty="0" smtClean="0"/>
              <a:t>Reading </a:t>
            </a:r>
            <a:r>
              <a:rPr lang="en-US" altLang="en-US" sz="3000" dirty="0"/>
              <a:t>GOALS for </a:t>
            </a:r>
            <a:r>
              <a:rPr lang="en-US" altLang="en-US" sz="3000" dirty="0" smtClean="0"/>
              <a:t>ESL – OCTAE has requested additional data</a:t>
            </a:r>
            <a:r>
              <a:rPr lang="en-US" altLang="en-US" sz="3000" dirty="0"/>
              <a:t/>
            </a:r>
            <a:br>
              <a:rPr lang="en-US" altLang="en-US" sz="3000" dirty="0"/>
            </a:br>
            <a:endParaRPr lang="en-US" altLang="en-US" sz="3000" dirty="0"/>
          </a:p>
          <a:p>
            <a:pPr>
              <a:defRPr/>
            </a:pPr>
            <a:r>
              <a:rPr lang="en-US" altLang="en-US" sz="3000" dirty="0"/>
              <a:t>Math </a:t>
            </a:r>
            <a:r>
              <a:rPr lang="en-US" altLang="en-US" sz="3000" dirty="0" smtClean="0"/>
              <a:t>GOALS </a:t>
            </a:r>
            <a:r>
              <a:rPr lang="en-US" altLang="en-US" sz="3000" dirty="0"/>
              <a:t>–</a:t>
            </a:r>
            <a:r>
              <a:rPr lang="en-US" altLang="en-US" sz="3000" dirty="0" smtClean="0"/>
              <a:t> </a:t>
            </a:r>
            <a:r>
              <a:rPr lang="en-US" altLang="en-US" sz="3000" dirty="0"/>
              <a:t>OCTAE has requested additional data</a:t>
            </a:r>
            <a:br>
              <a:rPr lang="en-US" altLang="en-US" sz="3000" dirty="0"/>
            </a:br>
            <a:endParaRPr lang="en-US" altLang="en-US" sz="3000" dirty="0"/>
          </a:p>
          <a:p>
            <a:pPr>
              <a:defRPr/>
            </a:pPr>
            <a:r>
              <a:rPr lang="en-US" altLang="en-US" sz="3000" dirty="0"/>
              <a:t>Listening GOALS – </a:t>
            </a:r>
            <a:r>
              <a:rPr lang="en-US" altLang="en-US" sz="3000" dirty="0" smtClean="0"/>
              <a:t>in </a:t>
            </a:r>
            <a:r>
              <a:rPr lang="en-US" altLang="en-US" sz="3000" dirty="0"/>
              <a:t>development</a:t>
            </a:r>
          </a:p>
          <a:p>
            <a:pPr marL="914400" lvl="2" indent="0">
              <a:buFontTx/>
              <a:buNone/>
              <a:defRPr/>
            </a:pPr>
            <a:endParaRPr lang="en-US" altLang="en-US" i="1" dirty="0"/>
          </a:p>
        </p:txBody>
      </p:sp>
      <p:sp>
        <p:nvSpPr>
          <p:cNvPr id="2" name="Footer Placeholder 1"/>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6" name="Slide Number Placeholder 5"/>
          <p:cNvSpPr>
            <a:spLocks noGrp="1"/>
          </p:cNvSpPr>
          <p:nvPr>
            <p:ph type="sldNum" sz="quarter" idx="4"/>
          </p:nvPr>
        </p:nvSpPr>
        <p:spPr>
          <a:xfrm>
            <a:off x="8475181" y="6406488"/>
            <a:ext cx="512638" cy="365125"/>
          </a:xfrm>
        </p:spPr>
        <p:txBody>
          <a:bodyPr/>
          <a:lstStyle/>
          <a:p>
            <a:pPr>
              <a:defRPr/>
            </a:pPr>
            <a:fld id="{660FD370-326C-4A25-9453-A33FB3C7A11D}" type="slidenum">
              <a:rPr lang="en-US" altLang="en-US" smtClean="0">
                <a:solidFill>
                  <a:schemeClr val="tx1"/>
                </a:solidFill>
              </a:rPr>
              <a:pPr>
                <a:defRPr/>
              </a:pPr>
              <a:t>12</a:t>
            </a:fld>
            <a:endParaRPr lang="en-US" altLang="en-US" dirty="0">
              <a:solidFill>
                <a:schemeClr val="tx1"/>
              </a:solidFill>
            </a:endParaRPr>
          </a:p>
        </p:txBody>
      </p:sp>
    </p:spTree>
    <p:extLst>
      <p:ext uri="{BB962C8B-B14F-4D97-AF65-F5344CB8AC3E}">
        <p14:creationId xmlns:p14="http://schemas.microsoft.com/office/powerpoint/2010/main" val="288403039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26158" y="367572"/>
            <a:ext cx="5336276" cy="1047405"/>
          </a:xfrm>
        </p:spPr>
        <p:txBody>
          <a:bodyPr>
            <a:noAutofit/>
          </a:bodyPr>
          <a:lstStyle/>
          <a:p>
            <a:pPr>
              <a:defRPr/>
            </a:pPr>
            <a:r>
              <a:rPr lang="en-US" altLang="en-US" sz="3200" i="1" dirty="0">
                <a:solidFill>
                  <a:srgbClr val="002060"/>
                </a:solidFill>
              </a:rPr>
              <a:t/>
            </a:r>
            <a:br>
              <a:rPr lang="en-US" altLang="en-US" sz="3200" i="1" dirty="0">
                <a:solidFill>
                  <a:srgbClr val="002060"/>
                </a:solidFill>
              </a:rPr>
            </a:br>
            <a:r>
              <a:rPr lang="en-US" altLang="en-US" sz="3200" i="1" dirty="0" smtClean="0">
                <a:solidFill>
                  <a:srgbClr val="002060"/>
                </a:solidFill>
              </a:rPr>
              <a:t>     </a:t>
            </a:r>
            <a:r>
              <a:rPr lang="en-US" altLang="en-US" sz="3400" b="1" i="1" dirty="0" smtClean="0">
                <a:solidFill>
                  <a:srgbClr val="002060"/>
                </a:solidFill>
              </a:rPr>
              <a:t>Reading</a:t>
            </a:r>
            <a:r>
              <a:rPr lang="en-US" altLang="en-US" sz="3400" i="1" dirty="0" smtClean="0">
                <a:solidFill>
                  <a:srgbClr val="002060"/>
                </a:solidFill>
              </a:rPr>
              <a:t>           </a:t>
            </a:r>
            <a:br>
              <a:rPr lang="en-US" altLang="en-US" sz="3400" i="1" dirty="0" smtClean="0">
                <a:solidFill>
                  <a:srgbClr val="002060"/>
                </a:solidFill>
              </a:rPr>
            </a:br>
            <a:r>
              <a:rPr lang="en-US" altLang="en-US" sz="3400" i="1" dirty="0" smtClean="0">
                <a:solidFill>
                  <a:srgbClr val="002060"/>
                </a:solidFill>
              </a:rPr>
              <a:t>          </a:t>
            </a:r>
            <a:r>
              <a:rPr lang="en-US" altLang="en-US" sz="3400" b="1" i="1" dirty="0">
                <a:solidFill>
                  <a:srgbClr val="002060"/>
                </a:solidFill>
              </a:rPr>
              <a:t>Series</a:t>
            </a:r>
            <a:r>
              <a:rPr lang="en-US" altLang="en-US" sz="3200" i="1" dirty="0">
                <a:solidFill>
                  <a:srgbClr val="002060"/>
                </a:solidFill>
              </a:rPr>
              <a:t/>
            </a:r>
            <a:br>
              <a:rPr lang="en-US" altLang="en-US" sz="3200" i="1" dirty="0">
                <a:solidFill>
                  <a:srgbClr val="002060"/>
                </a:solidFill>
              </a:rPr>
            </a:br>
            <a:endParaRPr lang="en-US" altLang="en-US" sz="3200" dirty="0"/>
          </a:p>
        </p:txBody>
      </p:sp>
      <p:sp>
        <p:nvSpPr>
          <p:cNvPr id="8194" name="Content Placeholder 1"/>
          <p:cNvSpPr>
            <a:spLocks noGrp="1"/>
          </p:cNvSpPr>
          <p:nvPr>
            <p:ph idx="1"/>
          </p:nvPr>
        </p:nvSpPr>
        <p:spPr>
          <a:xfrm>
            <a:off x="1564481" y="1575101"/>
            <a:ext cx="6172200" cy="3623072"/>
          </a:xfrm>
        </p:spPr>
        <p:txBody>
          <a:bodyPr/>
          <a:lstStyle/>
          <a:p>
            <a:pPr marL="0" indent="0" algn="ctr">
              <a:buNone/>
            </a:pPr>
            <a:r>
              <a:rPr lang="en-US" altLang="en-US" sz="3600" i="1" dirty="0">
                <a:solidFill>
                  <a:srgbClr val="002060"/>
                </a:solidFill>
              </a:rPr>
              <a:t>	      			</a:t>
            </a:r>
          </a:p>
          <a:p>
            <a:pPr marL="0" indent="0" algn="ctr"/>
            <a:endParaRPr lang="en-US" altLang="en-US" sz="3600" i="1" dirty="0">
              <a:solidFill>
                <a:srgbClr val="002060"/>
              </a:solidFill>
            </a:endParaRPr>
          </a:p>
        </p:txBody>
      </p:sp>
      <p:pic>
        <p:nvPicPr>
          <p:cNvPr id="8198" name="Picture 1" descr="CASAS Goals Series 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9305" y="955976"/>
            <a:ext cx="15859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076" y="1159923"/>
            <a:ext cx="1466920" cy="189836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491" y="1599915"/>
            <a:ext cx="2357438" cy="235743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5004" y="2357947"/>
            <a:ext cx="2709009" cy="235743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0586" y="3024472"/>
            <a:ext cx="2357438" cy="235743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4304" y="3690997"/>
            <a:ext cx="2357438" cy="2357438"/>
          </a:xfrm>
          <a:prstGeom prst="rect">
            <a:avLst/>
          </a:prstGeom>
        </p:spPr>
      </p:pic>
      <p:sp>
        <p:nvSpPr>
          <p:cNvPr id="2" name="Footer Placeholder 1"/>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3" name="Slide Number Placeholder 2"/>
          <p:cNvSpPr>
            <a:spLocks noGrp="1"/>
          </p:cNvSpPr>
          <p:nvPr>
            <p:ph type="sldNum" sz="quarter" idx="4"/>
          </p:nvPr>
        </p:nvSpPr>
        <p:spPr>
          <a:xfrm>
            <a:off x="8475181" y="6406488"/>
            <a:ext cx="512638" cy="365125"/>
          </a:xfrm>
        </p:spPr>
        <p:txBody>
          <a:bodyPr/>
          <a:lstStyle/>
          <a:p>
            <a:fld id="{BDED8187-DC1D-4F88-AF01-46053098CAB9}" type="slidenum">
              <a:rPr lang="en-US" smtClean="0"/>
              <a:t>13</a:t>
            </a:fld>
            <a:endParaRPr lang="en-US" dirty="0"/>
          </a:p>
        </p:txBody>
      </p:sp>
    </p:spTree>
    <p:extLst>
      <p:ext uri="{BB962C8B-B14F-4D97-AF65-F5344CB8AC3E}">
        <p14:creationId xmlns:p14="http://schemas.microsoft.com/office/powerpoint/2010/main" val="4126322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422" y="304800"/>
            <a:ext cx="6347713" cy="1320800"/>
          </a:xfrm>
        </p:spPr>
        <p:txBody>
          <a:bodyPr/>
          <a:lstStyle/>
          <a:p>
            <a:r>
              <a:rPr lang="en-US" dirty="0" smtClean="0"/>
              <a:t>Reading GOALS Series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959801399"/>
              </p:ext>
            </p:extLst>
          </p:nvPr>
        </p:nvGraphicFramePr>
        <p:xfrm>
          <a:off x="592183" y="1081382"/>
          <a:ext cx="6400800" cy="30480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852581069"/>
                    </a:ext>
                  </a:extLst>
                </a:gridCol>
                <a:gridCol w="1600200">
                  <a:extLst>
                    <a:ext uri="{9D8B030D-6E8A-4147-A177-3AD203B41FA5}">
                      <a16:colId xmlns:a16="http://schemas.microsoft.com/office/drawing/2014/main" val="2674858459"/>
                    </a:ext>
                  </a:extLst>
                </a:gridCol>
                <a:gridCol w="1600200">
                  <a:extLst>
                    <a:ext uri="{9D8B030D-6E8A-4147-A177-3AD203B41FA5}">
                      <a16:colId xmlns:a16="http://schemas.microsoft.com/office/drawing/2014/main" val="49719716"/>
                    </a:ext>
                  </a:extLst>
                </a:gridCol>
                <a:gridCol w="1600200">
                  <a:extLst>
                    <a:ext uri="{9D8B030D-6E8A-4147-A177-3AD203B41FA5}">
                      <a16:colId xmlns:a16="http://schemas.microsoft.com/office/drawing/2014/main" val="3613369064"/>
                    </a:ext>
                  </a:extLst>
                </a:gridCol>
              </a:tblGrid>
              <a:tr h="370840">
                <a:tc>
                  <a:txBody>
                    <a:bodyPr/>
                    <a:lstStyle/>
                    <a:p>
                      <a:pPr algn="ctr" fontAlgn="t"/>
                      <a:r>
                        <a:rPr lang="en-US" sz="2000" dirty="0">
                          <a:effectLst/>
                        </a:rPr>
                        <a:t>CASAS</a:t>
                      </a:r>
                      <a:br>
                        <a:rPr lang="en-US" sz="2000" dirty="0">
                          <a:effectLst/>
                        </a:rPr>
                      </a:br>
                      <a:r>
                        <a:rPr lang="en-US" sz="2000" dirty="0">
                          <a:effectLst/>
                        </a:rPr>
                        <a:t>Level</a:t>
                      </a:r>
                      <a:endParaRPr lang="en-US" sz="2000" b="1" dirty="0">
                        <a:solidFill>
                          <a:schemeClr val="bg1"/>
                        </a:solidFill>
                        <a:effectLst/>
                      </a:endParaRPr>
                    </a:p>
                  </a:txBody>
                  <a:tcPr marL="0" marR="0" marT="0" marB="0"/>
                </a:tc>
                <a:tc>
                  <a:txBody>
                    <a:bodyPr/>
                    <a:lstStyle/>
                    <a:p>
                      <a:pPr algn="ctr" fontAlgn="t"/>
                      <a:r>
                        <a:rPr lang="en-US" sz="2000" dirty="0">
                          <a:effectLst/>
                        </a:rPr>
                        <a:t>Form</a:t>
                      </a:r>
                      <a:br>
                        <a:rPr lang="en-US" sz="2000" dirty="0">
                          <a:effectLst/>
                        </a:rPr>
                      </a:br>
                      <a:r>
                        <a:rPr lang="en-US" sz="2000" dirty="0">
                          <a:effectLst/>
                        </a:rPr>
                        <a:t>Number</a:t>
                      </a:r>
                      <a:endParaRPr lang="en-US" sz="2000" b="1" dirty="0">
                        <a:solidFill>
                          <a:schemeClr val="bg1"/>
                        </a:solidFill>
                        <a:effectLst/>
                      </a:endParaRPr>
                    </a:p>
                  </a:txBody>
                  <a:tcPr marL="0" marR="0" marT="0" marB="0"/>
                </a:tc>
                <a:tc>
                  <a:txBody>
                    <a:bodyPr/>
                    <a:lstStyle/>
                    <a:p>
                      <a:pPr algn="ctr" fontAlgn="t"/>
                      <a:r>
                        <a:rPr lang="en-US" sz="2000" dirty="0">
                          <a:effectLst/>
                        </a:rPr>
                        <a:t>Number of</a:t>
                      </a:r>
                      <a:br>
                        <a:rPr lang="en-US" sz="2000" dirty="0">
                          <a:effectLst/>
                        </a:rPr>
                      </a:br>
                      <a:r>
                        <a:rPr lang="en-US" sz="2000" dirty="0">
                          <a:effectLst/>
                        </a:rPr>
                        <a:t>Test Items</a:t>
                      </a:r>
                      <a:endParaRPr lang="en-US" sz="2000" b="1" dirty="0">
                        <a:solidFill>
                          <a:schemeClr val="bg1"/>
                        </a:solidFill>
                        <a:effectLst/>
                      </a:endParaRPr>
                    </a:p>
                  </a:txBody>
                  <a:tcPr marL="0" marR="0" marT="0" marB="0"/>
                </a:tc>
                <a:tc>
                  <a:txBody>
                    <a:bodyPr/>
                    <a:lstStyle/>
                    <a:p>
                      <a:pPr algn="ctr"/>
                      <a:r>
                        <a:rPr lang="en-US" sz="2000" dirty="0">
                          <a:effectLst/>
                        </a:rPr>
                        <a:t> </a:t>
                      </a:r>
                      <a:r>
                        <a:rPr lang="en-US" sz="2000" dirty="0" smtClean="0">
                          <a:effectLst/>
                        </a:rPr>
                        <a:t>Timing</a:t>
                      </a:r>
                      <a:endParaRPr lang="en-US" sz="2000" b="1" dirty="0">
                        <a:solidFill>
                          <a:schemeClr val="bg1"/>
                        </a:solidFill>
                        <a:effectLst/>
                      </a:endParaRPr>
                    </a:p>
                  </a:txBody>
                  <a:tcPr marL="0" marR="0" marT="0" marB="0" anchor="ctr"/>
                </a:tc>
                <a:extLst>
                  <a:ext uri="{0D108BD9-81ED-4DB2-BD59-A6C34878D82A}">
                    <a16:rowId xmlns:a16="http://schemas.microsoft.com/office/drawing/2014/main" val="1477437567"/>
                  </a:ext>
                </a:extLst>
              </a:tr>
              <a:tr h="370840">
                <a:tc>
                  <a:txBody>
                    <a:bodyPr/>
                    <a:lstStyle/>
                    <a:p>
                      <a:pPr algn="ctr"/>
                      <a:r>
                        <a:rPr lang="en-US" sz="2000" dirty="0" smtClean="0">
                          <a:effectLst/>
                        </a:rPr>
                        <a:t>A</a:t>
                      </a:r>
                    </a:p>
                  </a:txBody>
                  <a:tcPr marL="0" marR="0" marT="0" marB="0" anchor="ctr"/>
                </a:tc>
                <a:tc>
                  <a:txBody>
                    <a:bodyPr/>
                    <a:lstStyle/>
                    <a:p>
                      <a:pPr algn="ctr"/>
                      <a:r>
                        <a:rPr lang="en-US" sz="2000" dirty="0" smtClean="0">
                          <a:effectLst/>
                        </a:rPr>
                        <a:t>901</a:t>
                      </a:r>
                    </a:p>
                    <a:p>
                      <a:pPr algn="ctr"/>
                      <a:r>
                        <a:rPr lang="en-US" sz="2000" dirty="0" smtClean="0">
                          <a:effectLst/>
                        </a:rPr>
                        <a:t>902</a:t>
                      </a:r>
                      <a:endParaRPr lang="en-US" sz="2000" dirty="0">
                        <a:effectLst/>
                      </a:endParaRPr>
                    </a:p>
                  </a:txBody>
                  <a:tcPr marL="0" marR="0" marT="0" marB="0" anchor="ctr"/>
                </a:tc>
                <a:tc>
                  <a:txBody>
                    <a:bodyPr/>
                    <a:lstStyle/>
                    <a:p>
                      <a:pPr algn="ctr"/>
                      <a:r>
                        <a:rPr lang="en-US" sz="2000" dirty="0" smtClean="0">
                          <a:effectLst/>
                        </a:rPr>
                        <a:t>39</a:t>
                      </a:r>
                      <a:endParaRPr lang="en-US" sz="2000" dirty="0">
                        <a:effectLst/>
                      </a:endParaRPr>
                    </a:p>
                  </a:txBody>
                  <a:tcPr marL="0" marR="0" marT="0" marB="0" anchor="ctr"/>
                </a:tc>
                <a:tc>
                  <a:txBody>
                    <a:bodyPr/>
                    <a:lstStyle/>
                    <a:p>
                      <a:pPr algn="ctr"/>
                      <a:r>
                        <a:rPr lang="en-US" sz="2000" dirty="0">
                          <a:effectLst/>
                        </a:rPr>
                        <a:t> 60 min.</a:t>
                      </a:r>
                    </a:p>
                  </a:txBody>
                  <a:tcPr marL="0" marR="0" marT="0" marB="0" anchor="ctr"/>
                </a:tc>
                <a:extLst>
                  <a:ext uri="{0D108BD9-81ED-4DB2-BD59-A6C34878D82A}">
                    <a16:rowId xmlns:a16="http://schemas.microsoft.com/office/drawing/2014/main" val="2995274259"/>
                  </a:ext>
                </a:extLst>
              </a:tr>
              <a:tr h="370840">
                <a:tc>
                  <a:txBody>
                    <a:bodyPr/>
                    <a:lstStyle/>
                    <a:p>
                      <a:pPr algn="ctr" fontAlgn="t"/>
                      <a:r>
                        <a:rPr lang="en-US" sz="2000" b="0" dirty="0" smtClean="0">
                          <a:solidFill>
                            <a:schemeClr val="dk1"/>
                          </a:solidFill>
                          <a:effectLst/>
                        </a:rPr>
                        <a:t>B</a:t>
                      </a:r>
                      <a:endParaRPr lang="en-US" sz="2000" b="1" dirty="0">
                        <a:solidFill>
                          <a:schemeClr val="bg1"/>
                        </a:solidFill>
                        <a:effectLst/>
                      </a:endParaRPr>
                    </a:p>
                  </a:txBody>
                  <a:tcPr marL="0" marR="0" marT="0" marB="0"/>
                </a:tc>
                <a:tc>
                  <a:txBody>
                    <a:bodyPr/>
                    <a:lstStyle/>
                    <a:p>
                      <a:pPr algn="ctr" fontAlgn="t"/>
                      <a:r>
                        <a:rPr lang="en-US" sz="2000" b="0" dirty="0" smtClean="0">
                          <a:solidFill>
                            <a:schemeClr val="tx1"/>
                          </a:solidFill>
                          <a:effectLst/>
                        </a:rPr>
                        <a:t>903</a:t>
                      </a:r>
                    </a:p>
                    <a:p>
                      <a:pPr algn="ctr" fontAlgn="t"/>
                      <a:r>
                        <a:rPr lang="en-US" sz="2000" b="0" dirty="0" smtClean="0">
                          <a:solidFill>
                            <a:schemeClr val="tx1"/>
                          </a:solidFill>
                          <a:effectLst/>
                        </a:rPr>
                        <a:t>904</a:t>
                      </a:r>
                      <a:endParaRPr lang="en-US" sz="2000" b="0" dirty="0">
                        <a:solidFill>
                          <a:schemeClr val="tx1"/>
                        </a:solidFill>
                        <a:effectLst/>
                      </a:endParaRPr>
                    </a:p>
                  </a:txBody>
                  <a:tcPr marL="0" marR="0" marT="0" marB="0"/>
                </a:tc>
                <a:tc>
                  <a:txBody>
                    <a:bodyPr/>
                    <a:lstStyle/>
                    <a:p>
                      <a:pPr algn="ctr" fontAlgn="t"/>
                      <a:endParaRPr lang="en-US" sz="2000" b="0" dirty="0" smtClean="0">
                        <a:solidFill>
                          <a:schemeClr val="tx1"/>
                        </a:solidFill>
                        <a:effectLst/>
                      </a:endParaRPr>
                    </a:p>
                    <a:p>
                      <a:pPr algn="ctr" fontAlgn="t"/>
                      <a:r>
                        <a:rPr lang="en-US" sz="2000" b="0" dirty="0" smtClean="0">
                          <a:solidFill>
                            <a:schemeClr val="tx1"/>
                          </a:solidFill>
                          <a:effectLst/>
                        </a:rPr>
                        <a:t>40</a:t>
                      </a:r>
                      <a:endParaRPr lang="en-US" sz="2000" b="0" dirty="0">
                        <a:solidFill>
                          <a:schemeClr val="tx1"/>
                        </a:solidFill>
                        <a:effectLst/>
                      </a:endParaRPr>
                    </a:p>
                  </a:txBody>
                  <a:tcPr marL="0" marR="0" marT="0" marB="0"/>
                </a:tc>
                <a:tc>
                  <a:txBody>
                    <a:bodyPr/>
                    <a:lstStyle/>
                    <a:p>
                      <a:pPr algn="ctr"/>
                      <a:r>
                        <a:rPr lang="en-US" sz="2000" dirty="0">
                          <a:effectLst/>
                        </a:rPr>
                        <a:t> </a:t>
                      </a:r>
                      <a:r>
                        <a:rPr lang="en-US" sz="2000" dirty="0" smtClean="0">
                          <a:effectLst/>
                        </a:rPr>
                        <a:t>75 min.</a:t>
                      </a:r>
                      <a:endParaRPr lang="en-US" sz="2000" b="1" dirty="0">
                        <a:solidFill>
                          <a:schemeClr val="bg1"/>
                        </a:solidFill>
                        <a:effectLst/>
                      </a:endParaRPr>
                    </a:p>
                  </a:txBody>
                  <a:tcPr marL="0" marR="0" marT="0" marB="0" anchor="ctr"/>
                </a:tc>
                <a:extLst>
                  <a:ext uri="{0D108BD9-81ED-4DB2-BD59-A6C34878D82A}">
                    <a16:rowId xmlns:a16="http://schemas.microsoft.com/office/drawing/2014/main" val="1508218735"/>
                  </a:ext>
                </a:extLst>
              </a:tr>
              <a:tr h="370840">
                <a:tc>
                  <a:txBody>
                    <a:bodyPr/>
                    <a:lstStyle/>
                    <a:p>
                      <a:pPr algn="ctr"/>
                      <a:r>
                        <a:rPr lang="en-US" sz="2000" dirty="0" smtClean="0">
                          <a:effectLst/>
                        </a:rPr>
                        <a:t>C</a:t>
                      </a:r>
                    </a:p>
                  </a:txBody>
                  <a:tcPr marL="0" marR="0" marT="0" marB="0" anchor="ctr"/>
                </a:tc>
                <a:tc>
                  <a:txBody>
                    <a:bodyPr/>
                    <a:lstStyle/>
                    <a:p>
                      <a:pPr algn="ctr"/>
                      <a:r>
                        <a:rPr lang="en-US" sz="2000" dirty="0" smtClean="0">
                          <a:effectLst/>
                        </a:rPr>
                        <a:t>905</a:t>
                      </a:r>
                    </a:p>
                    <a:p>
                      <a:pPr algn="ctr"/>
                      <a:r>
                        <a:rPr lang="en-US" sz="2000" dirty="0" smtClean="0">
                          <a:effectLst/>
                        </a:rPr>
                        <a:t>906</a:t>
                      </a:r>
                      <a:endParaRPr lang="en-US" sz="2000" dirty="0">
                        <a:effectLst/>
                      </a:endParaRPr>
                    </a:p>
                  </a:txBody>
                  <a:tcPr marL="0" marR="0" marT="0" marB="0" anchor="ctr"/>
                </a:tc>
                <a:tc>
                  <a:txBody>
                    <a:bodyPr/>
                    <a:lstStyle/>
                    <a:p>
                      <a:pPr algn="ctr"/>
                      <a:r>
                        <a:rPr lang="en-US" sz="2000" dirty="0" smtClean="0">
                          <a:effectLst/>
                        </a:rPr>
                        <a:t>40</a:t>
                      </a:r>
                      <a:endParaRPr lang="en-US" sz="2000" dirty="0">
                        <a:effectLst/>
                      </a:endParaRPr>
                    </a:p>
                  </a:txBody>
                  <a:tcPr marL="0" marR="0" marT="0" marB="0" anchor="ctr"/>
                </a:tc>
                <a:tc>
                  <a:txBody>
                    <a:bodyPr/>
                    <a:lstStyle/>
                    <a:p>
                      <a:pPr algn="ctr"/>
                      <a:r>
                        <a:rPr lang="en-US" sz="2000" dirty="0">
                          <a:effectLst/>
                        </a:rPr>
                        <a:t> </a:t>
                      </a:r>
                      <a:r>
                        <a:rPr lang="en-US" sz="2000" dirty="0" smtClean="0">
                          <a:effectLst/>
                        </a:rPr>
                        <a:t>75 </a:t>
                      </a:r>
                      <a:r>
                        <a:rPr lang="en-US" sz="2000" dirty="0">
                          <a:effectLst/>
                        </a:rPr>
                        <a:t>min.</a:t>
                      </a:r>
                    </a:p>
                  </a:txBody>
                  <a:tcPr marL="0" marR="0" marT="0" marB="0" anchor="ctr"/>
                </a:tc>
                <a:extLst>
                  <a:ext uri="{0D108BD9-81ED-4DB2-BD59-A6C34878D82A}">
                    <a16:rowId xmlns:a16="http://schemas.microsoft.com/office/drawing/2014/main" val="415640317"/>
                  </a:ext>
                </a:extLst>
              </a:tr>
              <a:tr h="370840">
                <a:tc>
                  <a:txBody>
                    <a:bodyPr/>
                    <a:lstStyle/>
                    <a:p>
                      <a:pPr algn="ctr"/>
                      <a:r>
                        <a:rPr lang="en-US" sz="2000" dirty="0" smtClean="0">
                          <a:effectLst/>
                        </a:rPr>
                        <a:t>D</a:t>
                      </a:r>
                      <a:endParaRPr lang="en-US" sz="2000" dirty="0">
                        <a:effectLst/>
                      </a:endParaRPr>
                    </a:p>
                  </a:txBody>
                  <a:tcPr marL="0" marR="0" marT="0" marB="0" anchor="ctr"/>
                </a:tc>
                <a:tc>
                  <a:txBody>
                    <a:bodyPr/>
                    <a:lstStyle/>
                    <a:p>
                      <a:pPr algn="ctr"/>
                      <a:r>
                        <a:rPr lang="en-US" sz="2000" dirty="0" smtClean="0">
                          <a:effectLst/>
                        </a:rPr>
                        <a:t>907</a:t>
                      </a:r>
                    </a:p>
                    <a:p>
                      <a:pPr algn="ctr"/>
                      <a:r>
                        <a:rPr lang="en-US" sz="2000" dirty="0" smtClean="0">
                          <a:effectLst/>
                        </a:rPr>
                        <a:t>908</a:t>
                      </a:r>
                      <a:endParaRPr lang="en-US" sz="2000" dirty="0">
                        <a:effectLst/>
                      </a:endParaRPr>
                    </a:p>
                  </a:txBody>
                  <a:tcPr marL="0" marR="0" marT="0" marB="0" anchor="ctr"/>
                </a:tc>
                <a:tc>
                  <a:txBody>
                    <a:bodyPr/>
                    <a:lstStyle/>
                    <a:p>
                      <a:pPr algn="ctr"/>
                      <a:r>
                        <a:rPr lang="en-US" sz="2000" dirty="0" smtClean="0">
                          <a:effectLst/>
                        </a:rPr>
                        <a:t>40</a:t>
                      </a:r>
                      <a:endParaRPr lang="en-US" sz="2000" dirty="0">
                        <a:effectLst/>
                      </a:endParaRPr>
                    </a:p>
                  </a:txBody>
                  <a:tcPr marL="0" marR="0" marT="0" marB="0" anchor="ctr"/>
                </a:tc>
                <a:tc>
                  <a:txBody>
                    <a:bodyPr/>
                    <a:lstStyle/>
                    <a:p>
                      <a:pPr algn="ctr"/>
                      <a:r>
                        <a:rPr lang="en-US" sz="2000" dirty="0">
                          <a:effectLst/>
                        </a:rPr>
                        <a:t> 75 min.</a:t>
                      </a:r>
                    </a:p>
                  </a:txBody>
                  <a:tcPr marL="0" marR="0" marT="0" marB="0" anchor="ctr"/>
                </a:tc>
                <a:extLst>
                  <a:ext uri="{0D108BD9-81ED-4DB2-BD59-A6C34878D82A}">
                    <a16:rowId xmlns:a16="http://schemas.microsoft.com/office/drawing/2014/main" val="483940365"/>
                  </a:ext>
                </a:extLst>
              </a:tr>
            </a:tbl>
          </a:graphicData>
        </a:graphic>
      </p:graphicFrame>
      <p:sp>
        <p:nvSpPr>
          <p:cNvPr id="11" name="Rectangle 10"/>
          <p:cNvSpPr/>
          <p:nvPr/>
        </p:nvSpPr>
        <p:spPr>
          <a:xfrm>
            <a:off x="519422" y="4293326"/>
            <a:ext cx="8319778" cy="1738938"/>
          </a:xfrm>
          <a:prstGeom prst="rect">
            <a:avLst/>
          </a:prstGeom>
        </p:spPr>
        <p:txBody>
          <a:bodyPr wrap="square">
            <a:spAutoFit/>
          </a:bodyPr>
          <a:lstStyle/>
          <a:p>
            <a:pPr marL="228600" lvl="0" indent="-228600">
              <a:lnSpc>
                <a:spcPct val="90000"/>
              </a:lnSpc>
              <a:spcBef>
                <a:spcPts val="1200"/>
              </a:spcBef>
              <a:spcAft>
                <a:spcPts val="200"/>
              </a:spcAft>
              <a:buClr>
                <a:srgbClr val="4A66AC"/>
              </a:buClr>
              <a:buSzPct val="100000"/>
              <a:buFont typeface="Wingdings" panose="05000000000000000000" pitchFamily="2" charset="2"/>
              <a:buChar char="§"/>
            </a:pPr>
            <a:r>
              <a:rPr lang="en-US" sz="2000" dirty="0" smtClean="0"/>
              <a:t>Reading GOALS Locator: 104R (12 questions) </a:t>
            </a:r>
          </a:p>
          <a:p>
            <a:pPr marL="228600" lvl="0" indent="-228600">
              <a:lnSpc>
                <a:spcPct val="90000"/>
              </a:lnSpc>
              <a:spcBef>
                <a:spcPts val="1200"/>
              </a:spcBef>
              <a:spcAft>
                <a:spcPts val="200"/>
              </a:spcAft>
              <a:buClr>
                <a:srgbClr val="4A66AC"/>
              </a:buClr>
              <a:buSzPct val="100000"/>
              <a:buFont typeface="Wingdings" panose="05000000000000000000" pitchFamily="2" charset="2"/>
              <a:buChar char="§"/>
            </a:pPr>
            <a:r>
              <a:rPr lang="en-US" sz="2000" dirty="0" smtClean="0"/>
              <a:t>Aligned </a:t>
            </a:r>
            <a:r>
              <a:rPr lang="en-US" sz="2000" dirty="0"/>
              <a:t>to the CCCR Standards for Adult Education </a:t>
            </a:r>
            <a:r>
              <a:rPr lang="en-US" sz="2000" dirty="0" smtClean="0"/>
              <a:t>and CASAS Competencies</a:t>
            </a:r>
          </a:p>
          <a:p>
            <a:pPr marL="685800" lvl="1" indent="-228600">
              <a:lnSpc>
                <a:spcPct val="90000"/>
              </a:lnSpc>
              <a:spcBef>
                <a:spcPts val="1200"/>
              </a:spcBef>
              <a:spcAft>
                <a:spcPts val="200"/>
              </a:spcAft>
              <a:buClr>
                <a:srgbClr val="4A66AC"/>
              </a:buClr>
              <a:buSzPct val="100000"/>
              <a:buFont typeface="Wingdings" panose="05000000000000000000" pitchFamily="2" charset="2"/>
              <a:buChar char="§"/>
            </a:pPr>
            <a:r>
              <a:rPr lang="en-US" sz="2000" dirty="0" smtClean="0"/>
              <a:t>Shift to increased focus on measuring content standards </a:t>
            </a:r>
          </a:p>
          <a:p>
            <a:pPr marL="685800" lvl="1" indent="-228600">
              <a:lnSpc>
                <a:spcPct val="90000"/>
              </a:lnSpc>
              <a:spcBef>
                <a:spcPts val="1200"/>
              </a:spcBef>
              <a:spcAft>
                <a:spcPts val="200"/>
              </a:spcAft>
              <a:buClr>
                <a:srgbClr val="4A66AC"/>
              </a:buClr>
              <a:buSzPct val="100000"/>
              <a:buFont typeface="Wingdings" panose="05000000000000000000" pitchFamily="2" charset="2"/>
              <a:buChar char="§"/>
            </a:pPr>
            <a:r>
              <a:rPr lang="en-US" sz="2000" dirty="0" smtClean="0"/>
              <a:t>NEW: Targeted assessment of vocabulary</a:t>
            </a:r>
            <a:endParaRPr lang="en-US" sz="2000" dirty="0"/>
          </a:p>
        </p:txBody>
      </p:sp>
      <p:sp>
        <p:nvSpPr>
          <p:cNvPr id="3" name="Footer Placeholder 2"/>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4" name="Slide Number Placeholder 3"/>
          <p:cNvSpPr>
            <a:spLocks noGrp="1"/>
          </p:cNvSpPr>
          <p:nvPr>
            <p:ph type="sldNum" sz="quarter" idx="4"/>
          </p:nvPr>
        </p:nvSpPr>
        <p:spPr>
          <a:xfrm>
            <a:off x="8475181" y="6406488"/>
            <a:ext cx="512638" cy="365125"/>
          </a:xfrm>
        </p:spPr>
        <p:txBody>
          <a:bodyPr/>
          <a:lstStyle/>
          <a:p>
            <a:fld id="{BDED8187-DC1D-4F88-AF01-46053098CAB9}" type="slidenum">
              <a:rPr lang="en-US" smtClean="0"/>
              <a:t>14</a:t>
            </a:fld>
            <a:endParaRPr lang="en-US" dirty="0"/>
          </a:p>
        </p:txBody>
      </p:sp>
    </p:spTree>
    <p:extLst>
      <p:ext uri="{BB962C8B-B14F-4D97-AF65-F5344CB8AC3E}">
        <p14:creationId xmlns:p14="http://schemas.microsoft.com/office/powerpoint/2010/main" val="3822027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598" y="387495"/>
            <a:ext cx="6828431" cy="1542905"/>
          </a:xfrm>
        </p:spPr>
        <p:txBody>
          <a:bodyPr>
            <a:noAutofit/>
          </a:bodyPr>
          <a:lstStyle/>
          <a:p>
            <a:r>
              <a:rPr lang="en-US" altLang="en-US" sz="2400" dirty="0" smtClean="0"/>
              <a:t>Alignment of CASAS Reading Standards and </a:t>
            </a:r>
            <a:br>
              <a:rPr lang="en-US" altLang="en-US" sz="2400" dirty="0" smtClean="0"/>
            </a:br>
            <a:r>
              <a:rPr lang="en-US" altLang="en-US" sz="2400" dirty="0" smtClean="0"/>
              <a:t>College and Career Readiness Standards (CCRS)</a:t>
            </a:r>
          </a:p>
        </p:txBody>
      </p:sp>
      <p:sp>
        <p:nvSpPr>
          <p:cNvPr id="2" name="Slide Number Placeholder 1"/>
          <p:cNvSpPr>
            <a:spLocks noGrp="1"/>
          </p:cNvSpPr>
          <p:nvPr>
            <p:ph type="sldNum" sz="quarter" idx="4"/>
          </p:nvPr>
        </p:nvSpPr>
        <p:spPr>
          <a:xfrm>
            <a:off x="8475181" y="6406488"/>
            <a:ext cx="512638" cy="365125"/>
          </a:xfrm>
        </p:spPr>
        <p:txBody>
          <a:bodyPr/>
          <a:lstStyle/>
          <a:p>
            <a:fld id="{15F24632-152D-4020-81F4-23C1E8598238}" type="slidenum">
              <a:rPr lang="en-US" altLang="en-US" smtClean="0"/>
              <a:pPr/>
              <a:t>15</a:t>
            </a:fld>
            <a:endParaRPr lang="en-US" altLang="en-US"/>
          </a:p>
        </p:txBody>
      </p:sp>
      <p:pic>
        <p:nvPicPr>
          <p:cNvPr id="266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87495"/>
            <a:ext cx="14573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4"/>
          <p:cNvGraphicFramePr>
            <a:graphicFrameLocks/>
          </p:cNvGraphicFramePr>
          <p:nvPr>
            <p:extLst>
              <p:ext uri="{D42A27DB-BD31-4B8C-83A1-F6EECF244321}">
                <p14:modId xmlns:p14="http://schemas.microsoft.com/office/powerpoint/2010/main" val="39645943"/>
              </p:ext>
            </p:extLst>
          </p:nvPr>
        </p:nvGraphicFramePr>
        <p:xfrm>
          <a:off x="568209" y="1487092"/>
          <a:ext cx="6869819" cy="4659255"/>
        </p:xfrm>
        <a:graphic>
          <a:graphicData uri="http://schemas.openxmlformats.org/drawingml/2006/table">
            <a:tbl>
              <a:tblPr firstRow="1" firstCol="1" bandRow="1">
                <a:tableStyleId>{5C22544A-7EE6-4342-B048-85BDC9FD1C3A}</a:tableStyleId>
              </a:tblPr>
              <a:tblGrid>
                <a:gridCol w="4945487">
                  <a:extLst>
                    <a:ext uri="{9D8B030D-6E8A-4147-A177-3AD203B41FA5}">
                      <a16:colId xmlns:a16="http://schemas.microsoft.com/office/drawing/2014/main" val="20000"/>
                    </a:ext>
                  </a:extLst>
                </a:gridCol>
                <a:gridCol w="1924332">
                  <a:extLst>
                    <a:ext uri="{9D8B030D-6E8A-4147-A177-3AD203B41FA5}">
                      <a16:colId xmlns:a16="http://schemas.microsoft.com/office/drawing/2014/main" val="20001"/>
                    </a:ext>
                  </a:extLst>
                </a:gridCol>
              </a:tblGrid>
              <a:tr h="801375">
                <a:tc>
                  <a:txBody>
                    <a:bodyPr/>
                    <a:lstStyle/>
                    <a:p>
                      <a:pPr marL="0" marR="0">
                        <a:spcBef>
                          <a:spcPts val="600"/>
                        </a:spcBef>
                        <a:spcAft>
                          <a:spcPts val="600"/>
                        </a:spcAft>
                      </a:pPr>
                      <a:r>
                        <a:rPr lang="en-US" sz="2000" b="1" dirty="0">
                          <a:solidFill>
                            <a:schemeClr val="bg1"/>
                          </a:solidFill>
                          <a:effectLst/>
                        </a:rPr>
                        <a:t>CASAS Reading </a:t>
                      </a:r>
                      <a:r>
                        <a:rPr lang="en-US" sz="2000" b="1" dirty="0" smtClean="0">
                          <a:solidFill>
                            <a:schemeClr val="bg1"/>
                          </a:solidFill>
                          <a:effectLst/>
                        </a:rPr>
                        <a:t>GOALS Content </a:t>
                      </a:r>
                      <a:r>
                        <a:rPr lang="en-US" sz="2000" b="1" dirty="0">
                          <a:solidFill>
                            <a:schemeClr val="bg1"/>
                          </a:solidFill>
                          <a:effectLst/>
                        </a:rPr>
                        <a:t>Areas</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nchor="ctr">
                    <a:solidFill>
                      <a:srgbClr val="4F6AAE"/>
                    </a:solidFill>
                  </a:tcPr>
                </a:tc>
                <a:tc>
                  <a:txBody>
                    <a:bodyPr/>
                    <a:lstStyle/>
                    <a:p>
                      <a:pPr marL="0" marR="0" algn="ctr">
                        <a:spcBef>
                          <a:spcPts val="600"/>
                        </a:spcBef>
                        <a:spcAft>
                          <a:spcPts val="600"/>
                        </a:spcAft>
                      </a:pPr>
                      <a:r>
                        <a:rPr lang="en-US" sz="2000" b="1" dirty="0">
                          <a:solidFill>
                            <a:schemeClr val="tx1"/>
                          </a:solidFill>
                          <a:effectLst/>
                        </a:rPr>
                        <a:t>CCRS Reading </a:t>
                      </a:r>
                      <a:r>
                        <a:rPr lang="en-US" sz="2000" b="1" dirty="0" smtClean="0">
                          <a:solidFill>
                            <a:schemeClr val="tx1"/>
                          </a:solidFill>
                          <a:effectLst/>
                        </a:rPr>
                        <a:t>Anchor*</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nchor="ctr">
                    <a:solidFill>
                      <a:schemeClr val="accent2">
                        <a:lumMod val="40000"/>
                        <a:lumOff val="60000"/>
                      </a:schemeClr>
                    </a:solidFill>
                  </a:tcPr>
                </a:tc>
                <a:extLst>
                  <a:ext uri="{0D108BD9-81ED-4DB2-BD59-A6C34878D82A}">
                    <a16:rowId xmlns:a16="http://schemas.microsoft.com/office/drawing/2014/main" val="10000"/>
                  </a:ext>
                </a:extLst>
              </a:tr>
              <a:tr h="360920">
                <a:tc>
                  <a:txBody>
                    <a:bodyPr/>
                    <a:lstStyle/>
                    <a:p>
                      <a:pPr marL="0" marR="0">
                        <a:spcBef>
                          <a:spcPts val="600"/>
                        </a:spcBef>
                        <a:spcAft>
                          <a:spcPts val="600"/>
                        </a:spcAft>
                      </a:pPr>
                      <a:r>
                        <a:rPr lang="en-US" sz="2000" b="1" dirty="0">
                          <a:solidFill>
                            <a:schemeClr val="bg1"/>
                          </a:solidFill>
                          <a:effectLst/>
                        </a:rPr>
                        <a:t>Vocabulary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nchor="ctr">
                    <a:solidFill>
                      <a:srgbClr val="4F6AAE"/>
                    </a:solidFill>
                  </a:tcPr>
                </a:tc>
                <a:tc>
                  <a:txBody>
                    <a:bodyPr/>
                    <a:lstStyle/>
                    <a:p>
                      <a:pPr marL="0" marR="0" algn="ctr">
                        <a:spcBef>
                          <a:spcPts val="600"/>
                        </a:spcBef>
                        <a:spcAft>
                          <a:spcPts val="600"/>
                        </a:spcAft>
                      </a:pPr>
                      <a:r>
                        <a:rPr lang="en-US" sz="2000" b="0" dirty="0">
                          <a:solidFill>
                            <a:schemeClr val="tx1"/>
                          </a:solidFill>
                          <a:effectLst/>
                          <a:latin typeface="+mj-lt"/>
                        </a:rPr>
                        <a:t>R4</a:t>
                      </a:r>
                      <a:endParaRPr lang="en-US" sz="2000" b="0" dirty="0">
                        <a:solidFill>
                          <a:schemeClr val="tx1"/>
                        </a:solidFill>
                        <a:effectLst/>
                        <a:latin typeface="+mj-lt"/>
                        <a:ea typeface="Calibri" panose="020F0502020204030204" pitchFamily="34" charset="0"/>
                        <a:cs typeface="Times New Roman" panose="02020603050405020304" pitchFamily="18" charset="0"/>
                      </a:endParaRPr>
                    </a:p>
                  </a:txBody>
                  <a:tcPr marL="64008" marR="64008" marT="0" marB="0" anchor="ctr">
                    <a:solidFill>
                      <a:schemeClr val="accent2">
                        <a:lumMod val="40000"/>
                        <a:lumOff val="60000"/>
                      </a:schemeClr>
                    </a:solidFill>
                  </a:tcPr>
                </a:tc>
                <a:extLst>
                  <a:ext uri="{0D108BD9-81ED-4DB2-BD59-A6C34878D82A}">
                    <a16:rowId xmlns:a16="http://schemas.microsoft.com/office/drawing/2014/main" val="10002"/>
                  </a:ext>
                </a:extLst>
              </a:tr>
              <a:tr h="360920">
                <a:tc>
                  <a:txBody>
                    <a:bodyPr/>
                    <a:lstStyle/>
                    <a:p>
                      <a:pPr marL="0" marR="0">
                        <a:spcBef>
                          <a:spcPts val="600"/>
                        </a:spcBef>
                        <a:spcAft>
                          <a:spcPts val="600"/>
                        </a:spcAft>
                      </a:pPr>
                      <a:r>
                        <a:rPr lang="en-US" sz="2000" b="1" dirty="0">
                          <a:solidFill>
                            <a:schemeClr val="bg1"/>
                          </a:solidFill>
                          <a:effectLst/>
                        </a:rPr>
                        <a:t>Reading Comprehension </a:t>
                      </a:r>
                      <a:r>
                        <a:rPr lang="en-US" sz="2000" b="1" dirty="0" smtClean="0">
                          <a:solidFill>
                            <a:schemeClr val="bg1"/>
                          </a:solidFill>
                          <a:effectLst/>
                        </a:rPr>
                        <a:t>Skills</a:t>
                      </a:r>
                    </a:p>
                  </a:txBody>
                  <a:tcPr marL="64008" marR="64008" marT="0" marB="0" anchor="ctr">
                    <a:solidFill>
                      <a:srgbClr val="4F6AAE"/>
                    </a:solidFill>
                  </a:tcPr>
                </a:tc>
                <a:tc>
                  <a:txBody>
                    <a:bodyPr/>
                    <a:lstStyle/>
                    <a:p>
                      <a:pPr marL="0" marR="0" algn="ctr">
                        <a:spcBef>
                          <a:spcPts val="600"/>
                        </a:spcBef>
                        <a:spcAft>
                          <a:spcPts val="600"/>
                        </a:spcAft>
                      </a:pPr>
                      <a:endParaRPr lang="en-US" sz="2000" b="0" dirty="0">
                        <a:solidFill>
                          <a:schemeClr val="tx1"/>
                        </a:solidFill>
                        <a:effectLst/>
                        <a:latin typeface="+mj-lt"/>
                        <a:ea typeface="Calibri" panose="020F0502020204030204" pitchFamily="34" charset="0"/>
                        <a:cs typeface="Times New Roman" panose="02020603050405020304" pitchFamily="18" charset="0"/>
                      </a:endParaRPr>
                    </a:p>
                  </a:txBody>
                  <a:tcPr marL="64008" marR="64008" marT="0" marB="0" anchor="ctr">
                    <a:solidFill>
                      <a:schemeClr val="accent2">
                        <a:lumMod val="40000"/>
                        <a:lumOff val="60000"/>
                      </a:schemeClr>
                    </a:solidFill>
                  </a:tcPr>
                </a:tc>
                <a:extLst>
                  <a:ext uri="{0D108BD9-81ED-4DB2-BD59-A6C34878D82A}">
                    <a16:rowId xmlns:a16="http://schemas.microsoft.com/office/drawing/2014/main" val="10003"/>
                  </a:ext>
                </a:extLst>
              </a:tr>
              <a:tr h="360920">
                <a:tc>
                  <a:txBody>
                    <a:bodyPr/>
                    <a:lstStyle/>
                    <a:p>
                      <a:pPr marL="0" marR="0" defTabSz="461963">
                        <a:spcBef>
                          <a:spcPts val="600"/>
                        </a:spcBef>
                        <a:spcAft>
                          <a:spcPts val="600"/>
                        </a:spcAft>
                      </a:pPr>
                      <a:r>
                        <a:rPr lang="en-US" sz="2000" b="0" dirty="0" smtClean="0">
                          <a:solidFill>
                            <a:schemeClr val="tx1"/>
                          </a:solidFill>
                          <a:effectLst/>
                        </a:rPr>
                        <a:t>	</a:t>
                      </a:r>
                      <a:r>
                        <a:rPr lang="en-US" sz="2000" b="0" kern="1200" dirty="0" smtClean="0">
                          <a:solidFill>
                            <a:schemeClr val="tx1"/>
                          </a:solidFill>
                          <a:effectLst/>
                          <a:latin typeface="+mn-lt"/>
                          <a:ea typeface="+mn-ea"/>
                          <a:cs typeface="+mn-cs"/>
                        </a:rPr>
                        <a:t>Locate detail</a:t>
                      </a:r>
                    </a:p>
                  </a:txBody>
                  <a:tcPr marL="64008" marR="64008" marT="0" marB="0" anchor="ctr">
                    <a:solidFill>
                      <a:schemeClr val="tx2">
                        <a:lumMod val="10000"/>
                        <a:lumOff val="90000"/>
                      </a:schemeClr>
                    </a:solidFill>
                  </a:tcPr>
                </a:tc>
                <a:tc>
                  <a:txBody>
                    <a:bodyPr/>
                    <a:lstStyle/>
                    <a:p>
                      <a:pPr marL="0" marR="0" algn="ctr">
                        <a:spcBef>
                          <a:spcPts val="600"/>
                        </a:spcBef>
                        <a:spcAft>
                          <a:spcPts val="600"/>
                        </a:spcAft>
                      </a:pPr>
                      <a:r>
                        <a:rPr lang="en-US" sz="2000" b="0" dirty="0" smtClean="0">
                          <a:solidFill>
                            <a:schemeClr val="tx1"/>
                          </a:solidFill>
                          <a:effectLst/>
                          <a:latin typeface="+mj-lt"/>
                          <a:ea typeface="Calibri" panose="020F0502020204030204" pitchFamily="34" charset="0"/>
                          <a:cs typeface="Times New Roman" panose="02020603050405020304" pitchFamily="18" charset="0"/>
                        </a:rPr>
                        <a:t>R1</a:t>
                      </a:r>
                      <a:endParaRPr lang="en-US" sz="2000" b="0" dirty="0">
                        <a:solidFill>
                          <a:schemeClr val="tx1"/>
                        </a:solidFill>
                        <a:effectLst/>
                        <a:latin typeface="+mj-lt"/>
                        <a:ea typeface="Calibri" panose="020F0502020204030204" pitchFamily="34" charset="0"/>
                        <a:cs typeface="Times New Roman" panose="02020603050405020304" pitchFamily="18" charset="0"/>
                      </a:endParaRPr>
                    </a:p>
                  </a:txBody>
                  <a:tcPr marL="64008" marR="64008" marT="0" marB="0" anchor="ctr">
                    <a:solidFill>
                      <a:schemeClr val="accent2">
                        <a:lumMod val="40000"/>
                        <a:lumOff val="60000"/>
                      </a:schemeClr>
                    </a:solidFill>
                  </a:tcPr>
                </a:tc>
                <a:extLst>
                  <a:ext uri="{0D108BD9-81ED-4DB2-BD59-A6C34878D82A}">
                    <a16:rowId xmlns:a16="http://schemas.microsoft.com/office/drawing/2014/main" val="2036149185"/>
                  </a:ext>
                </a:extLst>
              </a:tr>
              <a:tr h="360920">
                <a:tc>
                  <a:txBody>
                    <a:bodyPr/>
                    <a:lstStyle/>
                    <a:p>
                      <a:pPr marL="0" marR="0" defTabSz="461963">
                        <a:spcBef>
                          <a:spcPts val="600"/>
                        </a:spcBef>
                        <a:spcAft>
                          <a:spcPts val="600"/>
                        </a:spcAft>
                      </a:pPr>
                      <a:r>
                        <a:rPr lang="en-US" sz="2000" b="0" dirty="0" smtClean="0">
                          <a:solidFill>
                            <a:schemeClr val="tx1"/>
                          </a:solidFill>
                          <a:effectLst/>
                        </a:rPr>
                        <a:t>	</a:t>
                      </a:r>
                      <a:r>
                        <a:rPr lang="en-US" sz="2000" b="0" kern="1200" dirty="0" smtClean="0">
                          <a:solidFill>
                            <a:schemeClr val="tx1"/>
                          </a:solidFill>
                          <a:effectLst/>
                          <a:latin typeface="+mn-lt"/>
                          <a:ea typeface="+mn-ea"/>
                          <a:cs typeface="+mn-cs"/>
                        </a:rPr>
                        <a:t>Main idea; Author’s purpose</a:t>
                      </a:r>
                    </a:p>
                  </a:txBody>
                  <a:tcPr marL="64008" marR="64008" marT="0" marB="0" anchor="ctr">
                    <a:solidFill>
                      <a:schemeClr val="tx2">
                        <a:lumMod val="10000"/>
                        <a:lumOff val="90000"/>
                      </a:schemeClr>
                    </a:solidFill>
                  </a:tcPr>
                </a:tc>
                <a:tc>
                  <a:txBody>
                    <a:bodyPr/>
                    <a:lstStyle/>
                    <a:p>
                      <a:pPr marL="0" marR="0" algn="ctr">
                        <a:spcBef>
                          <a:spcPts val="600"/>
                        </a:spcBef>
                        <a:spcAft>
                          <a:spcPts val="600"/>
                        </a:spcAft>
                      </a:pPr>
                      <a:r>
                        <a:rPr lang="en-US" sz="2000" b="0" dirty="0" smtClean="0">
                          <a:solidFill>
                            <a:schemeClr val="tx1"/>
                          </a:solidFill>
                          <a:effectLst/>
                          <a:latin typeface="+mj-lt"/>
                          <a:ea typeface="Calibri" panose="020F0502020204030204" pitchFamily="34" charset="0"/>
                          <a:cs typeface="Times New Roman" panose="02020603050405020304" pitchFamily="18" charset="0"/>
                        </a:rPr>
                        <a:t>R2, R6</a:t>
                      </a:r>
                      <a:endParaRPr lang="en-US" sz="2000" b="0" dirty="0">
                        <a:solidFill>
                          <a:schemeClr val="tx1"/>
                        </a:solidFill>
                        <a:effectLst/>
                        <a:latin typeface="+mj-lt"/>
                        <a:ea typeface="Calibri" panose="020F0502020204030204" pitchFamily="34" charset="0"/>
                        <a:cs typeface="Times New Roman" panose="02020603050405020304" pitchFamily="18" charset="0"/>
                      </a:endParaRPr>
                    </a:p>
                  </a:txBody>
                  <a:tcPr marL="64008" marR="64008" marT="0" marB="0" anchor="ctr">
                    <a:solidFill>
                      <a:schemeClr val="accent2">
                        <a:lumMod val="40000"/>
                        <a:lumOff val="60000"/>
                      </a:schemeClr>
                    </a:solidFill>
                  </a:tcPr>
                </a:tc>
                <a:extLst>
                  <a:ext uri="{0D108BD9-81ED-4DB2-BD59-A6C34878D82A}">
                    <a16:rowId xmlns:a16="http://schemas.microsoft.com/office/drawing/2014/main" val="2327024832"/>
                  </a:ext>
                </a:extLst>
              </a:tr>
              <a:tr h="360920">
                <a:tc>
                  <a:txBody>
                    <a:bodyPr/>
                    <a:lstStyle/>
                    <a:p>
                      <a:pPr marL="0" marR="0">
                        <a:spcBef>
                          <a:spcPts val="600"/>
                        </a:spcBef>
                        <a:spcAft>
                          <a:spcPts val="600"/>
                        </a:spcAft>
                      </a:pPr>
                      <a:r>
                        <a:rPr lang="en-US" sz="2000" b="1" dirty="0">
                          <a:solidFill>
                            <a:schemeClr val="bg1"/>
                          </a:solidFill>
                          <a:effectLst/>
                        </a:rPr>
                        <a:t>Higher Order Reading Skills</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nchor="ctr">
                    <a:solidFill>
                      <a:srgbClr val="4F6AAE"/>
                    </a:solidFill>
                  </a:tcPr>
                </a:tc>
                <a:tc>
                  <a:txBody>
                    <a:bodyPr/>
                    <a:lstStyle/>
                    <a:p>
                      <a:pPr marL="0" marR="0" algn="ctr">
                        <a:spcBef>
                          <a:spcPts val="600"/>
                        </a:spcBef>
                        <a:spcAft>
                          <a:spcPts val="600"/>
                        </a:spcAft>
                      </a:pPr>
                      <a:r>
                        <a:rPr lang="en-US" sz="2000" b="0" dirty="0">
                          <a:solidFill>
                            <a:schemeClr val="tx1"/>
                          </a:solidFill>
                          <a:effectLst/>
                          <a:latin typeface="+mj-lt"/>
                        </a:rPr>
                        <a:t> </a:t>
                      </a:r>
                      <a:endParaRPr lang="en-US" sz="2000" b="0" dirty="0">
                        <a:solidFill>
                          <a:schemeClr val="tx1"/>
                        </a:solidFill>
                        <a:effectLst/>
                        <a:latin typeface="+mj-lt"/>
                        <a:ea typeface="Calibri" panose="020F0502020204030204" pitchFamily="34" charset="0"/>
                        <a:cs typeface="Times New Roman" panose="02020603050405020304" pitchFamily="18" charset="0"/>
                      </a:endParaRPr>
                    </a:p>
                  </a:txBody>
                  <a:tcPr marL="64008" marR="64008" marT="0" marB="0" anchor="ctr">
                    <a:solidFill>
                      <a:schemeClr val="accent2">
                        <a:lumMod val="40000"/>
                        <a:lumOff val="60000"/>
                      </a:schemeClr>
                    </a:solidFill>
                  </a:tcPr>
                </a:tc>
                <a:extLst>
                  <a:ext uri="{0D108BD9-81ED-4DB2-BD59-A6C34878D82A}">
                    <a16:rowId xmlns:a16="http://schemas.microsoft.com/office/drawing/2014/main" val="10004"/>
                  </a:ext>
                </a:extLst>
              </a:tr>
              <a:tr h="541393">
                <a:tc>
                  <a:txBody>
                    <a:bodyPr/>
                    <a:lstStyle/>
                    <a:p>
                      <a:pPr marL="0" marR="0" defTabSz="461963">
                        <a:spcBef>
                          <a:spcPts val="600"/>
                        </a:spcBef>
                        <a:spcAft>
                          <a:spcPts val="600"/>
                        </a:spcAft>
                      </a:pPr>
                      <a:r>
                        <a:rPr lang="en-US" sz="2000" b="0" dirty="0" smtClean="0">
                          <a:solidFill>
                            <a:schemeClr val="tx1"/>
                          </a:solidFill>
                          <a:effectLst/>
                        </a:rPr>
                        <a:t>	Locate/compare</a:t>
                      </a:r>
                      <a:r>
                        <a:rPr lang="en-US" sz="2000" b="0" baseline="0" dirty="0" smtClean="0">
                          <a:solidFill>
                            <a:schemeClr val="tx1"/>
                          </a:solidFill>
                          <a:effectLst/>
                        </a:rPr>
                        <a:t> details;</a:t>
                      </a:r>
                      <a:br>
                        <a:rPr lang="en-US" sz="2000" b="0" baseline="0" dirty="0" smtClean="0">
                          <a:solidFill>
                            <a:schemeClr val="tx1"/>
                          </a:solidFill>
                          <a:effectLst/>
                        </a:rPr>
                      </a:br>
                      <a:r>
                        <a:rPr lang="en-US" sz="2000" b="0" baseline="0" dirty="0" smtClean="0">
                          <a:solidFill>
                            <a:schemeClr val="tx1"/>
                          </a:solidFill>
                          <a:effectLst/>
                        </a:rPr>
                        <a:t>	</a:t>
                      </a:r>
                      <a:r>
                        <a:rPr lang="en-US" sz="2000" b="0" dirty="0" smtClean="0">
                          <a:solidFill>
                            <a:schemeClr val="tx1"/>
                          </a:solidFill>
                          <a:effectLst/>
                        </a:rPr>
                        <a:t>Infer/draw conclusions</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nchor="ctr">
                    <a:solidFill>
                      <a:schemeClr val="tx2">
                        <a:lumMod val="10000"/>
                        <a:lumOff val="90000"/>
                      </a:schemeClr>
                    </a:solidFill>
                  </a:tcPr>
                </a:tc>
                <a:tc>
                  <a:txBody>
                    <a:bodyPr/>
                    <a:lstStyle/>
                    <a:p>
                      <a:pPr marL="0" marR="0" algn="ctr">
                        <a:spcBef>
                          <a:spcPts val="600"/>
                        </a:spcBef>
                        <a:spcAft>
                          <a:spcPts val="600"/>
                        </a:spcAft>
                      </a:pPr>
                      <a:r>
                        <a:rPr lang="en-US" sz="2000" b="0" dirty="0" smtClean="0">
                          <a:solidFill>
                            <a:schemeClr val="tx1"/>
                          </a:solidFill>
                          <a:effectLst/>
                          <a:latin typeface="+mj-lt"/>
                        </a:rPr>
                        <a:t>R1</a:t>
                      </a:r>
                      <a:endParaRPr lang="en-US" sz="2000" b="0" dirty="0">
                        <a:solidFill>
                          <a:schemeClr val="tx1"/>
                        </a:solidFill>
                        <a:effectLst/>
                        <a:latin typeface="+mj-lt"/>
                        <a:ea typeface="Calibri" panose="020F0502020204030204" pitchFamily="34" charset="0"/>
                        <a:cs typeface="Times New Roman" panose="02020603050405020304" pitchFamily="18" charset="0"/>
                      </a:endParaRPr>
                    </a:p>
                  </a:txBody>
                  <a:tcPr marL="64008" marR="64008" marT="0" marB="0" anchor="ctr">
                    <a:solidFill>
                      <a:schemeClr val="accent2">
                        <a:lumMod val="40000"/>
                        <a:lumOff val="60000"/>
                      </a:schemeClr>
                    </a:solidFill>
                  </a:tcPr>
                </a:tc>
                <a:extLst>
                  <a:ext uri="{0D108BD9-81ED-4DB2-BD59-A6C34878D82A}">
                    <a16:rowId xmlns:a16="http://schemas.microsoft.com/office/drawing/2014/main" val="10005"/>
                  </a:ext>
                </a:extLst>
              </a:tr>
              <a:tr h="360920">
                <a:tc>
                  <a:txBody>
                    <a:bodyPr/>
                    <a:lstStyle/>
                    <a:p>
                      <a:pPr marL="0" marR="0" defTabSz="461963">
                        <a:spcBef>
                          <a:spcPts val="600"/>
                        </a:spcBef>
                        <a:spcAft>
                          <a:spcPts val="600"/>
                        </a:spcAft>
                      </a:pPr>
                      <a:r>
                        <a:rPr lang="en-US" sz="2000" b="0" dirty="0" smtClean="0">
                          <a:solidFill>
                            <a:schemeClr val="tx1"/>
                          </a:solidFill>
                          <a:effectLst/>
                        </a:rPr>
                        <a:t>	Text structure and features</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nchor="ctr">
                    <a:solidFill>
                      <a:schemeClr val="tx2">
                        <a:lumMod val="10000"/>
                        <a:lumOff val="90000"/>
                      </a:schemeClr>
                    </a:solidFill>
                  </a:tcPr>
                </a:tc>
                <a:tc>
                  <a:txBody>
                    <a:bodyPr/>
                    <a:lstStyle/>
                    <a:p>
                      <a:pPr marL="0" marR="0" algn="ctr">
                        <a:spcBef>
                          <a:spcPts val="600"/>
                        </a:spcBef>
                        <a:spcAft>
                          <a:spcPts val="600"/>
                        </a:spcAft>
                      </a:pPr>
                      <a:r>
                        <a:rPr lang="en-US" sz="2000" b="0" dirty="0" smtClean="0">
                          <a:solidFill>
                            <a:schemeClr val="tx1"/>
                          </a:solidFill>
                          <a:effectLst/>
                          <a:latin typeface="+mj-lt"/>
                        </a:rPr>
                        <a:t>R5</a:t>
                      </a:r>
                      <a:endParaRPr lang="en-US" sz="2000" b="0" dirty="0">
                        <a:solidFill>
                          <a:schemeClr val="tx1"/>
                        </a:solidFill>
                        <a:effectLst/>
                        <a:latin typeface="+mj-lt"/>
                        <a:ea typeface="Calibri" panose="020F0502020204030204" pitchFamily="34" charset="0"/>
                        <a:cs typeface="Times New Roman" panose="02020603050405020304" pitchFamily="18" charset="0"/>
                      </a:endParaRPr>
                    </a:p>
                  </a:txBody>
                  <a:tcPr marL="64008" marR="64008" marT="0" marB="0" anchor="ctr">
                    <a:solidFill>
                      <a:schemeClr val="accent2">
                        <a:lumMod val="40000"/>
                        <a:lumOff val="60000"/>
                      </a:schemeClr>
                    </a:solidFill>
                  </a:tcPr>
                </a:tc>
                <a:extLst>
                  <a:ext uri="{0D108BD9-81ED-4DB2-BD59-A6C34878D82A}">
                    <a16:rowId xmlns:a16="http://schemas.microsoft.com/office/drawing/2014/main" val="10006"/>
                  </a:ext>
                </a:extLst>
              </a:tr>
              <a:tr h="360920">
                <a:tc>
                  <a:txBody>
                    <a:bodyPr/>
                    <a:lstStyle/>
                    <a:p>
                      <a:pPr marL="0" marR="0" defTabSz="461963">
                        <a:spcBef>
                          <a:spcPts val="600"/>
                        </a:spcBef>
                        <a:spcAft>
                          <a:spcPts val="600"/>
                        </a:spcAft>
                      </a:pPr>
                      <a:r>
                        <a:rPr lang="en-US" sz="2000" b="0" dirty="0" smtClean="0">
                          <a:solidFill>
                            <a:schemeClr val="tx1"/>
                          </a:solidFill>
                          <a:effectLst/>
                        </a:rPr>
                        <a:t>	Author’s</a:t>
                      </a:r>
                      <a:r>
                        <a:rPr lang="en-US" sz="2000" b="0" baseline="0" dirty="0" smtClean="0">
                          <a:solidFill>
                            <a:schemeClr val="tx1"/>
                          </a:solidFill>
                          <a:effectLst/>
                        </a:rPr>
                        <a:t> point of view</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nchor="ctr">
                    <a:solidFill>
                      <a:schemeClr val="tx2">
                        <a:lumMod val="10000"/>
                        <a:lumOff val="90000"/>
                      </a:schemeClr>
                    </a:solidFill>
                  </a:tcPr>
                </a:tc>
                <a:tc>
                  <a:txBody>
                    <a:bodyPr/>
                    <a:lstStyle/>
                    <a:p>
                      <a:pPr marL="0" marR="0" algn="ctr">
                        <a:spcBef>
                          <a:spcPts val="600"/>
                        </a:spcBef>
                        <a:spcAft>
                          <a:spcPts val="600"/>
                        </a:spcAft>
                      </a:pPr>
                      <a:r>
                        <a:rPr lang="en-US" sz="2000" b="0" dirty="0" smtClean="0">
                          <a:solidFill>
                            <a:schemeClr val="tx1"/>
                          </a:solidFill>
                          <a:effectLst/>
                          <a:latin typeface="+mj-lt"/>
                        </a:rPr>
                        <a:t>R6</a:t>
                      </a:r>
                      <a:endParaRPr lang="en-US" sz="2000" b="0" dirty="0">
                        <a:solidFill>
                          <a:schemeClr val="tx1"/>
                        </a:solidFill>
                        <a:effectLst/>
                        <a:latin typeface="+mj-lt"/>
                        <a:ea typeface="Calibri" panose="020F0502020204030204" pitchFamily="34" charset="0"/>
                        <a:cs typeface="Times New Roman" panose="02020603050405020304" pitchFamily="18" charset="0"/>
                      </a:endParaRPr>
                    </a:p>
                  </a:txBody>
                  <a:tcPr marL="64008" marR="64008" marT="0" marB="0" anchor="ctr">
                    <a:solidFill>
                      <a:schemeClr val="accent2">
                        <a:lumMod val="40000"/>
                        <a:lumOff val="60000"/>
                      </a:schemeClr>
                    </a:solidFill>
                  </a:tcPr>
                </a:tc>
                <a:extLst>
                  <a:ext uri="{0D108BD9-81ED-4DB2-BD59-A6C34878D82A}">
                    <a16:rowId xmlns:a16="http://schemas.microsoft.com/office/drawing/2014/main" val="10007"/>
                  </a:ext>
                </a:extLst>
              </a:tr>
              <a:tr h="360920">
                <a:tc>
                  <a:txBody>
                    <a:bodyPr/>
                    <a:lstStyle/>
                    <a:p>
                      <a:pPr marL="0" marR="0" defTabSz="461963">
                        <a:spcBef>
                          <a:spcPts val="600"/>
                        </a:spcBef>
                        <a:spcAft>
                          <a:spcPts val="600"/>
                        </a:spcAft>
                      </a:pPr>
                      <a:r>
                        <a:rPr lang="en-US" sz="2000" b="0" dirty="0" smtClean="0">
                          <a:solidFill>
                            <a:schemeClr val="tx1"/>
                          </a:solidFill>
                          <a:effectLst/>
                        </a:rPr>
                        <a:t>	Analyze</a:t>
                      </a:r>
                      <a:r>
                        <a:rPr lang="en-US" sz="2000" b="0" baseline="0" dirty="0" smtClean="0">
                          <a:solidFill>
                            <a:schemeClr val="tx1"/>
                          </a:solidFill>
                          <a:effectLst/>
                        </a:rPr>
                        <a:t> claim/</a:t>
                      </a:r>
                      <a:r>
                        <a:rPr lang="en-US" sz="2000" b="0" dirty="0" smtClean="0">
                          <a:solidFill>
                            <a:schemeClr val="tx1"/>
                          </a:solidFill>
                          <a:effectLst/>
                        </a:rPr>
                        <a:t>argument</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nchor="ctr">
                    <a:solidFill>
                      <a:schemeClr val="tx2">
                        <a:lumMod val="10000"/>
                        <a:lumOff val="90000"/>
                      </a:schemeClr>
                    </a:solidFill>
                  </a:tcPr>
                </a:tc>
                <a:tc>
                  <a:txBody>
                    <a:bodyPr/>
                    <a:lstStyle/>
                    <a:p>
                      <a:pPr marL="0" marR="0" algn="ctr">
                        <a:spcBef>
                          <a:spcPts val="600"/>
                        </a:spcBef>
                        <a:spcAft>
                          <a:spcPts val="600"/>
                        </a:spcAft>
                      </a:pPr>
                      <a:r>
                        <a:rPr lang="en-US" sz="2000" b="0" dirty="0">
                          <a:solidFill>
                            <a:schemeClr val="tx1"/>
                          </a:solidFill>
                          <a:effectLst/>
                          <a:latin typeface="+mj-lt"/>
                        </a:rPr>
                        <a:t>R8</a:t>
                      </a:r>
                      <a:endParaRPr lang="en-US" sz="2000" b="0" dirty="0">
                        <a:solidFill>
                          <a:schemeClr val="tx1"/>
                        </a:solidFill>
                        <a:effectLst/>
                        <a:latin typeface="+mj-lt"/>
                        <a:ea typeface="Calibri" panose="020F0502020204030204" pitchFamily="34" charset="0"/>
                        <a:cs typeface="Times New Roman" panose="02020603050405020304" pitchFamily="18" charset="0"/>
                      </a:endParaRPr>
                    </a:p>
                  </a:txBody>
                  <a:tcPr marL="64008" marR="64008" marT="0" marB="0" anchor="ctr">
                    <a:solidFill>
                      <a:schemeClr val="accent2">
                        <a:lumMod val="40000"/>
                        <a:lumOff val="60000"/>
                      </a:schemeClr>
                    </a:solidFill>
                  </a:tcPr>
                </a:tc>
                <a:extLst>
                  <a:ext uri="{0D108BD9-81ED-4DB2-BD59-A6C34878D82A}">
                    <a16:rowId xmlns:a16="http://schemas.microsoft.com/office/drawing/2014/main" val="10008"/>
                  </a:ext>
                </a:extLst>
              </a:tr>
              <a:tr h="360920">
                <a:tc gridSpan="2">
                  <a:txBody>
                    <a:bodyPr/>
                    <a:lstStyle/>
                    <a:p>
                      <a:pPr marL="0" marR="0">
                        <a:spcBef>
                          <a:spcPts val="600"/>
                        </a:spcBef>
                        <a:spcAft>
                          <a:spcPts val="600"/>
                        </a:spcAft>
                      </a:pPr>
                      <a:r>
                        <a:rPr lang="en-US"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CCRS Reading Standards R7, R9 and R10 are measured across content areas.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nchor="ctr">
                    <a:solidFill>
                      <a:schemeClr val="accent2">
                        <a:lumMod val="40000"/>
                        <a:lumOff val="60000"/>
                      </a:schemeClr>
                    </a:solidFill>
                  </a:tcPr>
                </a:tc>
                <a:tc hMerge="1">
                  <a:txBody>
                    <a:bodyPr/>
                    <a:lstStyle/>
                    <a:p>
                      <a:pPr marL="0" marR="0" algn="ctr">
                        <a:spcBef>
                          <a:spcPts val="600"/>
                        </a:spcBef>
                        <a:spcAft>
                          <a:spcPts val="600"/>
                        </a:spcAft>
                      </a:pPr>
                      <a:endParaRPr lang="en-US"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nchor="ctr"/>
                </a:tc>
                <a:extLst>
                  <a:ext uri="{0D108BD9-81ED-4DB2-BD59-A6C34878D82A}">
                    <a16:rowId xmlns:a16="http://schemas.microsoft.com/office/drawing/2014/main" val="3021964716"/>
                  </a:ext>
                </a:extLst>
              </a:tr>
            </a:tbl>
          </a:graphicData>
        </a:graphic>
      </p:graphicFrame>
      <p:sp>
        <p:nvSpPr>
          <p:cNvPr id="8" name="Footer Placeholder 1"/>
          <p:cNvSpPr txBox="1">
            <a:spLocks/>
          </p:cNvSpPr>
          <p:nvPr/>
        </p:nvSpPr>
        <p:spPr>
          <a:xfrm>
            <a:off x="304800" y="6459785"/>
            <a:ext cx="607694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chemeClr val="bg1"/>
                </a:solidFill>
              </a:rPr>
              <a:t>CASAS Implementation </a:t>
            </a:r>
            <a:r>
              <a:rPr lang="en-US" sz="1200" dirty="0">
                <a:solidFill>
                  <a:schemeClr val="bg1"/>
                </a:solidFill>
              </a:rPr>
              <a:t>Basics</a:t>
            </a:r>
            <a:r>
              <a:rPr lang="en-US" sz="1200" dirty="0" smtClean="0">
                <a:solidFill>
                  <a:schemeClr val="bg1"/>
                </a:solidFill>
              </a:rPr>
              <a:t> </a:t>
            </a:r>
            <a:endParaRPr lang="en-US" sz="1200" dirty="0">
              <a:solidFill>
                <a:schemeClr val="bg1"/>
              </a:solidFill>
            </a:endParaRPr>
          </a:p>
        </p:txBody>
      </p:sp>
      <p:sp>
        <p:nvSpPr>
          <p:cNvPr id="7" name="Date Placeholder 3"/>
          <p:cNvSpPr txBox="1">
            <a:spLocks/>
          </p:cNvSpPr>
          <p:nvPr/>
        </p:nvSpPr>
        <p:spPr>
          <a:xfrm>
            <a:off x="519422" y="6431983"/>
            <a:ext cx="1300342" cy="365125"/>
          </a:xfrm>
          <a:prstGeom prst="rect">
            <a:avLst/>
          </a:prstGeom>
          <a:ln/>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tx1"/>
                </a:solidFill>
              </a:rPr>
              <a:t>www.casas.org/si</a:t>
            </a:r>
            <a:endParaRPr lang="en-US" dirty="0">
              <a:solidFill>
                <a:schemeClr val="tx1"/>
              </a:solidFill>
            </a:endParaRPr>
          </a:p>
        </p:txBody>
      </p:sp>
      <p:sp>
        <p:nvSpPr>
          <p:cNvPr id="12" name="Footer Placeholder 11"/>
          <p:cNvSpPr>
            <a:spLocks noGrp="1"/>
          </p:cNvSpPr>
          <p:nvPr>
            <p:ph type="ftr" sz="quarter" idx="3"/>
          </p:nvPr>
        </p:nvSpPr>
        <p:spPr>
          <a:xfrm>
            <a:off x="609599" y="6406487"/>
            <a:ext cx="4622973" cy="365125"/>
          </a:xfrm>
        </p:spPr>
        <p:txBody>
          <a:bodyPr/>
          <a:lstStyle/>
          <a:p>
            <a:r>
              <a:rPr lang="en-US" smtClean="0"/>
              <a:t>www.casas.org/si</a:t>
            </a:r>
            <a:endParaRPr lang="en-US" dirty="0"/>
          </a:p>
        </p:txBody>
      </p:sp>
    </p:spTree>
    <p:extLst>
      <p:ext uri="{BB962C8B-B14F-4D97-AF65-F5344CB8AC3E}">
        <p14:creationId xmlns:p14="http://schemas.microsoft.com/office/powerpoint/2010/main" val="3651882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599" y="278974"/>
            <a:ext cx="6347713" cy="1320800"/>
          </a:xfrm>
        </p:spPr>
        <p:txBody>
          <a:bodyPr>
            <a:normAutofit/>
          </a:bodyPr>
          <a:lstStyle/>
          <a:p>
            <a:r>
              <a:rPr lang="en-US" altLang="en-US" sz="3200" dirty="0" smtClean="0"/>
              <a:t>NRS EFLs and Reading GOALS </a:t>
            </a:r>
            <a:br>
              <a:rPr lang="en-US" altLang="en-US" sz="3200" dirty="0" smtClean="0"/>
            </a:br>
            <a:r>
              <a:rPr lang="en-US" altLang="en-US" sz="3200" dirty="0" smtClean="0"/>
              <a:t>Scale Score Ranges</a:t>
            </a:r>
            <a:endParaRPr lang="en-US" alt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1874855615"/>
              </p:ext>
            </p:extLst>
          </p:nvPr>
        </p:nvGraphicFramePr>
        <p:xfrm>
          <a:off x="265763" y="1413231"/>
          <a:ext cx="8618054" cy="5006904"/>
        </p:xfrm>
        <a:graphic>
          <a:graphicData uri="http://schemas.openxmlformats.org/drawingml/2006/table">
            <a:tbl>
              <a:tblPr firstRow="1" firstCol="1" bandRow="1">
                <a:tableStyleId>{5C22544A-7EE6-4342-B048-85BDC9FD1C3A}</a:tableStyleId>
              </a:tblPr>
              <a:tblGrid>
                <a:gridCol w="778627">
                  <a:extLst>
                    <a:ext uri="{9D8B030D-6E8A-4147-A177-3AD203B41FA5}">
                      <a16:colId xmlns:a16="http://schemas.microsoft.com/office/drawing/2014/main" val="1518604441"/>
                    </a:ext>
                  </a:extLst>
                </a:gridCol>
                <a:gridCol w="3717749">
                  <a:extLst>
                    <a:ext uri="{9D8B030D-6E8A-4147-A177-3AD203B41FA5}">
                      <a16:colId xmlns:a16="http://schemas.microsoft.com/office/drawing/2014/main" val="367187116"/>
                    </a:ext>
                  </a:extLst>
                </a:gridCol>
                <a:gridCol w="2023369">
                  <a:extLst>
                    <a:ext uri="{9D8B030D-6E8A-4147-A177-3AD203B41FA5}">
                      <a16:colId xmlns:a16="http://schemas.microsoft.com/office/drawing/2014/main" val="2860888181"/>
                    </a:ext>
                  </a:extLst>
                </a:gridCol>
                <a:gridCol w="2098309">
                  <a:extLst>
                    <a:ext uri="{9D8B030D-6E8A-4147-A177-3AD203B41FA5}">
                      <a16:colId xmlns:a16="http://schemas.microsoft.com/office/drawing/2014/main" val="2999264435"/>
                    </a:ext>
                  </a:extLst>
                </a:gridCol>
              </a:tblGrid>
              <a:tr h="1385236">
                <a:tc>
                  <a:txBody>
                    <a:bodyPr/>
                    <a:lstStyle/>
                    <a:p>
                      <a:pPr marL="0" marR="0" algn="ctr">
                        <a:spcBef>
                          <a:spcPts val="600"/>
                        </a:spcBef>
                        <a:spcAft>
                          <a:spcPts val="0"/>
                        </a:spcAft>
                      </a:pPr>
                      <a:r>
                        <a:rPr lang="en-US" sz="1800" dirty="0">
                          <a:solidFill>
                            <a:schemeClr val="tx1"/>
                          </a:solidFill>
                          <a:effectLst/>
                        </a:rPr>
                        <a:t>NRS</a:t>
                      </a:r>
                      <a:r>
                        <a:rPr lang="en-US" sz="1800" baseline="0" dirty="0">
                          <a:solidFill>
                            <a:schemeClr val="tx1"/>
                          </a:solidFill>
                          <a:effectLst/>
                        </a:rPr>
                        <a:t> </a:t>
                      </a:r>
                      <a:r>
                        <a:rPr lang="en-US" sz="1800" dirty="0">
                          <a:solidFill>
                            <a:schemeClr val="tx1"/>
                          </a:solidFill>
                          <a:effectLst/>
                        </a:rPr>
                        <a:t>EFL</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0" marR="0" algn="ctr">
                        <a:spcBef>
                          <a:spcPts val="600"/>
                        </a:spcBef>
                        <a:spcAft>
                          <a:spcPts val="0"/>
                        </a:spcAft>
                      </a:pPr>
                      <a:r>
                        <a:rPr lang="en-US" sz="1800" dirty="0">
                          <a:solidFill>
                            <a:schemeClr val="tx1"/>
                          </a:solidFill>
                          <a:effectLst/>
                        </a:rPr>
                        <a:t>ABE/ASE</a:t>
                      </a:r>
                      <a:r>
                        <a:rPr lang="en-US" sz="1800" baseline="0" dirty="0">
                          <a:solidFill>
                            <a:schemeClr val="tx1"/>
                          </a:solidFill>
                          <a:effectLst/>
                        </a:rPr>
                        <a:t> </a:t>
                      </a:r>
                      <a:r>
                        <a:rPr lang="en-US" sz="1800" dirty="0">
                          <a:solidFill>
                            <a:schemeClr val="tx1"/>
                          </a:solidFill>
                          <a:effectLst/>
                        </a:rPr>
                        <a:t>Levels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0" marR="0" algn="ctr">
                        <a:spcBef>
                          <a:spcPts val="600"/>
                        </a:spcBef>
                        <a:spcAft>
                          <a:spcPts val="0"/>
                        </a:spcAft>
                      </a:pPr>
                      <a:r>
                        <a:rPr lang="en-US" sz="1800" baseline="0" dirty="0">
                          <a:solidFill>
                            <a:schemeClr val="tx1"/>
                          </a:solidFill>
                          <a:effectLst/>
                        </a:rPr>
                        <a:t>Reading GOALS </a:t>
                      </a:r>
                      <a:r>
                        <a:rPr lang="en-US" sz="1800" dirty="0">
                          <a:solidFill>
                            <a:schemeClr val="tx1"/>
                          </a:solidFill>
                          <a:effectLst/>
                        </a:rPr>
                        <a:t>Scale Score Ranges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0" marR="0" algn="ctr">
                        <a:spcBef>
                          <a:spcPts val="60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Life and Work Reading Scale</a:t>
                      </a:r>
                      <a:r>
                        <a:rPr lang="en-US" sz="1800" baseline="0" dirty="0">
                          <a:solidFill>
                            <a:schemeClr val="tx1"/>
                          </a:solidFill>
                          <a:effectLst/>
                          <a:latin typeface="+mj-lt"/>
                          <a:ea typeface="Calibri" panose="020F0502020204030204" pitchFamily="34" charset="0"/>
                          <a:cs typeface="Times New Roman" panose="02020603050405020304" pitchFamily="18" charset="0"/>
                        </a:rPr>
                        <a:t> Score Ranges</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973899"/>
                  </a:ext>
                </a:extLst>
              </a:tr>
              <a:tr h="517381">
                <a:tc>
                  <a:txBody>
                    <a:bodyPr/>
                    <a:lstStyle/>
                    <a:p>
                      <a:pPr marL="0" marR="0" algn="ctr">
                        <a:spcBef>
                          <a:spcPts val="600"/>
                        </a:spcBef>
                        <a:spcAft>
                          <a:spcPts val="0"/>
                        </a:spcAft>
                      </a:pPr>
                      <a:r>
                        <a:rPr lang="en-US" sz="1800" dirty="0">
                          <a:solidFill>
                            <a:schemeClr val="tx1"/>
                          </a:solidFill>
                          <a:effectLst/>
                        </a:rPr>
                        <a: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0" marR="0">
                        <a:spcBef>
                          <a:spcPts val="600"/>
                        </a:spcBef>
                        <a:spcAft>
                          <a:spcPts val="0"/>
                        </a:spcAft>
                      </a:pPr>
                      <a:r>
                        <a:rPr lang="en-US" sz="1800" dirty="0">
                          <a:effectLst/>
                        </a:rPr>
                        <a:t>Beginning ABE Literacy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US" sz="1800" dirty="0">
                          <a:effectLst/>
                        </a:rPr>
                        <a:t>203 and below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US" sz="1800" dirty="0">
                          <a:effectLst/>
                          <a:latin typeface="+mj-lt"/>
                          <a:ea typeface="Calibri" panose="020F0502020204030204" pitchFamily="34" charset="0"/>
                          <a:cs typeface="Times New Roman" panose="02020603050405020304" pitchFamily="18" charset="0"/>
                        </a:rPr>
                        <a:t>200 and below</a:t>
                      </a:r>
                    </a:p>
                  </a:txBody>
                  <a:tcPr marL="68580" marR="68580" marT="0" marB="0" anchor="ctr"/>
                </a:tc>
                <a:extLst>
                  <a:ext uri="{0D108BD9-81ED-4DB2-BD59-A6C34878D82A}">
                    <a16:rowId xmlns:a16="http://schemas.microsoft.com/office/drawing/2014/main" val="3220539772"/>
                  </a:ext>
                </a:extLst>
              </a:tr>
              <a:tr h="517381">
                <a:tc>
                  <a:txBody>
                    <a:bodyPr/>
                    <a:lstStyle/>
                    <a:p>
                      <a:pPr marL="0" marR="0" algn="ctr">
                        <a:spcBef>
                          <a:spcPts val="600"/>
                        </a:spcBef>
                        <a:spcAft>
                          <a:spcPts val="0"/>
                        </a:spcAft>
                      </a:pPr>
                      <a:r>
                        <a:rPr lang="en-US" sz="1800" dirty="0">
                          <a:solidFill>
                            <a:schemeClr val="tx1"/>
                          </a:solidFill>
                          <a:effectLst/>
                        </a:rPr>
                        <a:t>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0" marR="0">
                        <a:spcBef>
                          <a:spcPts val="600"/>
                        </a:spcBef>
                        <a:spcAft>
                          <a:spcPts val="0"/>
                        </a:spcAft>
                      </a:pPr>
                      <a:r>
                        <a:rPr lang="en-US" sz="1800" dirty="0">
                          <a:effectLst/>
                        </a:rPr>
                        <a:t>Beginning Basic Education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US" sz="1800" dirty="0">
                          <a:effectLst/>
                        </a:rPr>
                        <a:t>204 - 216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US" sz="1800" dirty="0">
                          <a:effectLst/>
                          <a:latin typeface="+mj-lt"/>
                          <a:ea typeface="Calibri" panose="020F0502020204030204" pitchFamily="34" charset="0"/>
                          <a:cs typeface="Times New Roman" panose="02020603050405020304" pitchFamily="18" charset="0"/>
                        </a:rPr>
                        <a:t>201</a:t>
                      </a:r>
                      <a:r>
                        <a:rPr lang="en-US" sz="1800" baseline="0" dirty="0">
                          <a:effectLst/>
                          <a:latin typeface="+mj-lt"/>
                          <a:ea typeface="Calibri" panose="020F0502020204030204" pitchFamily="34" charset="0"/>
                          <a:cs typeface="Times New Roman" panose="02020603050405020304" pitchFamily="18" charset="0"/>
                        </a:rPr>
                        <a:t> - 210</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4872067"/>
                  </a:ext>
                </a:extLst>
              </a:tr>
              <a:tr h="517381">
                <a:tc>
                  <a:txBody>
                    <a:bodyPr/>
                    <a:lstStyle/>
                    <a:p>
                      <a:pPr marL="0" marR="0" algn="ctr">
                        <a:spcBef>
                          <a:spcPts val="600"/>
                        </a:spcBef>
                        <a:spcAft>
                          <a:spcPts val="0"/>
                        </a:spcAft>
                      </a:pPr>
                      <a:r>
                        <a:rPr lang="en-US" sz="1800" dirty="0">
                          <a:solidFill>
                            <a:schemeClr val="tx1"/>
                          </a:solidFill>
                          <a:effectLst/>
                        </a:rPr>
                        <a:t>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0" marR="0">
                        <a:spcBef>
                          <a:spcPts val="600"/>
                        </a:spcBef>
                        <a:spcAft>
                          <a:spcPts val="0"/>
                        </a:spcAft>
                      </a:pPr>
                      <a:r>
                        <a:rPr lang="en-US" sz="1800" dirty="0">
                          <a:effectLst/>
                        </a:rPr>
                        <a:t>Low Intermediate Basic Education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US" sz="1800" dirty="0">
                          <a:effectLst/>
                        </a:rPr>
                        <a:t>217 - 227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US" sz="1800" dirty="0">
                          <a:effectLst/>
                          <a:latin typeface="+mj-lt"/>
                          <a:ea typeface="Calibri" panose="020F0502020204030204" pitchFamily="34" charset="0"/>
                          <a:cs typeface="Times New Roman" panose="02020603050405020304" pitchFamily="18" charset="0"/>
                        </a:rPr>
                        <a:t>211 - 220</a:t>
                      </a:r>
                    </a:p>
                  </a:txBody>
                  <a:tcPr marL="68580" marR="68580" marT="0" marB="0" anchor="ctr"/>
                </a:tc>
                <a:extLst>
                  <a:ext uri="{0D108BD9-81ED-4DB2-BD59-A6C34878D82A}">
                    <a16:rowId xmlns:a16="http://schemas.microsoft.com/office/drawing/2014/main" val="3663989749"/>
                  </a:ext>
                </a:extLst>
              </a:tr>
              <a:tr h="517381">
                <a:tc>
                  <a:txBody>
                    <a:bodyPr/>
                    <a:lstStyle/>
                    <a:p>
                      <a:pPr marL="0" marR="0" algn="ctr">
                        <a:spcBef>
                          <a:spcPts val="600"/>
                        </a:spcBef>
                        <a:spcAft>
                          <a:spcPts val="0"/>
                        </a:spcAft>
                      </a:pPr>
                      <a:r>
                        <a:rPr lang="en-US" sz="1800" dirty="0">
                          <a:solidFill>
                            <a:schemeClr val="tx1"/>
                          </a:solidFill>
                          <a:effectLst/>
                        </a:rPr>
                        <a:t>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0" marR="0">
                        <a:spcBef>
                          <a:spcPts val="600"/>
                        </a:spcBef>
                        <a:spcAft>
                          <a:spcPts val="0"/>
                        </a:spcAft>
                      </a:pPr>
                      <a:r>
                        <a:rPr lang="en-US" sz="1800" dirty="0">
                          <a:effectLst/>
                        </a:rPr>
                        <a:t>High Intermediate Basic Education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US" sz="1800" dirty="0">
                          <a:effectLst/>
                        </a:rPr>
                        <a:t>228 - 238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US" sz="1800" dirty="0">
                          <a:effectLst/>
                          <a:latin typeface="+mj-lt"/>
                          <a:ea typeface="Calibri" panose="020F0502020204030204" pitchFamily="34" charset="0"/>
                          <a:cs typeface="Times New Roman" panose="02020603050405020304" pitchFamily="18" charset="0"/>
                        </a:rPr>
                        <a:t>221 - 235</a:t>
                      </a:r>
                    </a:p>
                  </a:txBody>
                  <a:tcPr marL="68580" marR="68580" marT="0" marB="0" anchor="ctr"/>
                </a:tc>
                <a:extLst>
                  <a:ext uri="{0D108BD9-81ED-4DB2-BD59-A6C34878D82A}">
                    <a16:rowId xmlns:a16="http://schemas.microsoft.com/office/drawing/2014/main" val="3464453069"/>
                  </a:ext>
                </a:extLst>
              </a:tr>
              <a:tr h="776072">
                <a:tc>
                  <a:txBody>
                    <a:bodyPr/>
                    <a:lstStyle/>
                    <a:p>
                      <a:pPr marL="0" marR="0" algn="ctr">
                        <a:spcBef>
                          <a:spcPts val="600"/>
                        </a:spcBef>
                        <a:spcAft>
                          <a:spcPts val="0"/>
                        </a:spcAft>
                      </a:pPr>
                      <a:r>
                        <a:rPr lang="en-US" sz="1800" dirty="0">
                          <a:solidFill>
                            <a:schemeClr val="tx1"/>
                          </a:solidFill>
                          <a:effectLst/>
                        </a:rPr>
                        <a:t>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0" marR="0">
                        <a:spcBef>
                          <a:spcPts val="600"/>
                        </a:spcBef>
                        <a:spcAft>
                          <a:spcPts val="0"/>
                        </a:spcAft>
                      </a:pPr>
                      <a:r>
                        <a:rPr lang="en-US" sz="1800" dirty="0">
                          <a:effectLst/>
                        </a:rPr>
                        <a:t>Low Adult Secondary Education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US" sz="1800" dirty="0">
                          <a:effectLst/>
                        </a:rPr>
                        <a:t>239 - 248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US" sz="1800" dirty="0">
                          <a:effectLst/>
                          <a:latin typeface="+mj-lt"/>
                          <a:ea typeface="Calibri" panose="020F0502020204030204" pitchFamily="34" charset="0"/>
                          <a:cs typeface="Times New Roman" panose="02020603050405020304" pitchFamily="18" charset="0"/>
                        </a:rPr>
                        <a:t>236 - 245</a:t>
                      </a:r>
                    </a:p>
                  </a:txBody>
                  <a:tcPr marL="68580" marR="68580" marT="0" marB="0" anchor="ctr"/>
                </a:tc>
                <a:extLst>
                  <a:ext uri="{0D108BD9-81ED-4DB2-BD59-A6C34878D82A}">
                    <a16:rowId xmlns:a16="http://schemas.microsoft.com/office/drawing/2014/main" val="2635064505"/>
                  </a:ext>
                </a:extLst>
              </a:tr>
              <a:tr h="776072">
                <a:tc>
                  <a:txBody>
                    <a:bodyPr/>
                    <a:lstStyle/>
                    <a:p>
                      <a:pPr marL="0" marR="0" algn="ctr">
                        <a:spcBef>
                          <a:spcPts val="600"/>
                        </a:spcBef>
                        <a:spcAft>
                          <a:spcPts val="0"/>
                        </a:spcAft>
                      </a:pPr>
                      <a:r>
                        <a:rPr lang="en-US" sz="1800" dirty="0">
                          <a:solidFill>
                            <a:schemeClr val="tx1"/>
                          </a:solidFill>
                          <a:effectLst/>
                        </a:rPr>
                        <a:t>6</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0" marR="0">
                        <a:spcBef>
                          <a:spcPts val="600"/>
                        </a:spcBef>
                        <a:spcAft>
                          <a:spcPts val="0"/>
                        </a:spcAft>
                      </a:pPr>
                      <a:r>
                        <a:rPr lang="en-US" sz="1800" dirty="0">
                          <a:effectLst/>
                        </a:rPr>
                        <a:t>High Adult Secondary Education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US" sz="1800" dirty="0">
                          <a:effectLst/>
                        </a:rPr>
                        <a:t>249 and above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US" sz="1800" dirty="0">
                          <a:effectLst/>
                          <a:latin typeface="+mj-lt"/>
                          <a:ea typeface="Calibri" panose="020F0502020204030204" pitchFamily="34" charset="0"/>
                          <a:cs typeface="Times New Roman" panose="02020603050405020304" pitchFamily="18" charset="0"/>
                        </a:rPr>
                        <a:t>246 and</a:t>
                      </a:r>
                      <a:r>
                        <a:rPr lang="en-US" sz="1800" baseline="0" dirty="0">
                          <a:effectLst/>
                          <a:latin typeface="+mj-lt"/>
                          <a:ea typeface="Calibri" panose="020F0502020204030204" pitchFamily="34" charset="0"/>
                          <a:cs typeface="Times New Roman" panose="02020603050405020304" pitchFamily="18" charset="0"/>
                        </a:rPr>
                        <a:t> above</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0821852"/>
                  </a:ext>
                </a:extLst>
              </a:tr>
            </a:tbl>
          </a:graphicData>
        </a:graphic>
      </p:graphicFrame>
      <p:pic>
        <p:nvPicPr>
          <p:cNvPr id="2052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5548" y="479425"/>
            <a:ext cx="14573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10"/>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12" name="Slide Number Placeholder 11"/>
          <p:cNvSpPr>
            <a:spLocks noGrp="1"/>
          </p:cNvSpPr>
          <p:nvPr>
            <p:ph type="sldNum" sz="quarter" idx="4"/>
          </p:nvPr>
        </p:nvSpPr>
        <p:spPr>
          <a:xfrm>
            <a:off x="8475181" y="6406488"/>
            <a:ext cx="512638" cy="365125"/>
          </a:xfrm>
        </p:spPr>
        <p:txBody>
          <a:bodyPr/>
          <a:lstStyle/>
          <a:p>
            <a:fld id="{BDED8187-DC1D-4F88-AF01-46053098CAB9}" type="slidenum">
              <a:rPr lang="en-US" smtClean="0"/>
              <a:t>16</a:t>
            </a:fld>
            <a:endParaRPr lang="en-US" dirty="0"/>
          </a:p>
        </p:txBody>
      </p:sp>
    </p:spTree>
    <p:extLst>
      <p:ext uri="{BB962C8B-B14F-4D97-AF65-F5344CB8AC3E}">
        <p14:creationId xmlns:p14="http://schemas.microsoft.com/office/powerpoint/2010/main" val="2901613791"/>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340400"/>
            <a:ext cx="6347713" cy="1320800"/>
          </a:xfrm>
        </p:spPr>
        <p:txBody>
          <a:bodyPr>
            <a:normAutofit/>
          </a:bodyPr>
          <a:lstStyle/>
          <a:p>
            <a:r>
              <a:rPr lang="en-US" sz="3200" dirty="0" smtClean="0"/>
              <a:t>WIOA Title I/EFLs, CASAS scores, and GLEs</a:t>
            </a:r>
            <a:endParaRPr lang="en-US" sz="3200" dirty="0"/>
          </a:p>
        </p:txBody>
      </p:sp>
      <p:sp>
        <p:nvSpPr>
          <p:cNvPr id="4" name="Content Placeholder 3"/>
          <p:cNvSpPr>
            <a:spLocks noGrp="1"/>
          </p:cNvSpPr>
          <p:nvPr>
            <p:ph idx="1"/>
          </p:nvPr>
        </p:nvSpPr>
        <p:spPr>
          <a:xfrm>
            <a:off x="609598" y="2378304"/>
            <a:ext cx="6347714" cy="3880773"/>
          </a:xfrm>
        </p:spPr>
        <p:txBody>
          <a:bodyPr>
            <a:normAutofit fontScale="77500" lnSpcReduction="20000"/>
          </a:bodyPr>
          <a:lstStyle/>
          <a:p>
            <a:endParaRPr lang="en-US" sz="2000" i="1" dirty="0" smtClean="0"/>
          </a:p>
          <a:p>
            <a:endParaRPr lang="en-US" sz="2000" i="1" dirty="0"/>
          </a:p>
          <a:p>
            <a:endParaRPr lang="en-US" sz="2000" i="1" dirty="0" smtClean="0"/>
          </a:p>
          <a:p>
            <a:endParaRPr lang="en-US" sz="2000" i="1" dirty="0"/>
          </a:p>
          <a:p>
            <a:endParaRPr lang="en-US" sz="2000" i="1" dirty="0" smtClean="0"/>
          </a:p>
          <a:p>
            <a:endParaRPr lang="en-US" sz="2000" i="1" dirty="0"/>
          </a:p>
          <a:p>
            <a:endParaRPr lang="en-US" sz="2000" i="1" dirty="0" smtClean="0"/>
          </a:p>
          <a:p>
            <a:endParaRPr lang="en-US" sz="2000" i="1" dirty="0"/>
          </a:p>
          <a:p>
            <a:endParaRPr lang="en-US" sz="2000" i="1" dirty="0" smtClean="0"/>
          </a:p>
          <a:p>
            <a:pPr marL="0" indent="0">
              <a:buNone/>
            </a:pPr>
            <a:endParaRPr lang="en-US" sz="2000" i="1" dirty="0"/>
          </a:p>
          <a:p>
            <a:pPr marL="0" indent="0">
              <a:buNone/>
            </a:pPr>
            <a:endParaRPr lang="en-US" sz="2000" i="1" dirty="0" smtClean="0"/>
          </a:p>
          <a:p>
            <a:pPr marL="0" indent="0">
              <a:buNone/>
            </a:pPr>
            <a:r>
              <a:rPr lang="en-US" sz="2000" i="1" dirty="0" smtClean="0"/>
              <a:t>Math GLEs also available on CASAS website</a:t>
            </a:r>
            <a:endParaRPr lang="en-US" sz="2000" i="1" dirty="0"/>
          </a:p>
        </p:txBody>
      </p:sp>
      <p:pic>
        <p:nvPicPr>
          <p:cNvPr id="6" name="Picture 5"/>
          <p:cNvPicPr>
            <a:picLocks noChangeAspect="1"/>
          </p:cNvPicPr>
          <p:nvPr/>
        </p:nvPicPr>
        <p:blipFill>
          <a:blip r:embed="rId3"/>
          <a:stretch>
            <a:fillRect/>
          </a:stretch>
        </p:blipFill>
        <p:spPr>
          <a:xfrm>
            <a:off x="339634" y="1661200"/>
            <a:ext cx="7266174" cy="4232118"/>
          </a:xfrm>
          <a:prstGeom prst="rect">
            <a:avLst/>
          </a:prstGeom>
        </p:spPr>
      </p:pic>
      <p:sp>
        <p:nvSpPr>
          <p:cNvPr id="7" name="Slide Number Placeholder 6"/>
          <p:cNvSpPr>
            <a:spLocks noGrp="1"/>
          </p:cNvSpPr>
          <p:nvPr>
            <p:ph type="sldNum" sz="quarter" idx="4"/>
          </p:nvPr>
        </p:nvSpPr>
        <p:spPr>
          <a:xfrm>
            <a:off x="8475181" y="6406488"/>
            <a:ext cx="512638" cy="365125"/>
          </a:xfrm>
        </p:spPr>
        <p:txBody>
          <a:bodyPr/>
          <a:lstStyle/>
          <a:p>
            <a:fld id="{BDED8187-DC1D-4F88-AF01-46053098CAB9}" type="slidenum">
              <a:rPr lang="en-US" smtClean="0"/>
              <a:t>17</a:t>
            </a:fld>
            <a:endParaRPr lang="en-US" dirty="0"/>
          </a:p>
        </p:txBody>
      </p:sp>
      <p:sp>
        <p:nvSpPr>
          <p:cNvPr id="8" name="Footer Placeholder 7"/>
          <p:cNvSpPr>
            <a:spLocks noGrp="1"/>
          </p:cNvSpPr>
          <p:nvPr>
            <p:ph type="ftr" sz="quarter" idx="3"/>
          </p:nvPr>
        </p:nvSpPr>
        <p:spPr>
          <a:xfrm>
            <a:off x="609599" y="6406487"/>
            <a:ext cx="4622973" cy="365125"/>
          </a:xfrm>
        </p:spPr>
        <p:txBody>
          <a:bodyPr/>
          <a:lstStyle/>
          <a:p>
            <a:r>
              <a:rPr lang="en-US" smtClean="0"/>
              <a:t>www.casas.org/si</a:t>
            </a:r>
            <a:endParaRPr lang="en-US" dirty="0"/>
          </a:p>
        </p:txBody>
      </p:sp>
    </p:spTree>
    <p:extLst>
      <p:ext uri="{BB962C8B-B14F-4D97-AF65-F5344CB8AC3E}">
        <p14:creationId xmlns:p14="http://schemas.microsoft.com/office/powerpoint/2010/main" val="1750924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bwMode="auto">
          <a:xfrm>
            <a:off x="887978" y="107861"/>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b="1">
                <a:solidFill>
                  <a:srgbClr val="008080"/>
                </a:solidFill>
                <a:latin typeface="+mj-lt"/>
                <a:ea typeface="+mj-ea"/>
                <a:cs typeface="+mj-cs"/>
              </a:defRPr>
            </a:lvl1pPr>
            <a:lvl2pPr algn="r" rtl="0" eaLnBrk="0" fontAlgn="base" hangingPunct="0">
              <a:spcBef>
                <a:spcPct val="0"/>
              </a:spcBef>
              <a:spcAft>
                <a:spcPct val="0"/>
              </a:spcAft>
              <a:defRPr sz="2800" b="1">
                <a:solidFill>
                  <a:srgbClr val="008080"/>
                </a:solidFill>
                <a:latin typeface="Helvetica" pitchFamily="34" charset="0"/>
              </a:defRPr>
            </a:lvl2pPr>
            <a:lvl3pPr algn="r" rtl="0" eaLnBrk="0" fontAlgn="base" hangingPunct="0">
              <a:spcBef>
                <a:spcPct val="0"/>
              </a:spcBef>
              <a:spcAft>
                <a:spcPct val="0"/>
              </a:spcAft>
              <a:defRPr sz="2800" b="1">
                <a:solidFill>
                  <a:srgbClr val="008080"/>
                </a:solidFill>
                <a:latin typeface="Helvetica" pitchFamily="34" charset="0"/>
              </a:defRPr>
            </a:lvl3pPr>
            <a:lvl4pPr algn="r" rtl="0" eaLnBrk="0" fontAlgn="base" hangingPunct="0">
              <a:spcBef>
                <a:spcPct val="0"/>
              </a:spcBef>
              <a:spcAft>
                <a:spcPct val="0"/>
              </a:spcAft>
              <a:defRPr sz="2800" b="1">
                <a:solidFill>
                  <a:srgbClr val="008080"/>
                </a:solidFill>
                <a:latin typeface="Helvetica" pitchFamily="34" charset="0"/>
              </a:defRPr>
            </a:lvl4pPr>
            <a:lvl5pPr algn="r" rtl="0" eaLnBrk="0" fontAlgn="base" hangingPunct="0">
              <a:spcBef>
                <a:spcPct val="0"/>
              </a:spcBef>
              <a:spcAft>
                <a:spcPct val="0"/>
              </a:spcAft>
              <a:defRPr sz="2800" b="1">
                <a:solidFill>
                  <a:srgbClr val="008080"/>
                </a:solidFill>
                <a:latin typeface="Helvetica" pitchFamily="34" charset="0"/>
              </a:defRPr>
            </a:lvl5pPr>
            <a:lvl6pPr marL="457200" algn="r" rtl="0" fontAlgn="base">
              <a:spcBef>
                <a:spcPct val="0"/>
              </a:spcBef>
              <a:spcAft>
                <a:spcPct val="0"/>
              </a:spcAft>
              <a:defRPr sz="2800" b="1">
                <a:solidFill>
                  <a:srgbClr val="008080"/>
                </a:solidFill>
                <a:latin typeface="Helvetica" pitchFamily="34" charset="0"/>
              </a:defRPr>
            </a:lvl6pPr>
            <a:lvl7pPr marL="914400" algn="r" rtl="0" fontAlgn="base">
              <a:spcBef>
                <a:spcPct val="0"/>
              </a:spcBef>
              <a:spcAft>
                <a:spcPct val="0"/>
              </a:spcAft>
              <a:defRPr sz="2800" b="1">
                <a:solidFill>
                  <a:srgbClr val="008080"/>
                </a:solidFill>
                <a:latin typeface="Helvetica" pitchFamily="34" charset="0"/>
              </a:defRPr>
            </a:lvl7pPr>
            <a:lvl8pPr marL="1371600" algn="r" rtl="0" fontAlgn="base">
              <a:spcBef>
                <a:spcPct val="0"/>
              </a:spcBef>
              <a:spcAft>
                <a:spcPct val="0"/>
              </a:spcAft>
              <a:defRPr sz="2800" b="1">
                <a:solidFill>
                  <a:srgbClr val="008080"/>
                </a:solidFill>
                <a:latin typeface="Helvetica" pitchFamily="34" charset="0"/>
              </a:defRPr>
            </a:lvl8pPr>
            <a:lvl9pPr marL="1828800" algn="r" rtl="0" fontAlgn="base">
              <a:spcBef>
                <a:spcPct val="0"/>
              </a:spcBef>
              <a:spcAft>
                <a:spcPct val="0"/>
              </a:spcAft>
              <a:defRPr sz="2800" b="1">
                <a:solidFill>
                  <a:srgbClr val="008080"/>
                </a:solidFill>
                <a:latin typeface="Helvetica" pitchFamily="34" charset="0"/>
              </a:defRPr>
            </a:lvl9pPr>
          </a:lstStyle>
          <a:p>
            <a:pPr algn="l">
              <a:defRPr/>
            </a:pPr>
            <a:endParaRPr lang="en-US" altLang="en-US" sz="3200" kern="0" dirty="0"/>
          </a:p>
        </p:txBody>
      </p:sp>
      <p:sp>
        <p:nvSpPr>
          <p:cNvPr id="8194" name="Content Placeholder 1"/>
          <p:cNvSpPr>
            <a:spLocks noGrp="1"/>
          </p:cNvSpPr>
          <p:nvPr>
            <p:ph idx="1"/>
          </p:nvPr>
        </p:nvSpPr>
        <p:spPr>
          <a:xfrm>
            <a:off x="1550126" y="701630"/>
            <a:ext cx="6825343" cy="990600"/>
          </a:xfrm>
        </p:spPr>
        <p:txBody>
          <a:bodyPr>
            <a:normAutofit fontScale="62500" lnSpcReduction="20000"/>
          </a:bodyPr>
          <a:lstStyle/>
          <a:p>
            <a:pPr marL="0" indent="0">
              <a:buNone/>
            </a:pPr>
            <a:r>
              <a:rPr lang="en-US" altLang="en-US" sz="4800" i="1" dirty="0" smtClean="0">
                <a:solidFill>
                  <a:srgbClr val="002060"/>
                </a:solidFill>
              </a:rPr>
              <a:t>Math 		            Series</a:t>
            </a:r>
            <a:endParaRPr lang="en-US" altLang="en-US" sz="4800" i="1" dirty="0">
              <a:solidFill>
                <a:srgbClr val="002060"/>
              </a:solidFill>
            </a:endParaRPr>
          </a:p>
          <a:p>
            <a:pPr marL="0" indent="0">
              <a:buFont typeface="Wingdings" panose="05000000000000000000" pitchFamily="2" charset="2"/>
              <a:buNone/>
            </a:pPr>
            <a:r>
              <a:rPr lang="en-US" altLang="en-US" sz="4800" i="1" dirty="0" smtClean="0">
                <a:solidFill>
                  <a:srgbClr val="002060"/>
                </a:solidFill>
              </a:rPr>
              <a:t>			</a:t>
            </a:r>
          </a:p>
          <a:p>
            <a:pPr marL="0" indent="0">
              <a:buFont typeface="Wingdings" panose="05000000000000000000" pitchFamily="2" charset="2"/>
              <a:buNone/>
            </a:pPr>
            <a:endParaRPr lang="en-US" altLang="en-US" sz="4800" i="1" dirty="0">
              <a:solidFill>
                <a:srgbClr val="002060"/>
              </a:solidFill>
            </a:endParaRPr>
          </a:p>
        </p:txBody>
      </p:sp>
      <p:pic>
        <p:nvPicPr>
          <p:cNvPr id="8198" name="Picture 1" descr="CASAS Goals Series 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2584" y="646046"/>
            <a:ext cx="2114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Math Goals paper appraisal form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26" y="2092166"/>
            <a:ext cx="2667000" cy="2590800"/>
          </a:xfrm>
          <a:prstGeom prst="rect">
            <a:avLst/>
          </a:prstGeom>
        </p:spPr>
      </p:pic>
      <p:pic>
        <p:nvPicPr>
          <p:cNvPr id="2" name="Picture 1" descr="Math Goals Level A/B Test 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3126" y="2117770"/>
            <a:ext cx="2838450" cy="2965132"/>
          </a:xfrm>
          <a:prstGeom prst="rect">
            <a:avLst/>
          </a:prstGeom>
        </p:spPr>
      </p:pic>
      <p:pic>
        <p:nvPicPr>
          <p:cNvPr id="3" name="Picture 2" descr="Math Goals Level C/D Test 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8211" y="2117770"/>
            <a:ext cx="2895600" cy="3117532"/>
          </a:xfrm>
          <a:prstGeom prst="rect">
            <a:avLst/>
          </a:prstGeom>
        </p:spPr>
      </p:pic>
      <p:sp>
        <p:nvSpPr>
          <p:cNvPr id="12" name="Date Placeholder 3"/>
          <p:cNvSpPr txBox="1">
            <a:spLocks/>
          </p:cNvSpPr>
          <p:nvPr/>
        </p:nvSpPr>
        <p:spPr>
          <a:xfrm>
            <a:off x="519422" y="6431983"/>
            <a:ext cx="1300342" cy="365125"/>
          </a:xfrm>
          <a:prstGeom prst="rect">
            <a:avLst/>
          </a:prstGeom>
          <a:ln/>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tx1"/>
                </a:solidFill>
              </a:rPr>
              <a:t>www.casas.org/si</a:t>
            </a:r>
            <a:endParaRPr lang="en-US" dirty="0">
              <a:solidFill>
                <a:schemeClr val="tx1"/>
              </a:solidFill>
            </a:endParaRPr>
          </a:p>
        </p:txBody>
      </p:sp>
      <p:sp>
        <p:nvSpPr>
          <p:cNvPr id="5" name="Slide Number Placeholder 4"/>
          <p:cNvSpPr>
            <a:spLocks noGrp="1"/>
          </p:cNvSpPr>
          <p:nvPr>
            <p:ph type="sldNum" sz="quarter" idx="10"/>
          </p:nvPr>
        </p:nvSpPr>
        <p:spPr/>
        <p:txBody>
          <a:bodyPr/>
          <a:lstStyle/>
          <a:p>
            <a:pPr>
              <a:defRPr/>
            </a:pPr>
            <a:fld id="{15F24632-152D-4020-81F4-23C1E8598238}" type="slidenum">
              <a:rPr lang="en-US" altLang="en-US" smtClean="0"/>
              <a:pPr>
                <a:defRPr/>
              </a:pPr>
              <a:t>18</a:t>
            </a:fld>
            <a:endParaRPr lang="en-US" altLang="en-US"/>
          </a:p>
        </p:txBody>
      </p:sp>
    </p:spTree>
    <p:extLst>
      <p:ext uri="{BB962C8B-B14F-4D97-AF65-F5344CB8AC3E}">
        <p14:creationId xmlns:p14="http://schemas.microsoft.com/office/powerpoint/2010/main" val="45978006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5132"/>
            <a:ext cx="6347713" cy="1320800"/>
          </a:xfrm>
        </p:spPr>
        <p:txBody>
          <a:bodyPr/>
          <a:lstStyle/>
          <a:p>
            <a:r>
              <a:rPr lang="en-US" dirty="0" smtClean="0"/>
              <a:t>Math GOALS Series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932403489"/>
              </p:ext>
            </p:extLst>
          </p:nvPr>
        </p:nvGraphicFramePr>
        <p:xfrm>
          <a:off x="487680" y="968172"/>
          <a:ext cx="6400800" cy="18288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852581069"/>
                    </a:ext>
                  </a:extLst>
                </a:gridCol>
                <a:gridCol w="1600200">
                  <a:extLst>
                    <a:ext uri="{9D8B030D-6E8A-4147-A177-3AD203B41FA5}">
                      <a16:colId xmlns:a16="http://schemas.microsoft.com/office/drawing/2014/main" val="2674858459"/>
                    </a:ext>
                  </a:extLst>
                </a:gridCol>
                <a:gridCol w="1600200">
                  <a:extLst>
                    <a:ext uri="{9D8B030D-6E8A-4147-A177-3AD203B41FA5}">
                      <a16:colId xmlns:a16="http://schemas.microsoft.com/office/drawing/2014/main" val="49719716"/>
                    </a:ext>
                  </a:extLst>
                </a:gridCol>
                <a:gridCol w="1600200">
                  <a:extLst>
                    <a:ext uri="{9D8B030D-6E8A-4147-A177-3AD203B41FA5}">
                      <a16:colId xmlns:a16="http://schemas.microsoft.com/office/drawing/2014/main" val="3613369064"/>
                    </a:ext>
                  </a:extLst>
                </a:gridCol>
              </a:tblGrid>
              <a:tr h="370840">
                <a:tc>
                  <a:txBody>
                    <a:bodyPr/>
                    <a:lstStyle/>
                    <a:p>
                      <a:pPr algn="ctr" fontAlgn="t"/>
                      <a:r>
                        <a:rPr lang="en-US" sz="2000" dirty="0">
                          <a:effectLst/>
                        </a:rPr>
                        <a:t>CASAS</a:t>
                      </a:r>
                      <a:br>
                        <a:rPr lang="en-US" sz="2000" dirty="0">
                          <a:effectLst/>
                        </a:rPr>
                      </a:br>
                      <a:r>
                        <a:rPr lang="en-US" sz="2000" dirty="0">
                          <a:effectLst/>
                        </a:rPr>
                        <a:t>Level</a:t>
                      </a:r>
                      <a:endParaRPr lang="en-US" sz="2000" b="1" dirty="0">
                        <a:solidFill>
                          <a:schemeClr val="bg1"/>
                        </a:solidFill>
                        <a:effectLst/>
                      </a:endParaRPr>
                    </a:p>
                  </a:txBody>
                  <a:tcPr marL="0" marR="0" marT="0" marB="0"/>
                </a:tc>
                <a:tc>
                  <a:txBody>
                    <a:bodyPr/>
                    <a:lstStyle/>
                    <a:p>
                      <a:pPr algn="ctr" fontAlgn="t"/>
                      <a:r>
                        <a:rPr lang="en-US" sz="2000" dirty="0">
                          <a:effectLst/>
                        </a:rPr>
                        <a:t>Form</a:t>
                      </a:r>
                      <a:br>
                        <a:rPr lang="en-US" sz="2000" dirty="0">
                          <a:effectLst/>
                        </a:rPr>
                      </a:br>
                      <a:r>
                        <a:rPr lang="en-US" sz="2000" dirty="0">
                          <a:effectLst/>
                        </a:rPr>
                        <a:t>Number</a:t>
                      </a:r>
                      <a:endParaRPr lang="en-US" sz="2000" b="1" dirty="0">
                        <a:solidFill>
                          <a:schemeClr val="bg1"/>
                        </a:solidFill>
                        <a:effectLst/>
                      </a:endParaRPr>
                    </a:p>
                  </a:txBody>
                  <a:tcPr marL="0" marR="0" marT="0" marB="0"/>
                </a:tc>
                <a:tc>
                  <a:txBody>
                    <a:bodyPr/>
                    <a:lstStyle/>
                    <a:p>
                      <a:pPr algn="ctr" fontAlgn="t"/>
                      <a:r>
                        <a:rPr lang="en-US" sz="2000" dirty="0">
                          <a:effectLst/>
                        </a:rPr>
                        <a:t>Number of</a:t>
                      </a:r>
                      <a:br>
                        <a:rPr lang="en-US" sz="2000" dirty="0">
                          <a:effectLst/>
                        </a:rPr>
                      </a:br>
                      <a:r>
                        <a:rPr lang="en-US" sz="2000" dirty="0">
                          <a:effectLst/>
                        </a:rPr>
                        <a:t>Test Items</a:t>
                      </a:r>
                      <a:endParaRPr lang="en-US" sz="2000" b="1" dirty="0">
                        <a:solidFill>
                          <a:schemeClr val="bg1"/>
                        </a:solidFill>
                        <a:effectLst/>
                      </a:endParaRPr>
                    </a:p>
                  </a:txBody>
                  <a:tcPr marL="0" marR="0" marT="0" marB="0"/>
                </a:tc>
                <a:tc>
                  <a:txBody>
                    <a:bodyPr/>
                    <a:lstStyle/>
                    <a:p>
                      <a:pPr algn="ctr"/>
                      <a:r>
                        <a:rPr lang="en-US" sz="2000" dirty="0">
                          <a:effectLst/>
                        </a:rPr>
                        <a:t> </a:t>
                      </a:r>
                      <a:r>
                        <a:rPr lang="en-US" sz="2000" dirty="0" smtClean="0">
                          <a:effectLst/>
                        </a:rPr>
                        <a:t>Timing</a:t>
                      </a:r>
                      <a:endParaRPr lang="en-US" sz="2000" b="1" dirty="0">
                        <a:solidFill>
                          <a:schemeClr val="bg1"/>
                        </a:solidFill>
                        <a:effectLst/>
                      </a:endParaRPr>
                    </a:p>
                  </a:txBody>
                  <a:tcPr marL="0" marR="0" marT="0" marB="0" anchor="ctr"/>
                </a:tc>
                <a:extLst>
                  <a:ext uri="{0D108BD9-81ED-4DB2-BD59-A6C34878D82A}">
                    <a16:rowId xmlns:a16="http://schemas.microsoft.com/office/drawing/2014/main" val="1477437567"/>
                  </a:ext>
                </a:extLst>
              </a:tr>
              <a:tr h="370840">
                <a:tc>
                  <a:txBody>
                    <a:bodyPr/>
                    <a:lstStyle/>
                    <a:p>
                      <a:pPr algn="ctr"/>
                      <a:r>
                        <a:rPr lang="en-US" sz="2000" dirty="0" smtClean="0">
                          <a:effectLst/>
                        </a:rPr>
                        <a:t>A/B</a:t>
                      </a:r>
                    </a:p>
                  </a:txBody>
                  <a:tcPr marL="0" marR="0" marT="0" marB="0" anchor="ctr"/>
                </a:tc>
                <a:tc>
                  <a:txBody>
                    <a:bodyPr/>
                    <a:lstStyle/>
                    <a:p>
                      <a:pPr algn="ctr"/>
                      <a:r>
                        <a:rPr lang="en-US" sz="2000" dirty="0" smtClean="0">
                          <a:effectLst/>
                        </a:rPr>
                        <a:t>913</a:t>
                      </a:r>
                    </a:p>
                    <a:p>
                      <a:pPr algn="ctr"/>
                      <a:r>
                        <a:rPr lang="en-US" sz="2000" dirty="0" smtClean="0">
                          <a:effectLst/>
                        </a:rPr>
                        <a:t>914</a:t>
                      </a:r>
                      <a:endParaRPr lang="en-US" sz="2000" dirty="0">
                        <a:effectLst/>
                      </a:endParaRPr>
                    </a:p>
                  </a:txBody>
                  <a:tcPr marL="0" marR="0" marT="0" marB="0" anchor="ctr"/>
                </a:tc>
                <a:tc>
                  <a:txBody>
                    <a:bodyPr/>
                    <a:lstStyle/>
                    <a:p>
                      <a:pPr algn="ctr"/>
                      <a:r>
                        <a:rPr lang="en-US" sz="2000" dirty="0" smtClean="0">
                          <a:effectLst/>
                        </a:rPr>
                        <a:t>40</a:t>
                      </a:r>
                      <a:endParaRPr lang="en-US" sz="2000" dirty="0">
                        <a:effectLst/>
                      </a:endParaRPr>
                    </a:p>
                  </a:txBody>
                  <a:tcPr marL="0" marR="0" marT="0" marB="0" anchor="ctr"/>
                </a:tc>
                <a:tc>
                  <a:txBody>
                    <a:bodyPr/>
                    <a:lstStyle/>
                    <a:p>
                      <a:pPr algn="ctr"/>
                      <a:r>
                        <a:rPr lang="en-US" sz="2000" dirty="0">
                          <a:effectLst/>
                        </a:rPr>
                        <a:t> 60 min.</a:t>
                      </a:r>
                    </a:p>
                  </a:txBody>
                  <a:tcPr marL="0" marR="0" marT="0" marB="0" anchor="ctr"/>
                </a:tc>
                <a:extLst>
                  <a:ext uri="{0D108BD9-81ED-4DB2-BD59-A6C34878D82A}">
                    <a16:rowId xmlns:a16="http://schemas.microsoft.com/office/drawing/2014/main" val="2995274259"/>
                  </a:ext>
                </a:extLst>
              </a:tr>
              <a:tr h="370840">
                <a:tc>
                  <a:txBody>
                    <a:bodyPr/>
                    <a:lstStyle/>
                    <a:p>
                      <a:pPr algn="ctr"/>
                      <a:r>
                        <a:rPr lang="en-US" sz="2000" dirty="0" smtClean="0">
                          <a:effectLst/>
                        </a:rPr>
                        <a:t>C/D</a:t>
                      </a:r>
                      <a:endParaRPr lang="en-US" sz="2000" dirty="0">
                        <a:effectLst/>
                      </a:endParaRPr>
                    </a:p>
                  </a:txBody>
                  <a:tcPr marL="0" marR="0" marT="0" marB="0" anchor="ctr"/>
                </a:tc>
                <a:tc>
                  <a:txBody>
                    <a:bodyPr/>
                    <a:lstStyle/>
                    <a:p>
                      <a:pPr algn="ctr"/>
                      <a:r>
                        <a:rPr lang="en-US" sz="2000" dirty="0" smtClean="0">
                          <a:effectLst/>
                        </a:rPr>
                        <a:t>917</a:t>
                      </a:r>
                    </a:p>
                    <a:p>
                      <a:pPr algn="ctr"/>
                      <a:r>
                        <a:rPr lang="en-US" sz="2000" dirty="0" smtClean="0">
                          <a:effectLst/>
                        </a:rPr>
                        <a:t>918</a:t>
                      </a:r>
                      <a:endParaRPr lang="en-US" sz="2000" dirty="0">
                        <a:effectLst/>
                      </a:endParaRPr>
                    </a:p>
                  </a:txBody>
                  <a:tcPr marL="0" marR="0" marT="0" marB="0" anchor="ctr"/>
                </a:tc>
                <a:tc>
                  <a:txBody>
                    <a:bodyPr/>
                    <a:lstStyle/>
                    <a:p>
                      <a:pPr algn="ctr"/>
                      <a:r>
                        <a:rPr lang="en-US" sz="2000" dirty="0" smtClean="0">
                          <a:effectLst/>
                        </a:rPr>
                        <a:t>38</a:t>
                      </a:r>
                      <a:endParaRPr lang="en-US" sz="2000" dirty="0">
                        <a:effectLst/>
                      </a:endParaRPr>
                    </a:p>
                  </a:txBody>
                  <a:tcPr marL="0" marR="0" marT="0" marB="0" anchor="ctr"/>
                </a:tc>
                <a:tc>
                  <a:txBody>
                    <a:bodyPr/>
                    <a:lstStyle/>
                    <a:p>
                      <a:pPr algn="ctr"/>
                      <a:r>
                        <a:rPr lang="en-US" sz="2000" dirty="0">
                          <a:effectLst/>
                        </a:rPr>
                        <a:t> 75 min.</a:t>
                      </a:r>
                    </a:p>
                  </a:txBody>
                  <a:tcPr marL="0" marR="0" marT="0" marB="0" anchor="ctr"/>
                </a:tc>
                <a:extLst>
                  <a:ext uri="{0D108BD9-81ED-4DB2-BD59-A6C34878D82A}">
                    <a16:rowId xmlns:a16="http://schemas.microsoft.com/office/drawing/2014/main" val="1508218735"/>
                  </a:ext>
                </a:extLst>
              </a:tr>
            </a:tbl>
          </a:graphicData>
        </a:graphic>
      </p:graphicFrame>
      <p:sp>
        <p:nvSpPr>
          <p:cNvPr id="11" name="Rectangle 10"/>
          <p:cNvSpPr/>
          <p:nvPr/>
        </p:nvSpPr>
        <p:spPr>
          <a:xfrm>
            <a:off x="487680" y="2965268"/>
            <a:ext cx="8458200" cy="3178306"/>
          </a:xfrm>
          <a:prstGeom prst="rect">
            <a:avLst/>
          </a:prstGeom>
        </p:spPr>
        <p:txBody>
          <a:bodyPr wrap="square">
            <a:spAutoFit/>
          </a:bodyPr>
          <a:lstStyle/>
          <a:p>
            <a:pPr marL="228600" lvl="0" indent="-228600">
              <a:lnSpc>
                <a:spcPct val="90000"/>
              </a:lnSpc>
              <a:spcBef>
                <a:spcPts val="1200"/>
              </a:spcBef>
              <a:spcAft>
                <a:spcPts val="200"/>
              </a:spcAft>
              <a:buClr>
                <a:srgbClr val="4A66AC"/>
              </a:buClr>
              <a:buSzPct val="100000"/>
              <a:buFont typeface="Wingdings" panose="05000000000000000000" pitchFamily="2" charset="2"/>
              <a:buChar char="§"/>
            </a:pPr>
            <a:r>
              <a:rPr lang="en-US" sz="2000" dirty="0" smtClean="0"/>
              <a:t>Math GOALS Locator: 104M (10 questions</a:t>
            </a:r>
            <a:r>
              <a:rPr lang="en-US" sz="2000" dirty="0"/>
              <a:t>) </a:t>
            </a:r>
            <a:endParaRPr lang="en-US" sz="2000" dirty="0" smtClean="0"/>
          </a:p>
          <a:p>
            <a:pPr marL="228600" lvl="0" indent="-228600">
              <a:lnSpc>
                <a:spcPct val="90000"/>
              </a:lnSpc>
              <a:spcBef>
                <a:spcPts val="1200"/>
              </a:spcBef>
              <a:spcAft>
                <a:spcPts val="200"/>
              </a:spcAft>
              <a:buClr>
                <a:srgbClr val="4A66AC"/>
              </a:buClr>
              <a:buSzPct val="100000"/>
              <a:buFont typeface="Wingdings" panose="05000000000000000000" pitchFamily="2" charset="2"/>
              <a:buChar char="§"/>
            </a:pPr>
            <a:r>
              <a:rPr lang="en-US" sz="2000" dirty="0" smtClean="0"/>
              <a:t>Aligned </a:t>
            </a:r>
            <a:r>
              <a:rPr lang="en-US" sz="2000" dirty="0"/>
              <a:t>to the CCCR Standards for Adult Education </a:t>
            </a:r>
            <a:r>
              <a:rPr lang="en-US" sz="2000" dirty="0" smtClean="0"/>
              <a:t>and CASAS </a:t>
            </a:r>
            <a:r>
              <a:rPr lang="en-US" sz="2000" dirty="0"/>
              <a:t>Competencies </a:t>
            </a:r>
            <a:endParaRPr lang="en-US" sz="2000" dirty="0" smtClean="0"/>
          </a:p>
          <a:p>
            <a:pPr marL="685800" lvl="1" indent="-228600">
              <a:lnSpc>
                <a:spcPct val="90000"/>
              </a:lnSpc>
              <a:spcBef>
                <a:spcPts val="1200"/>
              </a:spcBef>
              <a:spcAft>
                <a:spcPts val="200"/>
              </a:spcAft>
              <a:buClr>
                <a:srgbClr val="4A66AC"/>
              </a:buClr>
              <a:buSzPct val="100000"/>
              <a:buFont typeface="Wingdings" panose="05000000000000000000" pitchFamily="2" charset="2"/>
              <a:buChar char="§"/>
            </a:pPr>
            <a:r>
              <a:rPr lang="en-US" sz="2000" dirty="0"/>
              <a:t>Shift to increased focus on measuring </a:t>
            </a:r>
            <a:r>
              <a:rPr lang="en-US" sz="2000" dirty="0" smtClean="0"/>
              <a:t>mathematical concepts </a:t>
            </a:r>
          </a:p>
          <a:p>
            <a:pPr marL="228600" indent="-228600">
              <a:lnSpc>
                <a:spcPct val="90000"/>
              </a:lnSpc>
              <a:spcBef>
                <a:spcPts val="1200"/>
              </a:spcBef>
              <a:spcAft>
                <a:spcPts val="200"/>
              </a:spcAft>
              <a:buClr>
                <a:srgbClr val="4A66AC"/>
              </a:buClr>
              <a:buSzPct val="100000"/>
              <a:buFont typeface="Wingdings" panose="05000000000000000000" pitchFamily="2" charset="2"/>
              <a:buChar char="§"/>
            </a:pPr>
            <a:r>
              <a:rPr lang="en-US" sz="2000" dirty="0" smtClean="0"/>
              <a:t>Formulae </a:t>
            </a:r>
            <a:r>
              <a:rPr lang="en-US" sz="2000" dirty="0"/>
              <a:t>are provided </a:t>
            </a:r>
            <a:r>
              <a:rPr lang="en-US" sz="2000" dirty="0" smtClean="0"/>
              <a:t>so focus </a:t>
            </a:r>
            <a:r>
              <a:rPr lang="en-US" sz="2000" dirty="0"/>
              <a:t>is on math concepts and skills, not memorization. </a:t>
            </a:r>
            <a:endParaRPr lang="en-US" sz="2000" dirty="0" smtClean="0"/>
          </a:p>
          <a:p>
            <a:pPr marL="228600" lvl="0" indent="-228600">
              <a:lnSpc>
                <a:spcPct val="90000"/>
              </a:lnSpc>
              <a:spcBef>
                <a:spcPts val="1200"/>
              </a:spcBef>
              <a:spcAft>
                <a:spcPts val="200"/>
              </a:spcAft>
              <a:buClr>
                <a:srgbClr val="4A66AC"/>
              </a:buClr>
              <a:buSzPct val="100000"/>
              <a:buFont typeface="Wingdings" panose="05000000000000000000" pitchFamily="2" charset="2"/>
              <a:buChar char="§"/>
            </a:pPr>
            <a:r>
              <a:rPr lang="en-US" sz="2000" dirty="0" smtClean="0"/>
              <a:t>Basic calculators are provided on screen (eTests) or by the site location for paper testing.</a:t>
            </a:r>
            <a:endParaRPr lang="en-US" sz="2000" dirty="0"/>
          </a:p>
          <a:p>
            <a:pPr marL="228600" lvl="0" indent="-228600">
              <a:lnSpc>
                <a:spcPct val="90000"/>
              </a:lnSpc>
              <a:spcBef>
                <a:spcPts val="1200"/>
              </a:spcBef>
              <a:spcAft>
                <a:spcPts val="200"/>
              </a:spcAft>
              <a:buClr>
                <a:srgbClr val="4A66AC"/>
              </a:buClr>
              <a:buSzPct val="100000"/>
              <a:buFont typeface="Wingdings" panose="05000000000000000000" pitchFamily="2" charset="2"/>
              <a:buChar char="§"/>
            </a:pPr>
            <a:endParaRPr lang="en-US" dirty="0"/>
          </a:p>
        </p:txBody>
      </p:sp>
      <p:sp>
        <p:nvSpPr>
          <p:cNvPr id="3" name="Footer Placeholder 2"/>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4" name="Slide Number Placeholder 3"/>
          <p:cNvSpPr>
            <a:spLocks noGrp="1"/>
          </p:cNvSpPr>
          <p:nvPr>
            <p:ph type="sldNum" sz="quarter" idx="4"/>
          </p:nvPr>
        </p:nvSpPr>
        <p:spPr>
          <a:xfrm>
            <a:off x="8475181" y="6406488"/>
            <a:ext cx="512638" cy="365125"/>
          </a:xfrm>
        </p:spPr>
        <p:txBody>
          <a:bodyPr/>
          <a:lstStyle/>
          <a:p>
            <a:fld id="{BDED8187-DC1D-4F88-AF01-46053098CAB9}" type="slidenum">
              <a:rPr lang="en-US" smtClean="0"/>
              <a:t>19</a:t>
            </a:fld>
            <a:endParaRPr lang="en-US" dirty="0"/>
          </a:p>
        </p:txBody>
      </p:sp>
    </p:spTree>
    <p:extLst>
      <p:ext uri="{BB962C8B-B14F-4D97-AF65-F5344CB8AC3E}">
        <p14:creationId xmlns:p14="http://schemas.microsoft.com/office/powerpoint/2010/main" val="3600779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Introductions</a:t>
            </a:r>
            <a:endParaRPr lang="en-US" dirty="0"/>
          </a:p>
        </p:txBody>
      </p:sp>
      <p:sp>
        <p:nvSpPr>
          <p:cNvPr id="6" name="Text Placeholder 2"/>
          <p:cNvSpPr>
            <a:spLocks noGrp="1"/>
          </p:cNvSpPr>
          <p:nvPr>
            <p:ph idx="1"/>
          </p:nvPr>
        </p:nvSpPr>
        <p:spPr/>
        <p:txBody>
          <a:bodyPr/>
          <a:lstStyle/>
          <a:p>
            <a:r>
              <a:rPr lang="en-US" altLang="en-US" smtClean="0"/>
              <a:t>Tell us about yourself</a:t>
            </a:r>
          </a:p>
          <a:p>
            <a:pPr lvl="1"/>
            <a:r>
              <a:rPr lang="en-US" altLang="en-US" smtClean="0"/>
              <a:t>Name</a:t>
            </a:r>
          </a:p>
          <a:p>
            <a:pPr lvl="1"/>
            <a:r>
              <a:rPr lang="en-US" altLang="en-US" smtClean="0"/>
              <a:t>Agency or Organization</a:t>
            </a:r>
          </a:p>
          <a:p>
            <a:pPr lvl="1"/>
            <a:r>
              <a:rPr lang="en-US" altLang="en-US" smtClean="0"/>
              <a:t>State</a:t>
            </a:r>
            <a:endParaRPr lang="en-US" altLang="en-US" dirty="0"/>
          </a:p>
        </p:txBody>
      </p:sp>
      <p:sp>
        <p:nvSpPr>
          <p:cNvPr id="5" name="Slide Number Placeholder 4"/>
          <p:cNvSpPr>
            <a:spLocks noGrp="1"/>
          </p:cNvSpPr>
          <p:nvPr>
            <p:ph type="sldNum" sz="quarter" idx="4"/>
          </p:nvPr>
        </p:nvSpPr>
        <p:spPr>
          <a:xfrm>
            <a:off x="8475181" y="6406488"/>
            <a:ext cx="512638" cy="365125"/>
          </a:xfrm>
        </p:spPr>
        <p:txBody>
          <a:bodyPr/>
          <a:lstStyle/>
          <a:p>
            <a:fld id="{BDED8187-DC1D-4F88-AF01-46053098CAB9}" type="slidenum">
              <a:rPr lang="en-US" smtClean="0"/>
              <a:pPr/>
              <a:t>2</a:t>
            </a:fld>
            <a:endParaRPr lang="en-US" dirty="0"/>
          </a:p>
        </p:txBody>
      </p:sp>
      <p:pic>
        <p:nvPicPr>
          <p:cNvPr id="7" name="Picture 4" descr="C:\Users\amullenmeister\AppData\Local\Microsoft\Windows\Temporary Internet Files\Content.IE5\NA47I4QT\MP900433193[1].jpg"/>
          <p:cNvPicPr>
            <a:picLocks noChangeAspect="1" noChangeArrowheads="1"/>
          </p:cNvPicPr>
          <p:nvPr/>
        </p:nvPicPr>
        <p:blipFill>
          <a:blip r:embed="rId2" cstate="print"/>
          <a:srcRect/>
          <a:stretch>
            <a:fillRect/>
          </a:stretch>
        </p:blipFill>
        <p:spPr bwMode="auto">
          <a:xfrm>
            <a:off x="4878539" y="2788013"/>
            <a:ext cx="3890992" cy="2949185"/>
          </a:xfrm>
          <a:prstGeom prst="rect">
            <a:avLst/>
          </a:prstGeom>
          <a:noFill/>
          <a:ln w="9525">
            <a:noFill/>
            <a:miter lim="800000"/>
            <a:headEnd/>
            <a:tailEnd/>
          </a:ln>
          <a:effectLst>
            <a:softEdge rad="63500"/>
          </a:effectLst>
        </p:spPr>
      </p:pic>
      <p:sp>
        <p:nvSpPr>
          <p:cNvPr id="15" name="Footer Placeholder 14"/>
          <p:cNvSpPr>
            <a:spLocks noGrp="1"/>
          </p:cNvSpPr>
          <p:nvPr>
            <p:ph type="ftr" sz="quarter" idx="3"/>
          </p:nvPr>
        </p:nvSpPr>
        <p:spPr>
          <a:xfrm>
            <a:off x="609599" y="6406487"/>
            <a:ext cx="4622973" cy="365125"/>
          </a:xfrm>
        </p:spPr>
        <p:txBody>
          <a:bodyPr/>
          <a:lstStyle/>
          <a:p>
            <a:r>
              <a:rPr lang="en-US" smtClean="0"/>
              <a:t>www.casas.org/si</a:t>
            </a:r>
            <a:endParaRPr lang="en-US" dirty="0"/>
          </a:p>
        </p:txBody>
      </p:sp>
    </p:spTree>
    <p:extLst>
      <p:ext uri="{BB962C8B-B14F-4D97-AF65-F5344CB8AC3E}">
        <p14:creationId xmlns:p14="http://schemas.microsoft.com/office/powerpoint/2010/main" val="103776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1608" y="760406"/>
            <a:ext cx="3682981" cy="57895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31993" y="2517592"/>
            <a:ext cx="2416473" cy="3354765"/>
          </a:xfrm>
          <a:prstGeom prst="rect">
            <a:avLst/>
          </a:prstGeom>
          <a:noFill/>
          <a:ln>
            <a:solidFill>
              <a:schemeClr val="accent1">
                <a:lumMod val="75000"/>
              </a:schemeClr>
            </a:solidFill>
          </a:ln>
        </p:spPr>
        <p:txBody>
          <a:bodyPr wrap="square">
            <a:spAutoFit/>
          </a:bodyPr>
          <a:lstStyle/>
          <a:p>
            <a:pPr>
              <a:defRPr/>
            </a:pPr>
            <a:r>
              <a:rPr lang="en-US" sz="2400" dirty="0" smtClean="0">
                <a:latin typeface="+mn-lt"/>
              </a:rPr>
              <a:t>Calculator opens!</a:t>
            </a:r>
          </a:p>
          <a:p>
            <a:pPr>
              <a:defRPr/>
            </a:pPr>
            <a:r>
              <a:rPr lang="en-US" sz="2400" dirty="0" smtClean="0">
                <a:latin typeface="+mn-lt"/>
              </a:rPr>
              <a:t> </a:t>
            </a:r>
            <a:endParaRPr lang="en-US" sz="2400" dirty="0"/>
          </a:p>
          <a:p>
            <a:pPr>
              <a:defRPr/>
            </a:pPr>
            <a:r>
              <a:rPr lang="en-US" sz="2400" dirty="0" smtClean="0"/>
              <a:t>It</a:t>
            </a:r>
            <a:r>
              <a:rPr lang="en-US" sz="2400" dirty="0" smtClean="0">
                <a:latin typeface="+mn-lt"/>
              </a:rPr>
              <a:t> can </a:t>
            </a:r>
            <a:r>
              <a:rPr lang="en-US" sz="2400" dirty="0">
                <a:latin typeface="+mn-lt"/>
              </a:rPr>
              <a:t>be moved to any position on the screen</a:t>
            </a:r>
            <a:r>
              <a:rPr lang="en-US" sz="2400" dirty="0" smtClean="0">
                <a:latin typeface="+mn-lt"/>
              </a:rPr>
              <a:t>.</a:t>
            </a:r>
            <a:endParaRPr lang="en-US" sz="2400" dirty="0">
              <a:latin typeface="+mn-lt"/>
            </a:endParaRPr>
          </a:p>
          <a:p>
            <a:pPr>
              <a:defRPr/>
            </a:pPr>
            <a:r>
              <a:rPr lang="en-US" sz="2400" dirty="0" smtClean="0"/>
              <a:t>It i</a:t>
            </a:r>
            <a:r>
              <a:rPr lang="en-US" sz="2400" dirty="0" smtClean="0">
                <a:latin typeface="+mn-lt"/>
              </a:rPr>
              <a:t>ncludes basic functions</a:t>
            </a:r>
            <a:r>
              <a:rPr lang="en-US" sz="2000" dirty="0" smtClean="0">
                <a:latin typeface="+mn-lt"/>
              </a:rPr>
              <a:t>. </a:t>
            </a:r>
          </a:p>
          <a:p>
            <a:pPr>
              <a:defRPr/>
            </a:pPr>
            <a:endParaRPr lang="en-US" sz="2000" dirty="0">
              <a:latin typeface="+mn-lt"/>
            </a:endParaRPr>
          </a:p>
        </p:txBody>
      </p:sp>
      <p:sp>
        <p:nvSpPr>
          <p:cNvPr id="8" name="Right Arrow 7"/>
          <p:cNvSpPr/>
          <p:nvPr/>
        </p:nvSpPr>
        <p:spPr>
          <a:xfrm rot="11980390">
            <a:off x="6601864" y="840635"/>
            <a:ext cx="2411226" cy="136608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p:cNvSpPr/>
          <p:nvPr/>
        </p:nvSpPr>
        <p:spPr>
          <a:xfrm rot="10800000">
            <a:off x="6234883" y="3180734"/>
            <a:ext cx="379412" cy="304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itle 2"/>
          <p:cNvSpPr txBox="1">
            <a:spLocks/>
          </p:cNvSpPr>
          <p:nvPr/>
        </p:nvSpPr>
        <p:spPr bwMode="auto">
          <a:xfrm>
            <a:off x="122830" y="474630"/>
            <a:ext cx="238395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b="1">
                <a:solidFill>
                  <a:srgbClr val="008080"/>
                </a:solidFill>
                <a:latin typeface="+mj-lt"/>
                <a:ea typeface="+mj-ea"/>
                <a:cs typeface="+mj-cs"/>
              </a:defRPr>
            </a:lvl1pPr>
            <a:lvl2pPr algn="r" rtl="0" eaLnBrk="0" fontAlgn="base" hangingPunct="0">
              <a:spcBef>
                <a:spcPct val="0"/>
              </a:spcBef>
              <a:spcAft>
                <a:spcPct val="0"/>
              </a:spcAft>
              <a:defRPr sz="2800" b="1">
                <a:solidFill>
                  <a:srgbClr val="008080"/>
                </a:solidFill>
                <a:latin typeface="Helvetica" pitchFamily="34" charset="0"/>
              </a:defRPr>
            </a:lvl2pPr>
            <a:lvl3pPr algn="r" rtl="0" eaLnBrk="0" fontAlgn="base" hangingPunct="0">
              <a:spcBef>
                <a:spcPct val="0"/>
              </a:spcBef>
              <a:spcAft>
                <a:spcPct val="0"/>
              </a:spcAft>
              <a:defRPr sz="2800" b="1">
                <a:solidFill>
                  <a:srgbClr val="008080"/>
                </a:solidFill>
                <a:latin typeface="Helvetica" pitchFamily="34" charset="0"/>
              </a:defRPr>
            </a:lvl3pPr>
            <a:lvl4pPr algn="r" rtl="0" eaLnBrk="0" fontAlgn="base" hangingPunct="0">
              <a:spcBef>
                <a:spcPct val="0"/>
              </a:spcBef>
              <a:spcAft>
                <a:spcPct val="0"/>
              </a:spcAft>
              <a:defRPr sz="2800" b="1">
                <a:solidFill>
                  <a:srgbClr val="008080"/>
                </a:solidFill>
                <a:latin typeface="Helvetica" pitchFamily="34" charset="0"/>
              </a:defRPr>
            </a:lvl4pPr>
            <a:lvl5pPr algn="r" rtl="0" eaLnBrk="0" fontAlgn="base" hangingPunct="0">
              <a:spcBef>
                <a:spcPct val="0"/>
              </a:spcBef>
              <a:spcAft>
                <a:spcPct val="0"/>
              </a:spcAft>
              <a:defRPr sz="2800" b="1">
                <a:solidFill>
                  <a:srgbClr val="008080"/>
                </a:solidFill>
                <a:latin typeface="Helvetica" pitchFamily="34" charset="0"/>
              </a:defRPr>
            </a:lvl5pPr>
            <a:lvl6pPr marL="457200" algn="r" rtl="0" fontAlgn="base">
              <a:spcBef>
                <a:spcPct val="0"/>
              </a:spcBef>
              <a:spcAft>
                <a:spcPct val="0"/>
              </a:spcAft>
              <a:defRPr sz="2800" b="1">
                <a:solidFill>
                  <a:srgbClr val="008080"/>
                </a:solidFill>
                <a:latin typeface="Helvetica" pitchFamily="34" charset="0"/>
              </a:defRPr>
            </a:lvl6pPr>
            <a:lvl7pPr marL="914400" algn="r" rtl="0" fontAlgn="base">
              <a:spcBef>
                <a:spcPct val="0"/>
              </a:spcBef>
              <a:spcAft>
                <a:spcPct val="0"/>
              </a:spcAft>
              <a:defRPr sz="2800" b="1">
                <a:solidFill>
                  <a:srgbClr val="008080"/>
                </a:solidFill>
                <a:latin typeface="Helvetica" pitchFamily="34" charset="0"/>
              </a:defRPr>
            </a:lvl7pPr>
            <a:lvl8pPr marL="1371600" algn="r" rtl="0" fontAlgn="base">
              <a:spcBef>
                <a:spcPct val="0"/>
              </a:spcBef>
              <a:spcAft>
                <a:spcPct val="0"/>
              </a:spcAft>
              <a:defRPr sz="2800" b="1">
                <a:solidFill>
                  <a:srgbClr val="008080"/>
                </a:solidFill>
                <a:latin typeface="Helvetica" pitchFamily="34" charset="0"/>
              </a:defRPr>
            </a:lvl8pPr>
            <a:lvl9pPr marL="1828800" algn="r" rtl="0" fontAlgn="base">
              <a:spcBef>
                <a:spcPct val="0"/>
              </a:spcBef>
              <a:spcAft>
                <a:spcPct val="0"/>
              </a:spcAft>
              <a:defRPr sz="2800" b="1">
                <a:solidFill>
                  <a:srgbClr val="008080"/>
                </a:solidFill>
                <a:latin typeface="Helvetica" pitchFamily="34" charset="0"/>
              </a:defRPr>
            </a:lvl9pPr>
          </a:lstStyle>
          <a:p>
            <a:pPr>
              <a:defRPr/>
            </a:pPr>
            <a:r>
              <a:rPr lang="en-US" altLang="en-US" kern="0" dirty="0" smtClean="0">
                <a:solidFill>
                  <a:schemeClr val="accent1">
                    <a:lumMod val="50000"/>
                  </a:schemeClr>
                </a:solidFill>
              </a:rPr>
              <a:t>On-screen calculator</a:t>
            </a:r>
            <a:endParaRPr lang="en-US" altLang="en-US" kern="0" dirty="0">
              <a:solidFill>
                <a:schemeClr val="accent1">
                  <a:lumMod val="50000"/>
                </a:schemeClr>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395979"/>
            <a:ext cx="1165804" cy="465342"/>
          </a:xfrm>
          <a:prstGeom prst="rect">
            <a:avLst/>
          </a:prstGeom>
        </p:spPr>
      </p:pic>
      <p:sp>
        <p:nvSpPr>
          <p:cNvPr id="3" name="Rectangle 2"/>
          <p:cNvSpPr/>
          <p:nvPr/>
        </p:nvSpPr>
        <p:spPr bwMode="auto">
          <a:xfrm>
            <a:off x="4851765" y="1658873"/>
            <a:ext cx="1383117" cy="218478"/>
          </a:xfrm>
          <a:prstGeom prst="rect">
            <a:avLst/>
          </a:prstGeom>
          <a:solidFill>
            <a:schemeClr val="bg1">
              <a:lumMod val="85000"/>
            </a:schemeClr>
          </a:solidFill>
          <a:ln w="12700" cap="sq" cmpd="sng" algn="ctr">
            <a:solidFill>
              <a:schemeClr val="bg1">
                <a:lumMod val="7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5" name="Rectangle 4"/>
          <p:cNvSpPr/>
          <p:nvPr/>
        </p:nvSpPr>
        <p:spPr bwMode="auto">
          <a:xfrm>
            <a:off x="2806879" y="1877351"/>
            <a:ext cx="1509051" cy="228600"/>
          </a:xfrm>
          <a:prstGeom prst="rect">
            <a:avLst/>
          </a:prstGeom>
          <a:solidFill>
            <a:schemeClr val="bg1">
              <a:lumMod val="85000"/>
            </a:schemeClr>
          </a:solidFill>
          <a:ln w="12700" cap="sq" cmpd="sng" algn="ctr">
            <a:solidFill>
              <a:schemeClr val="bg1">
                <a:lumMod val="7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14" name="TextBox 13"/>
          <p:cNvSpPr txBox="1"/>
          <p:nvPr/>
        </p:nvSpPr>
        <p:spPr>
          <a:xfrm>
            <a:off x="300055" y="2105951"/>
            <a:ext cx="2317351" cy="2923877"/>
          </a:xfrm>
          <a:prstGeom prst="rect">
            <a:avLst/>
          </a:prstGeom>
          <a:noFill/>
          <a:ln>
            <a:solidFill>
              <a:schemeClr val="accent1">
                <a:lumMod val="50000"/>
              </a:schemeClr>
            </a:solidFill>
          </a:ln>
        </p:spPr>
        <p:txBody>
          <a:bodyPr wrap="square" rtlCol="0">
            <a:spAutoFit/>
          </a:bodyPr>
          <a:lstStyle/>
          <a:p>
            <a:endParaRPr lang="en-US" sz="2000" b="1" dirty="0" smtClean="0">
              <a:latin typeface="Arial Narrow" panose="020B0606020202030204" pitchFamily="34" charset="0"/>
              <a:ea typeface="Segoe UI Black" panose="020B0A02040204020203" pitchFamily="34" charset="0"/>
            </a:endParaRPr>
          </a:p>
          <a:p>
            <a:r>
              <a:rPr lang="en-US" sz="2400" b="1" dirty="0" smtClean="0">
                <a:latin typeface="Arial Narrow" panose="020B0606020202030204" pitchFamily="34" charset="0"/>
                <a:ea typeface="Segoe UI Black" panose="020B0A02040204020203" pitchFamily="34" charset="0"/>
              </a:rPr>
              <a:t>Midtown </a:t>
            </a:r>
            <a:r>
              <a:rPr lang="en-US" sz="2400" b="1" dirty="0">
                <a:latin typeface="Arial Narrow" panose="020B0606020202030204" pitchFamily="34" charset="0"/>
                <a:ea typeface="Segoe UI Black" panose="020B0A02040204020203" pitchFamily="34" charset="0"/>
              </a:rPr>
              <a:t>Gym costs $40 per month to join </a:t>
            </a:r>
            <a:endParaRPr lang="en-US" sz="2400" b="1" dirty="0" smtClean="0">
              <a:latin typeface="Arial Narrow" panose="020B0606020202030204" pitchFamily="34" charset="0"/>
              <a:ea typeface="Segoe UI Black" panose="020B0A02040204020203" pitchFamily="34" charset="0"/>
            </a:endParaRPr>
          </a:p>
          <a:p>
            <a:r>
              <a:rPr lang="en-US" sz="2400" b="1" dirty="0" smtClean="0">
                <a:latin typeface="Arial Narrow" panose="020B0606020202030204" pitchFamily="34" charset="0"/>
                <a:ea typeface="Segoe UI Black" panose="020B0A02040204020203" pitchFamily="34" charset="0"/>
              </a:rPr>
              <a:t>but </a:t>
            </a:r>
            <a:r>
              <a:rPr lang="en-US" sz="2400" b="1" dirty="0">
                <a:latin typeface="Arial Narrow" panose="020B0606020202030204" pitchFamily="34" charset="0"/>
                <a:ea typeface="Segoe UI Black" panose="020B0A02040204020203" pitchFamily="34" charset="0"/>
              </a:rPr>
              <a:t>is having </a:t>
            </a:r>
            <a:r>
              <a:rPr lang="en-US" sz="2400" b="1" dirty="0" smtClean="0">
                <a:latin typeface="Arial Narrow" panose="020B0606020202030204" pitchFamily="34" charset="0"/>
                <a:ea typeface="Segoe UI Black" panose="020B0A02040204020203" pitchFamily="34" charset="0"/>
              </a:rPr>
              <a:t>a half-price </a:t>
            </a:r>
            <a:r>
              <a:rPr lang="en-US" sz="2400" b="1" dirty="0">
                <a:latin typeface="Arial Narrow" panose="020B0606020202030204" pitchFamily="34" charset="0"/>
                <a:ea typeface="Segoe UI Black" panose="020B0A02040204020203" pitchFamily="34" charset="0"/>
              </a:rPr>
              <a:t>special </a:t>
            </a:r>
            <a:endParaRPr lang="en-US" sz="2400" b="1" dirty="0" smtClean="0">
              <a:latin typeface="Arial Narrow" panose="020B0606020202030204" pitchFamily="34" charset="0"/>
              <a:ea typeface="Segoe UI Black" panose="020B0A02040204020203" pitchFamily="34" charset="0"/>
            </a:endParaRPr>
          </a:p>
          <a:p>
            <a:r>
              <a:rPr lang="en-US" sz="2400" b="1" dirty="0" smtClean="0">
                <a:latin typeface="Arial Narrow" panose="020B0606020202030204" pitchFamily="34" charset="0"/>
                <a:ea typeface="Segoe UI Black" panose="020B0A02040204020203" pitchFamily="34" charset="0"/>
              </a:rPr>
              <a:t>for </a:t>
            </a:r>
            <a:r>
              <a:rPr lang="en-US" sz="2400" b="1" dirty="0">
                <a:latin typeface="Arial Narrow" panose="020B0606020202030204" pitchFamily="34" charset="0"/>
                <a:ea typeface="Segoe UI Black" panose="020B0A02040204020203" pitchFamily="34" charset="0"/>
              </a:rPr>
              <a:t>August</a:t>
            </a:r>
            <a:r>
              <a:rPr lang="en-US" sz="2400" b="1" dirty="0" smtClean="0">
                <a:latin typeface="Arial Narrow" panose="020B0606020202030204" pitchFamily="34" charset="0"/>
                <a:ea typeface="Segoe UI Black" panose="020B0A02040204020203" pitchFamily="34" charset="0"/>
              </a:rPr>
              <a:t>.</a:t>
            </a:r>
          </a:p>
          <a:p>
            <a:endParaRPr lang="en-US" sz="2000" dirty="0"/>
          </a:p>
        </p:txBody>
      </p:sp>
      <p:sp>
        <p:nvSpPr>
          <p:cNvPr id="16" name="TextBox 1"/>
          <p:cNvSpPr txBox="1">
            <a:spLocks noChangeArrowheads="1"/>
          </p:cNvSpPr>
          <p:nvPr/>
        </p:nvSpPr>
        <p:spPr bwMode="auto">
          <a:xfrm rot="1232213">
            <a:off x="6908948" y="1428041"/>
            <a:ext cx="2642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2400" b="1" dirty="0">
                <a:solidFill>
                  <a:schemeClr val="bg1"/>
                </a:solidFill>
                <a:latin typeface="Arial" panose="020B0604020202020204" pitchFamily="34" charset="0"/>
              </a:rPr>
              <a:t>Click on icon</a:t>
            </a:r>
          </a:p>
        </p:txBody>
      </p:sp>
      <p:sp>
        <p:nvSpPr>
          <p:cNvPr id="18" name="Footer Placeholder 17"/>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19" name="Slide Number Placeholder 18"/>
          <p:cNvSpPr>
            <a:spLocks noGrp="1"/>
          </p:cNvSpPr>
          <p:nvPr>
            <p:ph type="sldNum" sz="quarter" idx="4"/>
          </p:nvPr>
        </p:nvSpPr>
        <p:spPr>
          <a:xfrm>
            <a:off x="8475181" y="6406488"/>
            <a:ext cx="512638" cy="365125"/>
          </a:xfrm>
        </p:spPr>
        <p:txBody>
          <a:bodyPr/>
          <a:lstStyle/>
          <a:p>
            <a:fld id="{BDED8187-DC1D-4F88-AF01-46053098CAB9}" type="slidenum">
              <a:rPr lang="en-US" smtClean="0"/>
              <a:t>20</a:t>
            </a:fld>
            <a:endParaRPr lang="en-US" dirty="0"/>
          </a:p>
        </p:txBody>
      </p:sp>
    </p:spTree>
    <p:extLst>
      <p:ext uri="{BB962C8B-B14F-4D97-AF65-F5344CB8AC3E}">
        <p14:creationId xmlns:p14="http://schemas.microsoft.com/office/powerpoint/2010/main" val="110209041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8" name="Title 2"/>
          <p:cNvSpPr>
            <a:spLocks noGrp="1"/>
          </p:cNvSpPr>
          <p:nvPr>
            <p:ph type="title"/>
          </p:nvPr>
        </p:nvSpPr>
        <p:spPr/>
        <p:txBody>
          <a:bodyPr/>
          <a:lstStyle/>
          <a:p>
            <a:r>
              <a:rPr lang="en-US" altLang="en-US" smtClean="0"/>
              <a:t>Math GOALS Test Design</a:t>
            </a:r>
            <a:endParaRPr lang="en-US" altLang="en-US" dirty="0"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448607192"/>
              </p:ext>
            </p:extLst>
          </p:nvPr>
        </p:nvGraphicFramePr>
        <p:xfrm>
          <a:off x="608900" y="1491847"/>
          <a:ext cx="6348412" cy="4667251"/>
        </p:xfrm>
        <a:graphic>
          <a:graphicData uri="http://schemas.openxmlformats.org/drawingml/2006/table">
            <a:tbl>
              <a:tblPr firstRow="1" firstCol="1" bandRow="1">
                <a:tableStyleId>{5C22544A-7EE6-4342-B048-85BDC9FD1C3A}</a:tableStyleId>
              </a:tblPr>
              <a:tblGrid>
                <a:gridCol w="1016641">
                  <a:extLst>
                    <a:ext uri="{9D8B030D-6E8A-4147-A177-3AD203B41FA5}">
                      <a16:colId xmlns:a16="http://schemas.microsoft.com/office/drawing/2014/main" val="2021342747"/>
                    </a:ext>
                  </a:extLst>
                </a:gridCol>
                <a:gridCol w="2155878">
                  <a:extLst>
                    <a:ext uri="{9D8B030D-6E8A-4147-A177-3AD203B41FA5}">
                      <a16:colId xmlns:a16="http://schemas.microsoft.com/office/drawing/2014/main" val="3053495315"/>
                    </a:ext>
                  </a:extLst>
                </a:gridCol>
                <a:gridCol w="1588790">
                  <a:extLst>
                    <a:ext uri="{9D8B030D-6E8A-4147-A177-3AD203B41FA5}">
                      <a16:colId xmlns:a16="http://schemas.microsoft.com/office/drawing/2014/main" val="2426503516"/>
                    </a:ext>
                  </a:extLst>
                </a:gridCol>
                <a:gridCol w="1587103">
                  <a:extLst>
                    <a:ext uri="{9D8B030D-6E8A-4147-A177-3AD203B41FA5}">
                      <a16:colId xmlns:a16="http://schemas.microsoft.com/office/drawing/2014/main" val="1319284740"/>
                    </a:ext>
                  </a:extLst>
                </a:gridCol>
              </a:tblGrid>
              <a:tr h="1282614">
                <a:tc>
                  <a:txBody>
                    <a:bodyPr/>
                    <a:lstStyle/>
                    <a:p>
                      <a:pPr marL="0" marR="0" algn="ctr">
                        <a:lnSpc>
                          <a:spcPct val="107000"/>
                        </a:lnSpc>
                        <a:spcBef>
                          <a:spcPts val="0"/>
                        </a:spcBef>
                        <a:spcAft>
                          <a:spcPts val="800"/>
                        </a:spcAft>
                      </a:pPr>
                      <a:r>
                        <a:rPr lang="en-US" sz="1800" dirty="0" smtClean="0">
                          <a:solidFill>
                            <a:schemeClr val="tx1"/>
                          </a:solidFill>
                          <a:effectLst/>
                        </a:rPr>
                        <a:t>NRS </a:t>
                      </a:r>
                      <a:r>
                        <a:rPr lang="en-US" sz="1800" dirty="0">
                          <a:solidFill>
                            <a:schemeClr val="tx1"/>
                          </a:solidFill>
                          <a:effectLst/>
                        </a:rPr>
                        <a:t>EFL </a:t>
                      </a:r>
                      <a:br>
                        <a:rPr lang="en-US" sz="1800" dirty="0">
                          <a:solidFill>
                            <a:schemeClr val="tx1"/>
                          </a:solidFill>
                          <a:effectLst/>
                        </a:rPr>
                      </a:br>
                      <a:r>
                        <a:rPr lang="en-US" sz="1800" dirty="0">
                          <a:solidFill>
                            <a:schemeClr val="tx1"/>
                          </a:solidFill>
                          <a:effectLst/>
                        </a:rPr>
                        <a:t>Level</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136" marR="57136"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lnSpc>
                          <a:spcPct val="107000"/>
                        </a:lnSpc>
                        <a:spcBef>
                          <a:spcPts val="0"/>
                        </a:spcBef>
                        <a:spcAft>
                          <a:spcPts val="800"/>
                        </a:spcAft>
                      </a:pPr>
                      <a:r>
                        <a:rPr lang="en-US" sz="1800" dirty="0" smtClean="0">
                          <a:solidFill>
                            <a:schemeClr val="tx1"/>
                          </a:solidFill>
                          <a:effectLst/>
                        </a:rPr>
                        <a:t>NRS </a:t>
                      </a:r>
                      <a:r>
                        <a:rPr lang="en-US" sz="1800" dirty="0">
                          <a:solidFill>
                            <a:schemeClr val="tx1"/>
                          </a:solidFill>
                          <a:effectLst/>
                        </a:rPr>
                        <a:t>EFL</a:t>
                      </a:r>
                      <a:br>
                        <a:rPr lang="en-US" sz="1800" dirty="0">
                          <a:solidFill>
                            <a:schemeClr val="tx1"/>
                          </a:solidFill>
                          <a:effectLst/>
                        </a:rPr>
                      </a:br>
                      <a:r>
                        <a:rPr lang="en-US" sz="1800" dirty="0" smtClean="0">
                          <a:solidFill>
                            <a:schemeClr val="tx1"/>
                          </a:solidFill>
                          <a:effectLst/>
                        </a:rPr>
                        <a:t>for</a:t>
                      </a:r>
                      <a:r>
                        <a:rPr lang="en-US" sz="1800" baseline="0" dirty="0" smtClean="0">
                          <a:solidFill>
                            <a:schemeClr val="tx1"/>
                          </a:solidFill>
                          <a:effectLst/>
                        </a:rPr>
                        <a:t> </a:t>
                      </a:r>
                    </a:p>
                    <a:p>
                      <a:pPr marL="0" marR="0" algn="ctr">
                        <a:lnSpc>
                          <a:spcPct val="107000"/>
                        </a:lnSpc>
                        <a:spcBef>
                          <a:spcPts val="0"/>
                        </a:spcBef>
                        <a:spcAft>
                          <a:spcPts val="800"/>
                        </a:spcAft>
                      </a:pPr>
                      <a:r>
                        <a:rPr lang="en-US" sz="1800" baseline="0" dirty="0" smtClean="0">
                          <a:solidFill>
                            <a:schemeClr val="tx1"/>
                          </a:solidFill>
                          <a:effectLst/>
                        </a:rPr>
                        <a:t>Mathematics</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136" marR="57136"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lnSpc>
                          <a:spcPct val="107000"/>
                        </a:lnSpc>
                        <a:spcBef>
                          <a:spcPts val="0"/>
                        </a:spcBef>
                        <a:spcAft>
                          <a:spcPts val="800"/>
                        </a:spcAft>
                      </a:pPr>
                      <a:r>
                        <a:rPr lang="en-US" sz="1800" dirty="0" smtClean="0">
                          <a:solidFill>
                            <a:schemeClr val="tx1"/>
                          </a:solidFill>
                          <a:effectLst/>
                        </a:rPr>
                        <a:t>A/B </a:t>
                      </a:r>
                    </a:p>
                    <a:p>
                      <a:pPr marL="0" marR="0" algn="ctr">
                        <a:lnSpc>
                          <a:spcPct val="107000"/>
                        </a:lnSpc>
                        <a:spcBef>
                          <a:spcPts val="0"/>
                        </a:spcBef>
                        <a:spcAft>
                          <a:spcPts val="800"/>
                        </a:spcAft>
                      </a:pPr>
                      <a:r>
                        <a:rPr lang="en-US" sz="1800" dirty="0" smtClean="0">
                          <a:solidFill>
                            <a:schemeClr val="tx1"/>
                          </a:solidFill>
                          <a:effectLst/>
                        </a:rPr>
                        <a:t>Forms</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lnSpc>
                          <a:spcPct val="107000"/>
                        </a:lnSpc>
                        <a:spcBef>
                          <a:spcPts val="0"/>
                        </a:spcBef>
                        <a:spcAft>
                          <a:spcPts val="800"/>
                        </a:spcAft>
                      </a:pPr>
                      <a:r>
                        <a:rPr lang="en-US" sz="1800" dirty="0" smtClean="0">
                          <a:solidFill>
                            <a:schemeClr val="tx1"/>
                          </a:solidFill>
                          <a:effectLst/>
                        </a:rPr>
                        <a:t>C/D </a:t>
                      </a:r>
                    </a:p>
                    <a:p>
                      <a:pPr marL="0" marR="0" algn="ctr">
                        <a:lnSpc>
                          <a:spcPct val="107000"/>
                        </a:lnSpc>
                        <a:spcBef>
                          <a:spcPts val="0"/>
                        </a:spcBef>
                        <a:spcAft>
                          <a:spcPts val="800"/>
                        </a:spcAft>
                      </a:pPr>
                      <a:r>
                        <a:rPr lang="en-US" sz="1800" dirty="0" smtClean="0">
                          <a:solidFill>
                            <a:schemeClr val="tx1"/>
                          </a:solidFill>
                          <a:effectLst/>
                        </a:rPr>
                        <a:t>Forms</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3388020764"/>
                  </a:ext>
                </a:extLst>
              </a:tr>
              <a:tr h="599840">
                <a:tc>
                  <a:txBody>
                    <a:bodyPr/>
                    <a:lstStyle/>
                    <a:p>
                      <a:pPr marL="0" marR="0" algn="ctr">
                        <a:lnSpc>
                          <a:spcPct val="100000"/>
                        </a:lnSpc>
                        <a:spcBef>
                          <a:spcPts val="0"/>
                        </a:spcBef>
                        <a:spcAft>
                          <a:spcPts val="0"/>
                        </a:spcAft>
                      </a:pPr>
                      <a:r>
                        <a:rPr lang="en-US" sz="1800" dirty="0">
                          <a:solidFill>
                            <a:schemeClr val="tx1"/>
                          </a:solidFill>
                          <a:effectLst/>
                        </a:rPr>
                        <a:t>1</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136" marR="57136"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lnSpc>
                          <a:spcPct val="100000"/>
                        </a:lnSpc>
                        <a:spcBef>
                          <a:spcPts val="0"/>
                        </a:spcBef>
                        <a:spcAft>
                          <a:spcPts val="0"/>
                        </a:spcAft>
                      </a:pPr>
                      <a:r>
                        <a:rPr lang="en-US" sz="1600" b="1" dirty="0">
                          <a:solidFill>
                            <a:schemeClr val="tx1"/>
                          </a:solidFill>
                          <a:effectLst/>
                        </a:rPr>
                        <a:t>Beginning Literacy</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136" marR="57136"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effectLst/>
                        </a:rPr>
                        <a:t>Enter &amp; Complete</a:t>
                      </a:r>
                      <a:endParaRPr lang="en-US" sz="16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486429"/>
                  </a:ext>
                </a:extLst>
              </a:tr>
              <a:tr h="561869">
                <a:tc>
                  <a:txBody>
                    <a:bodyPr/>
                    <a:lstStyle/>
                    <a:p>
                      <a:pPr marL="0" marR="0" algn="ctr">
                        <a:lnSpc>
                          <a:spcPct val="100000"/>
                        </a:lnSpc>
                        <a:spcBef>
                          <a:spcPts val="0"/>
                        </a:spcBef>
                        <a:spcAft>
                          <a:spcPts val="0"/>
                        </a:spcAft>
                      </a:pPr>
                      <a:r>
                        <a:rPr lang="en-US" sz="1800" dirty="0">
                          <a:solidFill>
                            <a:schemeClr val="tx1"/>
                          </a:solidFill>
                          <a:effectLst/>
                        </a:rPr>
                        <a:t>2</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136" marR="57136"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lnSpc>
                          <a:spcPct val="100000"/>
                        </a:lnSpc>
                        <a:spcBef>
                          <a:spcPts val="0"/>
                        </a:spcBef>
                        <a:spcAft>
                          <a:spcPts val="0"/>
                        </a:spcAft>
                      </a:pPr>
                      <a:r>
                        <a:rPr lang="en-US" sz="1600" b="1" dirty="0">
                          <a:solidFill>
                            <a:schemeClr val="tx1"/>
                          </a:solidFill>
                          <a:effectLst/>
                        </a:rPr>
                        <a:t>Beginning </a:t>
                      </a:r>
                      <a:r>
                        <a:rPr lang="en-US" sz="1600" b="1" dirty="0" smtClean="0">
                          <a:solidFill>
                            <a:schemeClr val="tx1"/>
                          </a:solidFill>
                          <a:effectLst/>
                        </a:rPr>
                        <a:t> Basic</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136" marR="57136"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effectLst/>
                        </a:rPr>
                        <a:t>Enter &amp; Complete</a:t>
                      </a:r>
                      <a:endParaRPr lang="en-US" sz="16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8214822"/>
                  </a:ext>
                </a:extLst>
              </a:tr>
              <a:tr h="555732">
                <a:tc>
                  <a:txBody>
                    <a:bodyPr/>
                    <a:lstStyle/>
                    <a:p>
                      <a:pPr marL="0" marR="0" algn="ctr">
                        <a:lnSpc>
                          <a:spcPct val="100000"/>
                        </a:lnSpc>
                        <a:spcBef>
                          <a:spcPts val="0"/>
                        </a:spcBef>
                        <a:spcAft>
                          <a:spcPts val="0"/>
                        </a:spcAft>
                      </a:pPr>
                      <a:r>
                        <a:rPr lang="en-US" sz="1800" dirty="0">
                          <a:solidFill>
                            <a:schemeClr val="tx1"/>
                          </a:solidFill>
                          <a:effectLst/>
                        </a:rPr>
                        <a:t>3</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136" marR="57136"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lnSpc>
                          <a:spcPct val="100000"/>
                        </a:lnSpc>
                        <a:spcBef>
                          <a:spcPts val="0"/>
                        </a:spcBef>
                        <a:spcAft>
                          <a:spcPts val="0"/>
                        </a:spcAft>
                      </a:pPr>
                      <a:r>
                        <a:rPr lang="en-US" sz="1600" b="1" dirty="0">
                          <a:solidFill>
                            <a:schemeClr val="tx1"/>
                          </a:solidFill>
                          <a:effectLst/>
                        </a:rPr>
                        <a:t>Low Intermediate</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136" marR="57136"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rPr>
                        <a:t> </a:t>
                      </a:r>
                      <a:r>
                        <a:rPr lang="en-US" sz="1600" dirty="0" smtClean="0">
                          <a:solidFill>
                            <a:schemeClr val="tx1"/>
                          </a:solidFill>
                          <a:effectLst/>
                        </a:rPr>
                        <a:t>Enter &amp; Complete</a:t>
                      </a:r>
                      <a:endParaRPr lang="en-US" sz="16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9009310"/>
                  </a:ext>
                </a:extLst>
              </a:tr>
              <a:tr h="555732">
                <a:tc>
                  <a:txBody>
                    <a:bodyPr/>
                    <a:lstStyle/>
                    <a:p>
                      <a:pPr marL="0" marR="0" algn="ctr">
                        <a:lnSpc>
                          <a:spcPct val="100000"/>
                        </a:lnSpc>
                        <a:spcBef>
                          <a:spcPts val="0"/>
                        </a:spcBef>
                        <a:spcAft>
                          <a:spcPts val="0"/>
                        </a:spcAft>
                      </a:pPr>
                      <a:r>
                        <a:rPr lang="en-US" sz="1800" dirty="0">
                          <a:solidFill>
                            <a:schemeClr val="tx1"/>
                          </a:solidFill>
                          <a:effectLst/>
                        </a:rPr>
                        <a:t>4</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136" marR="57136"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lnSpc>
                          <a:spcPct val="100000"/>
                        </a:lnSpc>
                        <a:spcBef>
                          <a:spcPts val="0"/>
                        </a:spcBef>
                        <a:spcAft>
                          <a:spcPts val="0"/>
                        </a:spcAft>
                      </a:pPr>
                      <a:r>
                        <a:rPr lang="en-US" sz="1600" b="1" dirty="0">
                          <a:solidFill>
                            <a:schemeClr val="tx1"/>
                          </a:solidFill>
                          <a:effectLst/>
                        </a:rPr>
                        <a:t>Middle Intermediate</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136" marR="57136"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dirty="0">
                          <a:solidFill>
                            <a:schemeClr val="tx1"/>
                          </a:solidFill>
                          <a:effectLst/>
                        </a:rPr>
                        <a:t> </a:t>
                      </a:r>
                      <a:r>
                        <a:rPr lang="en-US" sz="1600" i="1" u="sng" dirty="0" smtClean="0">
                          <a:solidFill>
                            <a:schemeClr val="tx1"/>
                          </a:solidFill>
                          <a:effectLst/>
                        </a:rPr>
                        <a:t>Entry</a:t>
                      </a:r>
                      <a:r>
                        <a:rPr lang="en-US" sz="1600" i="1" dirty="0" smtClean="0">
                          <a:solidFill>
                            <a:schemeClr val="tx1"/>
                          </a:solidFill>
                          <a:effectLst/>
                        </a:rPr>
                        <a:t> into Level 4</a:t>
                      </a:r>
                      <a:endPar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rPr>
                        <a:t> </a:t>
                      </a:r>
                      <a:r>
                        <a:rPr lang="en-US" sz="1600" dirty="0" smtClean="0">
                          <a:solidFill>
                            <a:schemeClr val="tx1"/>
                          </a:solidFill>
                          <a:effectLst/>
                        </a:rPr>
                        <a:t>Enter &amp; Complete</a:t>
                      </a:r>
                      <a:endParaRPr lang="en-US" sz="16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6854862"/>
                  </a:ext>
                </a:extLst>
              </a:tr>
              <a:tr h="555732">
                <a:tc>
                  <a:txBody>
                    <a:bodyPr/>
                    <a:lstStyle/>
                    <a:p>
                      <a:pPr marL="0" marR="0" algn="ctr">
                        <a:lnSpc>
                          <a:spcPct val="100000"/>
                        </a:lnSpc>
                        <a:spcBef>
                          <a:spcPts val="0"/>
                        </a:spcBef>
                        <a:spcAft>
                          <a:spcPts val="0"/>
                        </a:spcAft>
                      </a:pPr>
                      <a:r>
                        <a:rPr lang="en-US" sz="1800" dirty="0">
                          <a:solidFill>
                            <a:schemeClr val="tx1"/>
                          </a:solidFill>
                          <a:effectLst/>
                        </a:rPr>
                        <a:t>5</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136" marR="57136"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lnSpc>
                          <a:spcPct val="100000"/>
                        </a:lnSpc>
                        <a:spcBef>
                          <a:spcPts val="0"/>
                        </a:spcBef>
                        <a:spcAft>
                          <a:spcPts val="0"/>
                        </a:spcAft>
                      </a:pPr>
                      <a:r>
                        <a:rPr lang="en-US" sz="1600" b="1" dirty="0">
                          <a:solidFill>
                            <a:schemeClr val="tx1"/>
                          </a:solidFill>
                          <a:effectLst/>
                        </a:rPr>
                        <a:t>High Intermediate</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136" marR="57136"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rPr>
                        <a:t> </a:t>
                      </a:r>
                      <a:r>
                        <a:rPr lang="en-US" sz="1600" dirty="0" smtClean="0">
                          <a:solidFill>
                            <a:schemeClr val="tx1"/>
                          </a:solidFill>
                          <a:effectLst/>
                        </a:rPr>
                        <a:t>Enter &amp; Complete</a:t>
                      </a:r>
                      <a:endParaRPr lang="en-US" sz="16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26562772"/>
                  </a:ext>
                </a:extLst>
              </a:tr>
              <a:tr h="555732">
                <a:tc>
                  <a:txBody>
                    <a:bodyPr/>
                    <a:lstStyle/>
                    <a:p>
                      <a:pPr marL="0" marR="0" algn="ctr">
                        <a:lnSpc>
                          <a:spcPct val="100000"/>
                        </a:lnSpc>
                        <a:spcBef>
                          <a:spcPts val="0"/>
                        </a:spcBef>
                        <a:spcAft>
                          <a:spcPts val="0"/>
                        </a:spcAft>
                      </a:pPr>
                      <a:r>
                        <a:rPr lang="en-US" sz="1800" dirty="0">
                          <a:solidFill>
                            <a:schemeClr val="tx1"/>
                          </a:solidFill>
                          <a:effectLst/>
                        </a:rPr>
                        <a:t>6</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136" marR="57136"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lnSpc>
                          <a:spcPct val="100000"/>
                        </a:lnSpc>
                        <a:spcBef>
                          <a:spcPts val="0"/>
                        </a:spcBef>
                        <a:spcAft>
                          <a:spcPts val="0"/>
                        </a:spcAft>
                      </a:pPr>
                      <a:r>
                        <a:rPr lang="en-US" sz="1600" b="1" dirty="0">
                          <a:solidFill>
                            <a:schemeClr val="tx1"/>
                          </a:solidFill>
                          <a:effectLst/>
                        </a:rPr>
                        <a:t>Adult Secondary</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136" marR="57136" marT="71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dirty="0">
                          <a:solidFill>
                            <a:schemeClr val="tx1"/>
                          </a:solidFill>
                          <a:effectLst/>
                        </a:rPr>
                        <a:t> </a:t>
                      </a:r>
                      <a:r>
                        <a:rPr lang="en-US" sz="1600" i="1" u="sng" dirty="0" smtClean="0">
                          <a:solidFill>
                            <a:schemeClr val="tx1"/>
                          </a:solidFill>
                          <a:effectLst/>
                        </a:rPr>
                        <a:t>Entry</a:t>
                      </a:r>
                      <a:r>
                        <a:rPr lang="en-US" sz="1600" i="1" dirty="0" smtClean="0">
                          <a:solidFill>
                            <a:schemeClr val="tx1"/>
                          </a:solidFill>
                          <a:effectLst/>
                        </a:rPr>
                        <a:t> into Level 6</a:t>
                      </a:r>
                      <a:endPar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01520017"/>
                  </a:ext>
                </a:extLst>
              </a:tr>
            </a:tbl>
          </a:graphicData>
        </a:graphic>
      </p:graphicFrame>
      <p:grpSp>
        <p:nvGrpSpPr>
          <p:cNvPr id="7" name="Group 6"/>
          <p:cNvGrpSpPr/>
          <p:nvPr/>
        </p:nvGrpSpPr>
        <p:grpSpPr>
          <a:xfrm>
            <a:off x="7606352" y="162301"/>
            <a:ext cx="1219200" cy="597852"/>
            <a:chOff x="7391400" y="326732"/>
            <a:chExt cx="1219200" cy="597852"/>
          </a:xfrm>
        </p:grpSpPr>
        <p:sp>
          <p:nvSpPr>
            <p:cNvPr id="8" name="Title 2"/>
            <p:cNvSpPr txBox="1">
              <a:spLocks/>
            </p:cNvSpPr>
            <p:nvPr/>
          </p:nvSpPr>
          <p:spPr bwMode="auto">
            <a:xfrm>
              <a:off x="7391400" y="685801"/>
              <a:ext cx="1219200" cy="23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1" fontAlgn="base" hangingPunct="1">
                <a:spcBef>
                  <a:spcPct val="0"/>
                </a:spcBef>
                <a:spcAft>
                  <a:spcPct val="0"/>
                </a:spcAft>
                <a:defRPr sz="3200" b="1">
                  <a:solidFill>
                    <a:srgbClr val="54B959"/>
                  </a:solidFill>
                  <a:latin typeface="Trebuchet MS" pitchFamily="34" charset="0"/>
                  <a:ea typeface="+mj-ea"/>
                  <a:cs typeface="Arial" pitchFamily="34" charset="0"/>
                </a:defRPr>
              </a:lvl1pPr>
              <a:lvl2pPr algn="l" rtl="0" eaLnBrk="1" fontAlgn="base" hangingPunct="1">
                <a:spcBef>
                  <a:spcPct val="0"/>
                </a:spcBef>
                <a:spcAft>
                  <a:spcPct val="0"/>
                </a:spcAft>
                <a:defRPr sz="3200" b="1">
                  <a:solidFill>
                    <a:srgbClr val="54B959"/>
                  </a:solidFill>
                  <a:latin typeface="Trebuchet MS" pitchFamily="34" charset="0"/>
                  <a:cs typeface="Arial" charset="0"/>
                </a:defRPr>
              </a:lvl2pPr>
              <a:lvl3pPr algn="l" rtl="0" eaLnBrk="1" fontAlgn="base" hangingPunct="1">
                <a:spcBef>
                  <a:spcPct val="0"/>
                </a:spcBef>
                <a:spcAft>
                  <a:spcPct val="0"/>
                </a:spcAft>
                <a:defRPr sz="3200" b="1">
                  <a:solidFill>
                    <a:srgbClr val="54B959"/>
                  </a:solidFill>
                  <a:latin typeface="Trebuchet MS" pitchFamily="34" charset="0"/>
                  <a:cs typeface="Arial" charset="0"/>
                </a:defRPr>
              </a:lvl3pPr>
              <a:lvl4pPr algn="l" rtl="0" eaLnBrk="1" fontAlgn="base" hangingPunct="1">
                <a:spcBef>
                  <a:spcPct val="0"/>
                </a:spcBef>
                <a:spcAft>
                  <a:spcPct val="0"/>
                </a:spcAft>
                <a:defRPr sz="3200" b="1">
                  <a:solidFill>
                    <a:srgbClr val="54B959"/>
                  </a:solidFill>
                  <a:latin typeface="Trebuchet MS" pitchFamily="34" charset="0"/>
                  <a:cs typeface="Arial" charset="0"/>
                </a:defRPr>
              </a:lvl4pPr>
              <a:lvl5pPr algn="l" rtl="0" eaLnBrk="1" fontAlgn="base" hangingPunct="1">
                <a:spcBef>
                  <a:spcPct val="0"/>
                </a:spcBef>
                <a:spcAft>
                  <a:spcPct val="0"/>
                </a:spcAft>
                <a:defRPr sz="3200" b="1">
                  <a:solidFill>
                    <a:srgbClr val="54B959"/>
                  </a:solidFill>
                  <a:latin typeface="Trebuchet MS" pitchFamily="34" charset="0"/>
                  <a:cs typeface="Arial" charset="0"/>
                </a:defRPr>
              </a:lvl5pPr>
              <a:lvl6pPr marL="457200" algn="r" rtl="0" eaLnBrk="1" fontAlgn="base" hangingPunct="1">
                <a:spcBef>
                  <a:spcPct val="0"/>
                </a:spcBef>
                <a:spcAft>
                  <a:spcPct val="0"/>
                </a:spcAft>
                <a:defRPr sz="3200" b="1">
                  <a:solidFill>
                    <a:srgbClr val="008080"/>
                  </a:solidFill>
                  <a:latin typeface="Helvetica" pitchFamily="34" charset="0"/>
                </a:defRPr>
              </a:lvl6pPr>
              <a:lvl7pPr marL="914400" algn="r" rtl="0" eaLnBrk="1" fontAlgn="base" hangingPunct="1">
                <a:spcBef>
                  <a:spcPct val="0"/>
                </a:spcBef>
                <a:spcAft>
                  <a:spcPct val="0"/>
                </a:spcAft>
                <a:defRPr sz="3200" b="1">
                  <a:solidFill>
                    <a:srgbClr val="008080"/>
                  </a:solidFill>
                  <a:latin typeface="Helvetica" pitchFamily="34" charset="0"/>
                </a:defRPr>
              </a:lvl7pPr>
              <a:lvl8pPr marL="1371600" algn="r" rtl="0" eaLnBrk="1" fontAlgn="base" hangingPunct="1">
                <a:spcBef>
                  <a:spcPct val="0"/>
                </a:spcBef>
                <a:spcAft>
                  <a:spcPct val="0"/>
                </a:spcAft>
                <a:defRPr sz="3200" b="1">
                  <a:solidFill>
                    <a:srgbClr val="008080"/>
                  </a:solidFill>
                  <a:latin typeface="Helvetica" pitchFamily="34" charset="0"/>
                </a:defRPr>
              </a:lvl8pPr>
              <a:lvl9pPr marL="1828800" algn="r" rtl="0" eaLnBrk="1" fontAlgn="base" hangingPunct="1">
                <a:spcBef>
                  <a:spcPct val="0"/>
                </a:spcBef>
                <a:spcAft>
                  <a:spcPct val="0"/>
                </a:spcAft>
                <a:defRPr sz="3200" b="1">
                  <a:solidFill>
                    <a:srgbClr val="008080"/>
                  </a:solidFill>
                  <a:latin typeface="Helvetica" pitchFamily="34" charset="0"/>
                </a:defRPr>
              </a:lvl9pPr>
            </a:lstStyle>
            <a:p>
              <a:pPr algn="ctr">
                <a:defRPr/>
              </a:pPr>
              <a:r>
                <a:rPr lang="en-US" altLang="en-US" sz="1400" dirty="0" smtClean="0">
                  <a:solidFill>
                    <a:srgbClr val="008080"/>
                  </a:solidFill>
                  <a:latin typeface="+mj-lt"/>
                </a:rPr>
                <a:t>Math </a:t>
              </a:r>
              <a:r>
                <a:rPr lang="en-US" altLang="en-US" sz="1400" dirty="0">
                  <a:solidFill>
                    <a:srgbClr val="008080"/>
                  </a:solidFill>
                  <a:latin typeface="+mj-lt"/>
                </a:rPr>
                <a:t>Series</a:t>
              </a:r>
              <a:endParaRPr lang="en-US" altLang="en-US" sz="1400" kern="0" dirty="0" smtClean="0">
                <a:solidFill>
                  <a:srgbClr val="008080"/>
                </a:solidFill>
                <a:latin typeface="+mj-lt"/>
              </a:endParaRPr>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7906" y="326732"/>
              <a:ext cx="986189" cy="38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Footer Placeholder 13"/>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15" name="Slide Number Placeholder 14"/>
          <p:cNvSpPr>
            <a:spLocks noGrp="1"/>
          </p:cNvSpPr>
          <p:nvPr>
            <p:ph type="sldNum" sz="quarter" idx="4"/>
          </p:nvPr>
        </p:nvSpPr>
        <p:spPr>
          <a:xfrm>
            <a:off x="8475181" y="6406488"/>
            <a:ext cx="512638" cy="365125"/>
          </a:xfrm>
        </p:spPr>
        <p:txBody>
          <a:bodyPr/>
          <a:lstStyle/>
          <a:p>
            <a:fld id="{BDED8187-DC1D-4F88-AF01-46053098CAB9}" type="slidenum">
              <a:rPr lang="en-US" smtClean="0"/>
              <a:t>21</a:t>
            </a:fld>
            <a:endParaRPr lang="en-US" dirty="0"/>
          </a:p>
        </p:txBody>
      </p:sp>
    </p:spTree>
    <p:extLst>
      <p:ext uri="{BB962C8B-B14F-4D97-AF65-F5344CB8AC3E}">
        <p14:creationId xmlns:p14="http://schemas.microsoft.com/office/powerpoint/2010/main" val="61906008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9" name="Title 2"/>
          <p:cNvSpPr>
            <a:spLocks noGrp="1"/>
          </p:cNvSpPr>
          <p:nvPr>
            <p:ph type="title"/>
          </p:nvPr>
        </p:nvSpPr>
        <p:spPr/>
        <p:txBody>
          <a:bodyPr/>
          <a:lstStyle/>
          <a:p>
            <a:r>
              <a:rPr lang="en-US" altLang="en-US" dirty="0" smtClean="0"/>
              <a:t>CASAS Math Blueprint</a:t>
            </a:r>
            <a:endParaRPr lang="en-US" alt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74137717"/>
              </p:ext>
            </p:extLst>
          </p:nvPr>
        </p:nvGraphicFramePr>
        <p:xfrm>
          <a:off x="423081" y="1270000"/>
          <a:ext cx="8299614" cy="5178804"/>
        </p:xfrm>
        <a:graphic>
          <a:graphicData uri="http://schemas.openxmlformats.org/drawingml/2006/table">
            <a:tbl>
              <a:tblPr firstRow="1" firstCol="1" bandRow="1">
                <a:tableStyleId>{5C22544A-7EE6-4342-B048-85BDC9FD1C3A}</a:tableStyleId>
              </a:tblPr>
              <a:tblGrid>
                <a:gridCol w="1610297">
                  <a:extLst>
                    <a:ext uri="{9D8B030D-6E8A-4147-A177-3AD203B41FA5}">
                      <a16:colId xmlns:a16="http://schemas.microsoft.com/office/drawing/2014/main" val="2646880912"/>
                    </a:ext>
                  </a:extLst>
                </a:gridCol>
                <a:gridCol w="785402">
                  <a:extLst>
                    <a:ext uri="{9D8B030D-6E8A-4147-A177-3AD203B41FA5}">
                      <a16:colId xmlns:a16="http://schemas.microsoft.com/office/drawing/2014/main" val="308067684"/>
                    </a:ext>
                  </a:extLst>
                </a:gridCol>
                <a:gridCol w="695525">
                  <a:extLst>
                    <a:ext uri="{9D8B030D-6E8A-4147-A177-3AD203B41FA5}">
                      <a16:colId xmlns:a16="http://schemas.microsoft.com/office/drawing/2014/main" val="74757446"/>
                    </a:ext>
                  </a:extLst>
                </a:gridCol>
                <a:gridCol w="5208390">
                  <a:extLst>
                    <a:ext uri="{9D8B030D-6E8A-4147-A177-3AD203B41FA5}">
                      <a16:colId xmlns:a16="http://schemas.microsoft.com/office/drawing/2014/main" val="2435961449"/>
                    </a:ext>
                  </a:extLst>
                </a:gridCol>
              </a:tblGrid>
              <a:tr h="780312">
                <a:tc>
                  <a:txBody>
                    <a:bodyPr/>
                    <a:lstStyle/>
                    <a:p>
                      <a:pPr marL="0" marR="0" algn="ctr">
                        <a:spcBef>
                          <a:spcPts val="300"/>
                        </a:spcBef>
                        <a:spcAft>
                          <a:spcPts val="300"/>
                        </a:spcAft>
                      </a:pPr>
                      <a:r>
                        <a:rPr lang="en-US" sz="1500" dirty="0">
                          <a:solidFill>
                            <a:schemeClr val="tx1"/>
                          </a:solidFill>
                          <a:effectLst/>
                        </a:rPr>
                        <a:t>CASAS Content Domains</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spcBef>
                          <a:spcPts val="300"/>
                        </a:spcBef>
                        <a:spcAft>
                          <a:spcPts val="300"/>
                        </a:spcAft>
                      </a:pPr>
                      <a:r>
                        <a:rPr lang="en-US" sz="1200" dirty="0">
                          <a:solidFill>
                            <a:schemeClr val="tx1"/>
                          </a:solidFill>
                          <a:effectLst/>
                        </a:rPr>
                        <a:t>CASAS </a:t>
                      </a:r>
                      <a:r>
                        <a:rPr lang="en-US" sz="1200" dirty="0" smtClean="0">
                          <a:solidFill>
                            <a:schemeClr val="tx1"/>
                          </a:solidFill>
                          <a:effectLst/>
                        </a:rPr>
                        <a:t>Level </a:t>
                      </a:r>
                      <a:r>
                        <a:rPr lang="en-US" sz="1200" dirty="0">
                          <a:solidFill>
                            <a:schemeClr val="tx1"/>
                          </a:solidFill>
                          <a:effectLst/>
                        </a:rPr>
                        <a:t/>
                      </a:r>
                      <a:br>
                        <a:rPr lang="en-US" sz="1200" dirty="0">
                          <a:solidFill>
                            <a:schemeClr val="tx1"/>
                          </a:solidFill>
                          <a:effectLst/>
                        </a:rPr>
                      </a:br>
                      <a:r>
                        <a:rPr lang="en-US" sz="1200" dirty="0" smtClean="0">
                          <a:solidFill>
                            <a:schemeClr val="tx1"/>
                          </a:solidFill>
                          <a:effectLst/>
                        </a:rPr>
                        <a:t>A/B</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spcBef>
                          <a:spcPts val="300"/>
                        </a:spcBef>
                        <a:spcAft>
                          <a:spcPts val="300"/>
                        </a:spcAft>
                      </a:pPr>
                      <a:r>
                        <a:rPr lang="en-US" sz="1200" dirty="0">
                          <a:solidFill>
                            <a:schemeClr val="tx1"/>
                          </a:solidFill>
                          <a:effectLst/>
                        </a:rPr>
                        <a:t>CASAS </a:t>
                      </a:r>
                      <a:r>
                        <a:rPr lang="en-US" sz="1200" dirty="0" smtClean="0">
                          <a:solidFill>
                            <a:schemeClr val="tx1"/>
                          </a:solidFill>
                          <a:effectLst/>
                        </a:rPr>
                        <a:t>Level C/D</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spcBef>
                          <a:spcPts val="300"/>
                        </a:spcBef>
                        <a:spcAft>
                          <a:spcPts val="300"/>
                        </a:spcAft>
                      </a:pPr>
                      <a:r>
                        <a:rPr lang="en-US" sz="1500" dirty="0">
                          <a:solidFill>
                            <a:schemeClr val="tx1"/>
                          </a:solidFill>
                          <a:effectLst/>
                        </a:rPr>
                        <a:t>College and Career Readiness </a:t>
                      </a:r>
                      <a:r>
                        <a:rPr lang="en-US" sz="1500" dirty="0" smtClean="0">
                          <a:solidFill>
                            <a:schemeClr val="tx1"/>
                          </a:solidFill>
                          <a:effectLst/>
                        </a:rPr>
                        <a:t>Standards (CCRS) Covered by CASAS Math Goals Series</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3133373112"/>
                  </a:ext>
                </a:extLst>
              </a:tr>
              <a:tr h="847416">
                <a:tc>
                  <a:txBody>
                    <a:bodyPr/>
                    <a:lstStyle/>
                    <a:p>
                      <a:pPr marL="0" marR="0">
                        <a:spcBef>
                          <a:spcPts val="300"/>
                        </a:spcBef>
                        <a:spcAft>
                          <a:spcPts val="0"/>
                        </a:spcAft>
                      </a:pPr>
                      <a:r>
                        <a:rPr lang="en-US" sz="1200" dirty="0">
                          <a:solidFill>
                            <a:schemeClr val="tx1"/>
                          </a:solidFill>
                          <a:effectLst/>
                        </a:rPr>
                        <a:t>M1: Number Sense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spcBef>
                          <a:spcPts val="300"/>
                        </a:spcBef>
                        <a:spcAft>
                          <a:spcPts val="0"/>
                        </a:spcAft>
                      </a:pPr>
                      <a:r>
                        <a:rPr lang="en-US" sz="1300" dirty="0" smtClean="0">
                          <a:solidFill>
                            <a:schemeClr val="tx1"/>
                          </a:solidFill>
                          <a:effectLst/>
                        </a:rPr>
                        <a:t>33%</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0"/>
                        </a:spcAft>
                      </a:pPr>
                      <a:r>
                        <a:rPr lang="en-US" sz="1300" dirty="0" smtClean="0">
                          <a:solidFill>
                            <a:schemeClr val="tx1"/>
                          </a:solidFill>
                          <a:effectLst/>
                        </a:rPr>
                        <a:t>22%</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300"/>
                        </a:spcBef>
                        <a:spcAft>
                          <a:spcPts val="0"/>
                        </a:spcAft>
                      </a:pPr>
                      <a:r>
                        <a:rPr lang="en-US" sz="1000" b="1" dirty="0">
                          <a:solidFill>
                            <a:schemeClr val="tx1"/>
                          </a:solidFill>
                          <a:effectLst/>
                        </a:rPr>
                        <a:t>At the A/B level</a:t>
                      </a:r>
                      <a:r>
                        <a:rPr lang="en-US" sz="1000" dirty="0">
                          <a:solidFill>
                            <a:schemeClr val="tx1"/>
                          </a:solidFill>
                          <a:effectLst/>
                        </a:rPr>
                        <a:t>, use basic concepts of number system, place values, operations of addition, subtraction, multiplication and division, fractions, fraction equivalents, ratios and proportions.</a:t>
                      </a:r>
                    </a:p>
                    <a:p>
                      <a:pPr marL="0" marR="0">
                        <a:spcBef>
                          <a:spcPts val="300"/>
                        </a:spcBef>
                        <a:spcAft>
                          <a:spcPts val="0"/>
                        </a:spcAft>
                      </a:pPr>
                      <a:r>
                        <a:rPr lang="en-US" sz="1000" b="1" dirty="0">
                          <a:solidFill>
                            <a:schemeClr val="tx1"/>
                          </a:solidFill>
                          <a:effectLst/>
                        </a:rPr>
                        <a:t>At the </a:t>
                      </a:r>
                      <a:r>
                        <a:rPr lang="en-US" sz="1000" b="1" dirty="0" smtClean="0">
                          <a:solidFill>
                            <a:schemeClr val="tx1"/>
                          </a:solidFill>
                          <a:effectLst/>
                        </a:rPr>
                        <a:t>C/D </a:t>
                      </a:r>
                      <a:r>
                        <a:rPr lang="en-US" sz="1000" b="1" dirty="0">
                          <a:solidFill>
                            <a:schemeClr val="tx1"/>
                          </a:solidFill>
                          <a:effectLst/>
                        </a:rPr>
                        <a:t>level</a:t>
                      </a:r>
                      <a:r>
                        <a:rPr lang="en-US" sz="1000" dirty="0">
                          <a:solidFill>
                            <a:schemeClr val="tx1"/>
                          </a:solidFill>
                          <a:effectLst/>
                        </a:rPr>
                        <a:t>, use advanced number concepts such as comparing fractions, using operations with rational numbers and exponents.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6386621"/>
                  </a:ext>
                </a:extLst>
              </a:tr>
              <a:tr h="968475">
                <a:tc>
                  <a:txBody>
                    <a:bodyPr/>
                    <a:lstStyle/>
                    <a:p>
                      <a:pPr marL="0" marR="0">
                        <a:spcBef>
                          <a:spcPts val="300"/>
                        </a:spcBef>
                        <a:spcAft>
                          <a:spcPts val="0"/>
                        </a:spcAft>
                      </a:pPr>
                      <a:r>
                        <a:rPr lang="en-US" sz="1200" dirty="0">
                          <a:solidFill>
                            <a:schemeClr val="tx1"/>
                          </a:solidFill>
                          <a:effectLst/>
                        </a:rPr>
                        <a:t>M2: Algebra</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spcBef>
                          <a:spcPts val="300"/>
                        </a:spcBef>
                        <a:spcAft>
                          <a:spcPts val="0"/>
                        </a:spcAft>
                      </a:pPr>
                      <a:r>
                        <a:rPr lang="en-US" sz="1300" dirty="0" smtClean="0">
                          <a:solidFill>
                            <a:schemeClr val="tx1"/>
                          </a:solidFill>
                          <a:effectLst/>
                        </a:rPr>
                        <a:t>12%</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0"/>
                        </a:spcAft>
                      </a:pPr>
                      <a:r>
                        <a:rPr lang="en-US" sz="1300" dirty="0" smtClean="0">
                          <a:solidFill>
                            <a:schemeClr val="tx1"/>
                          </a:solidFill>
                          <a:effectLst/>
                        </a:rPr>
                        <a:t>25%</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At the </a:t>
                      </a:r>
                      <a:r>
                        <a:rPr lang="en-US" sz="1000" b="1" dirty="0" smtClean="0">
                          <a:solidFill>
                            <a:schemeClr val="tx1"/>
                          </a:solidFill>
                          <a:effectLst/>
                        </a:rPr>
                        <a:t>A/B </a:t>
                      </a:r>
                      <a:r>
                        <a:rPr lang="en-US" sz="1000" b="1" dirty="0">
                          <a:solidFill>
                            <a:schemeClr val="tx1"/>
                          </a:solidFill>
                          <a:effectLst/>
                        </a:rPr>
                        <a:t>level, </a:t>
                      </a:r>
                      <a:r>
                        <a:rPr lang="en-US" sz="1000" dirty="0">
                          <a:solidFill>
                            <a:schemeClr val="tx1"/>
                          </a:solidFill>
                          <a:effectLst/>
                        </a:rPr>
                        <a:t>understand and reason with properties of four operations, explain patterns in four operations, solve basic one-variable equations</a:t>
                      </a:r>
                      <a:r>
                        <a:rPr lang="en-US" sz="1000" dirty="0" smtClean="0">
                          <a:solidFill>
                            <a:schemeClr val="tx1"/>
                          </a:solidFill>
                          <a:effectLst/>
                        </a:rPr>
                        <a:t>.</a:t>
                      </a:r>
                    </a:p>
                    <a:p>
                      <a:pPr marL="0" marR="0">
                        <a:spcBef>
                          <a:spcPts val="0"/>
                        </a:spcBef>
                        <a:spcAft>
                          <a:spcPts val="0"/>
                        </a:spcAft>
                      </a:pPr>
                      <a:endParaRPr lang="en-US" sz="1000" dirty="0">
                        <a:solidFill>
                          <a:schemeClr val="tx1"/>
                        </a:solidFill>
                        <a:effectLst/>
                      </a:endParaRPr>
                    </a:p>
                    <a:p>
                      <a:pPr marL="0" marR="0">
                        <a:spcBef>
                          <a:spcPts val="0"/>
                        </a:spcBef>
                        <a:spcAft>
                          <a:spcPts val="0"/>
                        </a:spcAft>
                      </a:pPr>
                      <a:r>
                        <a:rPr lang="en-US" sz="1000" b="1" dirty="0">
                          <a:solidFill>
                            <a:schemeClr val="tx1"/>
                          </a:solidFill>
                          <a:effectLst/>
                        </a:rPr>
                        <a:t>At the </a:t>
                      </a:r>
                      <a:r>
                        <a:rPr lang="en-US" sz="1000" b="1" dirty="0" smtClean="0">
                          <a:solidFill>
                            <a:schemeClr val="tx1"/>
                          </a:solidFill>
                          <a:effectLst/>
                        </a:rPr>
                        <a:t>C/D </a:t>
                      </a:r>
                      <a:r>
                        <a:rPr lang="en-US" sz="1000" b="1" dirty="0">
                          <a:solidFill>
                            <a:schemeClr val="tx1"/>
                          </a:solidFill>
                          <a:effectLst/>
                        </a:rPr>
                        <a:t>level, </a:t>
                      </a:r>
                      <a:r>
                        <a:rPr lang="en-US" sz="1000" dirty="0">
                          <a:solidFill>
                            <a:schemeClr val="tx1"/>
                          </a:solidFill>
                          <a:effectLst/>
                        </a:rPr>
                        <a:t>generate equivalent equations and those with two or more variables, understand radicals, use lines and linear equations, use functions and functional expression, including inequalities, polynomials, quadratics, and exponential models.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2946755"/>
                  </a:ext>
                </a:extLst>
              </a:tr>
              <a:tr h="807063">
                <a:tc>
                  <a:txBody>
                    <a:bodyPr/>
                    <a:lstStyle/>
                    <a:p>
                      <a:pPr marL="0" marR="0">
                        <a:spcBef>
                          <a:spcPts val="300"/>
                        </a:spcBef>
                        <a:spcAft>
                          <a:spcPts val="0"/>
                        </a:spcAft>
                      </a:pPr>
                      <a:r>
                        <a:rPr lang="en-US" sz="1200" dirty="0">
                          <a:solidFill>
                            <a:schemeClr val="tx1"/>
                          </a:solidFill>
                          <a:effectLst/>
                        </a:rPr>
                        <a:t>M3: Geometry</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spcBef>
                          <a:spcPts val="300"/>
                        </a:spcBef>
                        <a:spcAft>
                          <a:spcPts val="0"/>
                        </a:spcAft>
                      </a:pPr>
                      <a:r>
                        <a:rPr lang="en-US" sz="1300" dirty="0">
                          <a:solidFill>
                            <a:schemeClr val="tx1"/>
                          </a:solidFill>
                          <a:effectLst/>
                        </a:rPr>
                        <a:t>10%</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0"/>
                        </a:spcAft>
                      </a:pPr>
                      <a:r>
                        <a:rPr lang="en-US" sz="1300" dirty="0" smtClean="0">
                          <a:solidFill>
                            <a:schemeClr val="tx1"/>
                          </a:solidFill>
                          <a:effectLst/>
                        </a:rPr>
                        <a:t>26%</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At the </a:t>
                      </a:r>
                      <a:r>
                        <a:rPr lang="en-US" sz="1000" b="1" dirty="0" smtClean="0">
                          <a:solidFill>
                            <a:schemeClr val="tx1"/>
                          </a:solidFill>
                          <a:effectLst/>
                        </a:rPr>
                        <a:t>A/B </a:t>
                      </a:r>
                      <a:r>
                        <a:rPr lang="en-US" sz="1000" b="1" dirty="0">
                          <a:solidFill>
                            <a:schemeClr val="tx1"/>
                          </a:solidFill>
                          <a:effectLst/>
                        </a:rPr>
                        <a:t>level, </a:t>
                      </a:r>
                      <a:r>
                        <a:rPr lang="en-US" sz="1000" dirty="0">
                          <a:solidFill>
                            <a:schemeClr val="tx1"/>
                          </a:solidFill>
                          <a:effectLst/>
                        </a:rPr>
                        <a:t>identify and reason with shapes and their attributes in 2- and 3-dimensions, find area and volume. </a:t>
                      </a:r>
                      <a:endParaRPr lang="en-US" sz="1000" dirty="0" smtClean="0">
                        <a:solidFill>
                          <a:schemeClr val="tx1"/>
                        </a:solidFill>
                        <a:effectLst/>
                      </a:endParaRPr>
                    </a:p>
                    <a:p>
                      <a:pPr marL="0" marR="0">
                        <a:spcBef>
                          <a:spcPts val="0"/>
                        </a:spcBef>
                        <a:spcAft>
                          <a:spcPts val="0"/>
                        </a:spcAft>
                      </a:pPr>
                      <a:endParaRPr lang="en-US" sz="1000" dirty="0">
                        <a:solidFill>
                          <a:schemeClr val="tx1"/>
                        </a:solidFill>
                        <a:effectLst/>
                      </a:endParaRPr>
                    </a:p>
                    <a:p>
                      <a:pPr marL="0" marR="0">
                        <a:spcBef>
                          <a:spcPts val="0"/>
                        </a:spcBef>
                        <a:spcAft>
                          <a:spcPts val="0"/>
                        </a:spcAft>
                      </a:pPr>
                      <a:r>
                        <a:rPr lang="en-US" sz="1000" b="1" dirty="0">
                          <a:solidFill>
                            <a:schemeClr val="tx1"/>
                          </a:solidFill>
                          <a:effectLst/>
                        </a:rPr>
                        <a:t>At the </a:t>
                      </a:r>
                      <a:r>
                        <a:rPr lang="en-US" sz="1000" b="1" dirty="0" smtClean="0">
                          <a:solidFill>
                            <a:schemeClr val="tx1"/>
                          </a:solidFill>
                          <a:effectLst/>
                        </a:rPr>
                        <a:t>C/D </a:t>
                      </a:r>
                      <a:r>
                        <a:rPr lang="en-US" sz="1000" b="1" dirty="0">
                          <a:solidFill>
                            <a:schemeClr val="tx1"/>
                          </a:solidFill>
                          <a:effectLst/>
                        </a:rPr>
                        <a:t>level</a:t>
                      </a:r>
                      <a:r>
                        <a:rPr lang="en-US" sz="1000" dirty="0">
                          <a:solidFill>
                            <a:schemeClr val="tx1"/>
                          </a:solidFill>
                          <a:effectLst/>
                        </a:rPr>
                        <a:t>, solve problems of angle, area, congruence, similarity, trigonometry, volumes of cone, pyramids and spheres.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3624732"/>
                  </a:ext>
                </a:extLst>
              </a:tr>
              <a:tr h="807063">
                <a:tc>
                  <a:txBody>
                    <a:bodyPr/>
                    <a:lstStyle/>
                    <a:p>
                      <a:pPr marL="0" marR="0">
                        <a:spcBef>
                          <a:spcPts val="300"/>
                        </a:spcBef>
                        <a:spcAft>
                          <a:spcPts val="0"/>
                        </a:spcAft>
                      </a:pPr>
                      <a:r>
                        <a:rPr lang="en-US" sz="1200" dirty="0">
                          <a:solidFill>
                            <a:schemeClr val="tx1"/>
                          </a:solidFill>
                          <a:effectLst/>
                        </a:rPr>
                        <a:t>M4: </a:t>
                      </a:r>
                      <a:r>
                        <a:rPr lang="en-US" sz="1100" dirty="0">
                          <a:solidFill>
                            <a:schemeClr val="tx1"/>
                          </a:solidFill>
                          <a:effectLst/>
                        </a:rPr>
                        <a:t>Measurement</a:t>
                      </a:r>
                      <a:r>
                        <a:rPr lang="en-US" sz="1100" dirty="0" smtClean="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300" dirty="0" smtClean="0">
                          <a:solidFill>
                            <a:schemeClr val="tx1"/>
                          </a:solidFill>
                          <a:effectLst/>
                        </a:rPr>
                        <a:t>45%</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0"/>
                        </a:spcAft>
                      </a:pPr>
                      <a:r>
                        <a:rPr lang="en-US" sz="1300" dirty="0" smtClean="0">
                          <a:solidFill>
                            <a:schemeClr val="tx1"/>
                          </a:solidFill>
                          <a:effectLst/>
                        </a:rPr>
                        <a:t>12%</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At the </a:t>
                      </a:r>
                      <a:r>
                        <a:rPr lang="en-US" sz="1000" b="1" dirty="0" smtClean="0">
                          <a:solidFill>
                            <a:schemeClr val="tx1"/>
                          </a:solidFill>
                          <a:effectLst/>
                        </a:rPr>
                        <a:t>A/B </a:t>
                      </a:r>
                      <a:r>
                        <a:rPr lang="en-US" sz="1000" b="1" dirty="0">
                          <a:solidFill>
                            <a:schemeClr val="tx1"/>
                          </a:solidFill>
                          <a:effectLst/>
                        </a:rPr>
                        <a:t>level, </a:t>
                      </a:r>
                      <a:r>
                        <a:rPr lang="en-US" sz="1000" dirty="0">
                          <a:solidFill>
                            <a:schemeClr val="tx1"/>
                          </a:solidFill>
                          <a:effectLst/>
                        </a:rPr>
                        <a:t>measure with standard units, time intervals, liquid masses and volumes, area, unit conversions, angle measurements</a:t>
                      </a:r>
                      <a:r>
                        <a:rPr lang="en-US" sz="1000" dirty="0" smtClean="0">
                          <a:solidFill>
                            <a:schemeClr val="tx1"/>
                          </a:solidFill>
                          <a:effectLst/>
                        </a:rPr>
                        <a:t>.</a:t>
                      </a:r>
                    </a:p>
                    <a:p>
                      <a:pPr marL="0" marR="0">
                        <a:spcBef>
                          <a:spcPts val="0"/>
                        </a:spcBef>
                        <a:spcAft>
                          <a:spcPts val="0"/>
                        </a:spcAft>
                      </a:pPr>
                      <a:r>
                        <a:rPr lang="en-US" sz="1000" dirty="0" smtClean="0">
                          <a:solidFill>
                            <a:schemeClr val="tx1"/>
                          </a:solidFill>
                          <a:effectLst/>
                        </a:rPr>
                        <a:t> </a:t>
                      </a:r>
                      <a:endParaRPr lang="en-US" sz="1000" dirty="0">
                        <a:solidFill>
                          <a:schemeClr val="tx1"/>
                        </a:solidFill>
                        <a:effectLst/>
                      </a:endParaRPr>
                    </a:p>
                    <a:p>
                      <a:pPr marL="0" marR="0">
                        <a:spcBef>
                          <a:spcPts val="0"/>
                        </a:spcBef>
                        <a:spcAft>
                          <a:spcPts val="0"/>
                        </a:spcAft>
                      </a:pPr>
                      <a:r>
                        <a:rPr lang="en-US" sz="1000" b="1" dirty="0">
                          <a:solidFill>
                            <a:schemeClr val="tx1"/>
                          </a:solidFill>
                          <a:effectLst/>
                        </a:rPr>
                        <a:t>At the </a:t>
                      </a:r>
                      <a:r>
                        <a:rPr lang="en-US" sz="1000" b="1" dirty="0" smtClean="0">
                          <a:solidFill>
                            <a:schemeClr val="tx1"/>
                          </a:solidFill>
                          <a:effectLst/>
                        </a:rPr>
                        <a:t>C/D </a:t>
                      </a:r>
                      <a:r>
                        <a:rPr lang="en-US" sz="1000" b="1" dirty="0">
                          <a:solidFill>
                            <a:schemeClr val="tx1"/>
                          </a:solidFill>
                          <a:effectLst/>
                        </a:rPr>
                        <a:t>level, </a:t>
                      </a:r>
                      <a:r>
                        <a:rPr lang="en-US" sz="1000" dirty="0">
                          <a:solidFill>
                            <a:schemeClr val="tx1"/>
                          </a:solidFill>
                          <a:effectLst/>
                        </a:rPr>
                        <a:t>understand/apply Pythagorean theorem, use volume measurements for complex modeling.</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112157"/>
                  </a:ext>
                </a:extLst>
              </a:tr>
              <a:tr h="968475">
                <a:tc>
                  <a:txBody>
                    <a:bodyPr/>
                    <a:lstStyle/>
                    <a:p>
                      <a:pPr marL="0" marR="0">
                        <a:spcBef>
                          <a:spcPts val="300"/>
                        </a:spcBef>
                        <a:spcAft>
                          <a:spcPts val="0"/>
                        </a:spcAft>
                      </a:pPr>
                      <a:r>
                        <a:rPr lang="en-US" sz="1200" dirty="0">
                          <a:solidFill>
                            <a:schemeClr val="tx1"/>
                          </a:solidFill>
                          <a:effectLst/>
                        </a:rPr>
                        <a:t>M5: Statistics </a:t>
                      </a:r>
                      <a:r>
                        <a:rPr lang="en-US" sz="1200" dirty="0" smtClean="0">
                          <a:solidFill>
                            <a:schemeClr val="tx1"/>
                          </a:solidFill>
                          <a:effectLst/>
                        </a:rPr>
                        <a:t>and</a:t>
                      </a:r>
                      <a:r>
                        <a:rPr lang="en-US" sz="1200" baseline="0" dirty="0" smtClean="0">
                          <a:solidFill>
                            <a:schemeClr val="tx1"/>
                          </a:solidFill>
                          <a:effectLst/>
                        </a:rPr>
                        <a:t> </a:t>
                      </a:r>
                      <a:r>
                        <a:rPr lang="en-US" sz="1200" dirty="0" smtClean="0">
                          <a:solidFill>
                            <a:schemeClr val="tx1"/>
                          </a:solidFill>
                          <a:effectLst/>
                        </a:rPr>
                        <a:t>Probability</a:t>
                      </a:r>
                      <a:r>
                        <a:rPr lang="en-US" sz="1200" dirty="0">
                          <a:solidFill>
                            <a:schemeClr val="tx1"/>
                          </a:solidFill>
                          <a:effectLst/>
                        </a:rPr>
                        <a:t>**</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0"/>
                        </a:spcAft>
                      </a:pPr>
                      <a:r>
                        <a:rPr lang="en-US" sz="1300" dirty="0" smtClean="0">
                          <a:solidFill>
                            <a:schemeClr val="tx1"/>
                          </a:solidFill>
                          <a:effectLst/>
                        </a:rPr>
                        <a:t>15%</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At the </a:t>
                      </a:r>
                      <a:r>
                        <a:rPr lang="en-US" sz="1000" b="1" dirty="0" smtClean="0">
                          <a:solidFill>
                            <a:schemeClr val="tx1"/>
                          </a:solidFill>
                          <a:effectLst/>
                        </a:rPr>
                        <a:t>A/B </a:t>
                      </a:r>
                      <a:r>
                        <a:rPr lang="en-US" sz="1000" b="1" dirty="0">
                          <a:solidFill>
                            <a:schemeClr val="tx1"/>
                          </a:solidFill>
                          <a:effectLst/>
                        </a:rPr>
                        <a:t>level, </a:t>
                      </a:r>
                      <a:r>
                        <a:rPr lang="en-US" sz="1000" dirty="0">
                          <a:solidFill>
                            <a:schemeClr val="tx1"/>
                          </a:solidFill>
                          <a:effectLst/>
                        </a:rPr>
                        <a:t>understand categories, identify relevant data in tables, represent data in graphs, understand variability, and describe distributions</a:t>
                      </a:r>
                      <a:r>
                        <a:rPr lang="en-US" sz="1000" dirty="0" smtClean="0">
                          <a:solidFill>
                            <a:schemeClr val="tx1"/>
                          </a:solidFill>
                          <a:effectLst/>
                        </a:rPr>
                        <a:t>.</a:t>
                      </a:r>
                    </a:p>
                    <a:p>
                      <a:pPr marL="0" marR="0">
                        <a:spcBef>
                          <a:spcPts val="0"/>
                        </a:spcBef>
                        <a:spcAft>
                          <a:spcPts val="0"/>
                        </a:spcAft>
                      </a:pPr>
                      <a:r>
                        <a:rPr lang="en-US" sz="1000" dirty="0" smtClean="0">
                          <a:solidFill>
                            <a:schemeClr val="tx1"/>
                          </a:solidFill>
                          <a:effectLst/>
                        </a:rPr>
                        <a:t> </a:t>
                      </a:r>
                      <a:endParaRPr lang="en-US" sz="1000" dirty="0">
                        <a:solidFill>
                          <a:schemeClr val="tx1"/>
                        </a:solidFill>
                        <a:effectLst/>
                      </a:endParaRPr>
                    </a:p>
                    <a:p>
                      <a:pPr marL="0" marR="0">
                        <a:spcBef>
                          <a:spcPts val="0"/>
                        </a:spcBef>
                        <a:spcAft>
                          <a:spcPts val="0"/>
                        </a:spcAft>
                      </a:pPr>
                      <a:r>
                        <a:rPr lang="en-US" sz="1000" b="1" dirty="0">
                          <a:solidFill>
                            <a:schemeClr val="tx1"/>
                          </a:solidFill>
                          <a:effectLst/>
                        </a:rPr>
                        <a:t>At the </a:t>
                      </a:r>
                      <a:r>
                        <a:rPr lang="en-US" sz="1000" b="1" dirty="0" smtClean="0">
                          <a:solidFill>
                            <a:schemeClr val="tx1"/>
                          </a:solidFill>
                          <a:effectLst/>
                        </a:rPr>
                        <a:t>C/D </a:t>
                      </a:r>
                      <a:r>
                        <a:rPr lang="en-US" sz="1000" b="1" dirty="0">
                          <a:solidFill>
                            <a:schemeClr val="tx1"/>
                          </a:solidFill>
                          <a:effectLst/>
                        </a:rPr>
                        <a:t>level, </a:t>
                      </a:r>
                      <a:r>
                        <a:rPr lang="en-US" sz="1000" dirty="0">
                          <a:solidFill>
                            <a:schemeClr val="tx1"/>
                          </a:solidFill>
                          <a:effectLst/>
                        </a:rPr>
                        <a:t>understand probability, sampling, draw inferences, summarize and interpret data categorical and quantitative data, draw inferences, investigate associations in bivariate data.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28" marR="40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233930"/>
                  </a:ext>
                </a:extLst>
              </a:tr>
            </a:tbl>
          </a:graphicData>
        </a:graphic>
      </p:graphicFrame>
      <p:grpSp>
        <p:nvGrpSpPr>
          <p:cNvPr id="7" name="Group 6"/>
          <p:cNvGrpSpPr/>
          <p:nvPr/>
        </p:nvGrpSpPr>
        <p:grpSpPr>
          <a:xfrm>
            <a:off x="7620000" y="316548"/>
            <a:ext cx="1219200" cy="597852"/>
            <a:chOff x="7391400" y="326732"/>
            <a:chExt cx="1219200" cy="597852"/>
          </a:xfrm>
        </p:grpSpPr>
        <p:sp>
          <p:nvSpPr>
            <p:cNvPr id="8" name="Title 2"/>
            <p:cNvSpPr txBox="1">
              <a:spLocks/>
            </p:cNvSpPr>
            <p:nvPr/>
          </p:nvSpPr>
          <p:spPr bwMode="auto">
            <a:xfrm>
              <a:off x="7391400" y="685801"/>
              <a:ext cx="1219200" cy="23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1" fontAlgn="base" hangingPunct="1">
                <a:spcBef>
                  <a:spcPct val="0"/>
                </a:spcBef>
                <a:spcAft>
                  <a:spcPct val="0"/>
                </a:spcAft>
                <a:defRPr sz="3200" b="1">
                  <a:solidFill>
                    <a:srgbClr val="54B959"/>
                  </a:solidFill>
                  <a:latin typeface="Trebuchet MS" pitchFamily="34" charset="0"/>
                  <a:ea typeface="+mj-ea"/>
                  <a:cs typeface="Arial" pitchFamily="34" charset="0"/>
                </a:defRPr>
              </a:lvl1pPr>
              <a:lvl2pPr algn="l" rtl="0" eaLnBrk="1" fontAlgn="base" hangingPunct="1">
                <a:spcBef>
                  <a:spcPct val="0"/>
                </a:spcBef>
                <a:spcAft>
                  <a:spcPct val="0"/>
                </a:spcAft>
                <a:defRPr sz="3200" b="1">
                  <a:solidFill>
                    <a:srgbClr val="54B959"/>
                  </a:solidFill>
                  <a:latin typeface="Trebuchet MS" pitchFamily="34" charset="0"/>
                  <a:cs typeface="Arial" charset="0"/>
                </a:defRPr>
              </a:lvl2pPr>
              <a:lvl3pPr algn="l" rtl="0" eaLnBrk="1" fontAlgn="base" hangingPunct="1">
                <a:spcBef>
                  <a:spcPct val="0"/>
                </a:spcBef>
                <a:spcAft>
                  <a:spcPct val="0"/>
                </a:spcAft>
                <a:defRPr sz="3200" b="1">
                  <a:solidFill>
                    <a:srgbClr val="54B959"/>
                  </a:solidFill>
                  <a:latin typeface="Trebuchet MS" pitchFamily="34" charset="0"/>
                  <a:cs typeface="Arial" charset="0"/>
                </a:defRPr>
              </a:lvl3pPr>
              <a:lvl4pPr algn="l" rtl="0" eaLnBrk="1" fontAlgn="base" hangingPunct="1">
                <a:spcBef>
                  <a:spcPct val="0"/>
                </a:spcBef>
                <a:spcAft>
                  <a:spcPct val="0"/>
                </a:spcAft>
                <a:defRPr sz="3200" b="1">
                  <a:solidFill>
                    <a:srgbClr val="54B959"/>
                  </a:solidFill>
                  <a:latin typeface="Trebuchet MS" pitchFamily="34" charset="0"/>
                  <a:cs typeface="Arial" charset="0"/>
                </a:defRPr>
              </a:lvl4pPr>
              <a:lvl5pPr algn="l" rtl="0" eaLnBrk="1" fontAlgn="base" hangingPunct="1">
                <a:spcBef>
                  <a:spcPct val="0"/>
                </a:spcBef>
                <a:spcAft>
                  <a:spcPct val="0"/>
                </a:spcAft>
                <a:defRPr sz="3200" b="1">
                  <a:solidFill>
                    <a:srgbClr val="54B959"/>
                  </a:solidFill>
                  <a:latin typeface="Trebuchet MS" pitchFamily="34" charset="0"/>
                  <a:cs typeface="Arial" charset="0"/>
                </a:defRPr>
              </a:lvl5pPr>
              <a:lvl6pPr marL="457200" algn="r" rtl="0" eaLnBrk="1" fontAlgn="base" hangingPunct="1">
                <a:spcBef>
                  <a:spcPct val="0"/>
                </a:spcBef>
                <a:spcAft>
                  <a:spcPct val="0"/>
                </a:spcAft>
                <a:defRPr sz="3200" b="1">
                  <a:solidFill>
                    <a:srgbClr val="008080"/>
                  </a:solidFill>
                  <a:latin typeface="Helvetica" pitchFamily="34" charset="0"/>
                </a:defRPr>
              </a:lvl6pPr>
              <a:lvl7pPr marL="914400" algn="r" rtl="0" eaLnBrk="1" fontAlgn="base" hangingPunct="1">
                <a:spcBef>
                  <a:spcPct val="0"/>
                </a:spcBef>
                <a:spcAft>
                  <a:spcPct val="0"/>
                </a:spcAft>
                <a:defRPr sz="3200" b="1">
                  <a:solidFill>
                    <a:srgbClr val="008080"/>
                  </a:solidFill>
                  <a:latin typeface="Helvetica" pitchFamily="34" charset="0"/>
                </a:defRPr>
              </a:lvl7pPr>
              <a:lvl8pPr marL="1371600" algn="r" rtl="0" eaLnBrk="1" fontAlgn="base" hangingPunct="1">
                <a:spcBef>
                  <a:spcPct val="0"/>
                </a:spcBef>
                <a:spcAft>
                  <a:spcPct val="0"/>
                </a:spcAft>
                <a:defRPr sz="3200" b="1">
                  <a:solidFill>
                    <a:srgbClr val="008080"/>
                  </a:solidFill>
                  <a:latin typeface="Helvetica" pitchFamily="34" charset="0"/>
                </a:defRPr>
              </a:lvl8pPr>
              <a:lvl9pPr marL="1828800" algn="r" rtl="0" eaLnBrk="1" fontAlgn="base" hangingPunct="1">
                <a:spcBef>
                  <a:spcPct val="0"/>
                </a:spcBef>
                <a:spcAft>
                  <a:spcPct val="0"/>
                </a:spcAft>
                <a:defRPr sz="3200" b="1">
                  <a:solidFill>
                    <a:srgbClr val="008080"/>
                  </a:solidFill>
                  <a:latin typeface="Helvetica" pitchFamily="34" charset="0"/>
                </a:defRPr>
              </a:lvl9pPr>
            </a:lstStyle>
            <a:p>
              <a:pPr algn="ctr">
                <a:defRPr/>
              </a:pPr>
              <a:r>
                <a:rPr lang="en-US" altLang="en-US" sz="1400" dirty="0" smtClean="0">
                  <a:solidFill>
                    <a:srgbClr val="008080"/>
                  </a:solidFill>
                  <a:latin typeface="+mj-lt"/>
                </a:rPr>
                <a:t>Math </a:t>
              </a:r>
              <a:r>
                <a:rPr lang="en-US" altLang="en-US" sz="1400" dirty="0">
                  <a:solidFill>
                    <a:srgbClr val="008080"/>
                  </a:solidFill>
                  <a:latin typeface="+mj-lt"/>
                </a:rPr>
                <a:t>Series</a:t>
              </a:r>
              <a:endParaRPr lang="en-US" altLang="en-US" sz="1400" kern="0" dirty="0" smtClean="0">
                <a:solidFill>
                  <a:srgbClr val="008080"/>
                </a:solidFill>
                <a:latin typeface="+mj-lt"/>
              </a:endParaRPr>
            </a:p>
          </p:txBody>
        </p:sp>
        <p:pic>
          <p:nvPicPr>
            <p:cNvPr id="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7906" y="326732"/>
              <a:ext cx="986189" cy="38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Footer Placeholder 11"/>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13" name="Slide Number Placeholder 12"/>
          <p:cNvSpPr>
            <a:spLocks noGrp="1"/>
          </p:cNvSpPr>
          <p:nvPr>
            <p:ph type="sldNum" sz="quarter" idx="4"/>
          </p:nvPr>
        </p:nvSpPr>
        <p:spPr>
          <a:xfrm>
            <a:off x="8475181" y="6406488"/>
            <a:ext cx="512638" cy="365125"/>
          </a:xfrm>
        </p:spPr>
        <p:txBody>
          <a:bodyPr/>
          <a:lstStyle/>
          <a:p>
            <a:fld id="{BDED8187-DC1D-4F88-AF01-46053098CAB9}" type="slidenum">
              <a:rPr lang="en-US" smtClean="0"/>
              <a:t>22</a:t>
            </a:fld>
            <a:endParaRPr lang="en-US" dirty="0"/>
          </a:p>
        </p:txBody>
      </p:sp>
    </p:spTree>
    <p:extLst>
      <p:ext uri="{BB962C8B-B14F-4D97-AF65-F5344CB8AC3E}">
        <p14:creationId xmlns:p14="http://schemas.microsoft.com/office/powerpoint/2010/main" val="424835352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5F24632-152D-4020-81F4-23C1E8598238}" type="slidenum">
              <a:rPr lang="en-US" altLang="en-US" smtClean="0"/>
              <a:pPr/>
              <a:t>23</a:t>
            </a:fld>
            <a:endParaRPr lang="en-US" altLang="en-US"/>
          </a:p>
        </p:txBody>
      </p:sp>
      <p:sp>
        <p:nvSpPr>
          <p:cNvPr id="20482" name="Title 1"/>
          <p:cNvSpPr>
            <a:spLocks noGrp="1"/>
          </p:cNvSpPr>
          <p:nvPr>
            <p:ph type="title" idx="4294967295"/>
          </p:nvPr>
        </p:nvSpPr>
        <p:spPr>
          <a:xfrm>
            <a:off x="0" y="206375"/>
            <a:ext cx="7315200" cy="595313"/>
          </a:xfrm>
        </p:spPr>
        <p:txBody>
          <a:bodyPr>
            <a:noAutofit/>
          </a:bodyPr>
          <a:lstStyle/>
          <a:p>
            <a:pPr marL="114300"/>
            <a:r>
              <a:rPr lang="en-US" altLang="en-US" sz="2600" dirty="0" smtClean="0"/>
              <a:t>Old to New NRS Math EFLs </a:t>
            </a:r>
            <a:r>
              <a:rPr lang="en-US" altLang="en-US" sz="2600" dirty="0"/>
              <a:t>and </a:t>
            </a:r>
            <a:r>
              <a:rPr lang="en-US" altLang="en-US" sz="2600" dirty="0" smtClean="0"/>
              <a:t>Scale </a:t>
            </a:r>
            <a:r>
              <a:rPr lang="en-US" altLang="en-US" sz="2600" dirty="0"/>
              <a:t>Score </a:t>
            </a:r>
            <a:r>
              <a:rPr lang="en-US" altLang="en-US" sz="2600" dirty="0" smtClean="0"/>
              <a:t>Ranges</a:t>
            </a:r>
            <a:endParaRPr lang="en-US" altLang="en-US" sz="2600" dirty="0" smtClean="0">
              <a:solidFill>
                <a:schemeClr val="tx1"/>
              </a:solidFill>
            </a:endParaRPr>
          </a:p>
        </p:txBody>
      </p:sp>
      <p:graphicFrame>
        <p:nvGraphicFramePr>
          <p:cNvPr id="7" name="Table 6"/>
          <p:cNvGraphicFramePr>
            <a:graphicFrameLocks noGrp="1"/>
          </p:cNvGraphicFramePr>
          <p:nvPr>
            <p:extLst/>
          </p:nvPr>
        </p:nvGraphicFramePr>
        <p:xfrm>
          <a:off x="152401" y="1245554"/>
          <a:ext cx="4495799" cy="4774087"/>
        </p:xfrm>
        <a:graphic>
          <a:graphicData uri="http://schemas.openxmlformats.org/drawingml/2006/table">
            <a:tbl>
              <a:tblPr firstRow="1" firstCol="1" bandRow="1">
                <a:tableStyleId>{5C22544A-7EE6-4342-B048-85BDC9FD1C3A}</a:tableStyleId>
              </a:tblPr>
              <a:tblGrid>
                <a:gridCol w="217978">
                  <a:extLst>
                    <a:ext uri="{9D8B030D-6E8A-4147-A177-3AD203B41FA5}">
                      <a16:colId xmlns:a16="http://schemas.microsoft.com/office/drawing/2014/main" val="1417372258"/>
                    </a:ext>
                  </a:extLst>
                </a:gridCol>
                <a:gridCol w="653934">
                  <a:extLst>
                    <a:ext uri="{9D8B030D-6E8A-4147-A177-3AD203B41FA5}">
                      <a16:colId xmlns:a16="http://schemas.microsoft.com/office/drawing/2014/main" val="324179759"/>
                    </a:ext>
                  </a:extLst>
                </a:gridCol>
                <a:gridCol w="2016298">
                  <a:extLst>
                    <a:ext uri="{9D8B030D-6E8A-4147-A177-3AD203B41FA5}">
                      <a16:colId xmlns:a16="http://schemas.microsoft.com/office/drawing/2014/main" val="2385903288"/>
                    </a:ext>
                  </a:extLst>
                </a:gridCol>
                <a:gridCol w="1607589">
                  <a:extLst>
                    <a:ext uri="{9D8B030D-6E8A-4147-A177-3AD203B41FA5}">
                      <a16:colId xmlns:a16="http://schemas.microsoft.com/office/drawing/2014/main" val="2999264435"/>
                    </a:ext>
                  </a:extLst>
                </a:gridCol>
              </a:tblGrid>
              <a:tr h="59767">
                <a:tc>
                  <a:txBody>
                    <a:bodyPr/>
                    <a:lstStyle/>
                    <a:p>
                      <a:endParaRPr lang="en-US" dirty="0"/>
                    </a:p>
                  </a:txBody>
                  <a:tcPr marL="68580" marR="68580" marT="0" marB="0" anchor="ctr">
                    <a:solidFill>
                      <a:schemeClr val="bg1"/>
                    </a:solidFill>
                  </a:tcPr>
                </a:tc>
                <a:tc>
                  <a:txBody>
                    <a:bodyPr/>
                    <a:lstStyle/>
                    <a:p>
                      <a:pPr marL="0" marR="0" algn="ctr">
                        <a:spcBef>
                          <a:spcPts val="600"/>
                        </a:spcBef>
                        <a:spcAft>
                          <a:spcPts val="0"/>
                        </a:spcAft>
                      </a:pPr>
                      <a:r>
                        <a:rPr lang="en-US" sz="1400" dirty="0" smtClean="0">
                          <a:solidFill>
                            <a:schemeClr val="tx1"/>
                          </a:solidFill>
                          <a:effectLst/>
                        </a:rPr>
                        <a:t>NRS</a:t>
                      </a:r>
                      <a:r>
                        <a:rPr lang="en-US" sz="1400" baseline="0" dirty="0" smtClean="0">
                          <a:solidFill>
                            <a:schemeClr val="tx1"/>
                          </a:solidFill>
                          <a:effectLst/>
                        </a:rPr>
                        <a:t> </a:t>
                      </a:r>
                      <a:r>
                        <a:rPr lang="en-US" sz="1400" dirty="0" smtClean="0">
                          <a:solidFill>
                            <a:schemeClr val="tx1"/>
                          </a:solidFill>
                          <a:effectLst/>
                        </a:rPr>
                        <a:t>EFL</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ECFF"/>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800" b="1" kern="1200" dirty="0" smtClean="0">
                          <a:solidFill>
                            <a:schemeClr val="tx1"/>
                          </a:solidFill>
                          <a:effectLst/>
                          <a:latin typeface="+mn-lt"/>
                          <a:ea typeface="+mn-ea"/>
                          <a:cs typeface="+mn-cs"/>
                        </a:rPr>
                        <a:t>Old </a:t>
                      </a:r>
                      <a:br>
                        <a:rPr lang="en-US" sz="1800" b="1" kern="1200" dirty="0" smtClean="0">
                          <a:solidFill>
                            <a:schemeClr val="tx1"/>
                          </a:solidFill>
                          <a:effectLst/>
                          <a:latin typeface="+mn-lt"/>
                          <a:ea typeface="+mn-ea"/>
                          <a:cs typeface="+mn-cs"/>
                        </a:rPr>
                      </a:br>
                      <a:r>
                        <a:rPr lang="en-US" sz="1800" b="1" kern="1200" dirty="0" smtClean="0">
                          <a:solidFill>
                            <a:schemeClr val="tx1"/>
                          </a:solidFill>
                          <a:effectLst/>
                          <a:latin typeface="+mn-lt"/>
                          <a:ea typeface="+mn-ea"/>
                          <a:cs typeface="+mn-cs"/>
                        </a:rPr>
                        <a:t>ABE/ASE EFLs</a:t>
                      </a:r>
                    </a:p>
                    <a:p>
                      <a:pPr marL="0" marR="0" algn="ctr">
                        <a:spcBef>
                          <a:spcPts val="600"/>
                        </a:spcBef>
                        <a:spcAft>
                          <a:spcPts val="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ECFF"/>
                    </a:solidFill>
                  </a:tcPr>
                </a:tc>
                <a:tc>
                  <a:txBody>
                    <a:bodyPr/>
                    <a:lstStyle/>
                    <a:p>
                      <a:pPr marL="0" marR="0" algn="ctr">
                        <a:spcBef>
                          <a:spcPts val="600"/>
                        </a:spcBef>
                        <a:spcAft>
                          <a:spcPts val="0"/>
                        </a:spcAft>
                      </a:pPr>
                      <a:r>
                        <a:rPr lang="en-US" sz="1800" dirty="0" smtClean="0">
                          <a:solidFill>
                            <a:schemeClr val="tx1"/>
                          </a:solidFill>
                          <a:effectLst/>
                          <a:latin typeface="+mj-lt"/>
                          <a:ea typeface="Calibri" panose="020F0502020204030204" pitchFamily="34" charset="0"/>
                          <a:cs typeface="Times New Roman" panose="02020603050405020304" pitchFamily="18" charset="0"/>
                        </a:rPr>
                        <a:t>Life Skills Math Scale</a:t>
                      </a:r>
                      <a:r>
                        <a:rPr lang="en-US" sz="1800" baseline="0" dirty="0" smtClean="0">
                          <a:solidFill>
                            <a:schemeClr val="tx1"/>
                          </a:solidFill>
                          <a:effectLst/>
                          <a:latin typeface="+mj-lt"/>
                          <a:ea typeface="Calibri" panose="020F0502020204030204" pitchFamily="34" charset="0"/>
                          <a:cs typeface="Times New Roman" panose="02020603050405020304" pitchFamily="18" charset="0"/>
                        </a:rPr>
                        <a:t> Score Ranges</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CCECFF"/>
                    </a:solidFill>
                  </a:tcPr>
                </a:tc>
                <a:extLst>
                  <a:ext uri="{0D108BD9-81ED-4DB2-BD59-A6C34878D82A}">
                    <a16:rowId xmlns:a16="http://schemas.microsoft.com/office/drawing/2014/main" val="1973899"/>
                  </a:ext>
                </a:extLst>
              </a:tr>
              <a:tr h="483145">
                <a:tc>
                  <a:txBody>
                    <a:bodyPr/>
                    <a:lstStyle/>
                    <a:p>
                      <a:pPr marL="0" marR="0" algn="ctr">
                        <a:spcBef>
                          <a:spcPts val="600"/>
                        </a:spcBef>
                        <a:spcAft>
                          <a:spcPts val="0"/>
                        </a:spcAft>
                      </a:pP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spcBef>
                          <a:spcPts val="600"/>
                        </a:spcBef>
                        <a:spcAft>
                          <a:spcPts val="0"/>
                        </a:spcAft>
                      </a:pPr>
                      <a:r>
                        <a:rPr lang="en-US" sz="1600" dirty="0">
                          <a:solidFill>
                            <a:schemeClr val="tx1"/>
                          </a:solidFill>
                          <a:effectLst/>
                        </a:rPr>
                        <a:t>1</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ECFF"/>
                    </a:solidFill>
                  </a:tcPr>
                </a:tc>
                <a:tc>
                  <a:txBody>
                    <a:bodyPr/>
                    <a:lstStyle/>
                    <a:p>
                      <a:pPr marL="0" marR="0">
                        <a:spcBef>
                          <a:spcPts val="600"/>
                        </a:spcBef>
                        <a:spcAft>
                          <a:spcPts val="0"/>
                        </a:spcAft>
                      </a:pPr>
                      <a:r>
                        <a:rPr lang="en-US" sz="1600" dirty="0" smtClean="0">
                          <a:effectLst/>
                        </a:rPr>
                        <a:t>Beginning </a:t>
                      </a:r>
                      <a:r>
                        <a:rPr lang="en-US" sz="1600" dirty="0">
                          <a:effectLst/>
                        </a:rPr>
                        <a:t>Literacy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ECFF"/>
                    </a:solidFill>
                  </a:tcPr>
                </a:tc>
                <a:tc>
                  <a:txBody>
                    <a:bodyPr/>
                    <a:lstStyle/>
                    <a:p>
                      <a:pPr marL="0" marR="0" algn="ctr">
                        <a:spcBef>
                          <a:spcPts val="600"/>
                        </a:spcBef>
                        <a:spcAft>
                          <a:spcPts val="0"/>
                        </a:spcAft>
                      </a:pPr>
                      <a:r>
                        <a:rPr lang="en-US" sz="1600" dirty="0" smtClean="0">
                          <a:effectLst/>
                          <a:latin typeface="+mj-lt"/>
                          <a:ea typeface="Calibri" panose="020F0502020204030204" pitchFamily="34" charset="0"/>
                          <a:cs typeface="Times New Roman" panose="02020603050405020304" pitchFamily="18" charset="0"/>
                        </a:rPr>
                        <a:t>200 &amp; below</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CECFF"/>
                    </a:solidFill>
                  </a:tcPr>
                </a:tc>
                <a:extLst>
                  <a:ext uri="{0D108BD9-81ED-4DB2-BD59-A6C34878D82A}">
                    <a16:rowId xmlns:a16="http://schemas.microsoft.com/office/drawing/2014/main" val="3220539772"/>
                  </a:ext>
                </a:extLst>
              </a:tr>
              <a:tr h="483145">
                <a:tc>
                  <a:txBody>
                    <a:bodyPr/>
                    <a:lstStyle/>
                    <a:p>
                      <a:pPr marL="0" marR="0" algn="ctr">
                        <a:spcBef>
                          <a:spcPts val="600"/>
                        </a:spcBef>
                        <a:spcAft>
                          <a:spcPts val="0"/>
                        </a:spcAft>
                      </a:pP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spcBef>
                          <a:spcPts val="600"/>
                        </a:spcBef>
                        <a:spcAft>
                          <a:spcPts val="0"/>
                        </a:spcAft>
                      </a:pPr>
                      <a:r>
                        <a:rPr lang="en-US" sz="1600" dirty="0">
                          <a:solidFill>
                            <a:schemeClr val="tx1"/>
                          </a:solidFill>
                          <a:effectLst/>
                        </a:rPr>
                        <a:t>2</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ECFF"/>
                    </a:solidFill>
                  </a:tcPr>
                </a:tc>
                <a:tc>
                  <a:txBody>
                    <a:bodyPr/>
                    <a:lstStyle/>
                    <a:p>
                      <a:pPr marL="0" marR="0">
                        <a:spcBef>
                          <a:spcPts val="600"/>
                        </a:spcBef>
                        <a:spcAft>
                          <a:spcPts val="0"/>
                        </a:spcAft>
                      </a:pPr>
                      <a:r>
                        <a:rPr lang="en-US" sz="1600" dirty="0">
                          <a:effectLst/>
                        </a:rPr>
                        <a:t>Beginning Basic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ECFF"/>
                    </a:solidFill>
                  </a:tcPr>
                </a:tc>
                <a:tc>
                  <a:txBody>
                    <a:bodyPr/>
                    <a:lstStyle/>
                    <a:p>
                      <a:pPr marL="0" marR="0" algn="ctr">
                        <a:spcBef>
                          <a:spcPts val="600"/>
                        </a:spcBef>
                        <a:spcAft>
                          <a:spcPts val="0"/>
                        </a:spcAft>
                      </a:pPr>
                      <a:r>
                        <a:rPr lang="en-US" sz="1600" dirty="0" smtClean="0">
                          <a:effectLst/>
                          <a:latin typeface="+mj-lt"/>
                          <a:ea typeface="Calibri" panose="020F0502020204030204" pitchFamily="34" charset="0"/>
                          <a:cs typeface="Times New Roman" panose="02020603050405020304" pitchFamily="18" charset="0"/>
                        </a:rPr>
                        <a:t>201</a:t>
                      </a:r>
                      <a:r>
                        <a:rPr lang="en-US" sz="1600" baseline="0" dirty="0" smtClean="0">
                          <a:effectLst/>
                          <a:latin typeface="+mj-lt"/>
                          <a:ea typeface="Calibri" panose="020F0502020204030204" pitchFamily="34" charset="0"/>
                          <a:cs typeface="Times New Roman" panose="02020603050405020304" pitchFamily="18" charset="0"/>
                        </a:rPr>
                        <a:t> - 210</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CECFF"/>
                    </a:solidFill>
                  </a:tcPr>
                </a:tc>
                <a:extLst>
                  <a:ext uri="{0D108BD9-81ED-4DB2-BD59-A6C34878D82A}">
                    <a16:rowId xmlns:a16="http://schemas.microsoft.com/office/drawing/2014/main" val="1754872067"/>
                  </a:ext>
                </a:extLst>
              </a:tr>
              <a:tr h="483145">
                <a:tc>
                  <a:txBody>
                    <a:bodyPr/>
                    <a:lstStyle/>
                    <a:p>
                      <a:pPr marL="0" marR="0" algn="ctr">
                        <a:spcBef>
                          <a:spcPts val="600"/>
                        </a:spcBef>
                        <a:spcAft>
                          <a:spcPts val="0"/>
                        </a:spcAft>
                      </a:pP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spcBef>
                          <a:spcPts val="600"/>
                        </a:spcBef>
                        <a:spcAft>
                          <a:spcPts val="0"/>
                        </a:spcAft>
                      </a:pPr>
                      <a:r>
                        <a:rPr lang="en-US" sz="1600" dirty="0">
                          <a:solidFill>
                            <a:schemeClr val="tx1"/>
                          </a:solidFill>
                          <a:effectLst/>
                        </a:rPr>
                        <a:t>3</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ECFF"/>
                    </a:solidFill>
                  </a:tcPr>
                </a:tc>
                <a:tc>
                  <a:txBody>
                    <a:bodyPr/>
                    <a:lstStyle/>
                    <a:p>
                      <a:pPr marL="0" marR="0">
                        <a:spcBef>
                          <a:spcPts val="600"/>
                        </a:spcBef>
                        <a:spcAft>
                          <a:spcPts val="0"/>
                        </a:spcAft>
                      </a:pPr>
                      <a:r>
                        <a:rPr lang="en-US" sz="1600" dirty="0">
                          <a:effectLst/>
                        </a:rPr>
                        <a:t>Low </a:t>
                      </a:r>
                      <a:r>
                        <a:rPr lang="en-US" sz="1600" dirty="0" smtClean="0">
                          <a:effectLst/>
                        </a:rPr>
                        <a:t>Intermediate</a:t>
                      </a:r>
                      <a:r>
                        <a:rPr lang="en-US" sz="1600" baseline="0" dirty="0" smtClean="0">
                          <a:effectLst/>
                        </a:rPr>
                        <a:t> </a:t>
                      </a:r>
                      <a:r>
                        <a:rPr lang="en-US" sz="1600" dirty="0" smtClean="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ECFF"/>
                    </a:solidFill>
                  </a:tcPr>
                </a:tc>
                <a:tc>
                  <a:txBody>
                    <a:bodyPr/>
                    <a:lstStyle/>
                    <a:p>
                      <a:pPr marL="0" marR="0" algn="ctr">
                        <a:spcBef>
                          <a:spcPts val="600"/>
                        </a:spcBef>
                        <a:spcAft>
                          <a:spcPts val="0"/>
                        </a:spcAft>
                      </a:pPr>
                      <a:r>
                        <a:rPr lang="en-US" sz="1600" dirty="0" smtClean="0">
                          <a:effectLst/>
                          <a:latin typeface="+mj-lt"/>
                          <a:ea typeface="Calibri" panose="020F0502020204030204" pitchFamily="34" charset="0"/>
                          <a:cs typeface="Times New Roman" panose="02020603050405020304" pitchFamily="18" charset="0"/>
                        </a:rPr>
                        <a:t>211 - 220</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CECFF"/>
                    </a:solidFill>
                  </a:tcPr>
                </a:tc>
                <a:extLst>
                  <a:ext uri="{0D108BD9-81ED-4DB2-BD59-A6C34878D82A}">
                    <a16:rowId xmlns:a16="http://schemas.microsoft.com/office/drawing/2014/main" val="3663989749"/>
                  </a:ext>
                </a:extLst>
              </a:tr>
              <a:tr h="483145">
                <a:tc>
                  <a:txBody>
                    <a:bodyPr/>
                    <a:lstStyle/>
                    <a:p>
                      <a:pPr marL="0" marR="0" algn="ctr">
                        <a:spcBef>
                          <a:spcPts val="600"/>
                        </a:spcBef>
                        <a:spcAft>
                          <a:spcPts val="0"/>
                        </a:spcAft>
                      </a:pP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spcBef>
                          <a:spcPts val="600"/>
                        </a:spcBef>
                        <a:spcAft>
                          <a:spcPts val="0"/>
                        </a:spcAft>
                      </a:pP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ECFF"/>
                    </a:solidFill>
                  </a:tcPr>
                </a:tc>
                <a:tc>
                  <a:txBody>
                    <a:bodyPr/>
                    <a:lstStyle/>
                    <a:p>
                      <a:pPr marL="0" marR="0">
                        <a:spcBef>
                          <a:spcPts val="60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ECFF"/>
                    </a:solidFill>
                  </a:tcPr>
                </a:tc>
                <a:tc>
                  <a:txBody>
                    <a:bodyPr/>
                    <a:lstStyle/>
                    <a:p>
                      <a:pPr marL="0" marR="0" algn="ctr">
                        <a:spcBef>
                          <a:spcPts val="600"/>
                        </a:spcBef>
                        <a:spcAft>
                          <a:spcPts val="0"/>
                        </a:spcAft>
                      </a:pP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CECFF"/>
                    </a:solidFill>
                  </a:tcPr>
                </a:tc>
                <a:extLst>
                  <a:ext uri="{0D108BD9-81ED-4DB2-BD59-A6C34878D82A}">
                    <a16:rowId xmlns:a16="http://schemas.microsoft.com/office/drawing/2014/main" val="3464453069"/>
                  </a:ext>
                </a:extLst>
              </a:tr>
              <a:tr h="569109">
                <a:tc>
                  <a:txBody>
                    <a:bodyPr/>
                    <a:lstStyle/>
                    <a:p>
                      <a:pPr marL="0" marR="0" algn="ctr">
                        <a:spcBef>
                          <a:spcPts val="600"/>
                        </a:spcBef>
                        <a:spcAft>
                          <a:spcPts val="0"/>
                        </a:spcAft>
                      </a:pP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spcBef>
                          <a:spcPts val="600"/>
                        </a:spcBef>
                        <a:spcAft>
                          <a:spcPts val="0"/>
                        </a:spcAft>
                      </a:pPr>
                      <a:r>
                        <a:rPr lang="en-US" sz="1600" dirty="0">
                          <a:solidFill>
                            <a:schemeClr val="tx1"/>
                          </a:solidFill>
                          <a:effectLst/>
                        </a:rPr>
                        <a:t>4</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ECFF"/>
                    </a:solidFill>
                  </a:tcPr>
                </a:tc>
                <a:tc>
                  <a:txBody>
                    <a:bodyPr/>
                    <a:lstStyle/>
                    <a:p>
                      <a:pPr marL="0" marR="0">
                        <a:spcBef>
                          <a:spcPts val="600"/>
                        </a:spcBef>
                        <a:spcAft>
                          <a:spcPts val="0"/>
                        </a:spcAft>
                      </a:pPr>
                      <a:r>
                        <a:rPr lang="en-US" sz="1600" dirty="0">
                          <a:effectLst/>
                        </a:rPr>
                        <a:t>High </a:t>
                      </a:r>
                      <a:r>
                        <a:rPr lang="en-US" sz="1600" dirty="0" smtClean="0">
                          <a:effectLst/>
                        </a:rPr>
                        <a:t>Intermediate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ECFF"/>
                    </a:solidFill>
                  </a:tcPr>
                </a:tc>
                <a:tc>
                  <a:txBody>
                    <a:bodyPr/>
                    <a:lstStyle/>
                    <a:p>
                      <a:pPr marL="0" marR="0" algn="ctr">
                        <a:spcBef>
                          <a:spcPts val="600"/>
                        </a:spcBef>
                        <a:spcAft>
                          <a:spcPts val="0"/>
                        </a:spcAft>
                      </a:pPr>
                      <a:r>
                        <a:rPr lang="en-US" sz="1600" dirty="0" smtClean="0">
                          <a:effectLst/>
                          <a:latin typeface="+mj-lt"/>
                          <a:ea typeface="Calibri" panose="020F0502020204030204" pitchFamily="34" charset="0"/>
                          <a:cs typeface="Times New Roman" panose="02020603050405020304" pitchFamily="18" charset="0"/>
                        </a:rPr>
                        <a:t>221 - 235</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CECFF"/>
                    </a:solidFill>
                  </a:tcPr>
                </a:tc>
                <a:extLst>
                  <a:ext uri="{0D108BD9-81ED-4DB2-BD59-A6C34878D82A}">
                    <a16:rowId xmlns:a16="http://schemas.microsoft.com/office/drawing/2014/main" val="2635064505"/>
                  </a:ext>
                </a:extLst>
              </a:tr>
              <a:tr h="724719">
                <a:tc>
                  <a:txBody>
                    <a:bodyPr/>
                    <a:lstStyle/>
                    <a:p>
                      <a:pPr marL="0" marR="0" algn="ctr">
                        <a:spcBef>
                          <a:spcPts val="600"/>
                        </a:spcBef>
                        <a:spcAft>
                          <a:spcPts val="0"/>
                        </a:spcAft>
                      </a:pP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spcBef>
                          <a:spcPts val="600"/>
                        </a:spcBef>
                        <a:spcAft>
                          <a:spcPts val="0"/>
                        </a:spcAft>
                      </a:pPr>
                      <a:r>
                        <a:rPr lang="en-US" sz="1600" dirty="0">
                          <a:solidFill>
                            <a:schemeClr val="tx1"/>
                          </a:solidFill>
                          <a:effectLst/>
                        </a:rPr>
                        <a:t>5</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ECFF"/>
                    </a:solidFill>
                  </a:tcPr>
                </a:tc>
                <a:tc>
                  <a:txBody>
                    <a:bodyPr/>
                    <a:lstStyle/>
                    <a:p>
                      <a:pPr marL="0" marR="0">
                        <a:spcBef>
                          <a:spcPts val="600"/>
                        </a:spcBef>
                        <a:spcAft>
                          <a:spcPts val="0"/>
                        </a:spcAft>
                      </a:pPr>
                      <a:r>
                        <a:rPr lang="en-US" sz="1600" dirty="0">
                          <a:effectLst/>
                        </a:rPr>
                        <a:t>Low Adult Secondary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ECFF"/>
                    </a:solidFill>
                  </a:tcPr>
                </a:tc>
                <a:tc>
                  <a:txBody>
                    <a:bodyPr/>
                    <a:lstStyle/>
                    <a:p>
                      <a:pPr marL="0" marR="0" algn="ctr">
                        <a:spcBef>
                          <a:spcPts val="600"/>
                        </a:spcBef>
                        <a:spcAft>
                          <a:spcPts val="0"/>
                        </a:spcAft>
                      </a:pPr>
                      <a:r>
                        <a:rPr lang="en-US" sz="1600" dirty="0" smtClean="0">
                          <a:effectLst/>
                          <a:latin typeface="+mj-lt"/>
                          <a:ea typeface="Calibri" panose="020F0502020204030204" pitchFamily="34" charset="0"/>
                          <a:cs typeface="Times New Roman" panose="02020603050405020304" pitchFamily="18" charset="0"/>
                        </a:rPr>
                        <a:t>236 - 245</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CECFF"/>
                    </a:solidFill>
                  </a:tcPr>
                </a:tc>
                <a:extLst>
                  <a:ext uri="{0D108BD9-81ED-4DB2-BD59-A6C34878D82A}">
                    <a16:rowId xmlns:a16="http://schemas.microsoft.com/office/drawing/2014/main" val="840821852"/>
                  </a:ext>
                </a:extLst>
              </a:tr>
              <a:tr h="724719">
                <a:tc>
                  <a:txBody>
                    <a:bodyPr/>
                    <a:lstStyle/>
                    <a:p>
                      <a:pPr marL="0" marR="0" algn="ctr">
                        <a:spcBef>
                          <a:spcPts val="600"/>
                        </a:spcBef>
                        <a:spcAft>
                          <a:spcPts val="0"/>
                        </a:spcAft>
                      </a:pP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spcBef>
                          <a:spcPts val="600"/>
                        </a:spcBef>
                        <a:spcAft>
                          <a:spcPts val="0"/>
                        </a:spcAft>
                      </a:pPr>
                      <a:r>
                        <a:rPr lang="en-US" sz="1600" dirty="0">
                          <a:solidFill>
                            <a:schemeClr val="tx1"/>
                          </a:solidFill>
                          <a:effectLst/>
                        </a:rPr>
                        <a:t>6</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ECFF"/>
                    </a:solidFill>
                  </a:tcPr>
                </a:tc>
                <a:tc>
                  <a:txBody>
                    <a:bodyPr/>
                    <a:lstStyle/>
                    <a:p>
                      <a:pPr marL="0" marR="0">
                        <a:spcBef>
                          <a:spcPts val="600"/>
                        </a:spcBef>
                        <a:spcAft>
                          <a:spcPts val="0"/>
                        </a:spcAft>
                      </a:pPr>
                      <a:r>
                        <a:rPr lang="en-US" sz="1600" dirty="0">
                          <a:effectLst/>
                        </a:rPr>
                        <a:t>High Adult Secondary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ECFF"/>
                    </a:solidFill>
                  </a:tcPr>
                </a:tc>
                <a:tc>
                  <a:txBody>
                    <a:bodyPr/>
                    <a:lstStyle/>
                    <a:p>
                      <a:pPr marL="0" marR="0" algn="ctr">
                        <a:spcBef>
                          <a:spcPts val="600"/>
                        </a:spcBef>
                        <a:spcAft>
                          <a:spcPts val="0"/>
                        </a:spcAft>
                      </a:pPr>
                      <a:r>
                        <a:rPr lang="en-US" sz="1600" dirty="0" smtClean="0">
                          <a:effectLst/>
                          <a:latin typeface="+mj-lt"/>
                          <a:ea typeface="Calibri" panose="020F0502020204030204" pitchFamily="34" charset="0"/>
                          <a:cs typeface="Times New Roman" panose="02020603050405020304" pitchFamily="18" charset="0"/>
                        </a:rPr>
                        <a:t>246 &amp;</a:t>
                      </a:r>
                      <a:r>
                        <a:rPr lang="en-US" sz="1600" baseline="0" dirty="0" smtClean="0">
                          <a:effectLst/>
                          <a:latin typeface="+mj-lt"/>
                          <a:ea typeface="Calibri" panose="020F0502020204030204" pitchFamily="34" charset="0"/>
                          <a:cs typeface="Times New Roman" panose="02020603050405020304" pitchFamily="18" charset="0"/>
                        </a:rPr>
                        <a:t> above</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CECFF"/>
                    </a:solidFill>
                  </a:tcPr>
                </a:tc>
                <a:extLst>
                  <a:ext uri="{0D108BD9-81ED-4DB2-BD59-A6C34878D82A}">
                    <a16:rowId xmlns:a16="http://schemas.microsoft.com/office/drawing/2014/main" val="2185155806"/>
                  </a:ext>
                </a:extLst>
              </a:tr>
            </a:tbl>
          </a:graphicData>
        </a:graphic>
      </p:graphicFrame>
      <p:pic>
        <p:nvPicPr>
          <p:cNvPr id="2052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73780"/>
            <a:ext cx="14573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nvPr>
        </p:nvGraphicFramePr>
        <p:xfrm>
          <a:off x="4800598" y="1255079"/>
          <a:ext cx="4343402" cy="4725887"/>
        </p:xfrm>
        <a:graphic>
          <a:graphicData uri="http://schemas.openxmlformats.org/drawingml/2006/table">
            <a:tbl>
              <a:tblPr firstRow="1" firstCol="1" bandRow="1">
                <a:tableStyleId>{5C22544A-7EE6-4342-B048-85BDC9FD1C3A}</a:tableStyleId>
              </a:tblPr>
              <a:tblGrid>
                <a:gridCol w="524203">
                  <a:extLst>
                    <a:ext uri="{9D8B030D-6E8A-4147-A177-3AD203B41FA5}">
                      <a16:colId xmlns:a16="http://schemas.microsoft.com/office/drawing/2014/main" val="2257571973"/>
                    </a:ext>
                  </a:extLst>
                </a:gridCol>
                <a:gridCol w="2053608">
                  <a:extLst>
                    <a:ext uri="{9D8B030D-6E8A-4147-A177-3AD203B41FA5}">
                      <a16:colId xmlns:a16="http://schemas.microsoft.com/office/drawing/2014/main" val="367187116"/>
                    </a:ext>
                  </a:extLst>
                </a:gridCol>
                <a:gridCol w="1540933">
                  <a:extLst>
                    <a:ext uri="{9D8B030D-6E8A-4147-A177-3AD203B41FA5}">
                      <a16:colId xmlns:a16="http://schemas.microsoft.com/office/drawing/2014/main" val="2860888181"/>
                    </a:ext>
                  </a:extLst>
                </a:gridCol>
                <a:gridCol w="224658">
                  <a:extLst>
                    <a:ext uri="{9D8B030D-6E8A-4147-A177-3AD203B41FA5}">
                      <a16:colId xmlns:a16="http://schemas.microsoft.com/office/drawing/2014/main" val="1417372258"/>
                    </a:ext>
                  </a:extLst>
                </a:gridCol>
              </a:tblGrid>
              <a:tr h="821471">
                <a:tc>
                  <a:txBody>
                    <a:bodyPr/>
                    <a:lstStyle/>
                    <a:p>
                      <a:pPr marL="0" marR="0" algn="ctr">
                        <a:spcBef>
                          <a:spcPts val="600"/>
                        </a:spcBef>
                        <a:spcAft>
                          <a:spcPts val="0"/>
                        </a:spcAft>
                      </a:pPr>
                      <a:r>
                        <a:rPr lang="en-US" sz="1400" dirty="0" smtClean="0">
                          <a:solidFill>
                            <a:schemeClr val="tx1"/>
                          </a:solidFill>
                          <a:effectLst/>
                        </a:rPr>
                        <a:t>NRS</a:t>
                      </a:r>
                      <a:r>
                        <a:rPr lang="en-US" sz="1400" baseline="0" dirty="0" smtClean="0">
                          <a:solidFill>
                            <a:schemeClr val="tx1"/>
                          </a:solidFill>
                          <a:effectLst/>
                        </a:rPr>
                        <a:t> </a:t>
                      </a:r>
                      <a:r>
                        <a:rPr lang="en-US" sz="1400" dirty="0" smtClean="0">
                          <a:solidFill>
                            <a:schemeClr val="tx1"/>
                          </a:solidFill>
                          <a:effectLst/>
                        </a:rPr>
                        <a:t>EFL</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gn="ctr">
                        <a:spcBef>
                          <a:spcPts val="600"/>
                        </a:spcBef>
                        <a:spcAft>
                          <a:spcPts val="0"/>
                        </a:spcAft>
                      </a:pPr>
                      <a:r>
                        <a:rPr lang="en-US" sz="1800" dirty="0" smtClean="0">
                          <a:solidFill>
                            <a:schemeClr val="tx1"/>
                          </a:solidFill>
                          <a:effectLst/>
                        </a:rPr>
                        <a:t>New </a:t>
                      </a:r>
                      <a:br>
                        <a:rPr lang="en-US" sz="1800" dirty="0" smtClean="0">
                          <a:solidFill>
                            <a:schemeClr val="tx1"/>
                          </a:solidFill>
                          <a:effectLst/>
                        </a:rPr>
                      </a:br>
                      <a:r>
                        <a:rPr lang="en-US" sz="1800" dirty="0" smtClean="0">
                          <a:solidFill>
                            <a:schemeClr val="tx1"/>
                          </a:solidFill>
                          <a:effectLst/>
                        </a:rPr>
                        <a:t>ABE/ASE</a:t>
                      </a:r>
                      <a:r>
                        <a:rPr lang="en-US" sz="1800" baseline="0" dirty="0" smtClean="0">
                          <a:solidFill>
                            <a:schemeClr val="tx1"/>
                          </a:solidFill>
                          <a:effectLst/>
                        </a:rPr>
                        <a:t> </a:t>
                      </a:r>
                      <a:r>
                        <a:rPr lang="en-US" sz="1800" dirty="0" smtClean="0">
                          <a:solidFill>
                            <a:schemeClr val="tx1"/>
                          </a:solidFill>
                          <a:effectLst/>
                        </a:rPr>
                        <a:t>EFLs for Mathematics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gn="ctr">
                        <a:spcBef>
                          <a:spcPts val="600"/>
                        </a:spcBef>
                        <a:spcAft>
                          <a:spcPts val="0"/>
                        </a:spcAft>
                      </a:pPr>
                      <a:r>
                        <a:rPr lang="en-US" sz="1800" baseline="0" dirty="0" smtClean="0">
                          <a:solidFill>
                            <a:schemeClr val="tx1"/>
                          </a:solidFill>
                          <a:effectLst/>
                        </a:rPr>
                        <a:t>Math GOALS </a:t>
                      </a:r>
                      <a:r>
                        <a:rPr lang="en-US" sz="1800" dirty="0" smtClean="0">
                          <a:solidFill>
                            <a:schemeClr val="tx1"/>
                          </a:solidFill>
                          <a:effectLst/>
                        </a:rPr>
                        <a:t>Scale </a:t>
                      </a:r>
                      <a:r>
                        <a:rPr lang="en-US" sz="1800" dirty="0">
                          <a:solidFill>
                            <a:schemeClr val="tx1"/>
                          </a:solidFill>
                          <a:effectLst/>
                        </a:rPr>
                        <a:t>Score Ranges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endParaRPr lang="en-US" dirty="0"/>
                    </a:p>
                  </a:txBody>
                  <a:tcPr marL="68580" marR="68580" marT="0" marB="0" anchor="ctr">
                    <a:solidFill>
                      <a:schemeClr val="bg1"/>
                    </a:solidFill>
                  </a:tcPr>
                </a:tc>
                <a:extLst>
                  <a:ext uri="{0D108BD9-81ED-4DB2-BD59-A6C34878D82A}">
                    <a16:rowId xmlns:a16="http://schemas.microsoft.com/office/drawing/2014/main" val="1973899"/>
                  </a:ext>
                </a:extLst>
              </a:tr>
              <a:tr h="477251">
                <a:tc>
                  <a:txBody>
                    <a:bodyPr/>
                    <a:lstStyle/>
                    <a:p>
                      <a:pPr marL="0" marR="0" algn="ctr">
                        <a:spcBef>
                          <a:spcPts val="600"/>
                        </a:spcBef>
                        <a:spcAft>
                          <a:spcPts val="0"/>
                        </a:spcAft>
                      </a:pPr>
                      <a:r>
                        <a:rPr lang="en-US" sz="1600" dirty="0">
                          <a:solidFill>
                            <a:schemeClr val="tx1"/>
                          </a:solidFill>
                          <a:effectLst/>
                        </a:rPr>
                        <a:t>1</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spcBef>
                          <a:spcPts val="600"/>
                        </a:spcBef>
                        <a:spcAft>
                          <a:spcPts val="0"/>
                        </a:spcAft>
                      </a:pPr>
                      <a:r>
                        <a:rPr lang="en-US" sz="1600" b="0" dirty="0">
                          <a:solidFill>
                            <a:schemeClr val="tx1"/>
                          </a:solidFill>
                          <a:effectLst/>
                        </a:rPr>
                        <a:t>Beginning </a:t>
                      </a:r>
                      <a:r>
                        <a:rPr lang="en-US" sz="1600" b="0" dirty="0" smtClean="0">
                          <a:solidFill>
                            <a:schemeClr val="tx1"/>
                          </a:solidFill>
                          <a:effectLst/>
                        </a:rPr>
                        <a:t>Literacy</a:t>
                      </a:r>
                      <a:endParaRPr lang="en-US" sz="10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indent="-19050" algn="ctr" defTabSz="914400" rtl="0" eaLnBrk="1" latinLnBrk="0" hangingPunct="1">
                        <a:lnSpc>
                          <a:spcPct val="106000"/>
                        </a:lnSpc>
                        <a:spcBef>
                          <a:spcPts val="600"/>
                        </a:spcBef>
                        <a:spcAft>
                          <a:spcPts val="0"/>
                        </a:spcAft>
                      </a:pPr>
                      <a:r>
                        <a:rPr lang="en-US" sz="1600" kern="1200" dirty="0">
                          <a:solidFill>
                            <a:schemeClr val="dk1"/>
                          </a:solidFill>
                          <a:effectLst/>
                          <a:latin typeface="+mj-lt"/>
                          <a:ea typeface="Calibri" panose="020F0502020204030204" pitchFamily="34" charset="0"/>
                          <a:cs typeface="Times New Roman" panose="02020603050405020304" pitchFamily="18" charset="0"/>
                        </a:rPr>
                        <a:t>193 </a:t>
                      </a:r>
                      <a:r>
                        <a:rPr lang="en-US" sz="1600" kern="1200" dirty="0" smtClean="0">
                          <a:solidFill>
                            <a:schemeClr val="dk1"/>
                          </a:solidFill>
                          <a:effectLst/>
                          <a:latin typeface="+mj-lt"/>
                          <a:ea typeface="Calibri" panose="020F0502020204030204" pitchFamily="34" charset="0"/>
                          <a:cs typeface="Times New Roman" panose="02020603050405020304" pitchFamily="18" charset="0"/>
                        </a:rPr>
                        <a:t>&amp; </a:t>
                      </a:r>
                      <a:r>
                        <a:rPr lang="en-US" sz="1600" kern="1200" dirty="0">
                          <a:solidFill>
                            <a:schemeClr val="dk1"/>
                          </a:solidFill>
                          <a:effectLst/>
                          <a:latin typeface="+mj-lt"/>
                          <a:ea typeface="Calibri" panose="020F0502020204030204" pitchFamily="34" charset="0"/>
                          <a:cs typeface="Times New Roman" panose="02020603050405020304" pitchFamily="18" charset="0"/>
                        </a:rPr>
                        <a:t>below</a:t>
                      </a:r>
                    </a:p>
                  </a:txBody>
                  <a:tcPr marL="68580" marR="68580" marT="0" marB="0" anchor="ctr">
                    <a:solidFill>
                      <a:srgbClr val="FFC000"/>
                    </a:solidFill>
                  </a:tcPr>
                </a:tc>
                <a:tc>
                  <a:txBody>
                    <a:bodyPr/>
                    <a:lstStyle/>
                    <a:p>
                      <a:pPr marL="0" marR="0" algn="ctr">
                        <a:spcBef>
                          <a:spcPts val="600"/>
                        </a:spcBef>
                        <a:spcAft>
                          <a:spcPts val="0"/>
                        </a:spcAft>
                      </a:pP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220539772"/>
                  </a:ext>
                </a:extLst>
              </a:tr>
              <a:tr h="477251">
                <a:tc>
                  <a:txBody>
                    <a:bodyPr/>
                    <a:lstStyle/>
                    <a:p>
                      <a:pPr marL="0" marR="0" algn="ctr">
                        <a:spcBef>
                          <a:spcPts val="600"/>
                        </a:spcBef>
                        <a:spcAft>
                          <a:spcPts val="0"/>
                        </a:spcAft>
                      </a:pPr>
                      <a:r>
                        <a:rPr lang="en-US" sz="1600" dirty="0">
                          <a:solidFill>
                            <a:schemeClr val="tx1"/>
                          </a:solidFill>
                          <a:effectLst/>
                        </a:rPr>
                        <a:t>2</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spcBef>
                          <a:spcPts val="600"/>
                        </a:spcBef>
                        <a:spcAft>
                          <a:spcPts val="0"/>
                        </a:spcAft>
                      </a:pPr>
                      <a:r>
                        <a:rPr lang="en-US" sz="1600" b="0" dirty="0">
                          <a:solidFill>
                            <a:schemeClr val="tx1"/>
                          </a:solidFill>
                          <a:effectLst/>
                        </a:rPr>
                        <a:t>Beginning Basic </a:t>
                      </a:r>
                      <a:endParaRPr lang="en-US" sz="10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indent="-19050" algn="ctr" defTabSz="914400" rtl="0" eaLnBrk="1" latinLnBrk="0" hangingPunct="1">
                        <a:lnSpc>
                          <a:spcPct val="106000"/>
                        </a:lnSpc>
                        <a:spcBef>
                          <a:spcPts val="600"/>
                        </a:spcBef>
                        <a:spcAft>
                          <a:spcPts val="0"/>
                        </a:spcAft>
                      </a:pPr>
                      <a:r>
                        <a:rPr lang="en-US" sz="1600" kern="1200" dirty="0">
                          <a:solidFill>
                            <a:schemeClr val="dk1"/>
                          </a:solidFill>
                          <a:effectLst/>
                          <a:latin typeface="+mj-lt"/>
                          <a:ea typeface="Calibri" panose="020F0502020204030204" pitchFamily="34" charset="0"/>
                          <a:cs typeface="Times New Roman" panose="02020603050405020304" pitchFamily="18" charset="0"/>
                        </a:rPr>
                        <a:t>194 - 203</a:t>
                      </a:r>
                    </a:p>
                  </a:txBody>
                  <a:tcPr marL="68580" marR="68580" marT="0" marB="0" anchor="ctr">
                    <a:solidFill>
                      <a:srgbClr val="FFC000"/>
                    </a:solidFill>
                  </a:tcPr>
                </a:tc>
                <a:tc>
                  <a:txBody>
                    <a:bodyPr/>
                    <a:lstStyle/>
                    <a:p>
                      <a:pPr marL="0" marR="0" algn="ctr">
                        <a:spcBef>
                          <a:spcPts val="600"/>
                        </a:spcBef>
                        <a:spcAft>
                          <a:spcPts val="0"/>
                        </a:spcAft>
                      </a:pP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754872067"/>
                  </a:ext>
                </a:extLst>
              </a:tr>
              <a:tr h="477251">
                <a:tc>
                  <a:txBody>
                    <a:bodyPr/>
                    <a:lstStyle/>
                    <a:p>
                      <a:pPr marL="0" marR="0" algn="ctr">
                        <a:spcBef>
                          <a:spcPts val="600"/>
                        </a:spcBef>
                        <a:spcAft>
                          <a:spcPts val="0"/>
                        </a:spcAft>
                      </a:pPr>
                      <a:r>
                        <a:rPr lang="en-US" sz="1600" dirty="0">
                          <a:solidFill>
                            <a:schemeClr val="tx1"/>
                          </a:solidFill>
                          <a:effectLst/>
                        </a:rPr>
                        <a:t>3</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spcBef>
                          <a:spcPts val="600"/>
                        </a:spcBef>
                        <a:spcAft>
                          <a:spcPts val="0"/>
                        </a:spcAft>
                      </a:pPr>
                      <a:r>
                        <a:rPr lang="en-US" sz="1600" b="0" dirty="0">
                          <a:solidFill>
                            <a:schemeClr val="tx1"/>
                          </a:solidFill>
                          <a:effectLst/>
                        </a:rPr>
                        <a:t>Low </a:t>
                      </a:r>
                      <a:r>
                        <a:rPr lang="en-US" sz="1600" b="0" dirty="0" smtClean="0">
                          <a:solidFill>
                            <a:schemeClr val="tx1"/>
                          </a:solidFill>
                          <a:effectLst/>
                        </a:rPr>
                        <a:t>Intermediate</a:t>
                      </a:r>
                      <a:endParaRPr lang="en-US" sz="10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indent="-19050" algn="ctr" defTabSz="914400" rtl="0" eaLnBrk="1" latinLnBrk="0" hangingPunct="1">
                        <a:lnSpc>
                          <a:spcPct val="106000"/>
                        </a:lnSpc>
                        <a:spcBef>
                          <a:spcPts val="600"/>
                        </a:spcBef>
                        <a:spcAft>
                          <a:spcPts val="0"/>
                        </a:spcAft>
                      </a:pPr>
                      <a:r>
                        <a:rPr lang="en-US" sz="1600" kern="1200" dirty="0">
                          <a:solidFill>
                            <a:schemeClr val="dk1"/>
                          </a:solidFill>
                          <a:effectLst/>
                          <a:latin typeface="+mj-lt"/>
                          <a:ea typeface="Calibri" panose="020F0502020204030204" pitchFamily="34" charset="0"/>
                          <a:cs typeface="Times New Roman" panose="02020603050405020304" pitchFamily="18" charset="0"/>
                        </a:rPr>
                        <a:t>204 - 214</a:t>
                      </a:r>
                    </a:p>
                  </a:txBody>
                  <a:tcPr marL="68580" marR="68580" marT="0" marB="0" anchor="ctr">
                    <a:solidFill>
                      <a:srgbClr val="FFC000"/>
                    </a:solidFill>
                  </a:tcPr>
                </a:tc>
                <a:tc>
                  <a:txBody>
                    <a:bodyPr/>
                    <a:lstStyle/>
                    <a:p>
                      <a:pPr marL="0" marR="0" algn="ctr">
                        <a:spcBef>
                          <a:spcPts val="600"/>
                        </a:spcBef>
                        <a:spcAft>
                          <a:spcPts val="0"/>
                        </a:spcAft>
                      </a:pP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663989749"/>
                  </a:ext>
                </a:extLst>
              </a:tr>
              <a:tr h="477251">
                <a:tc>
                  <a:txBody>
                    <a:bodyPr/>
                    <a:lstStyle/>
                    <a:p>
                      <a:pPr marL="0" marR="0" algn="ctr">
                        <a:spcBef>
                          <a:spcPts val="600"/>
                        </a:spcBef>
                        <a:spcAft>
                          <a:spcPts val="0"/>
                        </a:spcAft>
                      </a:pPr>
                      <a:r>
                        <a:rPr lang="en-US" sz="1600" dirty="0">
                          <a:solidFill>
                            <a:schemeClr val="tx1"/>
                          </a:solidFill>
                          <a:effectLst/>
                        </a:rPr>
                        <a:t>4</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indent="-200025" algn="l" defTabSz="914400" rtl="0" eaLnBrk="1" latinLnBrk="0" hangingPunct="1">
                        <a:lnSpc>
                          <a:spcPct val="106000"/>
                        </a:lnSpc>
                        <a:spcBef>
                          <a:spcPts val="600"/>
                        </a:spcBef>
                        <a:spcAft>
                          <a:spcPts val="0"/>
                        </a:spcAft>
                      </a:pPr>
                      <a:r>
                        <a:rPr lang="en-US" sz="1600" b="0" kern="1200" dirty="0" smtClean="0">
                          <a:solidFill>
                            <a:schemeClr val="tx1"/>
                          </a:solidFill>
                          <a:effectLst/>
                          <a:latin typeface="+mn-lt"/>
                          <a:ea typeface="+mn-ea"/>
                          <a:cs typeface="+mn-cs"/>
                        </a:rPr>
                        <a:t>Middle </a:t>
                      </a:r>
                      <a:r>
                        <a:rPr lang="en-US" sz="1600" b="0" kern="1200" dirty="0">
                          <a:solidFill>
                            <a:schemeClr val="tx1"/>
                          </a:solidFill>
                          <a:effectLst/>
                          <a:latin typeface="+mn-lt"/>
                          <a:ea typeface="+mn-ea"/>
                          <a:cs typeface="+mn-cs"/>
                        </a:rPr>
                        <a:t>Intermediate </a:t>
                      </a:r>
                    </a:p>
                  </a:txBody>
                  <a:tcPr marL="68580" marR="68580" marT="0" marB="0" anchor="ctr">
                    <a:solidFill>
                      <a:srgbClr val="FFC000"/>
                    </a:solidFill>
                  </a:tcPr>
                </a:tc>
                <a:tc>
                  <a:txBody>
                    <a:bodyPr/>
                    <a:lstStyle/>
                    <a:p>
                      <a:pPr marL="0" marR="0" indent="-19050" algn="ctr" defTabSz="914400" rtl="0" eaLnBrk="1" latinLnBrk="0" hangingPunct="1">
                        <a:lnSpc>
                          <a:spcPct val="106000"/>
                        </a:lnSpc>
                        <a:spcBef>
                          <a:spcPts val="600"/>
                        </a:spcBef>
                        <a:spcAft>
                          <a:spcPts val="0"/>
                        </a:spcAft>
                      </a:pPr>
                      <a:r>
                        <a:rPr lang="en-US" sz="1600" kern="1200" dirty="0">
                          <a:solidFill>
                            <a:schemeClr val="dk1"/>
                          </a:solidFill>
                          <a:effectLst/>
                          <a:latin typeface="+mj-lt"/>
                          <a:ea typeface="Calibri" panose="020F0502020204030204" pitchFamily="34" charset="0"/>
                          <a:cs typeface="Times New Roman" panose="02020603050405020304" pitchFamily="18" charset="0"/>
                        </a:rPr>
                        <a:t>215 - 225</a:t>
                      </a:r>
                    </a:p>
                  </a:txBody>
                  <a:tcPr marL="68580" marR="68580" marT="0" marB="0" anchor="ctr">
                    <a:solidFill>
                      <a:srgbClr val="FFC000"/>
                    </a:solidFill>
                  </a:tcPr>
                </a:tc>
                <a:tc>
                  <a:txBody>
                    <a:bodyPr/>
                    <a:lstStyle/>
                    <a:p>
                      <a:pPr marL="0" marR="0" algn="ctr">
                        <a:spcBef>
                          <a:spcPts val="600"/>
                        </a:spcBef>
                        <a:spcAft>
                          <a:spcPts val="0"/>
                        </a:spcAft>
                      </a:pP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464453069"/>
                  </a:ext>
                </a:extLst>
              </a:tr>
              <a:tr h="562167">
                <a:tc>
                  <a:txBody>
                    <a:bodyPr/>
                    <a:lstStyle/>
                    <a:p>
                      <a:pPr marL="0" marR="0" algn="ctr">
                        <a:spcBef>
                          <a:spcPts val="600"/>
                        </a:spcBef>
                        <a:spcAft>
                          <a:spcPts val="0"/>
                        </a:spcAft>
                      </a:pPr>
                      <a:r>
                        <a:rPr lang="en-US" sz="1600" dirty="0">
                          <a:solidFill>
                            <a:schemeClr val="tx1"/>
                          </a:solidFill>
                          <a:effectLst/>
                        </a:rPr>
                        <a:t>5</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indent="-200025" algn="l" defTabSz="914400" rtl="0" eaLnBrk="1" latinLnBrk="0" hangingPunct="1">
                        <a:lnSpc>
                          <a:spcPct val="106000"/>
                        </a:lnSpc>
                        <a:spcBef>
                          <a:spcPts val="600"/>
                        </a:spcBef>
                        <a:spcAft>
                          <a:spcPts val="0"/>
                        </a:spcAft>
                      </a:pPr>
                      <a:r>
                        <a:rPr lang="en-US" sz="1600" b="0" kern="1200" dirty="0" smtClean="0">
                          <a:solidFill>
                            <a:schemeClr val="tx1"/>
                          </a:solidFill>
                          <a:effectLst/>
                          <a:latin typeface="+mn-lt"/>
                          <a:ea typeface="+mn-ea"/>
                          <a:cs typeface="+mn-cs"/>
                        </a:rPr>
                        <a:t>High </a:t>
                      </a:r>
                      <a:r>
                        <a:rPr lang="en-US" sz="1600" b="0" kern="1200" dirty="0">
                          <a:solidFill>
                            <a:schemeClr val="tx1"/>
                          </a:solidFill>
                          <a:effectLst/>
                          <a:latin typeface="+mn-lt"/>
                          <a:ea typeface="+mn-ea"/>
                          <a:cs typeface="+mn-cs"/>
                        </a:rPr>
                        <a:t>Intermediate</a:t>
                      </a:r>
                    </a:p>
                  </a:txBody>
                  <a:tcPr marL="68580" marR="68580" marT="0" marB="0" anchor="ctr">
                    <a:solidFill>
                      <a:srgbClr val="FFC000"/>
                    </a:solidFill>
                  </a:tcPr>
                </a:tc>
                <a:tc>
                  <a:txBody>
                    <a:bodyPr/>
                    <a:lstStyle/>
                    <a:p>
                      <a:pPr marL="0" marR="0" indent="-19050" algn="ctr" defTabSz="914400" rtl="0" eaLnBrk="1" latinLnBrk="0" hangingPunct="1">
                        <a:lnSpc>
                          <a:spcPct val="106000"/>
                        </a:lnSpc>
                        <a:spcBef>
                          <a:spcPts val="600"/>
                        </a:spcBef>
                        <a:spcAft>
                          <a:spcPts val="0"/>
                        </a:spcAft>
                      </a:pPr>
                      <a:r>
                        <a:rPr lang="en-US" sz="1600" kern="1200" dirty="0" smtClean="0">
                          <a:solidFill>
                            <a:schemeClr val="dk1"/>
                          </a:solidFill>
                          <a:effectLst/>
                          <a:latin typeface="+mj-lt"/>
                          <a:ea typeface="Calibri" panose="020F0502020204030204" pitchFamily="34" charset="0"/>
                          <a:cs typeface="Times New Roman" panose="02020603050405020304" pitchFamily="18" charset="0"/>
                        </a:rPr>
                        <a:t>226 - 235</a:t>
                      </a:r>
                      <a:endParaRPr lang="en-US" sz="1600" kern="1200" dirty="0">
                        <a:solidFill>
                          <a:schemeClr val="dk1"/>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gn="ctr">
                        <a:spcBef>
                          <a:spcPts val="600"/>
                        </a:spcBef>
                        <a:spcAft>
                          <a:spcPts val="0"/>
                        </a:spcAft>
                      </a:pP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635064505"/>
                  </a:ext>
                </a:extLst>
              </a:tr>
              <a:tr h="715878">
                <a:tc>
                  <a:txBody>
                    <a:bodyPr/>
                    <a:lstStyle/>
                    <a:p>
                      <a:pPr marL="0" marR="0" algn="ctr">
                        <a:spcBef>
                          <a:spcPts val="600"/>
                        </a:spcBef>
                        <a:spcAft>
                          <a:spcPts val="0"/>
                        </a:spcAft>
                      </a:pPr>
                      <a:r>
                        <a:rPr lang="en-US" sz="1600" dirty="0">
                          <a:solidFill>
                            <a:schemeClr val="tx1"/>
                          </a:solidFill>
                          <a:effectLst/>
                        </a:rPr>
                        <a:t>6</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indent="-200025" algn="l" defTabSz="914400" rtl="0" eaLnBrk="1" latinLnBrk="0" hangingPunct="1">
                        <a:lnSpc>
                          <a:spcPct val="106000"/>
                        </a:lnSpc>
                        <a:spcBef>
                          <a:spcPts val="600"/>
                        </a:spcBef>
                        <a:spcAft>
                          <a:spcPts val="0"/>
                        </a:spcAft>
                      </a:pPr>
                      <a:r>
                        <a:rPr lang="en-US" sz="1600" b="0" kern="1200" dirty="0" smtClean="0">
                          <a:solidFill>
                            <a:schemeClr val="tx1"/>
                          </a:solidFill>
                          <a:effectLst/>
                          <a:latin typeface="+mn-lt"/>
                          <a:ea typeface="+mn-ea"/>
                          <a:cs typeface="+mn-cs"/>
                        </a:rPr>
                        <a:t>Adult </a:t>
                      </a:r>
                      <a:r>
                        <a:rPr lang="en-US" sz="1600" b="0" kern="1200" dirty="0">
                          <a:solidFill>
                            <a:schemeClr val="tx1"/>
                          </a:solidFill>
                          <a:effectLst/>
                          <a:latin typeface="+mn-lt"/>
                          <a:ea typeface="+mn-ea"/>
                          <a:cs typeface="+mn-cs"/>
                        </a:rPr>
                        <a:t>Secondary </a:t>
                      </a:r>
                    </a:p>
                  </a:txBody>
                  <a:tcPr marL="68580" marR="68580" marT="0" marB="0" anchor="ctr">
                    <a:solidFill>
                      <a:srgbClr val="FFC000"/>
                    </a:solidFill>
                  </a:tcPr>
                </a:tc>
                <a:tc>
                  <a:txBody>
                    <a:bodyPr/>
                    <a:lstStyle/>
                    <a:p>
                      <a:pPr marL="0" marR="0" indent="-19050" algn="ctr" defTabSz="914400" rtl="0" eaLnBrk="1" latinLnBrk="0" hangingPunct="1">
                        <a:lnSpc>
                          <a:spcPct val="106000"/>
                        </a:lnSpc>
                        <a:spcBef>
                          <a:spcPts val="600"/>
                        </a:spcBef>
                        <a:spcAft>
                          <a:spcPts val="0"/>
                        </a:spcAft>
                      </a:pPr>
                      <a:r>
                        <a:rPr lang="en-US" sz="1600" kern="1200" dirty="0">
                          <a:solidFill>
                            <a:schemeClr val="dk1"/>
                          </a:solidFill>
                          <a:effectLst/>
                          <a:latin typeface="+mj-lt"/>
                          <a:ea typeface="Calibri" panose="020F0502020204030204" pitchFamily="34" charset="0"/>
                          <a:cs typeface="Times New Roman" panose="02020603050405020304" pitchFamily="18" charset="0"/>
                        </a:rPr>
                        <a:t>236 </a:t>
                      </a:r>
                      <a:r>
                        <a:rPr lang="en-US" sz="1600" kern="1200" dirty="0" smtClean="0">
                          <a:solidFill>
                            <a:schemeClr val="dk1"/>
                          </a:solidFill>
                          <a:effectLst/>
                          <a:latin typeface="+mj-lt"/>
                          <a:ea typeface="Calibri" panose="020F0502020204030204" pitchFamily="34" charset="0"/>
                          <a:cs typeface="Times New Roman" panose="02020603050405020304" pitchFamily="18" charset="0"/>
                        </a:rPr>
                        <a:t>&amp; </a:t>
                      </a:r>
                      <a:r>
                        <a:rPr lang="en-US" sz="1600" kern="1200" dirty="0">
                          <a:solidFill>
                            <a:schemeClr val="dk1"/>
                          </a:solidFill>
                          <a:effectLst/>
                          <a:latin typeface="+mj-lt"/>
                          <a:ea typeface="Calibri" panose="020F0502020204030204" pitchFamily="34" charset="0"/>
                          <a:cs typeface="Times New Roman" panose="02020603050405020304" pitchFamily="18" charset="0"/>
                        </a:rPr>
                        <a:t>above</a:t>
                      </a:r>
                    </a:p>
                  </a:txBody>
                  <a:tcPr marL="68580" marR="68580" marT="0" marB="0" anchor="ctr">
                    <a:solidFill>
                      <a:srgbClr val="FFC000"/>
                    </a:solidFill>
                  </a:tcPr>
                </a:tc>
                <a:tc>
                  <a:txBody>
                    <a:bodyPr/>
                    <a:lstStyle/>
                    <a:p>
                      <a:pPr marL="0" marR="0" algn="ctr">
                        <a:spcBef>
                          <a:spcPts val="600"/>
                        </a:spcBef>
                        <a:spcAft>
                          <a:spcPts val="0"/>
                        </a:spcAft>
                      </a:pP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840821852"/>
                  </a:ext>
                </a:extLst>
              </a:tr>
              <a:tr h="715878">
                <a:tc>
                  <a:txBody>
                    <a:bodyPr/>
                    <a:lstStyle/>
                    <a:p>
                      <a:pPr marL="0" marR="0" indent="-200025" algn="l" defTabSz="914400" rtl="0" eaLnBrk="1" latinLnBrk="0" hangingPunct="1">
                        <a:lnSpc>
                          <a:spcPct val="106000"/>
                        </a:lnSpc>
                        <a:spcBef>
                          <a:spcPts val="600"/>
                        </a:spcBef>
                        <a:spcAft>
                          <a:spcPts val="0"/>
                        </a:spcAft>
                      </a:pPr>
                      <a:endParaRPr lang="en-US" sz="1600" b="0" kern="1200" dirty="0">
                        <a:solidFill>
                          <a:schemeClr val="tx1"/>
                        </a:solidFill>
                        <a:effectLst/>
                        <a:latin typeface="+mn-lt"/>
                        <a:ea typeface="+mn-ea"/>
                        <a:cs typeface="+mn-cs"/>
                      </a:endParaRPr>
                    </a:p>
                  </a:txBody>
                  <a:tcPr marL="68580" marR="68580" marT="0" marB="0" anchor="ctr">
                    <a:solidFill>
                      <a:srgbClr val="FFC000"/>
                    </a:solidFill>
                  </a:tcPr>
                </a:tc>
                <a:tc>
                  <a:txBody>
                    <a:bodyPr/>
                    <a:lstStyle/>
                    <a:p>
                      <a:pPr marL="0" marR="0" indent="-200025" algn="l" defTabSz="914400" rtl="0" eaLnBrk="1" latinLnBrk="0" hangingPunct="1">
                        <a:lnSpc>
                          <a:spcPct val="106000"/>
                        </a:lnSpc>
                        <a:spcBef>
                          <a:spcPts val="600"/>
                        </a:spcBef>
                        <a:spcAft>
                          <a:spcPts val="0"/>
                        </a:spcAft>
                      </a:pPr>
                      <a:endParaRPr lang="en-US" sz="1600" b="0" kern="1200" dirty="0">
                        <a:solidFill>
                          <a:schemeClr val="tx1"/>
                        </a:solidFill>
                        <a:effectLst/>
                        <a:latin typeface="+mn-lt"/>
                        <a:ea typeface="+mn-ea"/>
                        <a:cs typeface="+mn-cs"/>
                      </a:endParaRPr>
                    </a:p>
                  </a:txBody>
                  <a:tcPr marL="68580" marR="68580" marT="0" marB="0" anchor="ctr">
                    <a:solidFill>
                      <a:srgbClr val="FFC000"/>
                    </a:solidFill>
                  </a:tcPr>
                </a:tc>
                <a:tc>
                  <a:txBody>
                    <a:bodyPr/>
                    <a:lstStyle/>
                    <a:p>
                      <a:pPr marL="0" marR="0" indent="-19050" algn="ctr" defTabSz="914400" rtl="0" eaLnBrk="1" latinLnBrk="0" hangingPunct="1">
                        <a:lnSpc>
                          <a:spcPct val="106000"/>
                        </a:lnSpc>
                        <a:spcBef>
                          <a:spcPts val="600"/>
                        </a:spcBef>
                        <a:spcAft>
                          <a:spcPts val="0"/>
                        </a:spcAft>
                      </a:pPr>
                      <a:endParaRPr lang="en-US" sz="1600" kern="1200" dirty="0">
                        <a:solidFill>
                          <a:schemeClr val="dk1"/>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gn="ctr">
                        <a:spcBef>
                          <a:spcPts val="600"/>
                        </a:spcBef>
                        <a:spcAft>
                          <a:spcPts val="0"/>
                        </a:spcAft>
                      </a:pP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185155806"/>
                  </a:ext>
                </a:extLst>
              </a:tr>
            </a:tbl>
          </a:graphicData>
        </a:graphic>
      </p:graphicFrame>
    </p:spTree>
    <p:extLst>
      <p:ext uri="{BB962C8B-B14F-4D97-AF65-F5344CB8AC3E}">
        <p14:creationId xmlns:p14="http://schemas.microsoft.com/office/powerpoint/2010/main" val="1278347509"/>
      </p:ext>
    </p:extLst>
  </p:cSld>
  <p:clrMapOvr>
    <a:masterClrMapping/>
  </p:clrMapOvr>
  <p:transition spd="slow"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r>
              <a:rPr lang="en-US" altLang="en-US" smtClean="0"/>
              <a:t>Transitioning Continuing Students to GOALS</a:t>
            </a:r>
            <a:endParaRPr lang="en-US" altLang="en-US" dirty="0" smtClean="0"/>
          </a:p>
        </p:txBody>
      </p:sp>
      <p:sp>
        <p:nvSpPr>
          <p:cNvPr id="33794" name="Content Placeholder 2"/>
          <p:cNvSpPr>
            <a:spLocks noGrp="1"/>
          </p:cNvSpPr>
          <p:nvPr>
            <p:ph idx="1"/>
          </p:nvPr>
        </p:nvSpPr>
        <p:spPr>
          <a:xfrm>
            <a:off x="609599" y="1930400"/>
            <a:ext cx="7128682" cy="4688764"/>
          </a:xfrm>
        </p:spPr>
        <p:txBody>
          <a:bodyPr>
            <a:normAutofit fontScale="77500" lnSpcReduction="20000"/>
          </a:bodyPr>
          <a:lstStyle/>
          <a:p>
            <a:r>
              <a:rPr lang="en-US" altLang="en-US" dirty="0" smtClean="0"/>
              <a:t>Continuing students transitioning from Life and Work Reading and Life Skills Math to Reading and Math GOALS must take a pretest in the new GOALS series.</a:t>
            </a:r>
          </a:p>
          <a:p>
            <a:pPr lvl="1"/>
            <a:r>
              <a:rPr lang="en-US" altLang="en-US" dirty="0" smtClean="0"/>
              <a:t>Pre- and post-test results must always be in the same test series.</a:t>
            </a:r>
          </a:p>
          <a:p>
            <a:pPr lvl="1"/>
            <a:r>
              <a:rPr lang="en-US" altLang="en-US" dirty="0" smtClean="0"/>
              <a:t>Recommend giving the Reading GOALS Locator (104R) </a:t>
            </a:r>
            <a:br>
              <a:rPr lang="en-US" altLang="en-US" dirty="0" smtClean="0"/>
            </a:br>
            <a:endParaRPr lang="en-US" altLang="en-US" dirty="0" smtClean="0"/>
          </a:p>
          <a:p>
            <a:r>
              <a:rPr lang="en-US" altLang="en-US" dirty="0" smtClean="0"/>
              <a:t>The same CASAS testing procedures and reports apply for Reading and Math GOALS.</a:t>
            </a:r>
            <a:br>
              <a:rPr lang="en-US" altLang="en-US" dirty="0" smtClean="0"/>
            </a:br>
            <a:endParaRPr lang="en-US" altLang="en-US" dirty="0" smtClean="0"/>
          </a:p>
          <a:p>
            <a:r>
              <a:rPr lang="en-US" altLang="en-US" dirty="0" smtClean="0"/>
              <a:t>Agencies may create their own testing sessions for ABE or contact CASAS Tech Support for assistance with adding new templates for GOALS test sessions (800-255-1036, ext. 2).</a:t>
            </a:r>
            <a:br>
              <a:rPr lang="en-US" altLang="en-US" dirty="0" smtClean="0"/>
            </a:br>
            <a:endParaRPr lang="en-US" altLang="en-US" dirty="0" smtClean="0"/>
          </a:p>
          <a:p>
            <a:r>
              <a:rPr lang="en-US" altLang="en-US" dirty="0" smtClean="0"/>
              <a:t>Test timing:</a:t>
            </a:r>
            <a:br>
              <a:rPr lang="en-US" altLang="en-US" dirty="0" smtClean="0"/>
            </a:br>
            <a:r>
              <a:rPr lang="en-US" altLang="en-US" dirty="0" smtClean="0"/>
              <a:t>an average of 2.5 – 3 hours to test in two modalities at Intake</a:t>
            </a:r>
          </a:p>
        </p:txBody>
      </p:sp>
      <p:sp>
        <p:nvSpPr>
          <p:cNvPr id="6" name="Footer Placeholder 5"/>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7" name="Slide Number Placeholder 6"/>
          <p:cNvSpPr>
            <a:spLocks noGrp="1"/>
          </p:cNvSpPr>
          <p:nvPr>
            <p:ph type="sldNum" sz="quarter" idx="4"/>
          </p:nvPr>
        </p:nvSpPr>
        <p:spPr>
          <a:xfrm>
            <a:off x="8475181" y="6406488"/>
            <a:ext cx="512638" cy="365125"/>
          </a:xfrm>
        </p:spPr>
        <p:txBody>
          <a:bodyPr/>
          <a:lstStyle/>
          <a:p>
            <a:fld id="{BDED8187-DC1D-4F88-AF01-46053098CAB9}" type="slidenum">
              <a:rPr lang="en-US" smtClean="0"/>
              <a:t>24</a:t>
            </a:fld>
            <a:endParaRPr lang="en-US" dirty="0"/>
          </a:p>
        </p:txBody>
      </p:sp>
    </p:spTree>
    <p:extLst>
      <p:ext uri="{BB962C8B-B14F-4D97-AF65-F5344CB8AC3E}">
        <p14:creationId xmlns:p14="http://schemas.microsoft.com/office/powerpoint/2010/main" val="338713008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r>
              <a:rPr lang="en-US" altLang="en-US" smtClean="0"/>
              <a:t>GOALS Series Reports and Content Standards</a:t>
            </a:r>
            <a:endParaRPr lang="en-US" altLang="en-US" dirty="0" smtClean="0"/>
          </a:p>
        </p:txBody>
      </p:sp>
      <p:sp>
        <p:nvSpPr>
          <p:cNvPr id="33794" name="Content Placeholder 2"/>
          <p:cNvSpPr>
            <a:spLocks noGrp="1"/>
          </p:cNvSpPr>
          <p:nvPr>
            <p:ph idx="1"/>
          </p:nvPr>
        </p:nvSpPr>
        <p:spPr/>
        <p:txBody>
          <a:bodyPr>
            <a:normAutofit fontScale="85000" lnSpcReduction="20000"/>
          </a:bodyPr>
          <a:lstStyle/>
          <a:p>
            <a:r>
              <a:rPr lang="en-US" altLang="en-US" dirty="0" smtClean="0"/>
              <a:t>CASAS Content Standards reports and CASAS Competency reports are similar for the GOALS test series.</a:t>
            </a:r>
          </a:p>
          <a:p>
            <a:endParaRPr lang="en-US" altLang="en-US" dirty="0" smtClean="0"/>
          </a:p>
          <a:p>
            <a:r>
              <a:rPr lang="en-US" altLang="en-US" dirty="0" smtClean="0"/>
              <a:t>In addition…</a:t>
            </a:r>
          </a:p>
          <a:p>
            <a:pPr lvl="1"/>
            <a:r>
              <a:rPr lang="en-US" altLang="en-US" b="1" dirty="0" smtClean="0"/>
              <a:t>NEW</a:t>
            </a:r>
            <a:r>
              <a:rPr lang="en-US" altLang="en-US" dirty="0" smtClean="0"/>
              <a:t> CCRS reports will be available in July 2019 for the Reading and Math GOALS series.</a:t>
            </a:r>
          </a:p>
          <a:p>
            <a:pPr lvl="1"/>
            <a:r>
              <a:rPr lang="en-US" altLang="en-US" dirty="0" smtClean="0"/>
              <a:t>CASAS Reading Standards, </a:t>
            </a:r>
            <a:r>
              <a:rPr lang="en-US" altLang="en-US" b="1" dirty="0" smtClean="0"/>
              <a:t>Second Edition </a:t>
            </a:r>
            <a:r>
              <a:rPr lang="en-US" altLang="en-US" dirty="0" smtClean="0"/>
              <a:t>has been uploaded to the CASAS website. </a:t>
            </a:r>
          </a:p>
          <a:p>
            <a:pPr lvl="1"/>
            <a:r>
              <a:rPr lang="en-US" altLang="en-US" dirty="0" smtClean="0"/>
              <a:t>CASAS Math Standards are available on the CASAS website. </a:t>
            </a:r>
          </a:p>
          <a:p>
            <a:pPr lvl="2"/>
            <a:r>
              <a:rPr lang="en-US" altLang="en-US" dirty="0" smtClean="0"/>
              <a:t>They are both aligned to the CCRS.</a:t>
            </a:r>
          </a:p>
          <a:p>
            <a:pPr lvl="1"/>
            <a:r>
              <a:rPr lang="en-US" altLang="en-US" b="1" dirty="0" smtClean="0"/>
              <a:t>NEW</a:t>
            </a:r>
            <a:r>
              <a:rPr lang="en-US" altLang="en-US" dirty="0" smtClean="0"/>
              <a:t> CASAS Listening Standards are in development</a:t>
            </a:r>
          </a:p>
        </p:txBody>
      </p:sp>
      <p:sp>
        <p:nvSpPr>
          <p:cNvPr id="8" name="Footer Placeholder 7"/>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9" name="Slide Number Placeholder 8"/>
          <p:cNvSpPr>
            <a:spLocks noGrp="1"/>
          </p:cNvSpPr>
          <p:nvPr>
            <p:ph type="sldNum" sz="quarter" idx="4"/>
          </p:nvPr>
        </p:nvSpPr>
        <p:spPr>
          <a:xfrm>
            <a:off x="8475181" y="6406488"/>
            <a:ext cx="512638" cy="365125"/>
          </a:xfrm>
        </p:spPr>
        <p:txBody>
          <a:bodyPr/>
          <a:lstStyle/>
          <a:p>
            <a:fld id="{BDED8187-DC1D-4F88-AF01-46053098CAB9}" type="slidenum">
              <a:rPr lang="en-US" smtClean="0"/>
              <a:t>25</a:t>
            </a:fld>
            <a:endParaRPr lang="en-US" dirty="0"/>
          </a:p>
        </p:txBody>
      </p:sp>
    </p:spTree>
    <p:extLst>
      <p:ext uri="{BB962C8B-B14F-4D97-AF65-F5344CB8AC3E}">
        <p14:creationId xmlns:p14="http://schemas.microsoft.com/office/powerpoint/2010/main" val="5941857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3"/>
          <p:cNvSpPr>
            <a:spLocks noGrp="1"/>
          </p:cNvSpPr>
          <p:nvPr>
            <p:ph type="title"/>
          </p:nvPr>
        </p:nvSpPr>
        <p:spPr>
          <a:xfrm>
            <a:off x="228419" y="609600"/>
            <a:ext cx="7141371" cy="1320800"/>
          </a:xfrm>
        </p:spPr>
        <p:txBody>
          <a:bodyPr>
            <a:normAutofit fontScale="90000"/>
          </a:bodyPr>
          <a:lstStyle/>
          <a:p>
            <a:r>
              <a:rPr lang="en-US" dirty="0" smtClean="0"/>
              <a:t>NEW - Sample Items in CASAS </a:t>
            </a:r>
            <a:r>
              <a:rPr lang="en-US" dirty="0" err="1" smtClean="0"/>
              <a:t>eTests</a:t>
            </a:r>
            <a:r>
              <a:rPr lang="en-US" dirty="0" smtClean="0"/>
              <a:t> Format and HTML Enhancements</a:t>
            </a:r>
            <a:r>
              <a:rPr lang="en-US" altLang="en-US" dirty="0" smtClean="0"/>
              <a:t>			</a:t>
            </a:r>
          </a:p>
        </p:txBody>
      </p:sp>
      <p:sp>
        <p:nvSpPr>
          <p:cNvPr id="23" name="Content Placeholder 22"/>
          <p:cNvSpPr>
            <a:spLocks noGrp="1"/>
          </p:cNvSpPr>
          <p:nvPr>
            <p:ph sz="half" idx="2"/>
          </p:nvPr>
        </p:nvSpPr>
        <p:spPr>
          <a:xfrm>
            <a:off x="504967" y="2891212"/>
            <a:ext cx="5663821" cy="3809839"/>
          </a:xfrm>
        </p:spPr>
        <p:txBody>
          <a:bodyPr>
            <a:normAutofit/>
          </a:bodyPr>
          <a:lstStyle/>
          <a:p>
            <a:r>
              <a:rPr lang="en-US" dirty="0" smtClean="0"/>
              <a:t>Students and teachers can have direct access to the new CASAS </a:t>
            </a:r>
            <a:r>
              <a:rPr lang="en-US" dirty="0" err="1" smtClean="0"/>
              <a:t>eTests</a:t>
            </a:r>
            <a:r>
              <a:rPr lang="en-US" dirty="0" smtClean="0"/>
              <a:t> Sampler</a:t>
            </a:r>
            <a:br>
              <a:rPr lang="en-US" dirty="0" smtClean="0"/>
            </a:br>
            <a:endParaRPr lang="en-US" dirty="0" smtClean="0"/>
          </a:p>
          <a:p>
            <a:r>
              <a:rPr lang="en-US" dirty="0" smtClean="0"/>
              <a:t>New HTML version with</a:t>
            </a:r>
          </a:p>
          <a:p>
            <a:pPr lvl="1"/>
            <a:r>
              <a:rPr lang="en-US" dirty="0" smtClean="0"/>
              <a:t>clearer images</a:t>
            </a:r>
          </a:p>
          <a:p>
            <a:pPr lvl="1"/>
            <a:r>
              <a:rPr lang="en-US" dirty="0" smtClean="0"/>
              <a:t>+ and – buttons to easily enlarge prompt (e.g., reading passage) and question/answer options</a:t>
            </a:r>
          </a:p>
          <a:p>
            <a:pPr lvl="1"/>
            <a:r>
              <a:rPr lang="en-US" dirty="0" smtClean="0"/>
              <a:t>new test navigation features in GOALS series</a:t>
            </a:r>
            <a:endParaRPr lang="en-US" dirty="0"/>
          </a:p>
        </p:txBody>
      </p:sp>
      <p:sp>
        <p:nvSpPr>
          <p:cNvPr id="4" name="Slide Number Placeholder 3"/>
          <p:cNvSpPr>
            <a:spLocks noGrp="1"/>
          </p:cNvSpPr>
          <p:nvPr>
            <p:ph type="sldNum" sz="quarter" idx="12"/>
          </p:nvPr>
        </p:nvSpPr>
        <p:spPr/>
        <p:txBody>
          <a:bodyPr/>
          <a:lstStyle/>
          <a:p>
            <a:fld id="{BDED8187-DC1D-4F88-AF01-46053098CAB9}" type="slidenum">
              <a:rPr lang="en-US" smtClean="0"/>
              <a:pPr/>
              <a:t>26</a:t>
            </a:fld>
            <a:endParaRPr lang="en-US" dirty="0"/>
          </a:p>
        </p:txBody>
      </p:sp>
      <p:pic>
        <p:nvPicPr>
          <p:cNvPr id="7" name="Picture 6"/>
          <p:cNvPicPr>
            <a:picLocks noChangeAspect="1"/>
          </p:cNvPicPr>
          <p:nvPr/>
        </p:nvPicPr>
        <p:blipFill>
          <a:blip r:embed="rId3"/>
          <a:stretch>
            <a:fillRect/>
          </a:stretch>
        </p:blipFill>
        <p:spPr>
          <a:xfrm>
            <a:off x="228419" y="2190448"/>
            <a:ext cx="8073189" cy="519119"/>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a:stretch>
            <a:fillRect/>
          </a:stretch>
        </p:blipFill>
        <p:spPr>
          <a:xfrm>
            <a:off x="6265817" y="2711189"/>
            <a:ext cx="2550695" cy="3192955"/>
          </a:xfrm>
          <a:prstGeom prst="rect">
            <a:avLst/>
          </a:prstGeom>
          <a:ln>
            <a:noFill/>
          </a:ln>
          <a:effectLst>
            <a:outerShdw blurRad="292100" dist="139700" dir="2700000" algn="tl" rotWithShape="0">
              <a:srgbClr val="333333">
                <a:alpha val="65000"/>
              </a:srgbClr>
            </a:outerShdw>
          </a:effectLst>
        </p:spPr>
      </p:pic>
      <p:sp>
        <p:nvSpPr>
          <p:cNvPr id="30" name="Footer Placeholder 29"/>
          <p:cNvSpPr>
            <a:spLocks noGrp="1"/>
          </p:cNvSpPr>
          <p:nvPr>
            <p:ph type="ftr" sz="quarter" idx="11"/>
          </p:nvPr>
        </p:nvSpPr>
        <p:spPr/>
        <p:txBody>
          <a:bodyPr/>
          <a:lstStyle/>
          <a:p>
            <a:r>
              <a:rPr lang="en-US" smtClean="0"/>
              <a:t>www.casas.org/si</a:t>
            </a:r>
            <a:endParaRPr lang="en-US" dirty="0"/>
          </a:p>
        </p:txBody>
      </p:sp>
    </p:spTree>
    <p:extLst>
      <p:ext uri="{BB962C8B-B14F-4D97-AF65-F5344CB8AC3E}">
        <p14:creationId xmlns:p14="http://schemas.microsoft.com/office/powerpoint/2010/main" val="1519832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17269" y="344644"/>
            <a:ext cx="6740044" cy="1585756"/>
          </a:xfrm>
        </p:spPr>
        <p:txBody>
          <a:bodyPr>
            <a:normAutofit/>
          </a:bodyPr>
          <a:lstStyle/>
          <a:p>
            <a:r>
              <a:rPr lang="en-US" sz="3200" dirty="0" smtClean="0"/>
              <a:t>NEW – CASAS </a:t>
            </a:r>
            <a:r>
              <a:rPr lang="en-US" sz="3200" dirty="0" err="1" smtClean="0"/>
              <a:t>eTests</a:t>
            </a:r>
            <a:r>
              <a:rPr lang="en-US" sz="3200" dirty="0" smtClean="0"/>
              <a:t> Format and HTML Enhancements</a:t>
            </a:r>
            <a:endParaRPr lang="en-US" sz="3200" dirty="0"/>
          </a:p>
        </p:txBody>
      </p:sp>
      <p:sp>
        <p:nvSpPr>
          <p:cNvPr id="3" name="Slide Number Placeholder 2"/>
          <p:cNvSpPr>
            <a:spLocks noGrp="1"/>
          </p:cNvSpPr>
          <p:nvPr>
            <p:ph type="sldNum" sz="quarter" idx="4"/>
          </p:nvPr>
        </p:nvSpPr>
        <p:spPr>
          <a:xfrm>
            <a:off x="8475181" y="6406488"/>
            <a:ext cx="512638" cy="365125"/>
          </a:xfrm>
        </p:spPr>
        <p:txBody>
          <a:bodyPr/>
          <a:lstStyle/>
          <a:p>
            <a:fld id="{15F24632-152D-4020-81F4-23C1E8598238}" type="slidenum">
              <a:rPr lang="en-US" altLang="en-US" smtClean="0"/>
              <a:pPr/>
              <a:t>27</a:t>
            </a:fld>
            <a:endParaRPr lang="en-US" altLang="en-US" dirty="0"/>
          </a:p>
        </p:txBody>
      </p:sp>
      <p:pic>
        <p:nvPicPr>
          <p:cNvPr id="4" name="Picture 3"/>
          <p:cNvPicPr>
            <a:picLocks noChangeAspect="1"/>
          </p:cNvPicPr>
          <p:nvPr/>
        </p:nvPicPr>
        <p:blipFill>
          <a:blip r:embed="rId2"/>
          <a:stretch>
            <a:fillRect/>
          </a:stretch>
        </p:blipFill>
        <p:spPr>
          <a:xfrm>
            <a:off x="838691" y="2749653"/>
            <a:ext cx="7968755" cy="3362829"/>
          </a:xfrm>
          <a:prstGeom prst="rect">
            <a:avLst/>
          </a:prstGeom>
          <a:ln>
            <a:noFill/>
          </a:ln>
          <a:effectLst>
            <a:outerShdw blurRad="292100" dist="139700" dir="2700000" algn="tl" rotWithShape="0">
              <a:srgbClr val="333333">
                <a:alpha val="65000"/>
              </a:srgbClr>
            </a:outerShdw>
          </a:effectLst>
        </p:spPr>
      </p:pic>
      <p:sp>
        <p:nvSpPr>
          <p:cNvPr id="6" name="Title 3"/>
          <p:cNvSpPr txBox="1">
            <a:spLocks/>
          </p:cNvSpPr>
          <p:nvPr/>
        </p:nvSpPr>
        <p:spPr>
          <a:xfrm>
            <a:off x="0" y="344644"/>
            <a:ext cx="8022981" cy="8478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smtClean="0"/>
              <a:t>	</a:t>
            </a:r>
          </a:p>
        </p:txBody>
      </p:sp>
      <p:sp>
        <p:nvSpPr>
          <p:cNvPr id="7" name="TextBox 6"/>
          <p:cNvSpPr txBox="1"/>
          <p:nvPr/>
        </p:nvSpPr>
        <p:spPr>
          <a:xfrm>
            <a:off x="217268" y="1475573"/>
            <a:ext cx="4805265" cy="615553"/>
          </a:xfrm>
          <a:prstGeom prst="rect">
            <a:avLst/>
          </a:prstGeom>
          <a:noFill/>
          <a:ln>
            <a:solidFill>
              <a:schemeClr val="accent1"/>
            </a:solidFill>
          </a:ln>
        </p:spPr>
        <p:txBody>
          <a:bodyPr wrap="square" rtlCol="0">
            <a:spAutoFit/>
          </a:bodyPr>
          <a:lstStyle/>
          <a:p>
            <a:r>
              <a:rPr lang="en-US" sz="1700" dirty="0" smtClean="0"/>
              <a:t>Progress bar shows how many items are in the test and how many items have been taken</a:t>
            </a:r>
            <a:endParaRPr lang="en-US" sz="1700" dirty="0"/>
          </a:p>
        </p:txBody>
      </p:sp>
      <p:sp>
        <p:nvSpPr>
          <p:cNvPr id="8" name="TextBox 7"/>
          <p:cNvSpPr txBox="1"/>
          <p:nvPr/>
        </p:nvSpPr>
        <p:spPr>
          <a:xfrm>
            <a:off x="6700995" y="1055571"/>
            <a:ext cx="2106451" cy="923330"/>
          </a:xfrm>
          <a:prstGeom prst="rect">
            <a:avLst/>
          </a:prstGeom>
          <a:noFill/>
          <a:ln>
            <a:solidFill>
              <a:schemeClr val="accent1"/>
            </a:solidFill>
          </a:ln>
        </p:spPr>
        <p:txBody>
          <a:bodyPr wrap="square" rtlCol="0">
            <a:spAutoFit/>
          </a:bodyPr>
          <a:lstStyle/>
          <a:p>
            <a:r>
              <a:rPr lang="en-US" dirty="0"/>
              <a:t>S</a:t>
            </a:r>
            <a:r>
              <a:rPr lang="en-US" dirty="0" smtClean="0"/>
              <a:t>hows how many items relate to the same display</a:t>
            </a:r>
            <a:endParaRPr lang="en-US" dirty="0"/>
          </a:p>
        </p:txBody>
      </p:sp>
      <p:sp>
        <p:nvSpPr>
          <p:cNvPr id="9" name="Down Arrow 8"/>
          <p:cNvSpPr/>
          <p:nvPr/>
        </p:nvSpPr>
        <p:spPr>
          <a:xfrm>
            <a:off x="7979052" y="2055906"/>
            <a:ext cx="442161" cy="633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7720380">
            <a:off x="5326061" y="184125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16"/>
          <p:cNvSpPr>
            <a:spLocks noGrp="1"/>
          </p:cNvSpPr>
          <p:nvPr>
            <p:ph type="ftr" sz="quarter" idx="3"/>
          </p:nvPr>
        </p:nvSpPr>
        <p:spPr>
          <a:xfrm>
            <a:off x="609599" y="6406487"/>
            <a:ext cx="4622973" cy="365125"/>
          </a:xfrm>
        </p:spPr>
        <p:txBody>
          <a:bodyPr/>
          <a:lstStyle/>
          <a:p>
            <a:r>
              <a:rPr lang="en-US" smtClean="0"/>
              <a:t>www.casas.org/si</a:t>
            </a:r>
            <a:endParaRPr lang="en-US" dirty="0"/>
          </a:p>
        </p:txBody>
      </p:sp>
    </p:spTree>
    <p:extLst>
      <p:ext uri="{BB962C8B-B14F-4D97-AF65-F5344CB8AC3E}">
        <p14:creationId xmlns:p14="http://schemas.microsoft.com/office/powerpoint/2010/main" val="883126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Writing Assessment Update</a:t>
            </a:r>
            <a:endParaRPr lang="en-US" dirty="0"/>
          </a:p>
        </p:txBody>
      </p:sp>
      <p:sp>
        <p:nvSpPr>
          <p:cNvPr id="2" name="Content Placeholder 1"/>
          <p:cNvSpPr>
            <a:spLocks noGrp="1"/>
          </p:cNvSpPr>
          <p:nvPr>
            <p:ph idx="1"/>
          </p:nvPr>
        </p:nvSpPr>
        <p:spPr>
          <a:xfrm>
            <a:off x="609599" y="1569493"/>
            <a:ext cx="6637362" cy="4836994"/>
          </a:xfrm>
        </p:spPr>
        <p:txBody>
          <a:bodyPr>
            <a:normAutofit fontScale="85000" lnSpcReduction="10000"/>
          </a:bodyPr>
          <a:lstStyle/>
          <a:p>
            <a:r>
              <a:rPr lang="en-US" dirty="0" smtClean="0"/>
              <a:t>CASAS has successfully piloted automated scoring for the CASAS Written Prompt with clients entering the diagnostic phase of the NEDP program.</a:t>
            </a:r>
            <a:br>
              <a:rPr lang="en-US" dirty="0" smtClean="0"/>
            </a:br>
            <a:endParaRPr lang="en-US" dirty="0" smtClean="0"/>
          </a:p>
          <a:p>
            <a:r>
              <a:rPr lang="en-US" dirty="0" smtClean="0"/>
              <a:t>Initial validation studies showed 80% exact agreement between the CASAS Written Prompt scored by CASAS master scorers and the automated essay scoring engine -- a very good result. </a:t>
            </a:r>
            <a:br>
              <a:rPr lang="en-US" dirty="0" smtClean="0"/>
            </a:br>
            <a:endParaRPr lang="en-US" dirty="0" smtClean="0"/>
          </a:p>
          <a:p>
            <a:r>
              <a:rPr lang="en-US" dirty="0" smtClean="0"/>
              <a:t>Automated scoring will be offered for all NEDP clients starting in June 2019.</a:t>
            </a:r>
            <a:br>
              <a:rPr lang="en-US" dirty="0" smtClean="0"/>
            </a:br>
            <a:endParaRPr lang="en-US" dirty="0" smtClean="0"/>
          </a:p>
          <a:p>
            <a:r>
              <a:rPr lang="en-US" dirty="0" smtClean="0"/>
              <a:t>CASAS has plans to offer the CASAS Written Prompt in CASAS e-Tests for non-NEDP test takers. Stay tuned!</a:t>
            </a:r>
            <a:endParaRPr lang="en-US" dirty="0"/>
          </a:p>
        </p:txBody>
      </p:sp>
      <p:sp>
        <p:nvSpPr>
          <p:cNvPr id="4" name="Footer Placeholder 3"/>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9" name="Slide Number Placeholder 8"/>
          <p:cNvSpPr>
            <a:spLocks noGrp="1"/>
          </p:cNvSpPr>
          <p:nvPr>
            <p:ph type="sldNum" sz="quarter" idx="4"/>
          </p:nvPr>
        </p:nvSpPr>
        <p:spPr>
          <a:xfrm>
            <a:off x="8475181" y="6406488"/>
            <a:ext cx="512638" cy="365125"/>
          </a:xfrm>
        </p:spPr>
        <p:txBody>
          <a:bodyPr/>
          <a:lstStyle/>
          <a:p>
            <a:fld id="{660FD370-326C-4A25-9453-A33FB3C7A11D}" type="slidenum">
              <a:rPr lang="en-US" altLang="en-US" smtClean="0"/>
              <a:pPr/>
              <a:t>28</a:t>
            </a:fld>
            <a:endParaRPr lang="en-US" altLang="en-US" dirty="0"/>
          </a:p>
        </p:txBody>
      </p:sp>
    </p:spTree>
    <p:extLst>
      <p:ext uri="{BB962C8B-B14F-4D97-AF65-F5344CB8AC3E}">
        <p14:creationId xmlns:p14="http://schemas.microsoft.com/office/powerpoint/2010/main" val="66696417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4"/>
          <p:cNvSpPr>
            <a:spLocks noGrp="1"/>
          </p:cNvSpPr>
          <p:nvPr>
            <p:ph type="title"/>
          </p:nvPr>
        </p:nvSpPr>
        <p:spPr/>
        <p:txBody>
          <a:bodyPr>
            <a:normAutofit fontScale="90000"/>
          </a:bodyPr>
          <a:lstStyle/>
          <a:p>
            <a:r>
              <a:rPr lang="en-US" altLang="en-US" dirty="0" smtClean="0"/>
              <a:t>Assessment and Research-</a:t>
            </a:r>
            <a:br>
              <a:rPr lang="en-US" altLang="en-US" dirty="0" smtClean="0"/>
            </a:br>
            <a:r>
              <a:rPr lang="en-US" altLang="en-US" dirty="0" smtClean="0"/>
              <a:t>High School Equivalency Studies</a:t>
            </a:r>
            <a:endParaRPr lang="en-US" altLang="en-US" dirty="0"/>
          </a:p>
        </p:txBody>
      </p:sp>
      <p:sp>
        <p:nvSpPr>
          <p:cNvPr id="19459" name="Content Placeholder 25"/>
          <p:cNvSpPr>
            <a:spLocks noGrp="1"/>
          </p:cNvSpPr>
          <p:nvPr>
            <p:ph idx="1"/>
          </p:nvPr>
        </p:nvSpPr>
        <p:spPr>
          <a:xfrm>
            <a:off x="609598" y="1930400"/>
            <a:ext cx="6801135" cy="4593230"/>
          </a:xfrm>
        </p:spPr>
        <p:txBody>
          <a:bodyPr>
            <a:normAutofit/>
          </a:bodyPr>
          <a:lstStyle/>
          <a:p>
            <a:r>
              <a:rPr lang="en-US" altLang="en-US" dirty="0" smtClean="0"/>
              <a:t>CASAS is collaborating with GED Testing Service  and ETS </a:t>
            </a:r>
            <a:r>
              <a:rPr lang="en-US" altLang="en-US" dirty="0" err="1" smtClean="0"/>
              <a:t>HiSET</a:t>
            </a:r>
            <a:r>
              <a:rPr lang="en-US" altLang="en-US" dirty="0" smtClean="0"/>
              <a:t> on research studies.</a:t>
            </a:r>
          </a:p>
          <a:p>
            <a:r>
              <a:rPr lang="en-US" altLang="x-none" dirty="0" smtClean="0"/>
              <a:t>Purpose</a:t>
            </a:r>
          </a:p>
          <a:p>
            <a:pPr lvl="1"/>
            <a:r>
              <a:rPr lang="en-US" altLang="x-none" dirty="0" smtClean="0"/>
              <a:t>Provide adult education programs with information to determine student readiness to take the </a:t>
            </a:r>
            <a:r>
              <a:rPr lang="en-US" altLang="x-none" dirty="0" err="1" smtClean="0"/>
              <a:t>HiSET</a:t>
            </a:r>
            <a:r>
              <a:rPr lang="en-US" altLang="x-none" dirty="0" smtClean="0"/>
              <a:t> and GED reading and math sections based on CASAS test scores.</a:t>
            </a:r>
          </a:p>
          <a:p>
            <a:r>
              <a:rPr lang="en-US" altLang="x-none" dirty="0" smtClean="0"/>
              <a:t>Benefit</a:t>
            </a:r>
          </a:p>
          <a:p>
            <a:pPr lvl="1"/>
            <a:r>
              <a:rPr lang="en-US" altLang="x-none" dirty="0" smtClean="0"/>
              <a:t>Cut scores will be established on CASAS Reading and Math GOALS tests that will indicate student readiness to take the corresponding </a:t>
            </a:r>
            <a:r>
              <a:rPr lang="en-US" altLang="x-none" dirty="0" err="1" smtClean="0"/>
              <a:t>HiSET</a:t>
            </a:r>
            <a:r>
              <a:rPr lang="en-US" altLang="x-none" dirty="0" smtClean="0"/>
              <a:t> and GED sections.</a:t>
            </a:r>
            <a:endParaRPr lang="en-US" altLang="en-US" dirty="0"/>
          </a:p>
        </p:txBody>
      </p:sp>
      <p:sp>
        <p:nvSpPr>
          <p:cNvPr id="5" name="Footer Placeholder 4"/>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8" name="Slide Number Placeholder 7"/>
          <p:cNvSpPr>
            <a:spLocks noGrp="1"/>
          </p:cNvSpPr>
          <p:nvPr>
            <p:ph type="sldNum" sz="quarter" idx="4"/>
          </p:nvPr>
        </p:nvSpPr>
        <p:spPr>
          <a:xfrm>
            <a:off x="8475181" y="6406488"/>
            <a:ext cx="512638" cy="365125"/>
          </a:xfrm>
        </p:spPr>
        <p:txBody>
          <a:bodyPr/>
          <a:lstStyle/>
          <a:p>
            <a:fld id="{BDED8187-DC1D-4F88-AF01-46053098CAB9}" type="slidenum">
              <a:rPr lang="en-US" smtClean="0"/>
              <a:t>29</a:t>
            </a:fld>
            <a:endParaRPr lang="en-US" dirty="0"/>
          </a:p>
        </p:txBody>
      </p:sp>
    </p:spTree>
    <p:extLst>
      <p:ext uri="{BB962C8B-B14F-4D97-AF65-F5344CB8AC3E}">
        <p14:creationId xmlns:p14="http://schemas.microsoft.com/office/powerpoint/2010/main" val="304208848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Schedule of Events</a:t>
            </a:r>
            <a:endParaRPr lang="en-US" altLang="en-US" dirty="0"/>
          </a:p>
        </p:txBody>
      </p:sp>
      <p:sp>
        <p:nvSpPr>
          <p:cNvPr id="7" name="Footer Placeholder 6"/>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8" name="Slide Number Placeholder 7"/>
          <p:cNvSpPr>
            <a:spLocks noGrp="1"/>
          </p:cNvSpPr>
          <p:nvPr>
            <p:ph type="sldNum" sz="quarter" idx="4"/>
          </p:nvPr>
        </p:nvSpPr>
        <p:spPr>
          <a:xfrm>
            <a:off x="8475181" y="6406488"/>
            <a:ext cx="512638" cy="365125"/>
          </a:xfrm>
        </p:spPr>
        <p:txBody>
          <a:bodyPr/>
          <a:lstStyle/>
          <a:p>
            <a:fld id="{660FD370-326C-4A25-9453-A33FB3C7A11D}" type="slidenum">
              <a:rPr lang="en-US" altLang="en-US" smtClean="0"/>
              <a:pPr/>
              <a:t>3</a:t>
            </a:fld>
            <a:endParaRPr lang="en-US" altLang="en-US" dirty="0"/>
          </a:p>
        </p:txBody>
      </p:sp>
      <p:graphicFrame>
        <p:nvGraphicFramePr>
          <p:cNvPr id="3" name="Table 2"/>
          <p:cNvGraphicFramePr>
            <a:graphicFrameLocks noGrp="1"/>
          </p:cNvGraphicFramePr>
          <p:nvPr>
            <p:extLst>
              <p:ext uri="{D42A27DB-BD31-4B8C-83A1-F6EECF244321}">
                <p14:modId xmlns:p14="http://schemas.microsoft.com/office/powerpoint/2010/main" val="3501254090"/>
              </p:ext>
            </p:extLst>
          </p:nvPr>
        </p:nvGraphicFramePr>
        <p:xfrm>
          <a:off x="371027" y="1519646"/>
          <a:ext cx="8181702" cy="4467556"/>
        </p:xfrm>
        <a:graphic>
          <a:graphicData uri="http://schemas.openxmlformats.org/drawingml/2006/table">
            <a:tbl>
              <a:tblPr firstRow="1" bandRow="1">
                <a:tableStyleId>{69012ECD-51FC-41F1-AA8D-1B2483CD663E}</a:tableStyleId>
              </a:tblPr>
              <a:tblGrid>
                <a:gridCol w="1896175">
                  <a:extLst>
                    <a:ext uri="{9D8B030D-6E8A-4147-A177-3AD203B41FA5}">
                      <a16:colId xmlns:a16="http://schemas.microsoft.com/office/drawing/2014/main" val="20000"/>
                    </a:ext>
                  </a:extLst>
                </a:gridCol>
                <a:gridCol w="3937921">
                  <a:extLst>
                    <a:ext uri="{9D8B030D-6E8A-4147-A177-3AD203B41FA5}">
                      <a16:colId xmlns:a16="http://schemas.microsoft.com/office/drawing/2014/main" val="20001"/>
                    </a:ext>
                  </a:extLst>
                </a:gridCol>
                <a:gridCol w="2347606">
                  <a:extLst>
                    <a:ext uri="{9D8B030D-6E8A-4147-A177-3AD203B41FA5}">
                      <a16:colId xmlns:a16="http://schemas.microsoft.com/office/drawing/2014/main" val="20002"/>
                    </a:ext>
                  </a:extLst>
                </a:gridCol>
              </a:tblGrid>
              <a:tr h="416434">
                <a:tc>
                  <a:txBody>
                    <a:bodyPr/>
                    <a:lstStyle/>
                    <a:p>
                      <a:pPr marL="0" marR="0">
                        <a:lnSpc>
                          <a:spcPct val="100000"/>
                        </a:lnSpc>
                        <a:spcBef>
                          <a:spcPts val="600"/>
                        </a:spcBef>
                        <a:spcAft>
                          <a:spcPts val="600"/>
                        </a:spcAft>
                      </a:pPr>
                      <a:r>
                        <a:rPr lang="en-US" sz="2000" dirty="0">
                          <a:latin typeface="Trebuchet MS" panose="020B0603020202020204" pitchFamily="34" charset="0"/>
                        </a:rPr>
                        <a:t>Time</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596"/>
                    </a:solidFill>
                  </a:tcPr>
                </a:tc>
                <a:tc>
                  <a:txBody>
                    <a:bodyPr/>
                    <a:lstStyle/>
                    <a:p>
                      <a:pPr marL="0" marR="0">
                        <a:lnSpc>
                          <a:spcPct val="100000"/>
                        </a:lnSpc>
                        <a:spcBef>
                          <a:spcPts val="600"/>
                        </a:spcBef>
                        <a:spcAft>
                          <a:spcPts val="600"/>
                        </a:spcAft>
                      </a:pPr>
                      <a:r>
                        <a:rPr lang="en-US" sz="2000" dirty="0">
                          <a:latin typeface="Trebuchet MS" panose="020B0603020202020204" pitchFamily="34" charset="0"/>
                        </a:rPr>
                        <a:t>Event</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596"/>
                    </a:solidFill>
                  </a:tcPr>
                </a:tc>
                <a:tc>
                  <a:txBody>
                    <a:bodyPr/>
                    <a:lstStyle/>
                    <a:p>
                      <a:pPr marL="0" marR="0">
                        <a:lnSpc>
                          <a:spcPct val="100000"/>
                        </a:lnSpc>
                        <a:spcBef>
                          <a:spcPts val="600"/>
                        </a:spcBef>
                        <a:spcAft>
                          <a:spcPts val="600"/>
                        </a:spcAft>
                      </a:pPr>
                      <a:r>
                        <a:rPr lang="en-US" sz="2000" dirty="0">
                          <a:latin typeface="Trebuchet MS" panose="020B0603020202020204" pitchFamily="34" charset="0"/>
                        </a:rPr>
                        <a:t>Location</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596"/>
                    </a:solidFill>
                  </a:tcPr>
                </a:tc>
                <a:extLst>
                  <a:ext uri="{0D108BD9-81ED-4DB2-BD59-A6C34878D82A}">
                    <a16:rowId xmlns:a16="http://schemas.microsoft.com/office/drawing/2014/main" val="10000"/>
                  </a:ext>
                </a:extLst>
              </a:tr>
              <a:tr h="333962">
                <a:tc>
                  <a:txBody>
                    <a:bodyPr/>
                    <a:lstStyle/>
                    <a:p>
                      <a:pPr marL="0" marR="0">
                        <a:lnSpc>
                          <a:spcPct val="115000"/>
                        </a:lnSpc>
                        <a:spcBef>
                          <a:spcPts val="0"/>
                        </a:spcBef>
                        <a:spcAft>
                          <a:spcPts val="0"/>
                        </a:spcAft>
                      </a:pPr>
                      <a:endParaRPr lang="en-US" sz="2000" dirty="0">
                        <a:latin typeface="Trebuchet MS" panose="020B0603020202020204"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endParaRPr lang="en-US" sz="2000" dirty="0">
                        <a:latin typeface="Trebuchet MS" panose="020B0603020202020204"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endParaRPr lang="en-US" sz="2000" dirty="0">
                        <a:latin typeface="Trebuchet MS" panose="020B0603020202020204"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67924">
                <a:tc>
                  <a:txBody>
                    <a:bodyPr/>
                    <a:lstStyle/>
                    <a:p>
                      <a:pPr marL="0" marR="0">
                        <a:lnSpc>
                          <a:spcPct val="115000"/>
                        </a:lnSpc>
                        <a:spcBef>
                          <a:spcPts val="0"/>
                        </a:spcBef>
                        <a:spcAft>
                          <a:spcPts val="0"/>
                        </a:spcAft>
                      </a:pPr>
                      <a:r>
                        <a:rPr lang="en-US" sz="2000" dirty="0">
                          <a:latin typeface="Trebuchet MS" panose="020B0603020202020204" pitchFamily="34" charset="0"/>
                        </a:rPr>
                        <a:t>12:00 – 2:00 pm</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dirty="0">
                          <a:latin typeface="Trebuchet MS" panose="020B0603020202020204" pitchFamily="34" charset="0"/>
                        </a:rPr>
                        <a:t>Registration</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dirty="0" smtClean="0">
                          <a:latin typeface="Trebuchet MS" panose="020B0603020202020204" pitchFamily="34" charset="0"/>
                        </a:rPr>
                        <a:t>Grand</a:t>
                      </a:r>
                      <a:r>
                        <a:rPr lang="en-US" sz="2000" baseline="0" dirty="0" smtClean="0">
                          <a:latin typeface="Trebuchet MS" panose="020B0603020202020204" pitchFamily="34" charset="0"/>
                        </a:rPr>
                        <a:t> Ballroom Foyer </a:t>
                      </a:r>
                      <a:endParaRPr lang="en-US" sz="2000" dirty="0">
                        <a:latin typeface="Trebuchet MS" panose="020B0603020202020204"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3962">
                <a:tc>
                  <a:txBody>
                    <a:bodyPr/>
                    <a:lstStyle/>
                    <a:p>
                      <a:pPr marL="0" marR="0">
                        <a:lnSpc>
                          <a:spcPct val="115000"/>
                        </a:lnSpc>
                        <a:spcBef>
                          <a:spcPts val="0"/>
                        </a:spcBef>
                        <a:spcAft>
                          <a:spcPts val="0"/>
                        </a:spcAft>
                      </a:pPr>
                      <a:r>
                        <a:rPr lang="en-US" sz="2000">
                          <a:latin typeface="Trebuchet MS" panose="020B0603020202020204" pitchFamily="34" charset="0"/>
                        </a:rPr>
                        <a:t> </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dirty="0">
                          <a:latin typeface="Trebuchet MS" panose="020B0603020202020204" pitchFamily="34" charset="0"/>
                        </a:rPr>
                        <a:t> </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dirty="0">
                          <a:latin typeface="Trebuchet MS" panose="020B0603020202020204" pitchFamily="34" charset="0"/>
                        </a:rPr>
                        <a:t> </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532348">
                <a:tc>
                  <a:txBody>
                    <a:bodyPr/>
                    <a:lstStyle/>
                    <a:p>
                      <a:pPr marL="0" marR="0">
                        <a:lnSpc>
                          <a:spcPct val="115000"/>
                        </a:lnSpc>
                        <a:spcBef>
                          <a:spcPts val="0"/>
                        </a:spcBef>
                        <a:spcAft>
                          <a:spcPts val="0"/>
                        </a:spcAft>
                      </a:pPr>
                      <a:r>
                        <a:rPr lang="en-US" sz="2000" dirty="0">
                          <a:latin typeface="Trebuchet MS" panose="020B0603020202020204" pitchFamily="34" charset="0"/>
                        </a:rPr>
                        <a:t>1:30-4:50pm</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endParaRPr lang="en-US" sz="2000" dirty="0">
                        <a:latin typeface="Trebuchet MS" panose="020B0603020202020204" pitchFamily="34" charset="0"/>
                      </a:endParaRPr>
                    </a:p>
                    <a:p>
                      <a:pPr marL="0" marR="0">
                        <a:lnSpc>
                          <a:spcPct val="115000"/>
                        </a:lnSpc>
                        <a:spcBef>
                          <a:spcPts val="0"/>
                        </a:spcBef>
                        <a:spcAft>
                          <a:spcPts val="0"/>
                        </a:spcAft>
                      </a:pPr>
                      <a:r>
                        <a:rPr lang="en-US" sz="2000" dirty="0">
                          <a:latin typeface="Trebuchet MS" panose="020B0603020202020204" pitchFamily="34" charset="0"/>
                        </a:rPr>
                        <a:t>National Consortium and </a:t>
                      </a:r>
                      <a:br>
                        <a:rPr lang="en-US" sz="2000" dirty="0">
                          <a:latin typeface="Trebuchet MS" panose="020B0603020202020204" pitchFamily="34" charset="0"/>
                        </a:rPr>
                      </a:br>
                      <a:r>
                        <a:rPr lang="en-US" sz="2000" dirty="0">
                          <a:latin typeface="Trebuchet MS" panose="020B0603020202020204" pitchFamily="34" charset="0"/>
                        </a:rPr>
                        <a:t>Certified Trainer Meeting and Discussion Groups</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dirty="0" smtClean="0">
                          <a:latin typeface="Trebuchet MS" panose="020B0603020202020204" pitchFamily="34" charset="0"/>
                        </a:rPr>
                        <a:t>Garden 3</a:t>
                      </a:r>
                      <a:endParaRPr lang="en-US" sz="2000" dirty="0">
                        <a:latin typeface="Trebuchet MS" panose="020B0603020202020204"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3962">
                <a:tc>
                  <a:txBody>
                    <a:bodyPr/>
                    <a:lstStyle/>
                    <a:p>
                      <a:pPr marL="0" marR="0">
                        <a:lnSpc>
                          <a:spcPct val="115000"/>
                        </a:lnSpc>
                        <a:spcBef>
                          <a:spcPts val="0"/>
                        </a:spcBef>
                        <a:spcAft>
                          <a:spcPts val="0"/>
                        </a:spcAft>
                      </a:pPr>
                      <a:r>
                        <a:rPr lang="en-US" sz="2000" dirty="0">
                          <a:latin typeface="Trebuchet MS" panose="020B0603020202020204" pitchFamily="34" charset="0"/>
                        </a:rPr>
                        <a:t> </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dirty="0">
                          <a:latin typeface="Trebuchet MS" panose="020B0603020202020204" pitchFamily="34" charset="0"/>
                        </a:rPr>
                        <a:t> </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dirty="0">
                          <a:latin typeface="Trebuchet MS" panose="020B0603020202020204" pitchFamily="34" charset="0"/>
                        </a:rPr>
                        <a:t> </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66174">
                <a:tc>
                  <a:txBody>
                    <a:bodyPr/>
                    <a:lstStyle/>
                    <a:p>
                      <a:pPr marL="0" marR="0">
                        <a:lnSpc>
                          <a:spcPct val="115000"/>
                        </a:lnSpc>
                        <a:spcBef>
                          <a:spcPts val="0"/>
                        </a:spcBef>
                        <a:spcAft>
                          <a:spcPts val="0"/>
                        </a:spcAft>
                      </a:pPr>
                      <a:r>
                        <a:rPr lang="en-US" sz="2000" dirty="0">
                          <a:latin typeface="Trebuchet MS" panose="020B0603020202020204" pitchFamily="34" charset="0"/>
                        </a:rPr>
                        <a:t>5:00 - 7:00 pm</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dirty="0">
                          <a:latin typeface="Trebuchet MS" panose="020B0603020202020204" pitchFamily="34" charset="0"/>
                        </a:rPr>
                        <a:t>Social</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dirty="0" smtClean="0">
                          <a:latin typeface="Trebuchet MS" panose="020B0603020202020204" pitchFamily="34" charset="0"/>
                        </a:rPr>
                        <a:t>South Tower</a:t>
                      </a:r>
                      <a:r>
                        <a:rPr lang="en-US" sz="2000" baseline="0" dirty="0" smtClean="0">
                          <a:latin typeface="Trebuchet MS" panose="020B0603020202020204" pitchFamily="34" charset="0"/>
                        </a:rPr>
                        <a:t> Pool (Rooftop) </a:t>
                      </a:r>
                      <a:endParaRPr lang="en-US" sz="2000" dirty="0">
                        <a:latin typeface="Trebuchet MS" panose="020B0603020202020204"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4721620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2"/>
          <p:cNvSpPr>
            <a:spLocks noGrp="1"/>
          </p:cNvSpPr>
          <p:nvPr>
            <p:ph type="title"/>
          </p:nvPr>
        </p:nvSpPr>
        <p:spPr/>
        <p:txBody>
          <a:bodyPr/>
          <a:lstStyle/>
          <a:p>
            <a:r>
              <a:rPr lang="en-US" altLang="en-US" dirty="0" smtClean="0"/>
              <a:t>Assessment and Research</a:t>
            </a:r>
            <a:endParaRPr lang="en-US" altLang="en-US" dirty="0"/>
          </a:p>
        </p:txBody>
      </p:sp>
      <p:sp>
        <p:nvSpPr>
          <p:cNvPr id="2" name="Content Placeholder 1"/>
          <p:cNvSpPr>
            <a:spLocks noGrp="1"/>
          </p:cNvSpPr>
          <p:nvPr>
            <p:ph idx="1"/>
          </p:nvPr>
        </p:nvSpPr>
        <p:spPr/>
        <p:txBody>
          <a:bodyPr/>
          <a:lstStyle/>
          <a:p>
            <a:r>
              <a:rPr lang="en-US" altLang="en-US" dirty="0" smtClean="0"/>
              <a:t>Many thanks to all programs that have joined the CASAS Field Testing Team!</a:t>
            </a:r>
          </a:p>
          <a:p>
            <a:endParaRPr lang="en-US" altLang="en-US" dirty="0" smtClean="0"/>
          </a:p>
          <a:p>
            <a:endParaRPr lang="en-US" altLang="en-US" dirty="0" smtClean="0"/>
          </a:p>
          <a:p>
            <a:r>
              <a:rPr lang="en-US" altLang="en-US" dirty="0" smtClean="0"/>
              <a:t>Participating field test sites are listed in the folder.</a:t>
            </a:r>
            <a:endParaRPr lang="en-US" dirty="0"/>
          </a:p>
        </p:txBody>
      </p:sp>
      <p:sp>
        <p:nvSpPr>
          <p:cNvPr id="8" name="Footer Placeholder 7"/>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9" name="Slide Number Placeholder 8"/>
          <p:cNvSpPr>
            <a:spLocks noGrp="1"/>
          </p:cNvSpPr>
          <p:nvPr>
            <p:ph type="sldNum" sz="quarter" idx="4"/>
          </p:nvPr>
        </p:nvSpPr>
        <p:spPr>
          <a:xfrm>
            <a:off x="8475181" y="6406488"/>
            <a:ext cx="512638" cy="365125"/>
          </a:xfrm>
        </p:spPr>
        <p:txBody>
          <a:bodyPr/>
          <a:lstStyle/>
          <a:p>
            <a:fld id="{BDED8187-DC1D-4F88-AF01-46053098CAB9}" type="slidenum">
              <a:rPr lang="en-US" smtClean="0"/>
              <a:t>30</a:t>
            </a:fld>
            <a:endParaRPr lang="en-US" dirty="0"/>
          </a:p>
        </p:txBody>
      </p:sp>
    </p:spTree>
    <p:extLst>
      <p:ext uri="{BB962C8B-B14F-4D97-AF65-F5344CB8AC3E}">
        <p14:creationId xmlns:p14="http://schemas.microsoft.com/office/powerpoint/2010/main" val="321831408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2"/>
          <p:cNvSpPr>
            <a:spLocks noGrp="1"/>
          </p:cNvSpPr>
          <p:nvPr>
            <p:ph type="title"/>
          </p:nvPr>
        </p:nvSpPr>
        <p:spPr/>
        <p:txBody>
          <a:bodyPr/>
          <a:lstStyle/>
          <a:p>
            <a:r>
              <a:rPr lang="en-US" altLang="en-US" dirty="0" smtClean="0"/>
              <a:t>Current and Upcoming Research Studies</a:t>
            </a:r>
            <a:endParaRPr lang="en-US" altLang="en-US" dirty="0"/>
          </a:p>
        </p:txBody>
      </p:sp>
      <p:sp>
        <p:nvSpPr>
          <p:cNvPr id="2" name="Content Placeholder 1"/>
          <p:cNvSpPr>
            <a:spLocks noGrp="1"/>
          </p:cNvSpPr>
          <p:nvPr>
            <p:ph idx="1"/>
          </p:nvPr>
        </p:nvSpPr>
        <p:spPr>
          <a:xfrm>
            <a:off x="609599" y="1815147"/>
            <a:ext cx="7183273" cy="4531057"/>
          </a:xfrm>
        </p:spPr>
        <p:txBody>
          <a:bodyPr>
            <a:normAutofit fontScale="85000" lnSpcReduction="20000"/>
          </a:bodyPr>
          <a:lstStyle/>
          <a:p>
            <a:r>
              <a:rPr lang="en-US" altLang="en-US" dirty="0" smtClean="0"/>
              <a:t>Additional data collection for Math GOALS</a:t>
            </a:r>
          </a:p>
          <a:p>
            <a:r>
              <a:rPr lang="en-US" altLang="en-US" dirty="0" smtClean="0"/>
              <a:t>Ongoing studies for Reading GOALS for ESL </a:t>
            </a:r>
            <a:br>
              <a:rPr lang="en-US" altLang="en-US" dirty="0" smtClean="0"/>
            </a:br>
            <a:r>
              <a:rPr lang="en-US" altLang="en-US" dirty="0" smtClean="0"/>
              <a:t>and Listening GOALS</a:t>
            </a:r>
          </a:p>
          <a:p>
            <a:r>
              <a:rPr lang="en-US" altLang="en-US" dirty="0" err="1" smtClean="0"/>
              <a:t>HiSET</a:t>
            </a:r>
            <a:r>
              <a:rPr lang="en-US" altLang="en-US" dirty="0" smtClean="0"/>
              <a:t>/CASAS Comparison Study (Level C/D Students)</a:t>
            </a:r>
          </a:p>
          <a:p>
            <a:r>
              <a:rPr lang="en-US" altLang="en-US" dirty="0" smtClean="0"/>
              <a:t>GED/CASAS Comparison Study (Level C/D Students)</a:t>
            </a:r>
          </a:p>
          <a:p>
            <a:r>
              <a:rPr lang="en-US" altLang="en-US" dirty="0" smtClean="0"/>
              <a:t>See the “CASAS Field Testing Update” handout for more details.</a:t>
            </a:r>
          </a:p>
          <a:p>
            <a:endParaRPr lang="en-US" altLang="en-US" dirty="0" smtClean="0"/>
          </a:p>
          <a:p>
            <a:pPr marL="0" indent="0">
              <a:buNone/>
            </a:pPr>
            <a:r>
              <a:rPr lang="en-US" altLang="en-US" dirty="0" smtClean="0"/>
              <a:t>To participate in CASAS field testing and research studies, send an email to: </a:t>
            </a:r>
            <a:r>
              <a:rPr lang="en-US" altLang="en-US" dirty="0" smtClean="0">
                <a:hlinkClick r:id="rId3"/>
              </a:rPr>
              <a:t>fieldtesting@casas.org</a:t>
            </a:r>
            <a:endParaRPr lang="en-US" altLang="en-US" dirty="0" smtClean="0"/>
          </a:p>
          <a:p>
            <a:pPr marL="400050" lvl="1" indent="0">
              <a:buNone/>
            </a:pPr>
            <a:r>
              <a:rPr lang="en-US" altLang="en-US" dirty="0" smtClean="0"/>
              <a:t>Or contact:</a:t>
            </a:r>
          </a:p>
          <a:p>
            <a:pPr lvl="1"/>
            <a:r>
              <a:rPr lang="en-US" altLang="en-US" dirty="0" smtClean="0"/>
              <a:t>Karen Burger (</a:t>
            </a:r>
            <a:r>
              <a:rPr lang="en-US" altLang="en-US" dirty="0" smtClean="0">
                <a:hlinkClick r:id="rId4"/>
              </a:rPr>
              <a:t>kburger@casas.org</a:t>
            </a:r>
            <a:r>
              <a:rPr lang="en-US" altLang="en-US" dirty="0" smtClean="0"/>
              <a:t>)</a:t>
            </a:r>
          </a:p>
          <a:p>
            <a:pPr lvl="1"/>
            <a:r>
              <a:rPr lang="en-US" altLang="en-US" dirty="0" smtClean="0"/>
              <a:t>Kay Hartley (</a:t>
            </a:r>
            <a:r>
              <a:rPr lang="en-US" altLang="en-US" dirty="0" smtClean="0">
                <a:hlinkClick r:id="rId5"/>
              </a:rPr>
              <a:t>khartley@casas.org)</a:t>
            </a:r>
            <a:endParaRPr lang="en-US" altLang="en-US" dirty="0"/>
          </a:p>
        </p:txBody>
      </p:sp>
      <p:sp>
        <p:nvSpPr>
          <p:cNvPr id="14" name="Footer Placeholder 13"/>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15" name="Slide Number Placeholder 14"/>
          <p:cNvSpPr>
            <a:spLocks noGrp="1"/>
          </p:cNvSpPr>
          <p:nvPr>
            <p:ph type="sldNum" sz="quarter" idx="4"/>
          </p:nvPr>
        </p:nvSpPr>
        <p:spPr>
          <a:xfrm>
            <a:off x="8475181" y="6406488"/>
            <a:ext cx="512638" cy="365125"/>
          </a:xfrm>
        </p:spPr>
        <p:txBody>
          <a:bodyPr/>
          <a:lstStyle/>
          <a:p>
            <a:fld id="{BDED8187-DC1D-4F88-AF01-46053098CAB9}" type="slidenum">
              <a:rPr lang="en-US" smtClean="0"/>
              <a:t>31</a:t>
            </a:fld>
            <a:endParaRPr lang="en-US" dirty="0"/>
          </a:p>
        </p:txBody>
      </p:sp>
    </p:spTree>
    <p:extLst>
      <p:ext uri="{BB962C8B-B14F-4D97-AF65-F5344CB8AC3E}">
        <p14:creationId xmlns:p14="http://schemas.microsoft.com/office/powerpoint/2010/main" val="218731746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Transitions</a:t>
            </a:r>
            <a:endParaRPr lang="en-US" dirty="0"/>
          </a:p>
        </p:txBody>
      </p:sp>
      <p:sp>
        <p:nvSpPr>
          <p:cNvPr id="3" name="Content Placeholder 2"/>
          <p:cNvSpPr>
            <a:spLocks noGrp="1"/>
          </p:cNvSpPr>
          <p:nvPr>
            <p:ph idx="1"/>
          </p:nvPr>
        </p:nvSpPr>
        <p:spPr/>
        <p:txBody>
          <a:bodyPr/>
          <a:lstStyle/>
          <a:p>
            <a:r>
              <a:rPr lang="en-US" smtClean="0"/>
              <a:t>National External Diploma Program (NEDP)</a:t>
            </a:r>
          </a:p>
          <a:p>
            <a:r>
              <a:rPr lang="en-US" smtClean="0"/>
              <a:t>Workforce Skills Certification System (WSCS)</a:t>
            </a:r>
          </a:p>
          <a:p>
            <a:endParaRPr lang="en-US" dirty="0"/>
          </a:p>
        </p:txBody>
      </p:sp>
      <p:sp>
        <p:nvSpPr>
          <p:cNvPr id="7" name="Footer Placeholder 6"/>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5" name="Slide Number Placeholder 4"/>
          <p:cNvSpPr>
            <a:spLocks noGrp="1"/>
          </p:cNvSpPr>
          <p:nvPr>
            <p:ph type="sldNum" sz="quarter" idx="4"/>
          </p:nvPr>
        </p:nvSpPr>
        <p:spPr>
          <a:xfrm>
            <a:off x="8475181" y="6406488"/>
            <a:ext cx="512638" cy="365125"/>
          </a:xfrm>
        </p:spPr>
        <p:txBody>
          <a:bodyPr/>
          <a:lstStyle/>
          <a:p>
            <a:fld id="{BDED8187-DC1D-4F88-AF01-46053098CAB9}" type="slidenum">
              <a:rPr lang="en-US" smtClean="0"/>
              <a:pPr/>
              <a:t>32</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3991" y="3660871"/>
            <a:ext cx="3533321" cy="2714625"/>
          </a:xfrm>
          <a:prstGeom prst="rect">
            <a:avLst/>
          </a:prstGeom>
          <a:effectLst>
            <a:softEdge rad="63500"/>
          </a:effectLst>
        </p:spPr>
      </p:pic>
    </p:spTree>
    <p:extLst>
      <p:ext uri="{BB962C8B-B14F-4D97-AF65-F5344CB8AC3E}">
        <p14:creationId xmlns:p14="http://schemas.microsoft.com/office/powerpoint/2010/main" val="497657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mtClean="0"/>
              <a:t>The National External Diploma Program (NEDP)</a:t>
            </a:r>
            <a:endParaRPr lang="en-US" dirty="0"/>
          </a:p>
        </p:txBody>
      </p:sp>
      <p:pic>
        <p:nvPicPr>
          <p:cNvPr id="53251"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74427" y="2160590"/>
            <a:ext cx="2533650" cy="2714625"/>
          </a:xfrm>
        </p:spPr>
      </p:pic>
      <p:sp>
        <p:nvSpPr>
          <p:cNvPr id="21" name="Content Placeholder 20"/>
          <p:cNvSpPr>
            <a:spLocks noGrp="1"/>
          </p:cNvSpPr>
          <p:nvPr>
            <p:ph sz="half" idx="2"/>
          </p:nvPr>
        </p:nvSpPr>
        <p:spPr>
          <a:xfrm>
            <a:off x="3589361" y="2160590"/>
            <a:ext cx="3807725" cy="4444926"/>
          </a:xfrm>
        </p:spPr>
        <p:txBody>
          <a:bodyPr>
            <a:normAutofit/>
          </a:bodyPr>
          <a:lstStyle/>
          <a:p>
            <a:r>
              <a:rPr lang="en-US" sz="2400" dirty="0" smtClean="0"/>
              <a:t>Competency-based</a:t>
            </a:r>
          </a:p>
          <a:p>
            <a:endParaRPr lang="en-US" sz="2400" dirty="0" smtClean="0"/>
          </a:p>
          <a:p>
            <a:r>
              <a:rPr lang="en-US" sz="2400" dirty="0" smtClean="0"/>
              <a:t>applied performance assessment system </a:t>
            </a:r>
          </a:p>
          <a:p>
            <a:endParaRPr lang="en-US" sz="2400" dirty="0" smtClean="0"/>
          </a:p>
          <a:p>
            <a:r>
              <a:rPr lang="en-US" sz="2400" dirty="0" smtClean="0"/>
              <a:t>series of performance tasks that parallel job and life situations</a:t>
            </a:r>
            <a:endParaRPr lang="en-US" sz="2400" dirty="0"/>
          </a:p>
        </p:txBody>
      </p:sp>
      <p:sp>
        <p:nvSpPr>
          <p:cNvPr id="25" name="Footer Placeholder 24"/>
          <p:cNvSpPr>
            <a:spLocks noGrp="1"/>
          </p:cNvSpPr>
          <p:nvPr>
            <p:ph type="ftr" sz="quarter" idx="11"/>
          </p:nvPr>
        </p:nvSpPr>
        <p:spPr/>
        <p:txBody>
          <a:bodyPr/>
          <a:lstStyle/>
          <a:p>
            <a:r>
              <a:rPr lang="en-US" smtClean="0"/>
              <a:t>www.casas.org/si</a:t>
            </a:r>
            <a:endParaRPr lang="en-US" dirty="0"/>
          </a:p>
        </p:txBody>
      </p:sp>
      <p:sp>
        <p:nvSpPr>
          <p:cNvPr id="26" name="Slide Number Placeholder 25"/>
          <p:cNvSpPr>
            <a:spLocks noGrp="1"/>
          </p:cNvSpPr>
          <p:nvPr>
            <p:ph type="sldNum" sz="quarter" idx="12"/>
          </p:nvPr>
        </p:nvSpPr>
        <p:spPr/>
        <p:txBody>
          <a:bodyPr/>
          <a:lstStyle/>
          <a:p>
            <a:fld id="{BDED8187-DC1D-4F88-AF01-46053098CAB9}" type="slidenum">
              <a:rPr lang="en-US" smtClean="0"/>
              <a:t>33</a:t>
            </a:fld>
            <a:endParaRPr lang="en-US" dirty="0"/>
          </a:p>
        </p:txBody>
      </p:sp>
    </p:spTree>
    <p:extLst>
      <p:ext uri="{BB962C8B-B14F-4D97-AF65-F5344CB8AC3E}">
        <p14:creationId xmlns:p14="http://schemas.microsoft.com/office/powerpoint/2010/main" val="4224095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2"/>
          <p:cNvSpPr>
            <a:spLocks noGrp="1"/>
          </p:cNvSpPr>
          <p:nvPr>
            <p:ph type="title"/>
          </p:nvPr>
        </p:nvSpPr>
        <p:spPr/>
        <p:txBody>
          <a:bodyPr/>
          <a:lstStyle/>
          <a:p>
            <a:r>
              <a:rPr lang="en-US" altLang="en-US" smtClean="0"/>
              <a:t>NEDP Update</a:t>
            </a:r>
            <a:endParaRPr lang="en-US" altLang="en-US" dirty="0"/>
          </a:p>
        </p:txBody>
      </p:sp>
      <p:sp>
        <p:nvSpPr>
          <p:cNvPr id="55298" name="Content Placeholder 1"/>
          <p:cNvSpPr>
            <a:spLocks noGrp="1"/>
          </p:cNvSpPr>
          <p:nvPr>
            <p:ph idx="1"/>
          </p:nvPr>
        </p:nvSpPr>
        <p:spPr/>
        <p:txBody>
          <a:bodyPr/>
          <a:lstStyle/>
          <a:p>
            <a:r>
              <a:rPr lang="en-US" smtClean="0"/>
              <a:t>NEDP State Expansion</a:t>
            </a:r>
          </a:p>
          <a:p>
            <a:r>
              <a:rPr lang="en-US" smtClean="0"/>
              <a:t>Professional Development Series</a:t>
            </a:r>
          </a:p>
          <a:p>
            <a:r>
              <a:rPr lang="en-US" smtClean="0"/>
              <a:t>Marketing</a:t>
            </a:r>
          </a:p>
          <a:p>
            <a:r>
              <a:rPr lang="en-US" smtClean="0"/>
              <a:t>Written Prompt Autoscore</a:t>
            </a:r>
          </a:p>
          <a:p>
            <a:r>
              <a:rPr lang="en-US" smtClean="0"/>
              <a:t>NEDP Changing Lives Scholarships</a:t>
            </a:r>
            <a:endParaRPr lang="en-US" dirty="0"/>
          </a:p>
        </p:txBody>
      </p:sp>
      <p:sp>
        <p:nvSpPr>
          <p:cNvPr id="7" name="Footer Placeholder 6"/>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8" name="Slide Number Placeholder 7"/>
          <p:cNvSpPr>
            <a:spLocks noGrp="1"/>
          </p:cNvSpPr>
          <p:nvPr>
            <p:ph type="sldNum" sz="quarter" idx="4"/>
          </p:nvPr>
        </p:nvSpPr>
        <p:spPr>
          <a:xfrm>
            <a:off x="8475181" y="6406488"/>
            <a:ext cx="512638" cy="365125"/>
          </a:xfrm>
        </p:spPr>
        <p:txBody>
          <a:bodyPr/>
          <a:lstStyle/>
          <a:p>
            <a:fld id="{BDED8187-DC1D-4F88-AF01-46053098CAB9}" type="slidenum">
              <a:rPr lang="en-US" smtClean="0"/>
              <a:t>34</a:t>
            </a:fld>
            <a:endParaRPr lang="en-US" dirty="0"/>
          </a:p>
        </p:txBody>
      </p:sp>
    </p:spTree>
    <p:extLst>
      <p:ext uri="{BB962C8B-B14F-4D97-AF65-F5344CB8AC3E}">
        <p14:creationId xmlns:p14="http://schemas.microsoft.com/office/powerpoint/2010/main" val="394735666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itle 2"/>
          <p:cNvSpPr>
            <a:spLocks noGrp="1"/>
          </p:cNvSpPr>
          <p:nvPr>
            <p:ph type="title"/>
          </p:nvPr>
        </p:nvSpPr>
        <p:spPr>
          <a:xfrm>
            <a:off x="609599" y="254753"/>
            <a:ext cx="6347713" cy="1320800"/>
          </a:xfrm>
        </p:spPr>
        <p:txBody>
          <a:bodyPr/>
          <a:lstStyle/>
          <a:p>
            <a:r>
              <a:rPr lang="en-US" dirty="0" smtClean="0"/>
              <a:t>Workforce Skills Certification System (WSCS)</a:t>
            </a:r>
            <a:endParaRPr lang="en-US" altLang="en-US" dirty="0"/>
          </a:p>
        </p:txBody>
      </p:sp>
      <p:sp>
        <p:nvSpPr>
          <p:cNvPr id="3" name="Content Placeholder 2"/>
          <p:cNvSpPr>
            <a:spLocks noGrp="1"/>
          </p:cNvSpPr>
          <p:nvPr>
            <p:ph idx="1"/>
          </p:nvPr>
        </p:nvSpPr>
        <p:spPr>
          <a:xfrm>
            <a:off x="547190" y="1433640"/>
            <a:ext cx="6071974" cy="3984716"/>
          </a:xfrm>
        </p:spPr>
        <p:txBody>
          <a:bodyPr/>
          <a:lstStyle/>
          <a:p>
            <a:r>
              <a:rPr lang="en-US" dirty="0" smtClean="0"/>
              <a:t>Certify work readiness skills for job seekers </a:t>
            </a:r>
          </a:p>
          <a:p>
            <a:r>
              <a:rPr lang="en-US" dirty="0" smtClean="0"/>
              <a:t>Enhance career pathways</a:t>
            </a:r>
          </a:p>
          <a:p>
            <a:r>
              <a:rPr lang="en-US" dirty="0" smtClean="0"/>
              <a:t>Prepare local talent to meet local business needs</a:t>
            </a:r>
          </a:p>
          <a:p>
            <a:r>
              <a:rPr lang="en-US" dirty="0" smtClean="0"/>
              <a:t>Generate WSCS Certificates with </a:t>
            </a:r>
            <a:r>
              <a:rPr lang="en-US" dirty="0" err="1" smtClean="0"/>
              <a:t>TOPSpro</a:t>
            </a:r>
            <a:endParaRPr lang="en-US" dirty="0" smtClean="0"/>
          </a:p>
          <a:p>
            <a:endParaRPr lang="en-US" dirty="0" smtClean="0"/>
          </a:p>
          <a:p>
            <a:endParaRPr lang="en-US" dirty="0"/>
          </a:p>
        </p:txBody>
      </p:sp>
      <p:sp>
        <p:nvSpPr>
          <p:cNvPr id="4" name="Rectangle 3"/>
          <p:cNvSpPr/>
          <p:nvPr/>
        </p:nvSpPr>
        <p:spPr>
          <a:xfrm>
            <a:off x="559828" y="6350304"/>
            <a:ext cx="2325683" cy="279743"/>
          </a:xfrm>
          <a:prstGeom prst="rect">
            <a:avLst/>
          </a:prstGeom>
          <a:solidFill>
            <a:srgbClr val="F8F8F8"/>
          </a:solidFill>
          <a:ln cap="rnd">
            <a:solidFill>
              <a:srgbClr val="01A79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latin typeface="Trebuchet MS" pitchFamily="34" charset="0"/>
              </a:rPr>
              <a:t>Work-related Academic Skills</a:t>
            </a:r>
          </a:p>
        </p:txBody>
      </p:sp>
      <p:sp>
        <p:nvSpPr>
          <p:cNvPr id="8" name="Plus 7"/>
          <p:cNvSpPr/>
          <p:nvPr/>
        </p:nvSpPr>
        <p:spPr>
          <a:xfrm>
            <a:off x="2854425" y="5646623"/>
            <a:ext cx="400050" cy="457200"/>
          </a:xfrm>
          <a:prstGeom prst="mathPlus">
            <a:avLst/>
          </a:prstGeom>
          <a:solidFill>
            <a:srgbClr val="F8F8F8"/>
          </a:solidFill>
          <a:ln>
            <a:solidFill>
              <a:srgbClr val="01A79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9" name="Rectangle 8"/>
          <p:cNvSpPr/>
          <p:nvPr/>
        </p:nvSpPr>
        <p:spPr>
          <a:xfrm>
            <a:off x="3599357" y="6333854"/>
            <a:ext cx="1370228" cy="280802"/>
          </a:xfrm>
          <a:prstGeom prst="rect">
            <a:avLst/>
          </a:prstGeom>
          <a:solidFill>
            <a:srgbClr val="F8F8F8"/>
          </a:solidFill>
          <a:ln cap="rnd">
            <a:solidFill>
              <a:srgbClr val="01A79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latin typeface="Trebuchet MS" pitchFamily="34" charset="0"/>
              </a:rPr>
              <a:t>Soft Skills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245" y="4532116"/>
            <a:ext cx="1371600" cy="1543050"/>
          </a:xfrm>
          <a:prstGeom prst="roundRect">
            <a:avLst>
              <a:gd name="adj" fmla="val 8594"/>
            </a:avLst>
          </a:prstGeom>
          <a:solidFill>
            <a:srgbClr val="FFFFFF">
              <a:shade val="85000"/>
            </a:srgbClr>
          </a:solidFill>
          <a:ln w="28575">
            <a:solidFill>
              <a:srgbClr val="01A79D"/>
            </a:solidFill>
          </a:ln>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1039" y="4574993"/>
            <a:ext cx="1370228" cy="1541506"/>
          </a:xfrm>
          <a:prstGeom prst="roundRect">
            <a:avLst>
              <a:gd name="adj" fmla="val 8594"/>
            </a:avLst>
          </a:prstGeom>
          <a:solidFill>
            <a:srgbClr val="FFFFFF">
              <a:shade val="85000"/>
            </a:srgbClr>
          </a:solidFill>
          <a:ln w="28575">
            <a:solidFill>
              <a:srgbClr val="01A79D"/>
            </a:solidFill>
          </a:ln>
          <a:effectLst/>
        </p:spPr>
      </p:pic>
      <p:pic>
        <p:nvPicPr>
          <p:cNvPr id="14" name="Picture 13"/>
          <p:cNvPicPr/>
          <p:nvPr/>
        </p:nvPicPr>
        <p:blipFill>
          <a:blip r:embed="rId5">
            <a:extLst>
              <a:ext uri="{28A0092B-C50C-407E-A947-70E740481C1C}">
                <a14:useLocalDpi xmlns:a14="http://schemas.microsoft.com/office/drawing/2010/main" val="0"/>
              </a:ext>
            </a:extLst>
          </a:blip>
          <a:stretch>
            <a:fillRect/>
          </a:stretch>
        </p:blipFill>
        <p:spPr bwMode="auto">
          <a:xfrm>
            <a:off x="5996461" y="2780313"/>
            <a:ext cx="3103472" cy="3569991"/>
          </a:xfrm>
          <a:prstGeom prst="rect">
            <a:avLst/>
          </a:prstGeom>
          <a:noFill/>
          <a:ln>
            <a:solidFill>
              <a:schemeClr val="accent1"/>
            </a:solidFill>
          </a:ln>
          <a:effectLst>
            <a:outerShdw blurRad="50800" dist="38100" dir="2700000" algn="tl" rotWithShape="0">
              <a:prstClr val="black">
                <a:alpha val="40000"/>
              </a:prstClr>
            </a:outerShdw>
          </a:effectLst>
        </p:spPr>
      </p:pic>
      <p:sp>
        <p:nvSpPr>
          <p:cNvPr id="16" name="Footer Placeholder 15"/>
          <p:cNvSpPr>
            <a:spLocks noGrp="1"/>
          </p:cNvSpPr>
          <p:nvPr>
            <p:ph type="ftr" sz="quarter" idx="3"/>
          </p:nvPr>
        </p:nvSpPr>
        <p:spPr>
          <a:xfrm>
            <a:off x="609599" y="6540060"/>
            <a:ext cx="4622973" cy="365125"/>
          </a:xfrm>
        </p:spPr>
        <p:txBody>
          <a:bodyPr/>
          <a:lstStyle/>
          <a:p>
            <a:r>
              <a:rPr lang="en-US" dirty="0" smtClean="0"/>
              <a:t>www.casas.org/si</a:t>
            </a:r>
            <a:endParaRPr lang="en-US" dirty="0"/>
          </a:p>
        </p:txBody>
      </p:sp>
      <p:sp>
        <p:nvSpPr>
          <p:cNvPr id="17" name="Slide Number Placeholder 16"/>
          <p:cNvSpPr>
            <a:spLocks noGrp="1"/>
          </p:cNvSpPr>
          <p:nvPr>
            <p:ph type="sldNum" sz="quarter" idx="4"/>
          </p:nvPr>
        </p:nvSpPr>
        <p:spPr>
          <a:xfrm>
            <a:off x="8475181" y="6406488"/>
            <a:ext cx="512638" cy="365125"/>
          </a:xfrm>
        </p:spPr>
        <p:txBody>
          <a:bodyPr/>
          <a:lstStyle/>
          <a:p>
            <a:fld id="{BDED8187-DC1D-4F88-AF01-46053098CAB9}" type="slidenum">
              <a:rPr lang="en-US" smtClean="0"/>
              <a:t>35</a:t>
            </a:fld>
            <a:endParaRPr lang="en-US" dirty="0"/>
          </a:p>
        </p:txBody>
      </p:sp>
    </p:spTree>
    <p:extLst>
      <p:ext uri="{BB962C8B-B14F-4D97-AF65-F5344CB8AC3E}">
        <p14:creationId xmlns:p14="http://schemas.microsoft.com/office/powerpoint/2010/main" val="43367241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 </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Provides an essential link between assessment and instruction in the CASAS system.</a:t>
            </a:r>
          </a:p>
          <a:p>
            <a:r>
              <a:rPr lang="en-US" dirty="0" smtClean="0"/>
              <a:t>An easy-to-use database of 2,300+ commercially available instructional materials.</a:t>
            </a:r>
          </a:p>
          <a:p>
            <a:r>
              <a:rPr lang="en-US" dirty="0" smtClean="0"/>
              <a:t>Titles coded to </a:t>
            </a:r>
          </a:p>
          <a:p>
            <a:pPr lvl="1"/>
            <a:r>
              <a:rPr lang="en-US" dirty="0" smtClean="0"/>
              <a:t>Skill levels </a:t>
            </a:r>
          </a:p>
          <a:p>
            <a:pPr lvl="1"/>
            <a:r>
              <a:rPr lang="en-US" dirty="0" smtClean="0"/>
              <a:t>CASAS Competencies</a:t>
            </a:r>
          </a:p>
          <a:p>
            <a:pPr lvl="1"/>
            <a:r>
              <a:rPr lang="en-US" dirty="0" smtClean="0"/>
              <a:t>Content standards</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194" y="1840931"/>
            <a:ext cx="2172891"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9"/>
          <p:cNvGrpSpPr>
            <a:grpSpLocks/>
          </p:cNvGrpSpPr>
          <p:nvPr/>
        </p:nvGrpSpPr>
        <p:grpSpPr bwMode="auto">
          <a:xfrm>
            <a:off x="6753295" y="3171501"/>
            <a:ext cx="1714500" cy="2786063"/>
            <a:chOff x="6705600" y="777240"/>
            <a:chExt cx="2286000" cy="3714694"/>
          </a:xfrm>
        </p:grpSpPr>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777240"/>
              <a:ext cx="2286000" cy="3155894"/>
            </a:xfrm>
            <a:prstGeom prst="rect">
              <a:avLst/>
            </a:prstGeom>
            <a:noFill/>
            <a:ln w="9525">
              <a:solidFill>
                <a:schemeClr val="bg1">
                  <a:lumMod val="50000"/>
                </a:schemeClr>
              </a:solidFill>
              <a:miter lim="800000"/>
              <a:headEnd/>
              <a:tailEnd/>
            </a:ln>
            <a:effectLst>
              <a:softEdge rad="63500"/>
            </a:effectLst>
            <a:extLst>
              <a:ext uri="{909E8E84-426E-40DD-AFC4-6F175D3DCCD1}">
                <a14:hiddenFill xmlns:a14="http://schemas.microsoft.com/office/drawing/2010/main">
                  <a:solidFill>
                    <a:schemeClr val="accent1"/>
                  </a:solidFill>
                </a14:hiddenFill>
              </a:ext>
            </a:extLst>
          </p:spPr>
        </p:pic>
        <p:pic>
          <p:nvPicPr>
            <p:cNvPr id="15"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13600" y="3933134"/>
              <a:ext cx="1270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Footer Placeholder 11"/>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16" name="Slide Number Placeholder 15"/>
          <p:cNvSpPr>
            <a:spLocks noGrp="1"/>
          </p:cNvSpPr>
          <p:nvPr>
            <p:ph type="sldNum" sz="quarter" idx="4"/>
          </p:nvPr>
        </p:nvSpPr>
        <p:spPr>
          <a:xfrm>
            <a:off x="8475181" y="6406488"/>
            <a:ext cx="512638" cy="365125"/>
          </a:xfrm>
        </p:spPr>
        <p:txBody>
          <a:bodyPr/>
          <a:lstStyle/>
          <a:p>
            <a:fld id="{BDED8187-DC1D-4F88-AF01-46053098CAB9}" type="slidenum">
              <a:rPr lang="en-US" smtClean="0"/>
              <a:t>36</a:t>
            </a:fld>
            <a:endParaRPr lang="en-US" dirty="0"/>
          </a:p>
        </p:txBody>
      </p:sp>
    </p:spTree>
    <p:extLst>
      <p:ext uri="{BB962C8B-B14F-4D97-AF65-F5344CB8AC3E}">
        <p14:creationId xmlns:p14="http://schemas.microsoft.com/office/powerpoint/2010/main" val="253413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468" y="2916071"/>
            <a:ext cx="6347713" cy="1320800"/>
          </a:xfrm>
        </p:spPr>
        <p:txBody>
          <a:bodyPr/>
          <a:lstStyle/>
          <a:p>
            <a:r>
              <a:rPr lang="en-US" dirty="0" smtClean="0"/>
              <a:t>Break- 15 minutes </a:t>
            </a:r>
            <a:endParaRPr lang="en-US" dirty="0"/>
          </a:p>
        </p:txBody>
      </p:sp>
      <p:sp>
        <p:nvSpPr>
          <p:cNvPr id="3" name="Footer Placeholder 2"/>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4" name="Slide Number Placeholder 3"/>
          <p:cNvSpPr>
            <a:spLocks noGrp="1"/>
          </p:cNvSpPr>
          <p:nvPr>
            <p:ph type="sldNum" sz="quarter" idx="4"/>
          </p:nvPr>
        </p:nvSpPr>
        <p:spPr>
          <a:xfrm>
            <a:off x="8475181" y="6406488"/>
            <a:ext cx="512638" cy="365125"/>
          </a:xfrm>
        </p:spPr>
        <p:txBody>
          <a:bodyPr/>
          <a:lstStyle/>
          <a:p>
            <a:fld id="{BDED8187-DC1D-4F88-AF01-46053098CAB9}" type="slidenum">
              <a:rPr lang="en-US" smtClean="0"/>
              <a:pPr/>
              <a:t>37</a:t>
            </a:fld>
            <a:endParaRPr lang="en-US" dirty="0"/>
          </a:p>
        </p:txBody>
      </p:sp>
    </p:spTree>
    <p:extLst>
      <p:ext uri="{BB962C8B-B14F-4D97-AF65-F5344CB8AC3E}">
        <p14:creationId xmlns:p14="http://schemas.microsoft.com/office/powerpoint/2010/main" val="3191844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WIOA Panel Addressing IET/IELCE </a:t>
            </a:r>
            <a:endParaRPr lang="en-US" dirty="0"/>
          </a:p>
        </p:txBody>
      </p:sp>
      <p:sp>
        <p:nvSpPr>
          <p:cNvPr id="3" name="Content Placeholder 2"/>
          <p:cNvSpPr>
            <a:spLocks noGrp="1"/>
          </p:cNvSpPr>
          <p:nvPr>
            <p:ph idx="1"/>
          </p:nvPr>
        </p:nvSpPr>
        <p:spPr/>
        <p:txBody>
          <a:bodyPr/>
          <a:lstStyle/>
          <a:p>
            <a:r>
              <a:rPr lang="en-US" dirty="0" smtClean="0"/>
              <a:t>Panelists: </a:t>
            </a:r>
          </a:p>
          <a:p>
            <a:pPr lvl="1"/>
            <a:r>
              <a:rPr lang="en-US" dirty="0"/>
              <a:t>Glenda Rose, Train PD @ TCALL, Texas A&amp;M University</a:t>
            </a:r>
          </a:p>
          <a:p>
            <a:pPr lvl="1"/>
            <a:r>
              <a:rPr lang="en-US" dirty="0" smtClean="0"/>
              <a:t>Cory Rayala, Adult Education Office, California Department of Education</a:t>
            </a:r>
          </a:p>
          <a:p>
            <a:pPr lvl="1"/>
            <a:r>
              <a:rPr lang="en-US" dirty="0" smtClean="0"/>
              <a:t>Sigrun Utash, Simi Institute for Careers and Education</a:t>
            </a:r>
          </a:p>
          <a:p>
            <a:r>
              <a:rPr lang="en-US" dirty="0" smtClean="0"/>
              <a:t>Moderator: </a:t>
            </a:r>
          </a:p>
          <a:p>
            <a:pPr lvl="1"/>
            <a:r>
              <a:rPr lang="en-US" dirty="0" smtClean="0"/>
              <a:t>Lori Howard (CASAS)</a:t>
            </a:r>
          </a:p>
        </p:txBody>
      </p:sp>
      <p:sp>
        <p:nvSpPr>
          <p:cNvPr id="6" name="Footer Placeholder 5"/>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5" name="Slide Number Placeholder 4"/>
          <p:cNvSpPr>
            <a:spLocks noGrp="1"/>
          </p:cNvSpPr>
          <p:nvPr>
            <p:ph type="sldNum" sz="quarter" idx="4"/>
          </p:nvPr>
        </p:nvSpPr>
        <p:spPr>
          <a:xfrm>
            <a:off x="8475181" y="6406488"/>
            <a:ext cx="512638" cy="365125"/>
          </a:xfrm>
        </p:spPr>
        <p:txBody>
          <a:bodyPr/>
          <a:lstStyle/>
          <a:p>
            <a:fld id="{BDED8187-DC1D-4F88-AF01-46053098CAB9}" type="slidenum">
              <a:rPr lang="en-US" smtClean="0"/>
              <a:pPr/>
              <a:t>38</a:t>
            </a:fld>
            <a:endParaRPr lang="en-US" dirty="0"/>
          </a:p>
        </p:txBody>
      </p:sp>
    </p:spTree>
    <p:extLst>
      <p:ext uri="{BB962C8B-B14F-4D97-AF65-F5344CB8AC3E}">
        <p14:creationId xmlns:p14="http://schemas.microsoft.com/office/powerpoint/2010/main" val="2217617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WIOA Panel Addressing IET/IELCE </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SzPct val="100000"/>
              <a:buFont typeface="+mj-lt"/>
              <a:buAutoNum type="arabicPeriod"/>
            </a:pPr>
            <a:r>
              <a:rPr lang="en-US" dirty="0" smtClean="0"/>
              <a:t>Which Career Pathways has your agency implemented in 2018-19? Describe the collaborations that took place to make those Career Pathways work. </a:t>
            </a:r>
          </a:p>
          <a:p>
            <a:pPr marL="457200" indent="-457200">
              <a:buSzPct val="100000"/>
              <a:buFont typeface="+mj-lt"/>
              <a:buAutoNum type="arabicPeriod"/>
            </a:pPr>
            <a:r>
              <a:rPr lang="en-US" dirty="0" smtClean="0"/>
              <a:t>What were your challenges and successes in those Career Pathways?</a:t>
            </a:r>
          </a:p>
          <a:p>
            <a:pPr marL="457200" indent="-457200">
              <a:buSzPct val="100000"/>
              <a:buFont typeface="+mj-lt"/>
              <a:buAutoNum type="arabicPeriod"/>
            </a:pPr>
            <a:r>
              <a:rPr lang="en-US" dirty="0" smtClean="0"/>
              <a:t>What is your plan for continuous improvement of those Career Pathway programs?</a:t>
            </a:r>
          </a:p>
          <a:p>
            <a:pPr marL="457200" indent="-457200">
              <a:buSzPct val="100000"/>
              <a:buFont typeface="+mj-lt"/>
              <a:buAutoNum type="arabicPeriod"/>
            </a:pPr>
            <a:r>
              <a:rPr lang="en-US" dirty="0" smtClean="0"/>
              <a:t>Which new Career Pathways do you plan to implement in 2019-20?</a:t>
            </a:r>
          </a:p>
          <a:p>
            <a:endParaRPr lang="en-US" dirty="0" smtClean="0"/>
          </a:p>
          <a:p>
            <a:endParaRPr lang="en-US" dirty="0"/>
          </a:p>
        </p:txBody>
      </p:sp>
      <p:sp>
        <p:nvSpPr>
          <p:cNvPr id="6" name="Footer Placeholder 5"/>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5" name="Slide Number Placeholder 4"/>
          <p:cNvSpPr>
            <a:spLocks noGrp="1"/>
          </p:cNvSpPr>
          <p:nvPr>
            <p:ph type="sldNum" sz="quarter" idx="4"/>
          </p:nvPr>
        </p:nvSpPr>
        <p:spPr>
          <a:xfrm>
            <a:off x="8475181" y="6406488"/>
            <a:ext cx="512638" cy="365125"/>
          </a:xfrm>
        </p:spPr>
        <p:txBody>
          <a:bodyPr/>
          <a:lstStyle/>
          <a:p>
            <a:fld id="{BDED8187-DC1D-4F88-AF01-46053098CAB9}" type="slidenum">
              <a:rPr lang="en-US" smtClean="0"/>
              <a:pPr/>
              <a:t>39</a:t>
            </a:fld>
            <a:endParaRPr lang="en-US" dirty="0"/>
          </a:p>
        </p:txBody>
      </p:sp>
    </p:spTree>
    <p:extLst>
      <p:ext uri="{BB962C8B-B14F-4D97-AF65-F5344CB8AC3E}">
        <p14:creationId xmlns:p14="http://schemas.microsoft.com/office/powerpoint/2010/main" val="2575882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C:\Users\amullenmeister\AppData\Local\Microsoft\Windows\Temporary Internet Files\Content.IE5\A2UUJZ2J\MP900289637[1].jpg"/>
          <p:cNvPicPr>
            <a:picLocks noChangeAspect="1" noChangeArrowheads="1"/>
          </p:cNvPicPr>
          <p:nvPr/>
        </p:nvPicPr>
        <p:blipFill>
          <a:blip r:embed="rId3" cstate="print"/>
          <a:srcRect/>
          <a:stretch>
            <a:fillRect/>
          </a:stretch>
        </p:blipFill>
        <p:spPr bwMode="auto">
          <a:xfrm>
            <a:off x="6872379" y="2662400"/>
            <a:ext cx="1992572" cy="2981095"/>
          </a:xfrm>
          <a:prstGeom prst="rect">
            <a:avLst/>
          </a:prstGeom>
          <a:noFill/>
          <a:ln w="9525">
            <a:noFill/>
            <a:miter lim="800000"/>
            <a:headEnd/>
            <a:tailEnd/>
          </a:ln>
          <a:effectLst>
            <a:softEdge rad="63500"/>
          </a:effectLst>
        </p:spPr>
      </p:pic>
      <p:sp>
        <p:nvSpPr>
          <p:cNvPr id="16390" name="Title 1"/>
          <p:cNvSpPr>
            <a:spLocks noGrp="1"/>
          </p:cNvSpPr>
          <p:nvPr>
            <p:ph type="title"/>
          </p:nvPr>
        </p:nvSpPr>
        <p:spPr/>
        <p:txBody>
          <a:bodyPr/>
          <a:lstStyle/>
          <a:p>
            <a:r>
              <a:rPr lang="en-US" altLang="en-US" smtClean="0"/>
              <a:t>Professional Development</a:t>
            </a:r>
            <a:endParaRPr lang="en-US" altLang="en-US" dirty="0"/>
          </a:p>
        </p:txBody>
      </p:sp>
      <p:sp>
        <p:nvSpPr>
          <p:cNvPr id="16387" name="Content Placeholder 1"/>
          <p:cNvSpPr>
            <a:spLocks noGrp="1"/>
          </p:cNvSpPr>
          <p:nvPr>
            <p:ph idx="1"/>
          </p:nvPr>
        </p:nvSpPr>
        <p:spPr>
          <a:xfrm>
            <a:off x="609599" y="1473958"/>
            <a:ext cx="6347714" cy="4671348"/>
          </a:xfrm>
        </p:spPr>
        <p:txBody>
          <a:bodyPr>
            <a:normAutofit fontScale="92500" lnSpcReduction="10000"/>
          </a:bodyPr>
          <a:lstStyle/>
          <a:p>
            <a:r>
              <a:rPr lang="en-US" altLang="en-US" dirty="0" smtClean="0"/>
              <a:t>We would like to thank all of our CASAS State and National Certified Trainers, as well as all of our Trainers-in-Progress</a:t>
            </a:r>
          </a:p>
          <a:p>
            <a:r>
              <a:rPr lang="en-US" altLang="en-US" dirty="0" smtClean="0"/>
              <a:t>New State Certified Trainers: </a:t>
            </a:r>
          </a:p>
          <a:p>
            <a:pPr lvl="1"/>
            <a:r>
              <a:rPr lang="en-US" altLang="en-US" dirty="0" smtClean="0"/>
              <a:t>Stacy </a:t>
            </a:r>
            <a:r>
              <a:rPr lang="en-US" altLang="en-US" dirty="0" err="1" smtClean="0"/>
              <a:t>Everding</a:t>
            </a:r>
            <a:r>
              <a:rPr lang="en-US" altLang="en-US" dirty="0" smtClean="0"/>
              <a:t> (MN) </a:t>
            </a:r>
          </a:p>
          <a:p>
            <a:pPr lvl="1"/>
            <a:r>
              <a:rPr lang="en-US" altLang="en-US" dirty="0" smtClean="0"/>
              <a:t>Precious Hill (FL)</a:t>
            </a:r>
          </a:p>
          <a:p>
            <a:pPr lvl="1"/>
            <a:r>
              <a:rPr lang="en-US" altLang="en-US" dirty="0" smtClean="0"/>
              <a:t>Catherine O’Neil (FL) </a:t>
            </a:r>
          </a:p>
          <a:p>
            <a:pPr lvl="1"/>
            <a:r>
              <a:rPr lang="en-US" altLang="en-US" dirty="0" smtClean="0"/>
              <a:t>Jodi Ruback (WA) </a:t>
            </a:r>
          </a:p>
          <a:p>
            <a:pPr lvl="1"/>
            <a:r>
              <a:rPr lang="en-US" altLang="en-US" dirty="0" smtClean="0"/>
              <a:t>Daisy Shah (FL) </a:t>
            </a:r>
          </a:p>
          <a:p>
            <a:r>
              <a:rPr lang="en-US" altLang="en-US" dirty="0" smtClean="0"/>
              <a:t>New National Certified Trainers: </a:t>
            </a:r>
          </a:p>
          <a:p>
            <a:pPr lvl="1"/>
            <a:r>
              <a:rPr lang="en-US" altLang="en-US" dirty="0" smtClean="0"/>
              <a:t>Celina Paula (FL) </a:t>
            </a:r>
          </a:p>
          <a:p>
            <a:pPr lvl="1"/>
            <a:r>
              <a:rPr lang="en-US" altLang="en-US" dirty="0" smtClean="0"/>
              <a:t>Pamela Jo Wilson (FL) </a:t>
            </a:r>
          </a:p>
          <a:p>
            <a:pPr lvl="1"/>
            <a:endParaRPr lang="en-US" altLang="en-US" dirty="0" smtClean="0"/>
          </a:p>
        </p:txBody>
      </p:sp>
      <p:sp>
        <p:nvSpPr>
          <p:cNvPr id="6" name="Footer Placeholder 5"/>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8" name="Slide Number Placeholder 7"/>
          <p:cNvSpPr>
            <a:spLocks noGrp="1"/>
          </p:cNvSpPr>
          <p:nvPr>
            <p:ph type="sldNum" sz="quarter" idx="4"/>
          </p:nvPr>
        </p:nvSpPr>
        <p:spPr>
          <a:xfrm>
            <a:off x="8475181" y="6406488"/>
            <a:ext cx="512638" cy="365125"/>
          </a:xfrm>
        </p:spPr>
        <p:txBody>
          <a:bodyPr/>
          <a:lstStyle/>
          <a:p>
            <a:fld id="{660FD370-326C-4A25-9453-A33FB3C7A11D}" type="slidenum">
              <a:rPr lang="en-US" altLang="en-US" smtClean="0"/>
              <a:pPr/>
              <a:t>4</a:t>
            </a:fld>
            <a:endParaRPr lang="en-US" altLang="en-US" dirty="0"/>
          </a:p>
        </p:txBody>
      </p:sp>
    </p:spTree>
    <p:extLst>
      <p:ext uri="{BB962C8B-B14F-4D97-AF65-F5344CB8AC3E}">
        <p14:creationId xmlns:p14="http://schemas.microsoft.com/office/powerpoint/2010/main" val="2808556224"/>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Technology on the Way </a:t>
            </a:r>
            <a:endParaRPr lang="en-US" dirty="0"/>
          </a:p>
        </p:txBody>
      </p:sp>
      <p:sp>
        <p:nvSpPr>
          <p:cNvPr id="3" name="Content Placeholder 2"/>
          <p:cNvSpPr>
            <a:spLocks noGrp="1"/>
          </p:cNvSpPr>
          <p:nvPr>
            <p:ph idx="1"/>
          </p:nvPr>
        </p:nvSpPr>
        <p:spPr/>
        <p:txBody>
          <a:bodyPr/>
          <a:lstStyle/>
          <a:p>
            <a:r>
              <a:rPr lang="en-US" smtClean="0"/>
              <a:t>Mobile Attendance </a:t>
            </a:r>
          </a:p>
          <a:p>
            <a:r>
              <a:rPr lang="en-US" smtClean="0"/>
              <a:t>Student Portal</a:t>
            </a:r>
          </a:p>
          <a:p>
            <a:r>
              <a:rPr lang="en-US" smtClean="0"/>
              <a:t>Executive Dashboard</a:t>
            </a:r>
          </a:p>
          <a:p>
            <a:r>
              <a:rPr lang="en-US" smtClean="0"/>
              <a:t>API Gateway – Badges first </a:t>
            </a:r>
          </a:p>
          <a:p>
            <a:r>
              <a:rPr lang="en-US" smtClean="0"/>
              <a:t>Case Management </a:t>
            </a:r>
            <a:endParaRPr lang="en-US" dirty="0"/>
          </a:p>
        </p:txBody>
      </p:sp>
      <p:sp>
        <p:nvSpPr>
          <p:cNvPr id="7" name="Footer Placeholder 6"/>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5" name="Slide Number Placeholder 4"/>
          <p:cNvSpPr>
            <a:spLocks noGrp="1"/>
          </p:cNvSpPr>
          <p:nvPr>
            <p:ph type="sldNum" sz="quarter" idx="4"/>
          </p:nvPr>
        </p:nvSpPr>
        <p:spPr>
          <a:xfrm>
            <a:off x="8475181" y="6406488"/>
            <a:ext cx="512638" cy="365125"/>
          </a:xfrm>
        </p:spPr>
        <p:txBody>
          <a:bodyPr/>
          <a:lstStyle/>
          <a:p>
            <a:fld id="{BDED8187-DC1D-4F88-AF01-46053098CAB9}" type="slidenum">
              <a:rPr lang="en-US" smtClean="0"/>
              <a:pPr/>
              <a:t>40</a:t>
            </a:fld>
            <a:endParaRPr lang="en-US" dirty="0"/>
          </a:p>
        </p:txBody>
      </p:sp>
      <p:pic>
        <p:nvPicPr>
          <p:cNvPr id="6" name="Picture 5">
            <a:extLst>
              <a:ext uri="{FF2B5EF4-FFF2-40B4-BE49-F238E27FC236}">
                <a16:creationId xmlns:a16="http://schemas.microsoft.com/office/drawing/2014/main" id="{CD96B261-8420-4372-A9C8-C4752D2E95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676" y="1541553"/>
            <a:ext cx="2362200" cy="4191000"/>
          </a:xfrm>
          <a:prstGeom prst="rect">
            <a:avLst/>
          </a:prstGeom>
          <a:effectLst>
            <a:softEdge rad="63500"/>
          </a:effectLst>
        </p:spPr>
      </p:pic>
    </p:spTree>
    <p:extLst>
      <p:ext uri="{BB962C8B-B14F-4D97-AF65-F5344CB8AC3E}">
        <p14:creationId xmlns:p14="http://schemas.microsoft.com/office/powerpoint/2010/main" val="2859388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56FFE-257B-4FFF-9406-107F9C4668E1}"/>
              </a:ext>
            </a:extLst>
          </p:cNvPr>
          <p:cNvSpPr>
            <a:spLocks noGrp="1"/>
          </p:cNvSpPr>
          <p:nvPr>
            <p:ph type="title"/>
          </p:nvPr>
        </p:nvSpPr>
        <p:spPr/>
        <p:txBody>
          <a:bodyPr/>
          <a:lstStyle/>
          <a:p>
            <a:r>
              <a:rPr lang="en-US" smtClean="0"/>
              <a:t>Student Portal </a:t>
            </a:r>
            <a:endParaRPr lang="en-US" dirty="0"/>
          </a:p>
        </p:txBody>
      </p:sp>
      <p:sp>
        <p:nvSpPr>
          <p:cNvPr id="69636" name="Text Placeholder 2"/>
          <p:cNvSpPr>
            <a:spLocks noGrp="1" noChangeArrowheads="1"/>
          </p:cNvSpPr>
          <p:nvPr>
            <p:ph idx="1"/>
          </p:nvPr>
        </p:nvSpPr>
        <p:spPr/>
        <p:txBody>
          <a:bodyPr>
            <a:normAutofit lnSpcReduction="10000"/>
          </a:bodyPr>
          <a:lstStyle/>
          <a:p>
            <a:r>
              <a:rPr lang="en-US" altLang="en-US" smtClean="0"/>
              <a:t>Phase 1</a:t>
            </a:r>
          </a:p>
          <a:p>
            <a:pPr lvl="1"/>
            <a:r>
              <a:rPr lang="en-US" altLang="en-US" smtClean="0"/>
              <a:t>NRS Core Performance Follow Up Survey</a:t>
            </a:r>
          </a:p>
          <a:p>
            <a:pPr lvl="1"/>
            <a:r>
              <a:rPr lang="en-US" altLang="en-US" smtClean="0"/>
              <a:t>Unique Student IDs across agencies</a:t>
            </a:r>
          </a:p>
          <a:p>
            <a:pPr lvl="1"/>
            <a:r>
              <a:rPr lang="en-US" altLang="en-US" smtClean="0"/>
              <a:t>Sample GOALS items in simulated test</a:t>
            </a:r>
          </a:p>
          <a:p>
            <a:endParaRPr lang="en-US" altLang="en-US" smtClean="0"/>
          </a:p>
          <a:p>
            <a:r>
              <a:rPr lang="en-US" altLang="en-US" smtClean="0"/>
              <a:t>Phase 2</a:t>
            </a:r>
          </a:p>
          <a:p>
            <a:pPr lvl="1"/>
            <a:r>
              <a:rPr lang="en-US" smtClean="0"/>
              <a:t>Student Registration</a:t>
            </a:r>
          </a:p>
          <a:p>
            <a:pPr lvl="1"/>
            <a:r>
              <a:rPr lang="en-US" smtClean="0"/>
              <a:t>Monitor Educational Progress</a:t>
            </a:r>
          </a:p>
          <a:p>
            <a:pPr lvl="1"/>
            <a:r>
              <a:rPr lang="en-US" smtClean="0"/>
              <a:t>Interact with Education Provider</a:t>
            </a:r>
            <a:endParaRPr lang="en-US" altLang="en-US" smtClean="0"/>
          </a:p>
          <a:p>
            <a:endParaRPr lang="en-US" altLang="en-US" dirty="0"/>
          </a:p>
        </p:txBody>
      </p:sp>
      <p:sp>
        <p:nvSpPr>
          <p:cNvPr id="7" name="Footer Placeholder 6"/>
          <p:cNvSpPr>
            <a:spLocks noGrp="1"/>
          </p:cNvSpPr>
          <p:nvPr>
            <p:ph type="ftr" sz="quarter" idx="3"/>
          </p:nvPr>
        </p:nvSpPr>
        <p:spPr>
          <a:xfrm>
            <a:off x="609599" y="6406487"/>
            <a:ext cx="4622973" cy="365125"/>
          </a:xfrm>
        </p:spPr>
        <p:txBody>
          <a:bodyPr/>
          <a:lstStyle/>
          <a:p>
            <a:pPr lvl="0"/>
            <a:r>
              <a:rPr lang="en-US" noProof="0" smtClean="0"/>
              <a:t>www.casas.org/si</a:t>
            </a:r>
            <a:endParaRPr lang="en-US" noProof="0" dirty="0"/>
          </a:p>
        </p:txBody>
      </p:sp>
      <p:sp>
        <p:nvSpPr>
          <p:cNvPr id="8" name="Slide Number Placeholder 7"/>
          <p:cNvSpPr>
            <a:spLocks noGrp="1"/>
          </p:cNvSpPr>
          <p:nvPr>
            <p:ph type="sldNum" sz="quarter" idx="4"/>
          </p:nvPr>
        </p:nvSpPr>
        <p:spPr>
          <a:xfrm>
            <a:off x="8475181" y="6406488"/>
            <a:ext cx="512638" cy="365125"/>
          </a:xfrm>
        </p:spPr>
        <p:txBody>
          <a:bodyPr/>
          <a:lstStyle/>
          <a:p>
            <a:pPr lvl="0"/>
            <a:fld id="{52415058-D1E5-410B-B079-AD6A766155F2}" type="slidenum">
              <a:rPr lang="en-US" noProof="0" smtClean="0"/>
              <a:pPr lvl="0"/>
              <a:t>41</a:t>
            </a:fld>
            <a:endParaRPr lang="en-US" noProof="0"/>
          </a:p>
        </p:txBody>
      </p:sp>
    </p:spTree>
    <p:extLst>
      <p:ext uri="{BB962C8B-B14F-4D97-AF65-F5344CB8AC3E}">
        <p14:creationId xmlns:p14="http://schemas.microsoft.com/office/powerpoint/2010/main" val="366736014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itle 2"/>
          <p:cNvSpPr>
            <a:spLocks noGrp="1"/>
          </p:cNvSpPr>
          <p:nvPr>
            <p:ph type="title"/>
          </p:nvPr>
        </p:nvSpPr>
        <p:spPr/>
        <p:txBody>
          <a:bodyPr/>
          <a:lstStyle/>
          <a:p>
            <a:r>
              <a:rPr lang="en-US" altLang="en-US" smtClean="0"/>
              <a:t>Application Diagram</a:t>
            </a:r>
            <a:endParaRPr lang="en-US" altLang="en-US" dirty="0"/>
          </a:p>
        </p:txBody>
      </p:sp>
      <p:sp>
        <p:nvSpPr>
          <p:cNvPr id="3" name="Footer Placeholder 2"/>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6" name="Slide Number Placeholder 5"/>
          <p:cNvSpPr>
            <a:spLocks noGrp="1"/>
          </p:cNvSpPr>
          <p:nvPr>
            <p:ph type="sldNum" sz="quarter" idx="4"/>
          </p:nvPr>
        </p:nvSpPr>
        <p:spPr>
          <a:xfrm>
            <a:off x="8475181" y="6406488"/>
            <a:ext cx="512638" cy="365125"/>
          </a:xfrm>
        </p:spPr>
        <p:txBody>
          <a:bodyPr/>
          <a:lstStyle/>
          <a:p>
            <a:fld id="{660FD370-326C-4A25-9453-A33FB3C7A11D}" type="slidenum">
              <a:rPr lang="en-US" altLang="en-US" smtClean="0"/>
              <a:pPr/>
              <a:t>42</a:t>
            </a:fld>
            <a:endParaRPr lang="en-US" alt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895" t="11785" r="7283" b="18972"/>
          <a:stretch/>
        </p:blipFill>
        <p:spPr>
          <a:xfrm>
            <a:off x="322917" y="1651379"/>
            <a:ext cx="8152264" cy="3930830"/>
          </a:xfrm>
          <a:prstGeom prst="rect">
            <a:avLst/>
          </a:prstGeom>
        </p:spPr>
      </p:pic>
    </p:spTree>
    <p:extLst>
      <p:ext uri="{BB962C8B-B14F-4D97-AF65-F5344CB8AC3E}">
        <p14:creationId xmlns:p14="http://schemas.microsoft.com/office/powerpoint/2010/main" val="4158969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5"/>
          <p:cNvSpPr>
            <a:spLocks noGrp="1"/>
          </p:cNvSpPr>
          <p:nvPr>
            <p:ph type="title"/>
          </p:nvPr>
        </p:nvSpPr>
        <p:spPr/>
        <p:txBody>
          <a:bodyPr/>
          <a:lstStyle/>
          <a:p>
            <a:r>
              <a:rPr lang="en-US" altLang="en-US" smtClean="0"/>
              <a:t>Mobile Access</a:t>
            </a:r>
            <a:endParaRPr lang="en-US" altLang="en-US" dirty="0"/>
          </a:p>
        </p:txBody>
      </p:sp>
      <p:sp>
        <p:nvSpPr>
          <p:cNvPr id="5" name="Footer Placeholder 4"/>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6" name="Slide Number Placeholder 5"/>
          <p:cNvSpPr>
            <a:spLocks noGrp="1"/>
          </p:cNvSpPr>
          <p:nvPr>
            <p:ph type="sldNum" sz="quarter" idx="4"/>
          </p:nvPr>
        </p:nvSpPr>
        <p:spPr>
          <a:xfrm>
            <a:off x="8475181" y="6406488"/>
            <a:ext cx="512638" cy="365125"/>
          </a:xfrm>
        </p:spPr>
        <p:txBody>
          <a:bodyPr/>
          <a:lstStyle/>
          <a:p>
            <a:fld id="{BAAA5F91-DDC1-41DF-8934-DA857C267583}" type="slidenum">
              <a:rPr lang="en-US" altLang="en-US" smtClean="0"/>
              <a:pPr/>
              <a:t>43</a:t>
            </a:fld>
            <a:endParaRPr lang="en-US" altLang="en-US" dirty="0"/>
          </a:p>
        </p:txBody>
      </p:sp>
      <p:pic>
        <p:nvPicPr>
          <p:cNvPr id="2" name="Picture 1">
            <a:extLst>
              <a:ext uri="{FF2B5EF4-FFF2-40B4-BE49-F238E27FC236}">
                <a16:creationId xmlns:a16="http://schemas.microsoft.com/office/drawing/2014/main" id="{18C75DD2-D2B6-49C0-B6D1-AC1F8CEB8256}"/>
              </a:ext>
            </a:extLst>
          </p:cNvPr>
          <p:cNvPicPr>
            <a:picLocks noChangeAspect="1"/>
          </p:cNvPicPr>
          <p:nvPr/>
        </p:nvPicPr>
        <p:blipFill>
          <a:blip r:embed="rId3"/>
          <a:stretch>
            <a:fillRect/>
          </a:stretch>
        </p:blipFill>
        <p:spPr>
          <a:xfrm>
            <a:off x="2680648" y="1340774"/>
            <a:ext cx="3514725" cy="5248275"/>
          </a:xfrm>
          <a:prstGeom prst="rect">
            <a:avLst/>
          </a:prstGeom>
        </p:spPr>
      </p:pic>
    </p:spTree>
    <p:extLst>
      <p:ext uri="{BB962C8B-B14F-4D97-AF65-F5344CB8AC3E}">
        <p14:creationId xmlns:p14="http://schemas.microsoft.com/office/powerpoint/2010/main" val="2090733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268401"/>
            <a:ext cx="6347713" cy="755176"/>
          </a:xfrm>
        </p:spPr>
        <p:txBody>
          <a:bodyPr/>
          <a:lstStyle/>
          <a:p>
            <a:r>
              <a:rPr lang="en-US" dirty="0" smtClean="0"/>
              <a:t>Student Portal- Benefits</a:t>
            </a:r>
            <a:endParaRPr lang="en-US" dirty="0"/>
          </a:p>
        </p:txBody>
      </p:sp>
      <p:sp>
        <p:nvSpPr>
          <p:cNvPr id="10" name="Content Placeholder 9"/>
          <p:cNvSpPr>
            <a:spLocks noGrp="1"/>
          </p:cNvSpPr>
          <p:nvPr>
            <p:ph idx="1"/>
          </p:nvPr>
        </p:nvSpPr>
        <p:spPr>
          <a:xfrm>
            <a:off x="609599" y="1023577"/>
            <a:ext cx="6347714" cy="5486404"/>
          </a:xfrm>
        </p:spPr>
        <p:txBody>
          <a:bodyPr>
            <a:normAutofit lnSpcReduction="10000"/>
          </a:bodyPr>
          <a:lstStyle/>
          <a:p>
            <a:pPr lvl="0"/>
            <a:r>
              <a:rPr lang="en-US" dirty="0" smtClean="0"/>
              <a:t>Students able to access own records</a:t>
            </a:r>
          </a:p>
          <a:p>
            <a:pPr lvl="0"/>
            <a:r>
              <a:rPr lang="en-US" dirty="0" smtClean="0"/>
              <a:t>New channel of communication</a:t>
            </a:r>
          </a:p>
          <a:p>
            <a:pPr lvl="0"/>
            <a:r>
              <a:rPr lang="en-US" dirty="0" smtClean="0"/>
              <a:t>Uses mobile devices</a:t>
            </a:r>
          </a:p>
          <a:p>
            <a:pPr lvl="0"/>
            <a:r>
              <a:rPr lang="en-US" dirty="0" smtClean="0"/>
              <a:t>Helps retain students</a:t>
            </a:r>
          </a:p>
          <a:p>
            <a:pPr lvl="0"/>
            <a:r>
              <a:rPr lang="en-US" dirty="0" smtClean="0"/>
              <a:t>Find students after leaving program</a:t>
            </a:r>
          </a:p>
          <a:p>
            <a:pPr lvl="0"/>
            <a:r>
              <a:rPr lang="en-US" dirty="0" smtClean="0"/>
              <a:t>Ability to follow up on student outcomes</a:t>
            </a:r>
          </a:p>
          <a:p>
            <a:pPr lvl="0"/>
            <a:r>
              <a:rPr lang="en-US" dirty="0" smtClean="0"/>
              <a:t>Practice taking a test with CASAS </a:t>
            </a:r>
            <a:r>
              <a:rPr lang="en-US" dirty="0" err="1" smtClean="0"/>
              <a:t>eTests</a:t>
            </a:r>
            <a:endParaRPr lang="en-US" dirty="0" smtClean="0"/>
          </a:p>
          <a:p>
            <a:pPr lvl="0"/>
            <a:r>
              <a:rPr lang="en-US" dirty="0" smtClean="0"/>
              <a:t>Allow students to register for classes</a:t>
            </a:r>
          </a:p>
          <a:p>
            <a:pPr lvl="0"/>
            <a:r>
              <a:rPr lang="en-US" dirty="0" smtClean="0"/>
              <a:t>Complete demographics from home</a:t>
            </a:r>
          </a:p>
          <a:p>
            <a:pPr lvl="0"/>
            <a:r>
              <a:rPr lang="en-US" dirty="0" smtClean="0"/>
              <a:t>Better engage students in their education</a:t>
            </a:r>
          </a:p>
          <a:p>
            <a:pPr lvl="0"/>
            <a:r>
              <a:rPr lang="en-US" dirty="0" smtClean="0"/>
              <a:t>Assist students in meeting goals</a:t>
            </a:r>
          </a:p>
          <a:p>
            <a:pPr lvl="0"/>
            <a:r>
              <a:rPr lang="en-US" dirty="0" smtClean="0"/>
              <a:t>Offer services including distance learning</a:t>
            </a:r>
            <a:endParaRPr lang="en-US" dirty="0"/>
          </a:p>
        </p:txBody>
      </p:sp>
      <p:sp>
        <p:nvSpPr>
          <p:cNvPr id="8" name="Footer Placeholder 7"/>
          <p:cNvSpPr>
            <a:spLocks noGrp="1"/>
          </p:cNvSpPr>
          <p:nvPr>
            <p:ph type="ftr" sz="quarter" idx="3"/>
          </p:nvPr>
        </p:nvSpPr>
        <p:spPr>
          <a:xfrm>
            <a:off x="609599" y="6406487"/>
            <a:ext cx="4622973" cy="365125"/>
          </a:xfrm>
        </p:spPr>
        <p:txBody>
          <a:bodyPr/>
          <a:lstStyle/>
          <a:p>
            <a:pPr lvl="0"/>
            <a:r>
              <a:rPr lang="en-US" noProof="0" smtClean="0"/>
              <a:t>www.casas.org/si</a:t>
            </a:r>
            <a:endParaRPr lang="en-US" noProof="0" dirty="0"/>
          </a:p>
        </p:txBody>
      </p:sp>
      <p:sp>
        <p:nvSpPr>
          <p:cNvPr id="9" name="Slide Number Placeholder 8"/>
          <p:cNvSpPr>
            <a:spLocks noGrp="1"/>
          </p:cNvSpPr>
          <p:nvPr>
            <p:ph type="sldNum" sz="quarter" idx="4"/>
          </p:nvPr>
        </p:nvSpPr>
        <p:spPr>
          <a:xfrm>
            <a:off x="8475181" y="6406488"/>
            <a:ext cx="512638" cy="365125"/>
          </a:xfrm>
        </p:spPr>
        <p:txBody>
          <a:bodyPr/>
          <a:lstStyle/>
          <a:p>
            <a:pPr lvl="0"/>
            <a:fld id="{52415058-D1E5-410B-B079-AD6A766155F2}" type="slidenum">
              <a:rPr lang="en-US" noProof="0" smtClean="0"/>
              <a:pPr lvl="0"/>
              <a:t>44</a:t>
            </a:fld>
            <a:endParaRPr lang="en-US" noProof="0"/>
          </a:p>
        </p:txBody>
      </p:sp>
    </p:spTree>
    <p:extLst>
      <p:ext uri="{BB962C8B-B14F-4D97-AF65-F5344CB8AC3E}">
        <p14:creationId xmlns:p14="http://schemas.microsoft.com/office/powerpoint/2010/main" val="4283983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Reports and Training Update </a:t>
            </a:r>
            <a:br>
              <a:rPr lang="en-US" dirty="0" smtClean="0"/>
            </a:br>
            <a:r>
              <a:rPr lang="en-US" dirty="0" smtClean="0"/>
              <a:t/>
            </a:r>
            <a:br>
              <a:rPr lang="en-US" dirty="0" smtClean="0"/>
            </a:br>
            <a:r>
              <a:rPr lang="en-US" dirty="0" smtClean="0"/>
              <a:t/>
            </a:r>
            <a:br>
              <a:rPr lang="en-US" dirty="0" smtClean="0"/>
            </a:br>
            <a:endParaRPr lang="en-US" dirty="0"/>
          </a:p>
        </p:txBody>
      </p:sp>
      <p:sp>
        <p:nvSpPr>
          <p:cNvPr id="5" name="Content Placeholder 4"/>
          <p:cNvSpPr>
            <a:spLocks noGrp="1"/>
          </p:cNvSpPr>
          <p:nvPr>
            <p:ph idx="1"/>
          </p:nvPr>
        </p:nvSpPr>
        <p:spPr/>
        <p:txBody>
          <a:bodyPr/>
          <a:lstStyle/>
          <a:p>
            <a:r>
              <a:rPr lang="en-US" dirty="0" smtClean="0"/>
              <a:t>Teacher Resources </a:t>
            </a:r>
            <a:endParaRPr lang="en-US" dirty="0"/>
          </a:p>
          <a:p>
            <a:r>
              <a:rPr lang="en-US" dirty="0" smtClean="0"/>
              <a:t>New Implementation Training     Modules/Format</a:t>
            </a:r>
          </a:p>
        </p:txBody>
      </p:sp>
      <p:sp>
        <p:nvSpPr>
          <p:cNvPr id="2" name="Footer Placeholder 1"/>
          <p:cNvSpPr>
            <a:spLocks noGrp="1"/>
          </p:cNvSpPr>
          <p:nvPr>
            <p:ph type="ftr" sz="quarter" idx="3"/>
          </p:nvPr>
        </p:nvSpPr>
        <p:spPr>
          <a:xfrm>
            <a:off x="609599" y="6406487"/>
            <a:ext cx="4622973" cy="365125"/>
          </a:xfrm>
        </p:spPr>
        <p:txBody>
          <a:bodyPr/>
          <a:lstStyle/>
          <a:p>
            <a:pPr lvl="0"/>
            <a:r>
              <a:rPr lang="en-US" noProof="0" smtClean="0"/>
              <a:t>www.casas.org/si</a:t>
            </a:r>
            <a:endParaRPr lang="en-US" noProof="0" dirty="0"/>
          </a:p>
        </p:txBody>
      </p:sp>
      <p:sp>
        <p:nvSpPr>
          <p:cNvPr id="3" name="Slide Number Placeholder 2"/>
          <p:cNvSpPr>
            <a:spLocks noGrp="1"/>
          </p:cNvSpPr>
          <p:nvPr>
            <p:ph type="sldNum" sz="quarter" idx="4"/>
          </p:nvPr>
        </p:nvSpPr>
        <p:spPr>
          <a:xfrm>
            <a:off x="8475181" y="6406488"/>
            <a:ext cx="512638" cy="365125"/>
          </a:xfrm>
        </p:spPr>
        <p:txBody>
          <a:bodyPr/>
          <a:lstStyle/>
          <a:p>
            <a:pPr lvl="0"/>
            <a:fld id="{52415058-D1E5-410B-B079-AD6A766155F2}" type="slidenum">
              <a:rPr lang="en-US" noProof="0" smtClean="0"/>
              <a:pPr lvl="0"/>
              <a:t>45</a:t>
            </a:fld>
            <a:endParaRPr lang="en-US" noProof="0"/>
          </a:p>
        </p:txBody>
      </p:sp>
    </p:spTree>
    <p:extLst>
      <p:ext uri="{BB962C8B-B14F-4D97-AF65-F5344CB8AC3E}">
        <p14:creationId xmlns:p14="http://schemas.microsoft.com/office/powerpoint/2010/main" val="2683884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3"/>
          <p:cNvSpPr>
            <a:spLocks noGrp="1"/>
          </p:cNvSpPr>
          <p:nvPr>
            <p:ph type="title"/>
          </p:nvPr>
        </p:nvSpPr>
        <p:spPr/>
        <p:txBody>
          <a:bodyPr/>
          <a:lstStyle/>
          <a:p>
            <a:r>
              <a:rPr lang="en-US" altLang="en-US" smtClean="0"/>
              <a:t>Teacher Resources </a:t>
            </a:r>
            <a:endParaRPr lang="en-US" altLang="en-US" dirty="0"/>
          </a:p>
        </p:txBody>
      </p:sp>
      <p:sp>
        <p:nvSpPr>
          <p:cNvPr id="3" name="Content Placeholder 2"/>
          <p:cNvSpPr>
            <a:spLocks noGrp="1"/>
          </p:cNvSpPr>
          <p:nvPr>
            <p:ph idx="1"/>
          </p:nvPr>
        </p:nvSpPr>
        <p:spPr/>
        <p:txBody>
          <a:bodyPr>
            <a:normAutofit lnSpcReduction="10000"/>
          </a:bodyPr>
          <a:lstStyle/>
          <a:p>
            <a:r>
              <a:rPr lang="en-US" smtClean="0"/>
              <a:t>Quick Search </a:t>
            </a:r>
          </a:p>
          <a:p>
            <a:r>
              <a:rPr lang="en-US" smtClean="0"/>
              <a:t>Sample Test Items</a:t>
            </a:r>
          </a:p>
          <a:p>
            <a:r>
              <a:rPr lang="en-US" smtClean="0"/>
              <a:t>Competencies</a:t>
            </a:r>
          </a:p>
          <a:p>
            <a:r>
              <a:rPr lang="en-US" smtClean="0"/>
              <a:t>Content Standards</a:t>
            </a:r>
          </a:p>
          <a:p>
            <a:pPr lvl="1"/>
            <a:r>
              <a:rPr lang="en-US" smtClean="0"/>
              <a:t>New Reading Content Standards</a:t>
            </a:r>
          </a:p>
          <a:p>
            <a:r>
              <a:rPr lang="en-US" smtClean="0"/>
              <a:t>Low-level Lessons</a:t>
            </a:r>
          </a:p>
          <a:p>
            <a:r>
              <a:rPr lang="en-US" smtClean="0"/>
              <a:t>CASAS Handbook for Teachers</a:t>
            </a:r>
          </a:p>
          <a:p>
            <a:r>
              <a:rPr lang="en-US" smtClean="0"/>
              <a:t>Key Reports for TE Users – Assessment to Instruction</a:t>
            </a:r>
          </a:p>
          <a:p>
            <a:endParaRPr lang="en-US" dirty="0"/>
          </a:p>
        </p:txBody>
      </p:sp>
      <p:sp>
        <p:nvSpPr>
          <p:cNvPr id="2" name="Footer Placeholder 1"/>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7" name="Slide Number Placeholder 6"/>
          <p:cNvSpPr>
            <a:spLocks noGrp="1"/>
          </p:cNvSpPr>
          <p:nvPr>
            <p:ph type="sldNum" sz="quarter" idx="4"/>
          </p:nvPr>
        </p:nvSpPr>
        <p:spPr>
          <a:xfrm>
            <a:off x="8475181" y="6406488"/>
            <a:ext cx="512638" cy="365125"/>
          </a:xfrm>
        </p:spPr>
        <p:txBody>
          <a:bodyPr/>
          <a:lstStyle/>
          <a:p>
            <a:fld id="{660FD370-326C-4A25-9453-A33FB3C7A11D}" type="slidenum">
              <a:rPr lang="en-US" altLang="en-US" smtClean="0"/>
              <a:pPr/>
              <a:t>46</a:t>
            </a:fld>
            <a:endParaRPr lang="en-US" altLang="en-US" dirty="0"/>
          </a:p>
        </p:txBody>
      </p:sp>
    </p:spTree>
    <p:extLst>
      <p:ext uri="{BB962C8B-B14F-4D97-AF65-F5344CB8AC3E}">
        <p14:creationId xmlns:p14="http://schemas.microsoft.com/office/powerpoint/2010/main" val="631310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CASAS Implementation Training</a:t>
            </a:r>
            <a:endParaRPr lang="en-US" dirty="0"/>
          </a:p>
        </p:txBody>
      </p:sp>
      <p:sp>
        <p:nvSpPr>
          <p:cNvPr id="3" name="Content Placeholder 2"/>
          <p:cNvSpPr>
            <a:spLocks noGrp="1"/>
          </p:cNvSpPr>
          <p:nvPr>
            <p:ph idx="1"/>
          </p:nvPr>
        </p:nvSpPr>
        <p:spPr/>
        <p:txBody>
          <a:bodyPr/>
          <a:lstStyle/>
          <a:p>
            <a:pPr lvl="0"/>
            <a:r>
              <a:rPr lang="en-US" smtClean="0"/>
              <a:t>Reformatted and updated to:</a:t>
            </a:r>
          </a:p>
          <a:p>
            <a:r>
              <a:rPr lang="en-US" smtClean="0"/>
              <a:t>Meet the needs of the field </a:t>
            </a:r>
          </a:p>
          <a:p>
            <a:r>
              <a:rPr lang="en-US" smtClean="0"/>
              <a:t>Train for specific roles in the assessment process</a:t>
            </a:r>
          </a:p>
          <a:p>
            <a:r>
              <a:rPr lang="en-US" smtClean="0"/>
              <a:t>Provide more detailed guidance for agencies starting to implement eTests </a:t>
            </a:r>
          </a:p>
          <a:p>
            <a:r>
              <a:rPr lang="en-US" smtClean="0"/>
              <a:t>Provide targeted guidance for teachers that do not conduct testing</a:t>
            </a:r>
          </a:p>
          <a:p>
            <a:pPr lvl="0"/>
            <a:endParaRPr lang="en-US" dirty="0"/>
          </a:p>
        </p:txBody>
      </p:sp>
      <p:sp>
        <p:nvSpPr>
          <p:cNvPr id="6" name="Footer Placeholder 5"/>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5" name="Slide Number Placeholder 4"/>
          <p:cNvSpPr>
            <a:spLocks noGrp="1"/>
          </p:cNvSpPr>
          <p:nvPr>
            <p:ph type="sldNum" sz="quarter" idx="4"/>
          </p:nvPr>
        </p:nvSpPr>
        <p:spPr>
          <a:xfrm>
            <a:off x="8475181" y="6406488"/>
            <a:ext cx="512638" cy="365125"/>
          </a:xfrm>
        </p:spPr>
        <p:txBody>
          <a:bodyPr/>
          <a:lstStyle/>
          <a:p>
            <a:fld id="{BDED8187-DC1D-4F88-AF01-46053098CAB9}" type="slidenum">
              <a:rPr lang="en-US" smtClean="0"/>
              <a:pPr/>
              <a:t>47</a:t>
            </a:fld>
            <a:endParaRPr lang="en-US" dirty="0"/>
          </a:p>
        </p:txBody>
      </p:sp>
    </p:spTree>
    <p:extLst>
      <p:ext uri="{BB962C8B-B14F-4D97-AF65-F5344CB8AC3E}">
        <p14:creationId xmlns:p14="http://schemas.microsoft.com/office/powerpoint/2010/main" val="1521052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09" y="336941"/>
            <a:ext cx="8458200" cy="986020"/>
          </a:xfrm>
        </p:spPr>
        <p:txBody>
          <a:bodyPr/>
          <a:lstStyle/>
          <a:p>
            <a:r>
              <a:rPr lang="en-US" smtClean="0"/>
              <a:t>                   Implementation Basics</a:t>
            </a:r>
            <a:endParaRPr lang="en-US" dirty="0"/>
          </a:p>
        </p:txBody>
      </p:sp>
      <p:sp>
        <p:nvSpPr>
          <p:cNvPr id="3" name="Content Placeholder 2"/>
          <p:cNvSpPr>
            <a:spLocks noGrp="1"/>
          </p:cNvSpPr>
          <p:nvPr>
            <p:ph idx="1"/>
          </p:nvPr>
        </p:nvSpPr>
        <p:spPr>
          <a:xfrm>
            <a:off x="297198" y="1016924"/>
            <a:ext cx="8690621" cy="2325989"/>
          </a:xfrm>
        </p:spPr>
        <p:txBody>
          <a:bodyPr>
            <a:normAutofit/>
          </a:bodyPr>
          <a:lstStyle/>
          <a:p>
            <a:pPr lvl="0"/>
            <a:r>
              <a:rPr lang="en-US" b="1" dirty="0" smtClean="0">
                <a:solidFill>
                  <a:schemeClr val="tx1"/>
                </a:solidFill>
              </a:rPr>
              <a:t>Module 1. </a:t>
            </a:r>
            <a:r>
              <a:rPr lang="en-US" dirty="0" smtClean="0">
                <a:solidFill>
                  <a:schemeClr val="tx1"/>
                </a:solidFill>
              </a:rPr>
              <a:t>Implementation Basics</a:t>
            </a:r>
          </a:p>
          <a:p>
            <a:pPr lvl="0"/>
            <a:r>
              <a:rPr lang="en-US" b="1" dirty="0" smtClean="0">
                <a:solidFill>
                  <a:schemeClr val="tx1"/>
                </a:solidFill>
              </a:rPr>
              <a:t>Module 2. </a:t>
            </a:r>
            <a:r>
              <a:rPr lang="en-US" dirty="0" smtClean="0">
                <a:solidFill>
                  <a:schemeClr val="tx1"/>
                </a:solidFill>
              </a:rPr>
              <a:t>CASAS </a:t>
            </a:r>
            <a:r>
              <a:rPr lang="en-US" dirty="0" err="1" smtClean="0">
                <a:solidFill>
                  <a:schemeClr val="tx1"/>
                </a:solidFill>
              </a:rPr>
              <a:t>eTests</a:t>
            </a:r>
            <a:r>
              <a:rPr lang="en-US" dirty="0" smtClean="0">
                <a:solidFill>
                  <a:schemeClr val="tx1"/>
                </a:solidFill>
              </a:rPr>
              <a:t> Implementation </a:t>
            </a:r>
          </a:p>
          <a:p>
            <a:r>
              <a:rPr lang="en-US" b="1" dirty="0" smtClean="0">
                <a:solidFill>
                  <a:schemeClr val="tx1"/>
                </a:solidFill>
              </a:rPr>
              <a:t>Module 3. </a:t>
            </a:r>
            <a:r>
              <a:rPr lang="en-US" dirty="0" smtClean="0">
                <a:solidFill>
                  <a:schemeClr val="tx1"/>
                </a:solidFill>
              </a:rPr>
              <a:t>Paper Test Implementation</a:t>
            </a:r>
            <a:endParaRPr lang="en-US" sz="1600" dirty="0" smtClean="0">
              <a:solidFill>
                <a:schemeClr val="tx1"/>
              </a:solidFill>
            </a:endParaRPr>
          </a:p>
          <a:p>
            <a:pPr lvl="0"/>
            <a:r>
              <a:rPr lang="en-US" b="1" dirty="0" smtClean="0">
                <a:solidFill>
                  <a:schemeClr val="tx1"/>
                </a:solidFill>
              </a:rPr>
              <a:t>Module 4. </a:t>
            </a:r>
            <a:r>
              <a:rPr lang="en-US" dirty="0" smtClean="0">
                <a:solidFill>
                  <a:schemeClr val="tx1"/>
                </a:solidFill>
              </a:rPr>
              <a:t>Interpreting Test Results and Reports</a:t>
            </a:r>
          </a:p>
        </p:txBody>
      </p:sp>
      <p:sp>
        <p:nvSpPr>
          <p:cNvPr id="5" name="Footer Placeholder 4"/>
          <p:cNvSpPr>
            <a:spLocks noGrp="1"/>
          </p:cNvSpPr>
          <p:nvPr>
            <p:ph type="ftr" sz="quarter" idx="3"/>
          </p:nvPr>
        </p:nvSpPr>
        <p:spPr>
          <a:xfrm>
            <a:off x="609599" y="6406487"/>
            <a:ext cx="4622973" cy="365125"/>
          </a:xfrm>
        </p:spPr>
        <p:txBody>
          <a:bodyPr/>
          <a:lstStyle/>
          <a:p>
            <a:r>
              <a:rPr lang="en-US" smtClean="0"/>
              <a:t>www.casas.org/si</a:t>
            </a:r>
            <a:endParaRPr lang="en-US" dirty="0" smtClean="0"/>
          </a:p>
        </p:txBody>
      </p:sp>
      <p:graphicFrame>
        <p:nvGraphicFramePr>
          <p:cNvPr id="9" name="Table 8"/>
          <p:cNvGraphicFramePr>
            <a:graphicFrameLocks noGrp="1"/>
          </p:cNvGraphicFramePr>
          <p:nvPr>
            <p:extLst>
              <p:ext uri="{D42A27DB-BD31-4B8C-83A1-F6EECF244321}">
                <p14:modId xmlns:p14="http://schemas.microsoft.com/office/powerpoint/2010/main" val="3878366475"/>
              </p:ext>
            </p:extLst>
          </p:nvPr>
        </p:nvGraphicFramePr>
        <p:xfrm>
          <a:off x="102326" y="3211512"/>
          <a:ext cx="8847032" cy="2740152"/>
        </p:xfrm>
        <a:graphic>
          <a:graphicData uri="http://schemas.openxmlformats.org/drawingml/2006/table">
            <a:tbl>
              <a:tblPr firstRow="1" firstCol="1" bandRow="1">
                <a:tableStyleId>{5C22544A-7EE6-4342-B048-85BDC9FD1C3A}</a:tableStyleId>
              </a:tblPr>
              <a:tblGrid>
                <a:gridCol w="3969538">
                  <a:extLst>
                    <a:ext uri="{9D8B030D-6E8A-4147-A177-3AD203B41FA5}">
                      <a16:colId xmlns:a16="http://schemas.microsoft.com/office/drawing/2014/main" val="3326392608"/>
                    </a:ext>
                  </a:extLst>
                </a:gridCol>
                <a:gridCol w="1275752">
                  <a:extLst>
                    <a:ext uri="{9D8B030D-6E8A-4147-A177-3AD203B41FA5}">
                      <a16:colId xmlns:a16="http://schemas.microsoft.com/office/drawing/2014/main" val="1732988887"/>
                    </a:ext>
                  </a:extLst>
                </a:gridCol>
                <a:gridCol w="1165511">
                  <a:extLst>
                    <a:ext uri="{9D8B030D-6E8A-4147-A177-3AD203B41FA5}">
                      <a16:colId xmlns:a16="http://schemas.microsoft.com/office/drawing/2014/main" val="3680844773"/>
                    </a:ext>
                  </a:extLst>
                </a:gridCol>
                <a:gridCol w="1165511">
                  <a:extLst>
                    <a:ext uri="{9D8B030D-6E8A-4147-A177-3AD203B41FA5}">
                      <a16:colId xmlns:a16="http://schemas.microsoft.com/office/drawing/2014/main" val="1946738468"/>
                    </a:ext>
                  </a:extLst>
                </a:gridCol>
                <a:gridCol w="1270720">
                  <a:extLst>
                    <a:ext uri="{9D8B030D-6E8A-4147-A177-3AD203B41FA5}">
                      <a16:colId xmlns:a16="http://schemas.microsoft.com/office/drawing/2014/main" val="3374392181"/>
                    </a:ext>
                  </a:extLst>
                </a:gridCol>
              </a:tblGrid>
              <a:tr h="683660">
                <a:tc>
                  <a:txBody>
                    <a:bodyPr/>
                    <a:lstStyle/>
                    <a:p>
                      <a:pPr marL="0" marR="0">
                        <a:lnSpc>
                          <a:spcPct val="107000"/>
                        </a:lnSpc>
                        <a:spcBef>
                          <a:spcPts val="0"/>
                        </a:spcBef>
                        <a:spcAft>
                          <a:spcPts val="800"/>
                        </a:spcAft>
                      </a:pPr>
                      <a:r>
                        <a:rPr lang="en-US" sz="2000" b="1" dirty="0">
                          <a:effectLst/>
                        </a:rPr>
                        <a:t>User </a:t>
                      </a:r>
                      <a:r>
                        <a:rPr lang="en-US" sz="2000" b="1" dirty="0" smtClean="0">
                          <a:effectLst/>
                        </a:rPr>
                        <a:t>Role*</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1" dirty="0">
                          <a:effectLst/>
                        </a:rPr>
                        <a:t>Module 1</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1" dirty="0">
                          <a:effectLst/>
                        </a:rPr>
                        <a:t>Module 2</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1" dirty="0">
                          <a:effectLst/>
                        </a:rPr>
                        <a:t>Module 3</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1" dirty="0">
                          <a:effectLst/>
                        </a:rPr>
                        <a:t>Module 4</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14083161"/>
                  </a:ext>
                </a:extLst>
              </a:tr>
              <a:tr h="381708">
                <a:tc>
                  <a:txBody>
                    <a:bodyPr/>
                    <a:lstStyle/>
                    <a:p>
                      <a:pPr marL="0" marR="0">
                        <a:lnSpc>
                          <a:spcPct val="107000"/>
                        </a:lnSpc>
                        <a:spcBef>
                          <a:spcPts val="0"/>
                        </a:spcBef>
                        <a:spcAft>
                          <a:spcPts val="800"/>
                        </a:spcAft>
                      </a:pPr>
                      <a:r>
                        <a:rPr lang="en-US" sz="2000" b="1" dirty="0" smtClean="0">
                          <a:effectLst/>
                        </a:rPr>
                        <a:t>Tester</a:t>
                      </a:r>
                      <a:r>
                        <a:rPr lang="en-US" sz="2000" b="1" baseline="0" dirty="0" smtClean="0">
                          <a:effectLst/>
                        </a:rPr>
                        <a:t> – Ad</a:t>
                      </a:r>
                      <a:r>
                        <a:rPr lang="en-US" sz="2000" b="1" dirty="0" smtClean="0">
                          <a:effectLst/>
                        </a:rPr>
                        <a:t>minister eTests only</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Optional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4010813760"/>
                  </a:ext>
                </a:extLst>
              </a:tr>
              <a:tr h="381708">
                <a:tc>
                  <a:txBody>
                    <a:bodyPr/>
                    <a:lstStyle/>
                    <a:p>
                      <a:pPr marL="0" marR="0">
                        <a:lnSpc>
                          <a:spcPct val="107000"/>
                        </a:lnSpc>
                        <a:spcBef>
                          <a:spcPts val="0"/>
                        </a:spcBef>
                        <a:spcAft>
                          <a:spcPts val="800"/>
                        </a:spcAft>
                      </a:pPr>
                      <a:r>
                        <a:rPr lang="en-US" sz="2000" b="1" dirty="0">
                          <a:effectLst/>
                        </a:rPr>
                        <a:t>Tester </a:t>
                      </a:r>
                      <a:r>
                        <a:rPr lang="en-US" sz="2000" b="1" baseline="0" dirty="0" smtClean="0">
                          <a:effectLst/>
                        </a:rPr>
                        <a:t>– </a:t>
                      </a:r>
                      <a:r>
                        <a:rPr lang="en-US" sz="2000" b="1" dirty="0" smtClean="0">
                          <a:effectLst/>
                        </a:rPr>
                        <a:t>Administer Paper </a:t>
                      </a:r>
                      <a:r>
                        <a:rPr lang="en-US" sz="2000" b="1" dirty="0">
                          <a:effectLst/>
                        </a:rPr>
                        <a:t>only</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smtClean="0">
                          <a:solidFill>
                            <a:schemeClr val="tx1"/>
                          </a:solidFill>
                          <a:effectLst/>
                        </a:rPr>
                        <a:t>Optional</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486299727"/>
                  </a:ext>
                </a:extLst>
              </a:tr>
              <a:tr h="683660">
                <a:tc>
                  <a:txBody>
                    <a:bodyPr/>
                    <a:lstStyle/>
                    <a:p>
                      <a:pPr marL="0" marR="0">
                        <a:lnSpc>
                          <a:spcPct val="107000"/>
                        </a:lnSpc>
                        <a:spcBef>
                          <a:spcPts val="0"/>
                        </a:spcBef>
                        <a:spcAft>
                          <a:spcPts val="800"/>
                        </a:spcAft>
                      </a:pPr>
                      <a:r>
                        <a:rPr lang="en-US" sz="2000" b="1" dirty="0">
                          <a:effectLst/>
                        </a:rPr>
                        <a:t>Tester </a:t>
                      </a:r>
                      <a:r>
                        <a:rPr lang="en-US" sz="2000" b="1" baseline="0" dirty="0" smtClean="0">
                          <a:effectLst/>
                        </a:rPr>
                        <a:t>–</a:t>
                      </a:r>
                      <a:r>
                        <a:rPr lang="en-US" sz="2000" b="1" dirty="0" smtClean="0">
                          <a:effectLst/>
                        </a:rPr>
                        <a:t> </a:t>
                      </a:r>
                      <a:r>
                        <a:rPr lang="en-US" sz="2000" b="1" dirty="0">
                          <a:effectLst/>
                        </a:rPr>
                        <a:t>Administer </a:t>
                      </a:r>
                      <a:r>
                        <a:rPr lang="en-US" sz="2000" b="1" dirty="0" err="1" smtClean="0">
                          <a:effectLst/>
                        </a:rPr>
                        <a:t>eTests</a:t>
                      </a:r>
                      <a:r>
                        <a:rPr lang="en-US" sz="2000" b="1" smtClean="0">
                          <a:effectLst/>
                        </a:rPr>
                        <a:t> &amp; Paper</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smtClean="0">
                          <a:solidFill>
                            <a:schemeClr val="tx1"/>
                          </a:solidFill>
                          <a:effectLst/>
                        </a:rPr>
                        <a:t>Optional</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274320954"/>
                  </a:ext>
                </a:extLst>
              </a:tr>
              <a:tr h="381708">
                <a:tc>
                  <a:txBody>
                    <a:bodyPr/>
                    <a:lstStyle/>
                    <a:p>
                      <a:pPr marL="0" marR="0">
                        <a:lnSpc>
                          <a:spcPct val="107000"/>
                        </a:lnSpc>
                        <a:spcBef>
                          <a:spcPts val="0"/>
                        </a:spcBef>
                        <a:spcAft>
                          <a:spcPts val="800"/>
                        </a:spcAft>
                      </a:pPr>
                      <a:r>
                        <a:rPr lang="en-US" sz="2000" b="1" dirty="0">
                          <a:effectLst/>
                        </a:rPr>
                        <a:t>Teachers</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1600" b="0" dirty="0" smtClean="0">
                          <a:solidFill>
                            <a:schemeClr val="tx1"/>
                          </a:solidFill>
                          <a:effectLst/>
                          <a:latin typeface="+mn-lt"/>
                          <a:ea typeface="+mn-ea"/>
                          <a:cs typeface="+mn-cs"/>
                        </a:rPr>
                        <a:t>X</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1600" b="0" dirty="0">
                          <a:solidFill>
                            <a:schemeClr val="tx1"/>
                          </a:solidFill>
                          <a:effectLst/>
                        </a:rPr>
                        <a:t> </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1600" b="0" dirty="0">
                          <a:solidFill>
                            <a:schemeClr val="tx1"/>
                          </a:solidFill>
                          <a:effectLst/>
                        </a:rPr>
                        <a:t> </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888815100"/>
                  </a:ext>
                </a:extLst>
              </a:tr>
            </a:tbl>
          </a:graphicData>
        </a:graphic>
      </p:graphicFrame>
      <p:sp>
        <p:nvSpPr>
          <p:cNvPr id="10" name="Rectangle 2"/>
          <p:cNvSpPr>
            <a:spLocks noChangeArrowheads="1"/>
          </p:cNvSpPr>
          <p:nvPr/>
        </p:nvSpPr>
        <p:spPr bwMode="auto">
          <a:xfrm>
            <a:off x="2058988" y="3073013"/>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211508" y="5948243"/>
            <a:ext cx="9448800" cy="461665"/>
          </a:xfrm>
          <a:prstGeom prst="rect">
            <a:avLst/>
          </a:prstGeom>
        </p:spPr>
        <p:txBody>
          <a:bodyPr wrap="square">
            <a:spAutoFit/>
          </a:bodyPr>
          <a:lstStyle/>
          <a:p>
            <a:pPr marL="209423" lvl="1" indent="0">
              <a:buNone/>
            </a:pPr>
            <a:r>
              <a:rPr lang="en-US" altLang="en-US" sz="2400" dirty="0" smtClean="0"/>
              <a:t>*</a:t>
            </a:r>
            <a:r>
              <a:rPr lang="en-US" altLang="en-US" sz="2000" dirty="0" smtClean="0"/>
              <a:t>Testers must complete at least two modules, including Module 1.</a:t>
            </a:r>
            <a:endParaRPr lang="en-US" sz="2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937" y="401527"/>
            <a:ext cx="1434926" cy="480148"/>
          </a:xfrm>
          <a:prstGeom prst="rect">
            <a:avLst/>
          </a:prstGeom>
        </p:spPr>
      </p:pic>
      <p:sp>
        <p:nvSpPr>
          <p:cNvPr id="6" name="Slide Number Placeholder 5"/>
          <p:cNvSpPr>
            <a:spLocks noGrp="1"/>
          </p:cNvSpPr>
          <p:nvPr>
            <p:ph type="sldNum" sz="quarter" idx="4"/>
          </p:nvPr>
        </p:nvSpPr>
        <p:spPr>
          <a:xfrm>
            <a:off x="8475181" y="6406488"/>
            <a:ext cx="512638" cy="365125"/>
          </a:xfrm>
        </p:spPr>
        <p:txBody>
          <a:bodyPr/>
          <a:lstStyle/>
          <a:p>
            <a:fld id="{BDED8187-DC1D-4F88-AF01-46053098CAB9}" type="slidenum">
              <a:rPr lang="en-US" smtClean="0"/>
              <a:t>48</a:t>
            </a:fld>
            <a:endParaRPr lang="en-US" dirty="0"/>
          </a:p>
        </p:txBody>
      </p:sp>
    </p:spTree>
    <p:extLst>
      <p:ext uri="{BB962C8B-B14F-4D97-AF65-F5344CB8AC3E}">
        <p14:creationId xmlns:p14="http://schemas.microsoft.com/office/powerpoint/2010/main" val="152434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Topic Workgroups </a:t>
            </a:r>
            <a:endParaRPr lang="en-US" dirty="0"/>
          </a:p>
        </p:txBody>
      </p:sp>
      <p:sp>
        <p:nvSpPr>
          <p:cNvPr id="3" name="Content Placeholder 2"/>
          <p:cNvSpPr>
            <a:spLocks noGrp="1"/>
          </p:cNvSpPr>
          <p:nvPr>
            <p:ph idx="1"/>
          </p:nvPr>
        </p:nvSpPr>
        <p:spPr/>
        <p:txBody>
          <a:bodyPr/>
          <a:lstStyle/>
          <a:p>
            <a:r>
              <a:rPr lang="en-US" dirty="0" smtClean="0"/>
              <a:t>CASAS Certified Trainers</a:t>
            </a:r>
          </a:p>
          <a:p>
            <a:r>
              <a:rPr lang="en-US" dirty="0" smtClean="0"/>
              <a:t>Student Portal/</a:t>
            </a:r>
            <a:r>
              <a:rPr lang="en-US" dirty="0" err="1" smtClean="0"/>
              <a:t>TOPSpro</a:t>
            </a:r>
            <a:r>
              <a:rPr lang="en-US" dirty="0" smtClean="0"/>
              <a:t> Enterprise </a:t>
            </a:r>
          </a:p>
          <a:p>
            <a:r>
              <a:rPr lang="en-US" dirty="0" smtClean="0"/>
              <a:t>CASAS </a:t>
            </a:r>
            <a:r>
              <a:rPr lang="en-US" dirty="0" err="1" smtClean="0"/>
              <a:t>eTests</a:t>
            </a:r>
            <a:r>
              <a:rPr lang="en-US" dirty="0" smtClean="0"/>
              <a:t>: Implementation Strategies </a:t>
            </a:r>
          </a:p>
          <a:p>
            <a:r>
              <a:rPr lang="en-US" dirty="0" smtClean="0"/>
              <a:t>ESL Reading and Listening Assessment and Standards </a:t>
            </a:r>
          </a:p>
          <a:p>
            <a:r>
              <a:rPr lang="en-US" dirty="0" smtClean="0"/>
              <a:t>WIOA Implementation: Program Effectiveness </a:t>
            </a:r>
          </a:p>
        </p:txBody>
      </p:sp>
      <p:sp>
        <p:nvSpPr>
          <p:cNvPr id="6" name="Footer Placeholder 5"/>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5" name="Slide Number Placeholder 4"/>
          <p:cNvSpPr>
            <a:spLocks noGrp="1"/>
          </p:cNvSpPr>
          <p:nvPr>
            <p:ph type="sldNum" sz="quarter" idx="4"/>
          </p:nvPr>
        </p:nvSpPr>
        <p:spPr>
          <a:xfrm>
            <a:off x="8475181" y="6406488"/>
            <a:ext cx="512638" cy="365125"/>
          </a:xfrm>
        </p:spPr>
        <p:txBody>
          <a:bodyPr/>
          <a:lstStyle/>
          <a:p>
            <a:fld id="{BDED8187-DC1D-4F88-AF01-46053098CAB9}" type="slidenum">
              <a:rPr lang="en-US" smtClean="0"/>
              <a:pPr/>
              <a:t>49</a:t>
            </a:fld>
            <a:endParaRPr lang="en-US" dirty="0"/>
          </a:p>
        </p:txBody>
      </p:sp>
    </p:spTree>
    <p:extLst>
      <p:ext uri="{BB962C8B-B14F-4D97-AF65-F5344CB8AC3E}">
        <p14:creationId xmlns:p14="http://schemas.microsoft.com/office/powerpoint/2010/main" val="267171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Success and Reporting Outcomes</a:t>
            </a:r>
            <a:endParaRPr lang="en-US" dirty="0"/>
          </a:p>
        </p:txBody>
      </p:sp>
      <p:sp>
        <p:nvSpPr>
          <p:cNvPr id="3" name="Content Placeholder 2"/>
          <p:cNvSpPr>
            <a:spLocks noGrp="1"/>
          </p:cNvSpPr>
          <p:nvPr>
            <p:ph idx="1"/>
          </p:nvPr>
        </p:nvSpPr>
        <p:spPr/>
        <p:txBody>
          <a:bodyPr>
            <a:normAutofit fontScale="85000" lnSpcReduction="10000"/>
          </a:bodyPr>
          <a:lstStyle/>
          <a:p>
            <a:r>
              <a:rPr lang="en-US" altLang="en-US" dirty="0" smtClean="0"/>
              <a:t>WIOA Program Trends </a:t>
            </a:r>
          </a:p>
          <a:p>
            <a:pPr lvl="1"/>
            <a:r>
              <a:rPr lang="en-US" altLang="en-US" dirty="0" smtClean="0"/>
              <a:t>Integration of Education and Training (IET)</a:t>
            </a:r>
          </a:p>
          <a:p>
            <a:pPr lvl="1"/>
            <a:r>
              <a:rPr lang="en-US" altLang="en-US" dirty="0" smtClean="0"/>
              <a:t>Career pathways, transitions, co-enrollment</a:t>
            </a:r>
          </a:p>
          <a:p>
            <a:pPr lvl="1"/>
            <a:r>
              <a:rPr lang="en-US" dirty="0" smtClean="0"/>
              <a:t>EL Civics- Civic Participation and Citizenship Preparation</a:t>
            </a:r>
          </a:p>
          <a:p>
            <a:pPr lvl="1"/>
            <a:endParaRPr lang="en-US" altLang="en-US" dirty="0" smtClean="0"/>
          </a:p>
          <a:p>
            <a:r>
              <a:rPr lang="en-US" altLang="en-US" dirty="0" smtClean="0"/>
              <a:t>Common Measures across WIOA Programs: </a:t>
            </a:r>
          </a:p>
          <a:p>
            <a:pPr lvl="1"/>
            <a:r>
              <a:rPr lang="en-US" altLang="en-US" dirty="0" smtClean="0"/>
              <a:t>Measurable Skill Gains for all partners</a:t>
            </a:r>
          </a:p>
          <a:p>
            <a:pPr lvl="1"/>
            <a:r>
              <a:rPr lang="en-US" altLang="en-US" dirty="0" smtClean="0"/>
              <a:t>Diplomas, credentials, degrees, industry certifications</a:t>
            </a:r>
          </a:p>
          <a:p>
            <a:pPr lvl="1"/>
            <a:r>
              <a:rPr lang="en-US" dirty="0" smtClean="0"/>
              <a:t>Employment and wages</a:t>
            </a:r>
          </a:p>
          <a:p>
            <a:pPr lvl="1"/>
            <a:r>
              <a:rPr lang="en-US" dirty="0" smtClean="0"/>
              <a:t>Transition to post secondary education and training</a:t>
            </a:r>
          </a:p>
          <a:p>
            <a:pPr lvl="1"/>
            <a:endParaRPr lang="en-US" dirty="0"/>
          </a:p>
        </p:txBody>
      </p:sp>
      <p:sp>
        <p:nvSpPr>
          <p:cNvPr id="6" name="Footer Placeholder 5"/>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5" name="Slide Number Placeholder 4"/>
          <p:cNvSpPr>
            <a:spLocks noGrp="1"/>
          </p:cNvSpPr>
          <p:nvPr>
            <p:ph type="sldNum" sz="quarter" idx="4"/>
          </p:nvPr>
        </p:nvSpPr>
        <p:spPr>
          <a:xfrm>
            <a:off x="8475181" y="6406488"/>
            <a:ext cx="512638" cy="365125"/>
          </a:xfrm>
        </p:spPr>
        <p:txBody>
          <a:bodyPr/>
          <a:lstStyle/>
          <a:p>
            <a:fld id="{BDED8187-DC1D-4F88-AF01-46053098CAB9}" type="slidenum">
              <a:rPr lang="en-US" smtClean="0"/>
              <a:pPr/>
              <a:t>5</a:t>
            </a:fld>
            <a:endParaRPr lang="en-US" dirty="0"/>
          </a:p>
        </p:txBody>
      </p:sp>
    </p:spTree>
    <p:extLst>
      <p:ext uri="{BB962C8B-B14F-4D97-AF65-F5344CB8AC3E}">
        <p14:creationId xmlns:p14="http://schemas.microsoft.com/office/powerpoint/2010/main" val="335196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Workgroup Wrap-up and Closing Remarks </a:t>
            </a:r>
            <a:endParaRPr lang="en-US" dirty="0"/>
          </a:p>
        </p:txBody>
      </p:sp>
      <p:sp>
        <p:nvSpPr>
          <p:cNvPr id="3" name="Content Placeholder 2"/>
          <p:cNvSpPr>
            <a:spLocks noGrp="1"/>
          </p:cNvSpPr>
          <p:nvPr>
            <p:ph idx="1"/>
          </p:nvPr>
        </p:nvSpPr>
        <p:spPr/>
        <p:txBody>
          <a:bodyPr/>
          <a:lstStyle/>
          <a:p>
            <a:r>
              <a:rPr lang="en-US" smtClean="0"/>
              <a:t>Group report-back</a:t>
            </a:r>
          </a:p>
          <a:p>
            <a:r>
              <a:rPr lang="en-US" smtClean="0"/>
              <a:t>Comments and additional thoughts? </a:t>
            </a:r>
            <a:endParaRPr lang="en-US" dirty="0"/>
          </a:p>
        </p:txBody>
      </p:sp>
      <p:sp>
        <p:nvSpPr>
          <p:cNvPr id="6" name="Footer Placeholder 5"/>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5" name="Slide Number Placeholder 4"/>
          <p:cNvSpPr>
            <a:spLocks noGrp="1"/>
          </p:cNvSpPr>
          <p:nvPr>
            <p:ph type="sldNum" sz="quarter" idx="4"/>
          </p:nvPr>
        </p:nvSpPr>
        <p:spPr>
          <a:xfrm>
            <a:off x="8475181" y="6406488"/>
            <a:ext cx="512638" cy="365125"/>
          </a:xfrm>
        </p:spPr>
        <p:txBody>
          <a:bodyPr/>
          <a:lstStyle/>
          <a:p>
            <a:fld id="{BDED8187-DC1D-4F88-AF01-46053098CAB9}" type="slidenum">
              <a:rPr lang="en-US" smtClean="0"/>
              <a:pPr/>
              <a:t>50</a:t>
            </a:fld>
            <a:endParaRPr lang="en-US" dirty="0"/>
          </a:p>
        </p:txBody>
      </p:sp>
    </p:spTree>
    <p:extLst>
      <p:ext uri="{BB962C8B-B14F-4D97-AF65-F5344CB8AC3E}">
        <p14:creationId xmlns:p14="http://schemas.microsoft.com/office/powerpoint/2010/main" val="1385885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Join us at the 2020 CASAS National Summer Institute! 	</a:t>
            </a:r>
            <a:endParaRPr lang="en-US" dirty="0"/>
          </a:p>
        </p:txBody>
      </p:sp>
      <p:sp>
        <p:nvSpPr>
          <p:cNvPr id="3" name="Content Placeholder 2"/>
          <p:cNvSpPr>
            <a:spLocks noGrp="1"/>
          </p:cNvSpPr>
          <p:nvPr>
            <p:ph idx="1"/>
          </p:nvPr>
        </p:nvSpPr>
        <p:spPr/>
        <p:txBody>
          <a:bodyPr/>
          <a:lstStyle/>
          <a:p>
            <a:r>
              <a:rPr lang="en-US" dirty="0" smtClean="0"/>
              <a:t>June 23-25, 2020</a:t>
            </a:r>
          </a:p>
          <a:p>
            <a:r>
              <a:rPr lang="en-US" smtClean="0"/>
              <a:t>Hyatt Regency </a:t>
            </a:r>
            <a:endParaRPr lang="en-US" dirty="0" smtClean="0"/>
          </a:p>
          <a:p>
            <a:r>
              <a:rPr lang="en-US" dirty="0" smtClean="0"/>
              <a:t>Orange County, California </a:t>
            </a:r>
            <a:endParaRPr lang="en-US" dirty="0"/>
          </a:p>
        </p:txBody>
      </p:sp>
      <p:sp>
        <p:nvSpPr>
          <p:cNvPr id="6" name="Footer Placeholder 5"/>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5" name="Slide Number Placeholder 4"/>
          <p:cNvSpPr>
            <a:spLocks noGrp="1"/>
          </p:cNvSpPr>
          <p:nvPr>
            <p:ph type="sldNum" sz="quarter" idx="4"/>
          </p:nvPr>
        </p:nvSpPr>
        <p:spPr>
          <a:xfrm>
            <a:off x="8475181" y="6406488"/>
            <a:ext cx="512638" cy="365125"/>
          </a:xfrm>
        </p:spPr>
        <p:txBody>
          <a:bodyPr/>
          <a:lstStyle/>
          <a:p>
            <a:fld id="{BDED8187-DC1D-4F88-AF01-46053098CAB9}" type="slidenum">
              <a:rPr lang="en-US" smtClean="0"/>
              <a:pPr/>
              <a:t>51</a:t>
            </a:fld>
            <a:endParaRPr lang="en-US" dirty="0"/>
          </a:p>
        </p:txBody>
      </p:sp>
      <p:sp>
        <p:nvSpPr>
          <p:cNvPr id="7" name="Title 1"/>
          <p:cNvSpPr txBox="1">
            <a:spLocks/>
          </p:cNvSpPr>
          <p:nvPr/>
        </p:nvSpPr>
        <p:spPr>
          <a:xfrm>
            <a:off x="609597" y="3518648"/>
            <a:ext cx="6347715" cy="187126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Thank you for attending!</a:t>
            </a:r>
            <a:endParaRPr lang="en-US" dirty="0"/>
          </a:p>
        </p:txBody>
      </p:sp>
      <p:sp>
        <p:nvSpPr>
          <p:cNvPr id="8" name="Text Placeholder 5"/>
          <p:cNvSpPr txBox="1">
            <a:spLocks/>
          </p:cNvSpPr>
          <p:nvPr/>
        </p:nvSpPr>
        <p:spPr>
          <a:xfrm>
            <a:off x="1062446" y="4519134"/>
            <a:ext cx="6347714" cy="92011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600" dirty="0" smtClean="0"/>
              <a:t>Help improve the Summer Institute, take the </a:t>
            </a:r>
            <a:r>
              <a:rPr lang="en-US" sz="1600" dirty="0" smtClean="0">
                <a:hlinkClick r:id="rId2"/>
              </a:rPr>
              <a:t>survey</a:t>
            </a:r>
            <a:r>
              <a:rPr lang="en-US" sz="1600" dirty="0" smtClean="0"/>
              <a:t>!</a:t>
            </a:r>
          </a:p>
          <a:p>
            <a:r>
              <a:rPr lang="en-US" sz="1600" dirty="0" smtClean="0"/>
              <a:t> </a:t>
            </a:r>
            <a:r>
              <a:rPr lang="en-US" sz="1600" dirty="0" smtClean="0">
                <a:hlinkClick r:id="rId3"/>
              </a:rPr>
              <a:t>Facebook.com/</a:t>
            </a:r>
            <a:r>
              <a:rPr lang="en-US" sz="1600" dirty="0" err="1" smtClean="0">
                <a:hlinkClick r:id="rId3"/>
              </a:rPr>
              <a:t>CASASsystem</a:t>
            </a:r>
            <a:r>
              <a:rPr lang="en-US" sz="1600" dirty="0" smtClean="0"/>
              <a:t> use #casassi2019 to share!</a:t>
            </a:r>
          </a:p>
          <a:p>
            <a:r>
              <a:rPr lang="en-US" sz="1600" dirty="0" smtClean="0"/>
              <a:t> </a:t>
            </a:r>
            <a:r>
              <a:rPr lang="en-US" sz="1600" dirty="0" smtClean="0">
                <a:hlinkClick r:id="rId4"/>
              </a:rPr>
              <a:t>@</a:t>
            </a:r>
            <a:r>
              <a:rPr lang="en-US" sz="1600" dirty="0" err="1" smtClean="0">
                <a:hlinkClick r:id="rId4"/>
              </a:rPr>
              <a:t>CASASsystem</a:t>
            </a:r>
            <a:r>
              <a:rPr lang="en-US" sz="1600" dirty="0" smtClean="0">
                <a:hlinkClick r:id="rId4"/>
              </a:rPr>
              <a:t> </a:t>
            </a:r>
            <a:r>
              <a:rPr lang="en-US" sz="1600" dirty="0" smtClean="0"/>
              <a:t>use #casassi2019 to tweet!</a:t>
            </a:r>
          </a:p>
          <a:p>
            <a:r>
              <a:rPr lang="en-US" sz="1600" dirty="0" smtClean="0"/>
              <a:t> </a:t>
            </a:r>
            <a:r>
              <a:rPr lang="en-US" sz="1600" dirty="0" err="1" smtClean="0">
                <a:hlinkClick r:id="rId5"/>
              </a:rPr>
              <a:t>CASASAssessment</a:t>
            </a:r>
            <a:endParaRPr lang="en-US" sz="1600" dirty="0" smtClean="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2323" y="4852590"/>
            <a:ext cx="338251" cy="33825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698" y="5267485"/>
            <a:ext cx="338251" cy="33825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5698" y="5651090"/>
            <a:ext cx="338251" cy="338251"/>
          </a:xfrm>
          <a:prstGeom prst="rect">
            <a:avLst/>
          </a:prstGeom>
        </p:spPr>
      </p:pic>
    </p:spTree>
    <p:extLst>
      <p:ext uri="{BB962C8B-B14F-4D97-AF65-F5344CB8AC3E}">
        <p14:creationId xmlns:p14="http://schemas.microsoft.com/office/powerpoint/2010/main" val="542014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Technology Trends Impacting Adult Education</a:t>
            </a:r>
            <a:endParaRPr lang="en-US" dirty="0"/>
          </a:p>
        </p:txBody>
      </p:sp>
      <p:sp>
        <p:nvSpPr>
          <p:cNvPr id="3" name="Content Placeholder 2"/>
          <p:cNvSpPr>
            <a:spLocks noGrp="1"/>
          </p:cNvSpPr>
          <p:nvPr>
            <p:ph idx="1"/>
          </p:nvPr>
        </p:nvSpPr>
        <p:spPr/>
        <p:txBody>
          <a:bodyPr>
            <a:normAutofit lnSpcReduction="10000"/>
          </a:bodyPr>
          <a:lstStyle/>
          <a:p>
            <a:pPr lvl="1"/>
            <a:r>
              <a:rPr lang="en-US" smtClean="0"/>
              <a:t>Use of mobile devices and apps for delivering education on demand, blended learning, distance learning, communicating with students.  (X-Prize for Adult Literacy)</a:t>
            </a:r>
          </a:p>
          <a:p>
            <a:pPr lvl="1"/>
            <a:endParaRPr lang="en-US" smtClean="0"/>
          </a:p>
          <a:p>
            <a:pPr lvl="1"/>
            <a:r>
              <a:rPr lang="en-US" smtClean="0"/>
              <a:t>Open learning resources easily accessible via the Internet to incorporate into the learning process </a:t>
            </a:r>
          </a:p>
          <a:p>
            <a:pPr lvl="1"/>
            <a:endParaRPr lang="en-US" smtClean="0"/>
          </a:p>
          <a:p>
            <a:pPr lvl="1"/>
            <a:r>
              <a:rPr lang="en-US" smtClean="0"/>
              <a:t>Expansion of Data systems and data sharing, along with concerns about privacy and security (SSN to track employment and wages) </a:t>
            </a:r>
          </a:p>
          <a:p>
            <a:pPr lvl="1"/>
            <a:endParaRPr lang="en-US" smtClean="0"/>
          </a:p>
          <a:p>
            <a:pPr lvl="1"/>
            <a:endParaRPr lang="en-US" smtClean="0"/>
          </a:p>
          <a:p>
            <a:pPr lvl="1"/>
            <a:endParaRPr lang="en-US" dirty="0"/>
          </a:p>
        </p:txBody>
      </p:sp>
      <p:sp>
        <p:nvSpPr>
          <p:cNvPr id="6" name="Footer Placeholder 5"/>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5" name="Slide Number Placeholder 4"/>
          <p:cNvSpPr>
            <a:spLocks noGrp="1"/>
          </p:cNvSpPr>
          <p:nvPr>
            <p:ph type="sldNum" sz="quarter" idx="4"/>
          </p:nvPr>
        </p:nvSpPr>
        <p:spPr>
          <a:xfrm>
            <a:off x="8475181" y="6406488"/>
            <a:ext cx="512638" cy="365125"/>
          </a:xfrm>
        </p:spPr>
        <p:txBody>
          <a:bodyPr/>
          <a:lstStyle/>
          <a:p>
            <a:fld id="{BDED8187-DC1D-4F88-AF01-46053098CAB9}" type="slidenum">
              <a:rPr lang="en-US" smtClean="0"/>
              <a:pPr/>
              <a:t>6</a:t>
            </a:fld>
            <a:endParaRPr lang="en-US" dirty="0"/>
          </a:p>
        </p:txBody>
      </p:sp>
    </p:spTree>
    <p:extLst>
      <p:ext uri="{BB962C8B-B14F-4D97-AF65-F5344CB8AC3E}">
        <p14:creationId xmlns:p14="http://schemas.microsoft.com/office/powerpoint/2010/main" val="82165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609599" y="555008"/>
            <a:ext cx="6347713" cy="1320800"/>
          </a:xfrm>
        </p:spPr>
        <p:txBody>
          <a:bodyPr>
            <a:normAutofit fontScale="90000"/>
          </a:bodyPr>
          <a:lstStyle/>
          <a:p>
            <a:r>
              <a:rPr lang="en-US" altLang="en-US" dirty="0" smtClean="0"/>
              <a:t>CASAS Strategies to Support States in Measuring Success and Reporting Outcomes</a:t>
            </a:r>
            <a:endParaRPr lang="en-US" dirty="0"/>
          </a:p>
        </p:txBody>
      </p:sp>
      <p:sp>
        <p:nvSpPr>
          <p:cNvPr id="2" name="Content Placeholder 1"/>
          <p:cNvSpPr>
            <a:spLocks noGrp="1"/>
          </p:cNvSpPr>
          <p:nvPr>
            <p:ph idx="1"/>
          </p:nvPr>
        </p:nvSpPr>
        <p:spPr>
          <a:xfrm>
            <a:off x="609598" y="2160590"/>
            <a:ext cx="7742831" cy="4245898"/>
          </a:xfrm>
        </p:spPr>
        <p:txBody>
          <a:bodyPr>
            <a:normAutofit fontScale="77500" lnSpcReduction="20000"/>
          </a:bodyPr>
          <a:lstStyle/>
          <a:p>
            <a:r>
              <a:rPr lang="en-US" altLang="en-US" dirty="0" smtClean="0"/>
              <a:t>New CASAS GOALS Assessments</a:t>
            </a:r>
          </a:p>
          <a:p>
            <a:pPr lvl="1"/>
            <a:r>
              <a:rPr lang="en-US" altLang="en-US" dirty="0" smtClean="0"/>
              <a:t>Aligned with Adult CCR Standards</a:t>
            </a:r>
          </a:p>
          <a:p>
            <a:pPr lvl="1"/>
            <a:r>
              <a:rPr lang="en-US" altLang="en-US" dirty="0" smtClean="0"/>
              <a:t>Documenting skills gains and workforce skills</a:t>
            </a:r>
          </a:p>
          <a:p>
            <a:pPr lvl="1"/>
            <a:r>
              <a:rPr lang="en-US" altLang="en-US" dirty="0" smtClean="0"/>
              <a:t>Reports to guide instruction and improve programs</a:t>
            </a:r>
          </a:p>
          <a:p>
            <a:pPr lvl="1"/>
            <a:r>
              <a:rPr lang="en-US" altLang="en-US" dirty="0" smtClean="0"/>
              <a:t>Reports for local agency and state accountability</a:t>
            </a:r>
          </a:p>
          <a:p>
            <a:pPr lvl="1"/>
            <a:r>
              <a:rPr lang="en-US" altLang="en-US" dirty="0" smtClean="0"/>
              <a:t>Practice tests available in new student portal</a:t>
            </a:r>
          </a:p>
          <a:p>
            <a:r>
              <a:rPr lang="en-US" altLang="en-US" dirty="0" smtClean="0"/>
              <a:t>Technology: e-Test and TE</a:t>
            </a:r>
          </a:p>
          <a:p>
            <a:pPr lvl="1"/>
            <a:r>
              <a:rPr lang="en-US" altLang="en-US" dirty="0" smtClean="0"/>
              <a:t>On-line e-test delivery with immediate test results  </a:t>
            </a:r>
          </a:p>
          <a:p>
            <a:pPr lvl="1"/>
            <a:r>
              <a:rPr lang="en-US" altLang="en-US" dirty="0" smtClean="0"/>
              <a:t>Electronic sharing of data with WIOA partners</a:t>
            </a:r>
          </a:p>
          <a:p>
            <a:pPr lvl="1"/>
            <a:r>
              <a:rPr lang="en-US" altLang="en-US" dirty="0" smtClean="0"/>
              <a:t>New: mobile attendance reporting module</a:t>
            </a:r>
          </a:p>
          <a:p>
            <a:pPr lvl="1"/>
            <a:r>
              <a:rPr lang="en-US" altLang="en-US" dirty="0" smtClean="0"/>
              <a:t>New: Student Portal for follow up employment surveys and more!</a:t>
            </a:r>
          </a:p>
          <a:p>
            <a:pPr lvl="1"/>
            <a:r>
              <a:rPr lang="en-US" altLang="en-US" dirty="0" smtClean="0"/>
              <a:t>In Development: Case management portal for Counselors/transition specialists. </a:t>
            </a:r>
          </a:p>
          <a:p>
            <a:endParaRPr lang="en-US" dirty="0"/>
          </a:p>
        </p:txBody>
      </p:sp>
      <p:sp>
        <p:nvSpPr>
          <p:cNvPr id="7" name="Slide Number Placeholder 6"/>
          <p:cNvSpPr>
            <a:spLocks noGrp="1"/>
          </p:cNvSpPr>
          <p:nvPr>
            <p:ph type="sldNum" sz="quarter" idx="4"/>
          </p:nvPr>
        </p:nvSpPr>
        <p:spPr>
          <a:xfrm>
            <a:off x="8475181" y="6406488"/>
            <a:ext cx="512638" cy="365125"/>
          </a:xfrm>
        </p:spPr>
        <p:txBody>
          <a:bodyPr/>
          <a:lstStyle/>
          <a:p>
            <a:fld id="{5C66C994-C704-42ED-9E4E-79D6F97806F7}" type="slidenum">
              <a:rPr lang="en-US" altLang="en-US" smtClean="0"/>
              <a:pPr/>
              <a:t>7</a:t>
            </a:fld>
            <a:endParaRPr lang="en-US" altLang="en-US" dirty="0"/>
          </a:p>
        </p:txBody>
      </p:sp>
      <p:sp>
        <p:nvSpPr>
          <p:cNvPr id="22" name="Footer Placeholder 21"/>
          <p:cNvSpPr>
            <a:spLocks noGrp="1"/>
          </p:cNvSpPr>
          <p:nvPr>
            <p:ph type="ftr" sz="quarter" idx="3"/>
          </p:nvPr>
        </p:nvSpPr>
        <p:spPr>
          <a:xfrm>
            <a:off x="609599" y="6406487"/>
            <a:ext cx="4622973" cy="365125"/>
          </a:xfrm>
        </p:spPr>
        <p:txBody>
          <a:bodyPr/>
          <a:lstStyle/>
          <a:p>
            <a:r>
              <a:rPr lang="en-US" smtClean="0"/>
              <a:t>www.casas.org/si</a:t>
            </a:r>
            <a:endParaRPr lang="en-US" dirty="0"/>
          </a:p>
        </p:txBody>
      </p:sp>
    </p:spTree>
    <p:extLst>
      <p:ext uri="{BB962C8B-B14F-4D97-AF65-F5344CB8AC3E}">
        <p14:creationId xmlns:p14="http://schemas.microsoft.com/office/powerpoint/2010/main" val="192386826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CASAS Strategies to Support States in Measuring Success and Reporting Outcomes </a:t>
            </a:r>
            <a:endParaRPr lang="en-US" dirty="0"/>
          </a:p>
        </p:txBody>
      </p:sp>
      <p:sp>
        <p:nvSpPr>
          <p:cNvPr id="3" name="Content Placeholder 2"/>
          <p:cNvSpPr>
            <a:spLocks noGrp="1"/>
          </p:cNvSpPr>
          <p:nvPr>
            <p:ph idx="1"/>
          </p:nvPr>
        </p:nvSpPr>
        <p:spPr/>
        <p:txBody>
          <a:bodyPr>
            <a:normAutofit lnSpcReduction="10000"/>
          </a:bodyPr>
          <a:lstStyle/>
          <a:p>
            <a:r>
              <a:rPr lang="en-US" smtClean="0"/>
              <a:t>EL Civics</a:t>
            </a:r>
          </a:p>
          <a:p>
            <a:pPr lvl="1"/>
            <a:r>
              <a:rPr lang="en-US" smtClean="0"/>
              <a:t>New: Civic Objective and Additional Assessment Plan (COAAP) for the 2020 Census</a:t>
            </a:r>
          </a:p>
          <a:p>
            <a:pPr lvl="1"/>
            <a:r>
              <a:rPr lang="en-US" smtClean="0"/>
              <a:t>New COAAPs for supporting IET Programs</a:t>
            </a:r>
          </a:p>
          <a:p>
            <a:pPr lvl="1"/>
            <a:r>
              <a:rPr lang="en-US" smtClean="0"/>
              <a:t>Alignment with Indicators of Immigrant Integration</a:t>
            </a:r>
          </a:p>
          <a:p>
            <a:pPr lvl="1"/>
            <a:r>
              <a:rPr lang="en-US" smtClean="0"/>
              <a:t>In development: Instructional resources for COAAPs available online in collaboration with OTAN</a:t>
            </a:r>
          </a:p>
          <a:p>
            <a:r>
              <a:rPr lang="en-US" smtClean="0"/>
              <a:t>Writing</a:t>
            </a:r>
          </a:p>
          <a:p>
            <a:pPr lvl="1"/>
            <a:r>
              <a:rPr lang="en-US" smtClean="0"/>
              <a:t>Automated essay scoring of writing samples </a:t>
            </a:r>
          </a:p>
          <a:p>
            <a:pPr lvl="1"/>
            <a:endParaRPr lang="en-US" dirty="0" smtClean="0"/>
          </a:p>
        </p:txBody>
      </p:sp>
      <p:sp>
        <p:nvSpPr>
          <p:cNvPr id="6" name="Footer Placeholder 5"/>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5" name="Slide Number Placeholder 4"/>
          <p:cNvSpPr>
            <a:spLocks noGrp="1"/>
          </p:cNvSpPr>
          <p:nvPr>
            <p:ph type="sldNum" sz="quarter" idx="4"/>
          </p:nvPr>
        </p:nvSpPr>
        <p:spPr>
          <a:xfrm>
            <a:off x="8475181" y="6406488"/>
            <a:ext cx="512638" cy="365125"/>
          </a:xfrm>
        </p:spPr>
        <p:txBody>
          <a:bodyPr/>
          <a:lstStyle/>
          <a:p>
            <a:fld id="{BDED8187-DC1D-4F88-AF01-46053098CAB9}" type="slidenum">
              <a:rPr lang="en-US" smtClean="0"/>
              <a:pPr/>
              <a:t>8</a:t>
            </a:fld>
            <a:endParaRPr lang="en-US" dirty="0"/>
          </a:p>
        </p:txBody>
      </p:sp>
    </p:spTree>
    <p:extLst>
      <p:ext uri="{BB962C8B-B14F-4D97-AF65-F5344CB8AC3E}">
        <p14:creationId xmlns:p14="http://schemas.microsoft.com/office/powerpoint/2010/main" val="304963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Assessment, Research and Resources </a:t>
            </a:r>
            <a:endParaRPr lang="en-US" dirty="0"/>
          </a:p>
        </p:txBody>
      </p:sp>
      <p:sp>
        <p:nvSpPr>
          <p:cNvPr id="3" name="Content Placeholder 2"/>
          <p:cNvSpPr>
            <a:spLocks noGrp="1"/>
          </p:cNvSpPr>
          <p:nvPr>
            <p:ph idx="1"/>
          </p:nvPr>
        </p:nvSpPr>
        <p:spPr/>
        <p:txBody>
          <a:bodyPr/>
          <a:lstStyle/>
          <a:p>
            <a:r>
              <a:rPr lang="en-US" smtClean="0"/>
              <a:t>NRS Approved Assessments </a:t>
            </a:r>
          </a:p>
          <a:p>
            <a:r>
              <a:rPr lang="en-US" smtClean="0"/>
              <a:t>Next Steps for GOALS </a:t>
            </a:r>
          </a:p>
          <a:p>
            <a:r>
              <a:rPr lang="en-US" smtClean="0"/>
              <a:t>Writing Assessment Update </a:t>
            </a:r>
          </a:p>
          <a:p>
            <a:r>
              <a:rPr lang="en-US" smtClean="0"/>
              <a:t>Field Testing and Research Studies </a:t>
            </a:r>
          </a:p>
          <a:p>
            <a:endParaRPr lang="en-US" smtClean="0"/>
          </a:p>
          <a:p>
            <a:endParaRPr lang="en-US" smtClean="0"/>
          </a:p>
          <a:p>
            <a:endParaRPr lang="en-US" dirty="0"/>
          </a:p>
        </p:txBody>
      </p:sp>
      <p:sp>
        <p:nvSpPr>
          <p:cNvPr id="6" name="Footer Placeholder 5"/>
          <p:cNvSpPr>
            <a:spLocks noGrp="1"/>
          </p:cNvSpPr>
          <p:nvPr>
            <p:ph type="ftr" sz="quarter" idx="3"/>
          </p:nvPr>
        </p:nvSpPr>
        <p:spPr>
          <a:xfrm>
            <a:off x="609599" y="6406487"/>
            <a:ext cx="4622973" cy="365125"/>
          </a:xfrm>
        </p:spPr>
        <p:txBody>
          <a:bodyPr/>
          <a:lstStyle/>
          <a:p>
            <a:r>
              <a:rPr lang="en-US" smtClean="0"/>
              <a:t>www.casas.org/si</a:t>
            </a:r>
            <a:endParaRPr lang="en-US" dirty="0"/>
          </a:p>
        </p:txBody>
      </p:sp>
      <p:sp>
        <p:nvSpPr>
          <p:cNvPr id="5" name="Slide Number Placeholder 4"/>
          <p:cNvSpPr>
            <a:spLocks noGrp="1"/>
          </p:cNvSpPr>
          <p:nvPr>
            <p:ph type="sldNum" sz="quarter" idx="4"/>
          </p:nvPr>
        </p:nvSpPr>
        <p:spPr>
          <a:xfrm>
            <a:off x="8475181" y="6406488"/>
            <a:ext cx="512638" cy="365125"/>
          </a:xfrm>
        </p:spPr>
        <p:txBody>
          <a:bodyPr/>
          <a:lstStyle/>
          <a:p>
            <a:fld id="{BDED8187-DC1D-4F88-AF01-46053098CAB9}" type="slidenum">
              <a:rPr lang="en-US" smtClean="0"/>
              <a:pPr/>
              <a:t>9</a:t>
            </a:fld>
            <a:endParaRPr lang="en-US" dirty="0"/>
          </a:p>
        </p:txBody>
      </p:sp>
    </p:spTree>
    <p:extLst>
      <p:ext uri="{BB962C8B-B14F-4D97-AF65-F5344CB8AC3E}">
        <p14:creationId xmlns:p14="http://schemas.microsoft.com/office/powerpoint/2010/main" val="2989847195"/>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4839</TotalTime>
  <Words>2860</Words>
  <Application>Microsoft Office PowerPoint</Application>
  <PresentationFormat>On-screen Show (4:3)</PresentationFormat>
  <Paragraphs>739</Paragraphs>
  <Slides>51</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Arial Narrow</vt:lpstr>
      <vt:lpstr>Calibri</vt:lpstr>
      <vt:lpstr>Segoe UI Black</vt:lpstr>
      <vt:lpstr>Tahoma</vt:lpstr>
      <vt:lpstr>Times New Roman</vt:lpstr>
      <vt:lpstr>Trebuchet MS</vt:lpstr>
      <vt:lpstr>Wingdings</vt:lpstr>
      <vt:lpstr>Wingdings 3</vt:lpstr>
      <vt:lpstr>Facet</vt:lpstr>
      <vt:lpstr>National Consortium,  Certified Trainers, and  Trainers-in-Progress Meeting</vt:lpstr>
      <vt:lpstr> Introductions</vt:lpstr>
      <vt:lpstr>Schedule of Events</vt:lpstr>
      <vt:lpstr>Professional Development</vt:lpstr>
      <vt:lpstr>Measuring Success and Reporting Outcomes</vt:lpstr>
      <vt:lpstr>Technology Trends Impacting Adult Education</vt:lpstr>
      <vt:lpstr>CASAS Strategies to Support States in Measuring Success and Reporting Outcomes</vt:lpstr>
      <vt:lpstr>CASAS Strategies to Support States in Measuring Success and Reporting Outcomes </vt:lpstr>
      <vt:lpstr>Assessment, Research and Resources </vt:lpstr>
      <vt:lpstr>CASAS NRS-approved Assessments for ABE</vt:lpstr>
      <vt:lpstr> CASAS NRS-approved Assessments for ESL</vt:lpstr>
      <vt:lpstr>Next Steps for GOALS</vt:lpstr>
      <vt:lpstr>      Reading                      Series </vt:lpstr>
      <vt:lpstr>Reading GOALS Series</vt:lpstr>
      <vt:lpstr>Alignment of CASAS Reading Standards and  College and Career Readiness Standards (CCRS)</vt:lpstr>
      <vt:lpstr>NRS EFLs and Reading GOALS  Scale Score Ranges</vt:lpstr>
      <vt:lpstr>WIOA Title I/EFLs, CASAS scores, and GLEs</vt:lpstr>
      <vt:lpstr>PowerPoint Presentation</vt:lpstr>
      <vt:lpstr>Math GOALS Series</vt:lpstr>
      <vt:lpstr>PowerPoint Presentation</vt:lpstr>
      <vt:lpstr>Math GOALS Test Design</vt:lpstr>
      <vt:lpstr>CASAS Math Blueprint</vt:lpstr>
      <vt:lpstr>Old to New NRS Math EFLs and Scale Score Ranges</vt:lpstr>
      <vt:lpstr>Transitioning Continuing Students to GOALS</vt:lpstr>
      <vt:lpstr>GOALS Series Reports and Content Standards</vt:lpstr>
      <vt:lpstr>NEW - Sample Items in CASAS eTests Format and HTML Enhancements   </vt:lpstr>
      <vt:lpstr>NEW – CASAS eTests Format and HTML Enhancements</vt:lpstr>
      <vt:lpstr>Writing Assessment Update</vt:lpstr>
      <vt:lpstr>Assessment and Research- High School Equivalency Studies</vt:lpstr>
      <vt:lpstr>Assessment and Research</vt:lpstr>
      <vt:lpstr>Current and Upcoming Research Studies</vt:lpstr>
      <vt:lpstr>Transitions</vt:lpstr>
      <vt:lpstr>The National External Diploma Program (NEDP)</vt:lpstr>
      <vt:lpstr>NEDP Update</vt:lpstr>
      <vt:lpstr>Workforce Skills Certification System (WSCS)</vt:lpstr>
      <vt:lpstr>Resources </vt:lpstr>
      <vt:lpstr>Break- 15 minutes </vt:lpstr>
      <vt:lpstr>WIOA Panel Addressing IET/IELCE </vt:lpstr>
      <vt:lpstr>WIOA Panel Addressing IET/IELCE </vt:lpstr>
      <vt:lpstr>Technology on the Way </vt:lpstr>
      <vt:lpstr>Student Portal </vt:lpstr>
      <vt:lpstr>Application Diagram</vt:lpstr>
      <vt:lpstr>Mobile Access</vt:lpstr>
      <vt:lpstr>Student Portal- Benefits</vt:lpstr>
      <vt:lpstr>Reports and Training Update    </vt:lpstr>
      <vt:lpstr>Teacher Resources </vt:lpstr>
      <vt:lpstr>CASAS Implementation Training</vt:lpstr>
      <vt:lpstr>                   Implementation Basics</vt:lpstr>
      <vt:lpstr>General Topic Workgroups </vt:lpstr>
      <vt:lpstr>Workgroup Wrap-up and Closing Remarks </vt:lpstr>
      <vt:lpstr>Join us at the 2020 CASAS National Summer Institute!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Berenice Weber</dc:creator>
  <cp:lastModifiedBy>Berenice Weber</cp:lastModifiedBy>
  <cp:revision>46</cp:revision>
  <dcterms:created xsi:type="dcterms:W3CDTF">2018-11-16T22:31:20Z</dcterms:created>
  <dcterms:modified xsi:type="dcterms:W3CDTF">2019-07-25T17:42:49Z</dcterms:modified>
</cp:coreProperties>
</file>