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7"/>
  </p:notesMasterIdLst>
  <p:handoutMasterIdLst>
    <p:handoutMasterId r:id="rId8"/>
  </p:handoutMasterIdLst>
  <p:sldIdLst>
    <p:sldId id="257" r:id="rId2"/>
    <p:sldId id="274" r:id="rId3"/>
    <p:sldId id="273" r:id="rId4"/>
    <p:sldId id="275" r:id="rId5"/>
    <p:sldId id="270" r:id="rId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5472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4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73" autoAdjust="0"/>
    <p:restoredTop sz="94343" autoAdjust="0"/>
  </p:normalViewPr>
  <p:slideViewPr>
    <p:cSldViewPr snapToGrid="0">
      <p:cViewPr varScale="1">
        <p:scale>
          <a:sx n="73" d="100"/>
          <a:sy n="73" d="100"/>
        </p:scale>
        <p:origin x="1224" y="54"/>
      </p:cViewPr>
      <p:guideLst>
        <p:guide orient="horz" pos="2160"/>
        <p:guide pos="2880"/>
        <p:guide pos="5472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117" d="100"/>
          <a:sy n="117" d="100"/>
        </p:scale>
        <p:origin x="1494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Presentation Name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#casassi2021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E50CC-F33A-4EF4-9F12-93EC4A21A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Presentation Name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#casassi2021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74CE4-FBD8-4481-AEFB-CA53E599A7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0CFD0C-6AD4-4464-B5CA-2B12ABB91FE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#casassi2021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556454-3CF3-4D7C-8A8C-C9ABDDF2D86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079ADE0A-F1AE-4F7A-84FF-BAD1BF53753A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Presentation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Presentation Name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#casassi2021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777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 slide.</a:t>
            </a:r>
          </a:p>
          <a:p>
            <a:r>
              <a:rPr lang="en-US" dirty="0"/>
              <a:t>Don’t forget to include your contact</a:t>
            </a:r>
            <a:r>
              <a:rPr lang="en-US" baseline="0" dirty="0"/>
              <a:t> information and CASAS contact information.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7A120-93EF-4AEF-8358-76F93A71CB4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#casassi2021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29A594-050F-420B-ADC3-21E96F423F3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8E3D13F4-0ED9-4BC6-A6D7-96AB3FF8B23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Presentation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886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flip="none" rotWithShape="1">
          <a:gsLst>
            <a:gs pos="100000">
              <a:schemeClr val="bg1">
                <a:lumMod val="75000"/>
              </a:schemeClr>
            </a:gs>
            <a:gs pos="0">
              <a:schemeClr val="bg1">
                <a:lumMod val="9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934285"/>
            <a:ext cx="9144000" cy="1767415"/>
          </a:xfrm>
          <a:prstGeom prst="rect">
            <a:avLst/>
          </a:prstGeom>
          <a:solidFill>
            <a:schemeClr val="tx2">
              <a:lumMod val="7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endParaRPr kumimoji="0" lang="en-US" sz="1350" dirty="0">
              <a:solidFill>
                <a:schemeClr val="tx2">
                  <a:lumMod val="75000"/>
                </a:schemeClr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231675"/>
            <a:ext cx="8458200" cy="1470025"/>
          </a:xfr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89662" y="1136"/>
            <a:ext cx="747712" cy="365760"/>
          </a:xfrm>
        </p:spPr>
        <p:txBody>
          <a:bodyPr/>
          <a:lstStyle>
            <a:lvl1pPr algn="r">
              <a:defRPr sz="1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3698071"/>
            <a:ext cx="9144000" cy="45719"/>
          </a:xfrm>
          <a:prstGeom prst="rect">
            <a:avLst/>
          </a:prstGeom>
          <a:solidFill>
            <a:srgbClr val="F7941D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7135586" y="1143000"/>
            <a:ext cx="1828800" cy="5448300"/>
          </a:xfrm>
        </p:spPr>
        <p:txBody>
          <a:bodyPr vert="eaVert"/>
          <a:lstStyle>
            <a:lvl1pPr>
              <a:defRPr/>
            </a:lvl1pPr>
          </a:lstStyle>
          <a:p>
            <a:r>
              <a:rPr kumimoji="0" lang="en-US" dirty="0"/>
              <a:t>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79614" y="1143000"/>
            <a:ext cx="6784522" cy="5448300"/>
          </a:xfrm>
        </p:spPr>
        <p:txBody>
          <a:bodyPr vert="eaVert"/>
          <a:lstStyle>
            <a:lvl5pPr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629399"/>
            <a:ext cx="2723322" cy="228601"/>
          </a:xfrm>
        </p:spPr>
        <p:txBody>
          <a:bodyPr/>
          <a:lstStyle/>
          <a:p>
            <a:r>
              <a:rPr lang="en-US" dirty="0" smtClean="0"/>
              <a:t>Presentation Name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DC9E37E-1F76-4278-AE9B-4AE9E1B29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0" y="6629399"/>
            <a:ext cx="762000" cy="228601"/>
          </a:xfrm>
        </p:spPr>
        <p:txBody>
          <a:bodyPr/>
          <a:lstStyle>
            <a:lvl1pPr algn="r">
              <a:defRPr/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172" y="1640919"/>
            <a:ext cx="8795658" cy="4810681"/>
          </a:xfrm>
        </p:spPr>
        <p:txBody>
          <a:bodyPr/>
          <a:lstStyle>
            <a:lvl1pPr marL="274320" indent="-192024">
              <a:buClr>
                <a:schemeClr val="tx2">
                  <a:lumMod val="75000"/>
                </a:schemeClr>
              </a:buClr>
              <a:buFont typeface="Calibri" panose="020F0502020204030204" pitchFamily="34" charset="0"/>
              <a:buChar char="•"/>
              <a:defRPr/>
            </a:lvl1pPr>
            <a:lvl2pPr>
              <a:buClr>
                <a:schemeClr val="bg1">
                  <a:lumMod val="50000"/>
                </a:schemeClr>
              </a:buClr>
              <a:defRPr/>
            </a:lvl2pPr>
            <a:lvl5pPr>
              <a:defRPr/>
            </a:lvl5pPr>
            <a:lvl6pPr>
              <a:defRPr/>
            </a:lvl6pPr>
          </a:lstStyle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629399"/>
            <a:ext cx="2723322" cy="228601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Presentation Name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626178"/>
            <a:ext cx="762000" cy="228601"/>
          </a:xfrm>
        </p:spPr>
        <p:txBody>
          <a:bodyPr/>
          <a:lstStyle>
            <a:lvl1pPr algn="r">
              <a:defRPr/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74171" y="574119"/>
            <a:ext cx="8795657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367088"/>
            <a:ext cx="8503104" cy="1509712"/>
          </a:xfrm>
        </p:spPr>
        <p:txBody>
          <a:bodyPr anchor="t">
            <a:normAutofit/>
          </a:bodyPr>
          <a:lstStyle>
            <a:lvl1pPr marL="34290" indent="0">
              <a:buNone/>
              <a:defRPr sz="2800" b="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1566814"/>
            <a:ext cx="9144000" cy="1767415"/>
          </a:xfrm>
          <a:prstGeom prst="rect">
            <a:avLst/>
          </a:prstGeom>
          <a:solidFill>
            <a:schemeClr val="tx2">
              <a:lumMod val="7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629399"/>
            <a:ext cx="2723322" cy="228601"/>
          </a:xfrm>
        </p:spPr>
        <p:txBody>
          <a:bodyPr/>
          <a:lstStyle/>
          <a:p>
            <a:r>
              <a:rPr lang="en-US" dirty="0" smtClean="0"/>
              <a:t>Presentation Name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68323"/>
            <a:ext cx="8503104" cy="1362075"/>
          </a:xfrm>
          <a:ln>
            <a:noFill/>
          </a:ln>
        </p:spPr>
        <p:txBody>
          <a:bodyPr anchor="b">
            <a:noAutofit/>
          </a:bodyPr>
          <a:lstStyle>
            <a:lvl1pPr algn="l">
              <a:buNone/>
              <a:defRPr sz="4400" b="0" cap="none" baseline="0">
                <a:ln w="12700"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F114122-8AF3-4C35-B7B5-843ED93B8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0" y="6629399"/>
            <a:ext cx="762000" cy="228601"/>
          </a:xfrm>
        </p:spPr>
        <p:txBody>
          <a:bodyPr/>
          <a:lstStyle>
            <a:lvl1pPr algn="r">
              <a:defRPr/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4171" y="574119"/>
            <a:ext cx="8786133" cy="106680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Two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4171" y="1640920"/>
            <a:ext cx="4321629" cy="49503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0920"/>
            <a:ext cx="4321629" cy="49503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629399"/>
            <a:ext cx="2723322" cy="22860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Presentation Name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02C572F-8D74-402B-A5E1-63507129D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67742" y="6629399"/>
            <a:ext cx="762000" cy="228601"/>
          </a:xfrm>
        </p:spPr>
        <p:txBody>
          <a:bodyPr/>
          <a:lstStyle>
            <a:lvl1pPr algn="r">
              <a:defRPr/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1449" y="489857"/>
            <a:ext cx="8801101" cy="1069848"/>
          </a:xfrm>
        </p:spPr>
        <p:txBody>
          <a:bodyPr anchor="ctr">
            <a:normAutofit/>
          </a:bodyPr>
          <a:lstStyle>
            <a:lvl1pPr>
              <a:defRPr sz="4400" b="0" i="0" cap="none" baseline="0"/>
            </a:lvl1pPr>
          </a:lstStyle>
          <a:p>
            <a:r>
              <a:rPr kumimoji="0" lang="en-US" dirty="0"/>
              <a:t>Two columns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449" y="1559705"/>
            <a:ext cx="4251199" cy="457200"/>
          </a:xfrm>
          <a:solidFill>
            <a:schemeClr val="bg1">
              <a:lumMod val="75000"/>
              <a:alpha val="25000"/>
            </a:schemeClr>
          </a:solidFill>
          <a:ln w="127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2800" b="1">
                <a:solidFill>
                  <a:schemeClr val="tx2">
                    <a:lumMod val="7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559705"/>
            <a:ext cx="4251199" cy="457200"/>
          </a:xfrm>
          <a:solidFill>
            <a:schemeClr val="bg1">
              <a:lumMod val="75000"/>
              <a:alpha val="25000"/>
            </a:schemeClr>
          </a:solidFill>
          <a:ln w="127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2800" b="1">
                <a:solidFill>
                  <a:schemeClr val="tx2">
                    <a:lumMod val="7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Edit Master text styles</a:t>
            </a:r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>
          <a:xfrm>
            <a:off x="0" y="6629399"/>
            <a:ext cx="2723322" cy="228601"/>
          </a:xfrm>
        </p:spPr>
        <p:txBody>
          <a:bodyPr rtlCol="0"/>
          <a:lstStyle/>
          <a:p>
            <a:r>
              <a:rPr lang="en-US" dirty="0" smtClean="0"/>
              <a:t>Presentation Name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2"/>
          </p:nvPr>
        </p:nvSpPr>
        <p:spPr>
          <a:xfrm>
            <a:off x="171450" y="2016906"/>
            <a:ext cx="4248150" cy="44564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724399" y="2016906"/>
            <a:ext cx="4248025" cy="44564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1EFC9BB-F43A-4188-A391-13EE0E7C28A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82000" y="6629399"/>
            <a:ext cx="762000" cy="228601"/>
          </a:xfrm>
        </p:spPr>
        <p:txBody>
          <a:bodyPr/>
          <a:lstStyle>
            <a:lvl1pPr algn="r">
              <a:defRPr/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0" y="6629399"/>
            <a:ext cx="2723322" cy="228601"/>
          </a:xfrm>
        </p:spPr>
        <p:txBody>
          <a:bodyPr/>
          <a:lstStyle/>
          <a:p>
            <a:r>
              <a:rPr lang="en-US" dirty="0" smtClean="0"/>
              <a:t>Presentation Name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F5665ED-1C3E-42BF-B76A-7801C2F6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0" y="6629399"/>
            <a:ext cx="762000" cy="228601"/>
          </a:xfrm>
        </p:spPr>
        <p:txBody>
          <a:bodyPr/>
          <a:lstStyle>
            <a:lvl1pPr algn="r">
              <a:defRPr/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53495" y="862884"/>
            <a:ext cx="3606809" cy="877824"/>
          </a:xfrm>
        </p:spPr>
        <p:txBody>
          <a:bodyPr anchor="b">
            <a:normAutofit/>
          </a:bodyPr>
          <a:lstStyle>
            <a:lvl1pPr algn="l">
              <a:buNone/>
              <a:defRPr sz="2800" b="1"/>
            </a:lvl1pPr>
          </a:lstStyle>
          <a:p>
            <a:r>
              <a:rPr kumimoji="0" lang="en-US" dirty="0"/>
              <a:t>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79614" y="862884"/>
            <a:ext cx="5075138" cy="5718487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893194"/>
            <a:ext cx="3606808" cy="4698107"/>
          </a:xfrm>
        </p:spPr>
        <p:txBody>
          <a:bodyPr>
            <a:normAutofit/>
          </a:bodyPr>
          <a:lstStyle>
            <a:lvl1pPr marL="6858" indent="0">
              <a:buNone/>
              <a:defRPr sz="240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629399"/>
            <a:ext cx="2723322" cy="228601"/>
          </a:xfrm>
        </p:spPr>
        <p:txBody>
          <a:bodyPr/>
          <a:lstStyle/>
          <a:p>
            <a:r>
              <a:rPr lang="en-US" dirty="0" smtClean="0"/>
              <a:t>Presentation Name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B34207B-210C-4017-B3B0-53C825CAC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0" y="6629399"/>
            <a:ext cx="762000" cy="228601"/>
          </a:xfrm>
        </p:spPr>
        <p:txBody>
          <a:bodyPr/>
          <a:lstStyle>
            <a:lvl1pPr algn="r">
              <a:defRPr/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7085" y="573313"/>
            <a:ext cx="586803" cy="5856515"/>
          </a:xfrm>
        </p:spPr>
        <p:txBody>
          <a:bodyPr vert="vert270" lIns="45720" tIns="0" rIns="45720" anchor="t">
            <a:normAutofit/>
          </a:bodyPr>
          <a:lstStyle>
            <a:lvl1pPr algn="ctr">
              <a:buNone/>
              <a:defRPr sz="2400" b="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82880" y="573313"/>
            <a:ext cx="4572000" cy="5856515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73888" y="573314"/>
            <a:ext cx="3487232" cy="5856514"/>
          </a:xfrm>
        </p:spPr>
        <p:txBody>
          <a:bodyPr lIns="0" tIns="0" rIns="45720"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 eaLnBrk="1" latinLnBrk="0" hangingPunct="1"/>
            <a:r>
              <a:rPr kumimoji="0"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629399"/>
            <a:ext cx="2723322" cy="228601"/>
          </a:xfrm>
        </p:spPr>
        <p:txBody>
          <a:bodyPr/>
          <a:lstStyle/>
          <a:p>
            <a:r>
              <a:rPr lang="en-US" dirty="0" smtClean="0"/>
              <a:t>Presentation Name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0C4651D-E1B9-4206-90ED-4C735F2FB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0" y="6629399"/>
            <a:ext cx="762000" cy="228601"/>
          </a:xfrm>
        </p:spPr>
        <p:txBody>
          <a:bodyPr/>
          <a:lstStyle>
            <a:lvl1pPr algn="r">
              <a:defRPr/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172" y="574119"/>
            <a:ext cx="8795658" cy="10668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4171" y="1640918"/>
            <a:ext cx="8795657" cy="4875995"/>
          </a:xfrm>
        </p:spPr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629399"/>
            <a:ext cx="2723322" cy="228601"/>
          </a:xfrm>
        </p:spPr>
        <p:txBody>
          <a:bodyPr/>
          <a:lstStyle/>
          <a:p>
            <a:r>
              <a:rPr lang="en-US" dirty="0" smtClean="0"/>
              <a:t>Presentation Name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92BFCA5-5422-40A1-BC82-22E816116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0" y="6626178"/>
            <a:ext cx="762000" cy="228601"/>
          </a:xfrm>
        </p:spPr>
        <p:txBody>
          <a:bodyPr/>
          <a:lstStyle>
            <a:lvl1pPr algn="r">
              <a:defRPr/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85000"/>
              </a:schemeClr>
            </a:gs>
            <a:gs pos="0">
              <a:schemeClr val="bg1">
                <a:lumMod val="95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6633042"/>
            <a:ext cx="9144000" cy="228600"/>
          </a:xfrm>
          <a:prstGeom prst="rect">
            <a:avLst/>
          </a:prstGeom>
          <a:solidFill>
            <a:schemeClr val="tx2">
              <a:lumMod val="7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74171" y="574119"/>
            <a:ext cx="8831943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74171" y="1640918"/>
            <a:ext cx="8831943" cy="487599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385783" y="6629399"/>
            <a:ext cx="762000" cy="228601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2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401CF334-2D5C-4859-84A6-CA7E6E43FAEB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-1891" y="6629399"/>
            <a:ext cx="2723322" cy="228601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algn="l" eaLnBrk="1" latinLnBrk="0" hangingPunct="1">
              <a:defRPr kumimoji="0" sz="1400" b="0" cap="none" spc="0">
                <a:ln w="1016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Presentation Name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93" y="0"/>
            <a:ext cx="1280677" cy="425143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591377"/>
            <a:ext cx="9144000" cy="45719"/>
          </a:xfrm>
          <a:prstGeom prst="rect">
            <a:avLst/>
          </a:prstGeom>
          <a:solidFill>
            <a:srgbClr val="F7941D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3" r:id="rId6"/>
    <p:sldLayoutId id="2147483704" r:id="rId7"/>
    <p:sldLayoutId id="2147483705" r:id="rId8"/>
    <p:sldLayoutId id="2147483706" r:id="rId9"/>
    <p:sldLayoutId id="2147483707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>
              <a:lumMod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4320" indent="-192024" algn="l" rtl="0" eaLnBrk="1" latinLnBrk="0" hangingPunct="1">
        <a:spcBef>
          <a:spcPts val="225"/>
        </a:spcBef>
        <a:buClr>
          <a:schemeClr val="tx2">
            <a:lumMod val="75000"/>
          </a:schemeClr>
        </a:buClr>
        <a:buFont typeface="Georgia"/>
        <a:buChar char="•"/>
        <a:defRPr kumimoji="0"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93776" indent="-185166" algn="l" rtl="0" eaLnBrk="1" latinLnBrk="0" hangingPunct="1">
        <a:spcBef>
          <a:spcPts val="225"/>
        </a:spcBef>
        <a:buClr>
          <a:schemeClr val="bg1">
            <a:lumMod val="50000"/>
          </a:schemeClr>
        </a:buClr>
        <a:buFont typeface="Georgia"/>
        <a:buChar char="▫"/>
        <a:defRPr kumimoji="0"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92658" indent="-164592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884682" indent="-150876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42416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207008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125" kern="1200">
          <a:solidFill>
            <a:schemeClr val="tx2"/>
          </a:solidFill>
          <a:latin typeface="+mn-lt"/>
          <a:ea typeface="+mn-ea"/>
          <a:cs typeface="+mn-cs"/>
        </a:defRPr>
      </a:lvl8pPr>
      <a:lvl9pPr marL="168021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288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as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mailto:casas-si@casas.org?subject=Summer%20Institute%20202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office.com/en-us/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9.png"/><Relationship Id="rId3" Type="http://schemas.openxmlformats.org/officeDocument/2006/relationships/hyperlink" Target="https://www.facebook.com/CASASsystem" TargetMode="External"/><Relationship Id="rId7" Type="http://schemas.openxmlformats.org/officeDocument/2006/relationships/image" Target="../media/image5.jpeg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7.png"/><Relationship Id="rId5" Type="http://schemas.openxmlformats.org/officeDocument/2006/relationships/hyperlink" Target="http://www.youtube.com/user/CASASAssessment" TargetMode="External"/><Relationship Id="rId15" Type="http://schemas.openxmlformats.org/officeDocument/2006/relationships/image" Target="../media/image11.png"/><Relationship Id="rId10" Type="http://schemas.openxmlformats.org/officeDocument/2006/relationships/hyperlink" Target="mailto:casas-si@casas.org?subject=Summer%20Institute%202021" TargetMode="External"/><Relationship Id="rId4" Type="http://schemas.openxmlformats.org/officeDocument/2006/relationships/hyperlink" Target="https://twitter.com/CASASsystem" TargetMode="External"/><Relationship Id="rId9" Type="http://schemas.openxmlformats.org/officeDocument/2006/relationships/hyperlink" Target="http://www.casas.org/" TargetMode="External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AS Contact information"/>
          <p:cNvSpPr txBox="1">
            <a:spLocks/>
          </p:cNvSpPr>
          <p:nvPr/>
        </p:nvSpPr>
        <p:spPr>
          <a:xfrm>
            <a:off x="6553201" y="5887604"/>
            <a:ext cx="2362200" cy="65483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192024" algn="l" rtl="0" eaLnBrk="1" latinLnBrk="0" hangingPunct="1">
              <a:spcBef>
                <a:spcPts val="225"/>
              </a:spcBef>
              <a:buClr>
                <a:schemeClr val="accent1"/>
              </a:buClr>
              <a:buFont typeface="Georgia"/>
              <a:buChar char="•"/>
              <a:defRPr kumimoji="0" sz="21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93776" indent="-185166" algn="l" rtl="0" eaLnBrk="1" latinLnBrk="0" hangingPunct="1">
              <a:spcBef>
                <a:spcPts val="225"/>
              </a:spcBef>
              <a:buClr>
                <a:schemeClr val="bg1">
                  <a:lumMod val="50000"/>
                </a:schemeClr>
              </a:buClr>
              <a:buFont typeface="Georgia"/>
              <a:buChar char="▫"/>
              <a:defRPr kumimoji="0" sz="195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692658" indent="-164592" algn="l" rtl="0" eaLnBrk="1" latinLnBrk="0" hangingPunct="1">
              <a:spcBef>
                <a:spcPts val="225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884682" indent="-150876" algn="l" rtl="0" eaLnBrk="1" latinLnBrk="0" hangingPunct="1">
              <a:spcBef>
                <a:spcPts val="225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165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042416" indent="-137160" algn="l" rtl="0" eaLnBrk="1" latinLnBrk="0" hangingPunct="1">
              <a:spcBef>
                <a:spcPts val="225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15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207008" indent="-137160" algn="l" rtl="0" eaLnBrk="1" latinLnBrk="0" hangingPunct="1">
              <a:spcBef>
                <a:spcPts val="225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371600" indent="-137160" algn="l" rtl="0" eaLnBrk="1" latinLnBrk="0" hangingPunct="1">
              <a:spcBef>
                <a:spcPts val="225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522476" indent="-137160" algn="l" rtl="0" eaLnBrk="1" latinLnBrk="0" hangingPunct="1">
              <a:spcBef>
                <a:spcPts val="225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1125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80210" indent="-137160" algn="l" rtl="0" eaLnBrk="1" latinLnBrk="0" hangingPunct="1">
              <a:spcBef>
                <a:spcPts val="225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105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" indent="0" algn="r">
              <a:lnSpc>
                <a:spcPct val="150000"/>
              </a:lnSpc>
              <a:spcBef>
                <a:spcPts val="0"/>
              </a:spcBef>
              <a:buFont typeface="Georgia"/>
              <a:buNone/>
            </a:pPr>
            <a:r>
              <a:rPr lang="en-US" sz="16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www.casas.org</a:t>
            </a:r>
            <a:endParaRPr lang="en-US" sz="16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 algn="r">
              <a:lnSpc>
                <a:spcPct val="150000"/>
              </a:lnSpc>
              <a:spcBef>
                <a:spcPts val="0"/>
              </a:spcBef>
              <a:buFont typeface="Georgia"/>
              <a:buNone/>
            </a:pPr>
            <a:r>
              <a:rPr lang="en-US" sz="16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casas-si@casas.org</a:t>
            </a:r>
            <a:endParaRPr lang="en-US" sz="16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Name</a:t>
            </a:r>
            <a:endParaRPr lang="en-US" sz="2800" dirty="0"/>
          </a:p>
        </p:txBody>
      </p:sp>
      <p:sp>
        <p:nvSpPr>
          <p:cNvPr id="3" name="Presentation Information"/>
          <p:cNvSpPr>
            <a:spLocks noGrp="1"/>
          </p:cNvSpPr>
          <p:nvPr>
            <p:ph type="subTitle" idx="4294967295"/>
          </p:nvPr>
        </p:nvSpPr>
        <p:spPr>
          <a:xfrm>
            <a:off x="457200" y="3900488"/>
            <a:ext cx="7092669" cy="19871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Presented by</a:t>
            </a:r>
          </a:p>
          <a:p>
            <a:pPr marL="82296" indent="0"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Name</a:t>
            </a:r>
          </a:p>
          <a:p>
            <a:pPr marL="82296" indent="0"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Email</a:t>
            </a:r>
          </a:p>
          <a:p>
            <a:pPr marL="82296" indent="0"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Phone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535" y="986819"/>
            <a:ext cx="3603734" cy="6795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83474" y="6403938"/>
            <a:ext cx="56344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sz="12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</a:t>
            </a: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CASAS — Comprehensive Adult Student Assessment Systems.</a:t>
            </a:r>
          </a:p>
        </p:txBody>
      </p:sp>
    </p:spTree>
    <p:extLst>
      <p:ext uri="{BB962C8B-B14F-4D97-AF65-F5344CB8AC3E}">
        <p14:creationId xmlns:p14="http://schemas.microsoft.com/office/powerpoint/2010/main" val="7063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99CD0A-25A2-49C0-8F07-B0340244E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This presentation uses a slide master to ensure consistency throughout the presentation.</a:t>
            </a:r>
            <a:endParaRPr lang="en-US" sz="1200" dirty="0"/>
          </a:p>
          <a:p>
            <a:pPr lvl="1"/>
            <a:r>
              <a:rPr lang="en-US" dirty="0"/>
              <a:t>To learn more about slide masters and how to insert slides, access </a:t>
            </a:r>
            <a:r>
              <a:rPr lang="en-US" dirty="0">
                <a:hlinkClick r:id="rId3"/>
              </a:rPr>
              <a:t>Microsoft PowerPoint Help</a:t>
            </a:r>
            <a:r>
              <a:rPr lang="en-US" dirty="0"/>
              <a:t>.</a:t>
            </a:r>
            <a:endParaRPr lang="en-US" sz="1200" dirty="0"/>
          </a:p>
          <a:p>
            <a:pPr lvl="0"/>
            <a:r>
              <a:rPr lang="en-US" dirty="0"/>
              <a:t>Please include the last slide with your presentation.</a:t>
            </a:r>
            <a:endParaRPr lang="en-US" sz="1200" dirty="0"/>
          </a:p>
          <a:p>
            <a:pPr lvl="0"/>
            <a:r>
              <a:rPr lang="en-US" dirty="0"/>
              <a:t>To get started…</a:t>
            </a:r>
            <a:endParaRPr lang="en-US" sz="1200" dirty="0"/>
          </a:p>
          <a:p>
            <a:pPr lvl="1"/>
            <a:r>
              <a:rPr lang="en-US" dirty="0"/>
              <a:t>Delete this slide and begin building your presentation.</a:t>
            </a:r>
            <a:endParaRPr lang="en-US" sz="1200" dirty="0"/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51169C-1A88-45F6-8414-AF125B067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Formatting Tips and Introduction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E9F78E-801E-4838-AA36-91E8D936EC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629398"/>
            <a:ext cx="2723322" cy="228601"/>
          </a:xfrm>
        </p:spPr>
        <p:txBody>
          <a:bodyPr/>
          <a:lstStyle/>
          <a:p>
            <a:r>
              <a:rPr lang="en-US" dirty="0"/>
              <a:t>Presentation Name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44CF1F-4677-4F5A-AF95-B2E871F53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0" y="6629399"/>
            <a:ext cx="762000" cy="228601"/>
          </a:xfrm>
        </p:spPr>
        <p:txBody>
          <a:bodyPr/>
          <a:lstStyle/>
          <a:p>
            <a:fld id="{401CF334-2D5C-4859-84A6-CA7E6E43FAE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717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3C796B-C63D-4F6F-A750-8FCB2256F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Section 1: Name</a:t>
            </a:r>
          </a:p>
          <a:p>
            <a:pPr lvl="1"/>
            <a:r>
              <a:rPr lang="en-US" dirty="0"/>
              <a:t>Provide brief description, if desired.</a:t>
            </a:r>
          </a:p>
          <a:p>
            <a:r>
              <a:rPr lang="en-US" dirty="0"/>
              <a:t>Section 2: Name</a:t>
            </a:r>
          </a:p>
          <a:p>
            <a:pPr lvl="1"/>
            <a:r>
              <a:rPr lang="en-US" dirty="0"/>
              <a:t>Provide brief description, if desired.</a:t>
            </a:r>
          </a:p>
          <a:p>
            <a:r>
              <a:rPr lang="en-US" dirty="0"/>
              <a:t>Section 3: Name</a:t>
            </a:r>
          </a:p>
          <a:p>
            <a:pPr lvl="1"/>
            <a:r>
              <a:rPr lang="en-US" dirty="0"/>
              <a:t>Provide brief description, if desired.</a:t>
            </a:r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E1F4A01-961D-4757-BE4B-555834EAF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8906189-1A46-4F52-9CD5-5F1301DFD8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629398"/>
            <a:ext cx="2723322" cy="228601"/>
          </a:xfrm>
        </p:spPr>
        <p:txBody>
          <a:bodyPr/>
          <a:lstStyle/>
          <a:p>
            <a:r>
              <a:rPr lang="en-US" dirty="0" smtClean="0"/>
              <a:t>Presentation Name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52BAC0-F533-4F4C-90CF-CD5AB7F50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0" y="6629399"/>
            <a:ext cx="762000" cy="228601"/>
          </a:xfrm>
        </p:spPr>
        <p:txBody>
          <a:bodyPr/>
          <a:lstStyle/>
          <a:p>
            <a:fld id="{401CF334-2D5C-4859-84A6-CA7E6E43FAE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11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E553EF5-8968-4340-8D03-7EAD0AA7B8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EEFE484-5B14-426E-9592-F027C7BC7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1 Title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7A3514-2973-40FE-9950-B0480FE9A8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629399"/>
            <a:ext cx="2723322" cy="228601"/>
          </a:xfrm>
        </p:spPr>
        <p:txBody>
          <a:bodyPr/>
          <a:lstStyle/>
          <a:p>
            <a:r>
              <a:rPr lang="en-US" dirty="0" smtClean="0"/>
              <a:t>Presentation Name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483264-9747-4993-B6E7-A6E8AB4C7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0" y="6629399"/>
            <a:ext cx="762000" cy="228601"/>
          </a:xfrm>
        </p:spPr>
        <p:txBody>
          <a:bodyPr/>
          <a:lstStyle/>
          <a:p>
            <a:fld id="{401CF334-2D5C-4859-84A6-CA7E6E43FAE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60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 descr="shape" title="Blue rectangle"/>
          <p:cNvSpPr/>
          <p:nvPr/>
        </p:nvSpPr>
        <p:spPr>
          <a:xfrm>
            <a:off x="0" y="4606335"/>
            <a:ext cx="9144000" cy="53360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5"/>
          <p:cNvSpPr txBox="1">
            <a:spLocks/>
          </p:cNvSpPr>
          <p:nvPr/>
        </p:nvSpPr>
        <p:spPr>
          <a:xfrm>
            <a:off x="822656" y="5343085"/>
            <a:ext cx="5293341" cy="104929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192024" algn="l" rtl="0" eaLnBrk="1" latinLnBrk="0" hangingPunct="1">
              <a:spcBef>
                <a:spcPts val="225"/>
              </a:spcBef>
              <a:buClr>
                <a:schemeClr val="accent1"/>
              </a:buClr>
              <a:buFont typeface="Calibri" panose="020F0502020204030204" pitchFamily="34" charset="0"/>
              <a:buChar char="•"/>
              <a:defRPr kumimoji="0" sz="21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93776" indent="-185166" algn="l" rtl="0" eaLnBrk="1" latinLnBrk="0" hangingPunct="1">
              <a:spcBef>
                <a:spcPts val="225"/>
              </a:spcBef>
              <a:buClr>
                <a:schemeClr val="bg1">
                  <a:lumMod val="50000"/>
                </a:schemeClr>
              </a:buClr>
              <a:buFont typeface="Georgia"/>
              <a:buChar char="▫"/>
              <a:defRPr kumimoji="0" sz="195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692658" indent="-164592" algn="l" rtl="0" eaLnBrk="1" latinLnBrk="0" hangingPunct="1">
              <a:spcBef>
                <a:spcPts val="225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884682" indent="-150876" algn="l" rtl="0" eaLnBrk="1" latinLnBrk="0" hangingPunct="1">
              <a:spcBef>
                <a:spcPts val="225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165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042416" indent="-137160" algn="l" rtl="0" eaLnBrk="1" latinLnBrk="0" hangingPunct="1">
              <a:spcBef>
                <a:spcPts val="225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15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207008" indent="-137160" algn="l" rtl="0" eaLnBrk="1" latinLnBrk="0" hangingPunct="1">
              <a:spcBef>
                <a:spcPts val="225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371600" indent="-137160" algn="l" rtl="0" eaLnBrk="1" latinLnBrk="0" hangingPunct="1">
              <a:spcBef>
                <a:spcPts val="225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522476" indent="-137160" algn="l" rtl="0" eaLnBrk="1" latinLnBrk="0" hangingPunct="1">
              <a:spcBef>
                <a:spcPts val="225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1125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80210" indent="-137160" algn="l" rtl="0" eaLnBrk="1" latinLnBrk="0" hangingPunct="1">
              <a:spcBef>
                <a:spcPts val="225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105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/CASASsystem </a:t>
            </a:r>
            <a:endParaRPr lang="en-US" sz="14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/CASASsystem</a:t>
            </a:r>
            <a:endParaRPr lang="en-US" sz="14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/CASASAssessment</a:t>
            </a:r>
            <a:endParaRPr lang="en-US" sz="14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 descr="Facebook logo" title="Facebook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95" y="5439446"/>
            <a:ext cx="225335" cy="225334"/>
          </a:xfrm>
          <a:prstGeom prst="rect">
            <a:avLst/>
          </a:prstGeom>
        </p:spPr>
      </p:pic>
      <p:pic>
        <p:nvPicPr>
          <p:cNvPr id="11" name="Picture 10" descr="Twitter logo" title="Twitter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95" y="5767155"/>
            <a:ext cx="225335" cy="225334"/>
          </a:xfrm>
          <a:prstGeom prst="rect">
            <a:avLst/>
          </a:prstGeom>
        </p:spPr>
      </p:pic>
      <p:pic>
        <p:nvPicPr>
          <p:cNvPr id="12" name="Picture 11" descr="YouTube logo" title="YouTube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95" y="6094865"/>
            <a:ext cx="225335" cy="225334"/>
          </a:xfrm>
          <a:prstGeom prst="rect">
            <a:avLst/>
          </a:prstGeom>
        </p:spPr>
      </p:pic>
      <p:sp>
        <p:nvSpPr>
          <p:cNvPr id="15" name="CASAS Contact Information"/>
          <p:cNvSpPr txBox="1">
            <a:spLocks/>
          </p:cNvSpPr>
          <p:nvPr/>
        </p:nvSpPr>
        <p:spPr>
          <a:xfrm>
            <a:off x="6625709" y="5343084"/>
            <a:ext cx="2087217" cy="104929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192024" algn="l" rtl="0" eaLnBrk="1" latinLnBrk="0" hangingPunct="1">
              <a:spcBef>
                <a:spcPts val="225"/>
              </a:spcBef>
              <a:buClr>
                <a:schemeClr val="accent1"/>
              </a:buClr>
              <a:buFont typeface="Georgia"/>
              <a:buChar char="•"/>
              <a:defRPr kumimoji="0" sz="21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93776" indent="-185166" algn="l" rtl="0" eaLnBrk="1" latinLnBrk="0" hangingPunct="1">
              <a:spcBef>
                <a:spcPts val="225"/>
              </a:spcBef>
              <a:buClr>
                <a:schemeClr val="bg1">
                  <a:lumMod val="50000"/>
                </a:schemeClr>
              </a:buClr>
              <a:buFont typeface="Georgia"/>
              <a:buChar char="▫"/>
              <a:defRPr kumimoji="0" sz="195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692658" indent="-164592" algn="l" rtl="0" eaLnBrk="1" latinLnBrk="0" hangingPunct="1">
              <a:spcBef>
                <a:spcPts val="225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884682" indent="-150876" algn="l" rtl="0" eaLnBrk="1" latinLnBrk="0" hangingPunct="1">
              <a:spcBef>
                <a:spcPts val="225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165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042416" indent="-137160" algn="l" rtl="0" eaLnBrk="1" latinLnBrk="0" hangingPunct="1">
              <a:spcBef>
                <a:spcPts val="225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15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207008" indent="-137160" algn="l" rtl="0" eaLnBrk="1" latinLnBrk="0" hangingPunct="1">
              <a:spcBef>
                <a:spcPts val="225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371600" indent="-137160" algn="l" rtl="0" eaLnBrk="1" latinLnBrk="0" hangingPunct="1">
              <a:spcBef>
                <a:spcPts val="225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522476" indent="-137160" algn="l" rtl="0" eaLnBrk="1" latinLnBrk="0" hangingPunct="1">
              <a:spcBef>
                <a:spcPts val="225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1125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80210" indent="-137160" algn="l" rtl="0" eaLnBrk="1" latinLnBrk="0" hangingPunct="1">
              <a:spcBef>
                <a:spcPts val="225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105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50000"/>
              </a:lnSpc>
              <a:spcBef>
                <a:spcPts val="0"/>
              </a:spcBef>
              <a:buFont typeface="Georgia"/>
              <a:buNone/>
            </a:pPr>
            <a:r>
              <a:rPr lang="en-US" sz="14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www.casas.org</a:t>
            </a:r>
            <a:endParaRPr lang="en-US" sz="14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lnSpc>
                <a:spcPct val="150000"/>
              </a:lnSpc>
              <a:spcBef>
                <a:spcPts val="0"/>
              </a:spcBef>
              <a:buFont typeface="Georgia"/>
              <a:buNone/>
            </a:pPr>
            <a:r>
              <a:rPr lang="en-US" sz="14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casas-si@casas.org</a:t>
            </a:r>
            <a:endParaRPr lang="en-US" sz="14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lnSpc>
                <a:spcPct val="150000"/>
              </a:lnSpc>
              <a:spcBef>
                <a:spcPts val="0"/>
              </a:spcBef>
              <a:buFont typeface="Georgia"/>
              <a:buNone/>
            </a:pPr>
            <a:r>
              <a:rPr lang="en-US" sz="14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1-800-255-1036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9646" y="4690871"/>
            <a:ext cx="78761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 with Summer Institute participants, use </a:t>
            </a:r>
            <a:r>
              <a:rPr lang="en-US" sz="1600" i="1" dirty="0" smtClean="0">
                <a:solidFill>
                  <a:srgbClr val="F794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1600" i="1" dirty="0">
                <a:solidFill>
                  <a:srgbClr val="F794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casassi2021</a:t>
            </a:r>
            <a:r>
              <a:rPr lang="en-US" sz="1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share!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4721" y="1313807"/>
            <a:ext cx="4188806" cy="3217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4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(CASAS eTests Online and Paper</a:t>
            </a:r>
            <a:r>
              <a:rPr lang="en-US" sz="14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1523210" y="690446"/>
            <a:ext cx="1611829" cy="580782"/>
            <a:chOff x="4565205" y="718925"/>
            <a:chExt cx="869579" cy="313331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35291" y="725844"/>
              <a:ext cx="299493" cy="299493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5205" y="718925"/>
              <a:ext cx="437613" cy="313331"/>
            </a:xfrm>
            <a:prstGeom prst="rect">
              <a:avLst/>
            </a:prstGeom>
          </p:spPr>
        </p:pic>
      </p:grpSp>
      <p:pic>
        <p:nvPicPr>
          <p:cNvPr id="27" name="Picture 2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987" y="707206"/>
            <a:ext cx="1659749" cy="53775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67" y="1789593"/>
            <a:ext cx="896507" cy="943126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0572" y="2032630"/>
            <a:ext cx="2376078" cy="58926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572" y="3345387"/>
            <a:ext cx="711104" cy="713948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016" y="3487937"/>
            <a:ext cx="1995469" cy="470929"/>
          </a:xfrm>
          <a:prstGeom prst="rect">
            <a:avLst/>
          </a:prstGeom>
        </p:spPr>
      </p:pic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05A9D203-46FB-4AB6-A71B-7EC9EBC7C7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70" y="6629399"/>
            <a:ext cx="2723322" cy="228601"/>
          </a:xfrm>
        </p:spPr>
        <p:txBody>
          <a:bodyPr/>
          <a:lstStyle/>
          <a:p>
            <a:r>
              <a:rPr lang="en-US" dirty="0"/>
              <a:t>Presentation </a:t>
            </a:r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73E02270-1F2F-4B3D-84A6-27DDA049B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67505" y="6629399"/>
            <a:ext cx="762000" cy="228601"/>
          </a:xfrm>
        </p:spPr>
        <p:txBody>
          <a:bodyPr/>
          <a:lstStyle/>
          <a:p>
            <a:fld id="{401CF334-2D5C-4859-84A6-CA7E6E43FAE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52837" y="2738227"/>
            <a:ext cx="3527275" cy="3567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4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External Diploma Program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77458" y="1313807"/>
            <a:ext cx="4188806" cy="35873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4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TOPSpro Enterprise Accountability Software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98845" y="2738227"/>
            <a:ext cx="3346032" cy="31241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4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Workforce Skills Certification System</a:t>
            </a:r>
          </a:p>
          <a:p>
            <a:pPr algn="ctr">
              <a:lnSpc>
                <a:spcPct val="150000"/>
              </a:lnSpc>
            </a:pPr>
            <a:endParaRPr lang="en-US" sz="14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124085" y="4028352"/>
            <a:ext cx="2410078" cy="33790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4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 Facilitated Training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727726" y="4028352"/>
            <a:ext cx="4088270" cy="39327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4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QuickSearch Online </a:t>
            </a:r>
            <a:r>
              <a:rPr lang="en-US" sz="14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 Materials Database</a:t>
            </a:r>
            <a:endParaRPr lang="en-US" sz="14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65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 presentation">
  <a:themeElements>
    <a:clrScheme name="Custom 1">
      <a:dk1>
        <a:sysClr val="windowText" lastClr="000000"/>
      </a:dk1>
      <a:lt1>
        <a:sysClr val="window" lastClr="FFFFFF"/>
      </a:lt1>
      <a:dk2>
        <a:srgbClr val="005796"/>
      </a:dk2>
      <a:lt2>
        <a:srgbClr val="EEECE1"/>
      </a:lt2>
      <a:accent1>
        <a:srgbClr val="0057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ining presentation.potx" id="{7B9FCAFE-DDE5-4198-9987-54DFCAD80598}" vid="{6015A8B0-C387-4E39-945C-0F39E3EB10B6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presentation</Template>
  <TotalTime>1942</TotalTime>
  <Words>204</Words>
  <Application>Microsoft Office PowerPoint</Application>
  <PresentationFormat>On-screen Show (4:3)</PresentationFormat>
  <Paragraphs>54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Georgia</vt:lpstr>
      <vt:lpstr>Wingdings 2</vt:lpstr>
      <vt:lpstr>Training presentation</vt:lpstr>
      <vt:lpstr>Presentation Name</vt:lpstr>
      <vt:lpstr>Formatting Tips and Introduction</vt:lpstr>
      <vt:lpstr>Content</vt:lpstr>
      <vt:lpstr>Section 1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CASAS Summer Institute 2021 Presentation Template</dc:title>
  <dc:subject>CASAS Summer Institute 2021</dc:subject>
  <dc:creator>Berenice Weber</dc:creator>
  <cp:keywords>CASAS Summer Institute 2021, PPT Template</cp:keywords>
  <cp:lastModifiedBy>Berenice Weber</cp:lastModifiedBy>
  <cp:revision>167</cp:revision>
  <dcterms:created xsi:type="dcterms:W3CDTF">2020-02-07T23:34:25Z</dcterms:created>
  <dcterms:modified xsi:type="dcterms:W3CDTF">2021-02-10T22:01:27Z</dcterms:modified>
  <cp:category>Summer Institute, 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