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9" r:id="rId3"/>
    <p:sldId id="266" r:id="rId4"/>
    <p:sldId id="268" r:id="rId5"/>
    <p:sldId id="267" r:id="rId6"/>
    <p:sldId id="269" r:id="rId7"/>
    <p:sldId id="260" r:id="rId8"/>
    <p:sldId id="270" r:id="rId9"/>
    <p:sldId id="272" r:id="rId10"/>
    <p:sldId id="273" r:id="rId11"/>
    <p:sldId id="274" r:id="rId12"/>
    <p:sldId id="275" r:id="rId13"/>
    <p:sldId id="276" r:id="rId14"/>
    <p:sldId id="271" r:id="rId15"/>
    <p:sldId id="277" r:id="rId16"/>
    <p:sldId id="280" r:id="rId17"/>
    <p:sldId id="281" r:id="rId18"/>
    <p:sldId id="278" r:id="rId19"/>
    <p:sldId id="282" r:id="rId20"/>
    <p:sldId id="283" r:id="rId21"/>
    <p:sldId id="284" r:id="rId22"/>
    <p:sldId id="285" r:id="rId23"/>
    <p:sldId id="286" r:id="rId24"/>
    <p:sldId id="287" r:id="rId25"/>
    <p:sldId id="313" r:id="rId26"/>
    <p:sldId id="289" r:id="rId27"/>
    <p:sldId id="292" r:id="rId28"/>
    <p:sldId id="291" r:id="rId29"/>
    <p:sldId id="293" r:id="rId30"/>
    <p:sldId id="294" r:id="rId31"/>
    <p:sldId id="295" r:id="rId32"/>
    <p:sldId id="296" r:id="rId33"/>
    <p:sldId id="297" r:id="rId34"/>
    <p:sldId id="290" r:id="rId35"/>
    <p:sldId id="310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1" r:id="rId4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96"/>
    <a:srgbClr val="0000FF"/>
    <a:srgbClr val="FF6600"/>
    <a:srgbClr val="FFFFFF"/>
    <a:srgbClr val="01A79D"/>
    <a:srgbClr val="920000"/>
    <a:srgbClr val="F8F8F8"/>
    <a:srgbClr val="C4C132"/>
    <a:srgbClr val="D8D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0096" autoAdjust="0"/>
  </p:normalViewPr>
  <p:slideViewPr>
    <p:cSldViewPr>
      <p:cViewPr varScale="1">
        <p:scale>
          <a:sx n="60" d="100"/>
          <a:sy n="60" d="100"/>
        </p:scale>
        <p:origin x="16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506"/>
    </p:cViewPr>
  </p:sorterViewPr>
  <p:notesViewPr>
    <p:cSldViewPr>
      <p:cViewPr varScale="1">
        <p:scale>
          <a:sx n="48" d="100"/>
          <a:sy n="48" d="100"/>
        </p:scale>
        <p:origin x="2088" y="6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Beyond Implementation Basics Training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Program Year 2018-19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© 2018 CASAS. All rights reserved.                    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411BE009-1F3D-46D2-BF45-0EE0C4F343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Program Year 2018-19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© 2018 CASAS. All rights reserved.                         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91D7333-EA18-4B3D-B06C-52F3B98279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echsupport@casas.org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as.org/product-overviews/software/topspro-enterprise/sample-reports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as.org/product-overviews/software/topspro-enterprise/sample-reports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as.org/product-overviews/software/topspro-enterprise/sample-reports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as.org/product-overviews/software/topspro-enterprise/sample-reports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ttellez@casas.or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as.org/docs/training-materials/access_online_training_verification.pdf?Status=Master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56012" eaLnBrk="1" hangingPunct="1">
              <a:spcBef>
                <a:spcPts val="452"/>
              </a:spcBef>
              <a:defRPr/>
            </a:pPr>
            <a:r>
              <a:rPr lang="en-US" b="1" dirty="0"/>
              <a:t>PRESENTER/TRAINER NOTES:</a:t>
            </a:r>
          </a:p>
          <a:p>
            <a:pPr marL="239003" indent="-239003" eaLnBrk="1" hangingPunct="1">
              <a:spcBef>
                <a:spcPts val="452"/>
              </a:spcBef>
              <a:buFont typeface="+mj-lt"/>
              <a:buAutoNum type="arabicPeriod"/>
            </a:pPr>
            <a:r>
              <a:rPr lang="en-US" dirty="0" smtClean="0"/>
              <a:t>Remind </a:t>
            </a:r>
            <a:r>
              <a:rPr lang="en-US" dirty="0"/>
              <a:t>participants </a:t>
            </a:r>
            <a:r>
              <a:rPr lang="en-US" dirty="0" smtClean="0"/>
              <a:t>to sign the sign-in sheet.</a:t>
            </a:r>
            <a:endParaRPr 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F070DB-FC58-485B-A56C-BCDF6B65C605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2018 CASAS. All rights reserved.                                       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PRESENTER/TRAINER </a:t>
            </a:r>
            <a:r>
              <a:rPr lang="en-US" b="1" dirty="0"/>
              <a:t>NOTES:</a:t>
            </a:r>
          </a:p>
          <a:p>
            <a:pPr marL="239003" indent="-239003">
              <a:buFont typeface="+mj-lt"/>
              <a:buAutoNum type="arabicPeriod"/>
            </a:pPr>
            <a:r>
              <a:rPr lang="en-US" dirty="0"/>
              <a:t>Time permitting, pick one question to discuss as a group.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2018 CASAS. All rights reserved.                    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1D7333-EA18-4B3D-B06C-52F3B9827936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155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PRESENTER/TRAINER NOTES:</a:t>
            </a:r>
          </a:p>
          <a:p>
            <a:pPr marL="239003" indent="-239003">
              <a:buFont typeface="+mj-lt"/>
              <a:buAutoNum type="arabicPeriod"/>
            </a:pPr>
            <a:r>
              <a:rPr lang="en-US" dirty="0"/>
              <a:t>Time permitting, pick one question to discuss as a group.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© 2018 CASAS. All rights reserved.  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1D7333-EA18-4B3D-B06C-52F3B9827936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941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PRESENTER/TRAINER NOTES:</a:t>
            </a:r>
          </a:p>
          <a:p>
            <a:pPr marL="239003" indent="-239003">
              <a:buFont typeface="+mj-lt"/>
              <a:buAutoNum type="arabicPeriod"/>
            </a:pPr>
            <a:r>
              <a:rPr lang="en-US" dirty="0"/>
              <a:t>Time permitting, pick one question to discuss as a group.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2018 CASAS. All rights reserved.                    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1D7333-EA18-4B3D-B06C-52F3B9827936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306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PRESENTER/TRAINER NOTES:</a:t>
            </a:r>
          </a:p>
          <a:p>
            <a:pPr marL="239003" indent="-239003">
              <a:buFont typeface="+mj-lt"/>
              <a:buAutoNum type="arabicPeriod"/>
            </a:pPr>
            <a:r>
              <a:rPr lang="en-US" dirty="0"/>
              <a:t>Time permitting, pick one question to discuss as a group.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2018 CASAS. All rights reserved.                    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1D7333-EA18-4B3D-B06C-52F3B9827936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071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PRESENTER/TRAINER NOTES:</a:t>
            </a:r>
          </a:p>
          <a:p>
            <a:pPr marL="239003" indent="-239003">
              <a:buFont typeface="+mj-lt"/>
              <a:buAutoNum type="arabicPeriod"/>
            </a:pPr>
            <a:r>
              <a:rPr lang="en-US" dirty="0"/>
              <a:t>Encourage discussion if time permits.</a:t>
            </a:r>
          </a:p>
          <a:p>
            <a:pPr marL="239003" indent="-239003">
              <a:buFont typeface="+mj-lt"/>
              <a:buAutoNum type="arabicPeriod"/>
            </a:pPr>
            <a:r>
              <a:rPr lang="en-US" dirty="0"/>
              <a:t>With budget cuts in many states, more professional development is being provided online.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2018 CASAS. All rights reserved.  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1D7333-EA18-4B3D-B06C-52F3B9827936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88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PRESENTER/TRAINER NOTES:</a:t>
            </a:r>
          </a:p>
          <a:p>
            <a:pPr marL="239003" indent="-239003">
              <a:buFont typeface="+mj-lt"/>
              <a:buAutoNum type="arabicPeriod"/>
            </a:pPr>
            <a:r>
              <a:rPr lang="en-US" dirty="0"/>
              <a:t>Give participants a few minutes to think about </a:t>
            </a:r>
            <a:r>
              <a:rPr lang="en-US" dirty="0" smtClean="0"/>
              <a:t>the above.</a:t>
            </a:r>
          </a:p>
          <a:p>
            <a:pPr marL="239003" indent="-239003">
              <a:buFont typeface="+mj-lt"/>
              <a:buAutoNum type="arabicPeriod"/>
            </a:pPr>
            <a:r>
              <a:rPr lang="en-US" dirty="0" smtClean="0"/>
              <a:t>Participants </a:t>
            </a:r>
            <a:r>
              <a:rPr lang="en-US" dirty="0"/>
              <a:t>can write their responses on their presentation handout.</a:t>
            </a:r>
          </a:p>
          <a:p>
            <a:pPr marL="239003" indent="-239003">
              <a:buFont typeface="+mj-lt"/>
              <a:buAutoNum type="arabicPeriod"/>
            </a:pPr>
            <a:r>
              <a:rPr lang="en-US" dirty="0"/>
              <a:t>Solicit feedback.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© 2018 CASAS. All rights reserved.  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1D7333-EA18-4B3D-B06C-52F3B9827936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015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52"/>
              </a:spcBef>
            </a:pPr>
            <a:r>
              <a:rPr lang="en-US" b="1" dirty="0"/>
              <a:t>PRESENTER/TRAINER NOTES:</a:t>
            </a:r>
          </a:p>
          <a:p>
            <a:pPr marL="239003" indent="-239003" eaLnBrk="1" hangingPunct="1">
              <a:spcBef>
                <a:spcPts val="452"/>
              </a:spcBef>
              <a:buFont typeface="+mj-lt"/>
              <a:buAutoNum type="arabicPeriod"/>
            </a:pPr>
            <a:r>
              <a:rPr lang="en-US" dirty="0"/>
              <a:t>Find out if there are participants who use </a:t>
            </a:r>
            <a:r>
              <a:rPr lang="en-US" b="1" dirty="0"/>
              <a:t>CASAS </a:t>
            </a:r>
            <a:r>
              <a:rPr lang="en-US" b="1" dirty="0" err="1"/>
              <a:t>eTests</a:t>
            </a:r>
            <a:r>
              <a:rPr lang="en-US" b="1" dirty="0"/>
              <a:t> </a:t>
            </a:r>
            <a:r>
              <a:rPr lang="en-US" dirty="0"/>
              <a:t>or </a:t>
            </a:r>
            <a:r>
              <a:rPr lang="en-US" b="1" dirty="0" err="1"/>
              <a:t>TOPSpro</a:t>
            </a:r>
            <a:r>
              <a:rPr lang="en-US" b="1" dirty="0"/>
              <a:t> Enterprise</a:t>
            </a:r>
            <a:r>
              <a:rPr lang="en-US" dirty="0"/>
              <a:t>. </a:t>
            </a:r>
          </a:p>
          <a:p>
            <a:pPr marL="239003" indent="-239003" eaLnBrk="1" hangingPunct="1">
              <a:spcBef>
                <a:spcPts val="452"/>
              </a:spcBef>
              <a:buFont typeface="+mj-lt"/>
              <a:buAutoNum type="arabicPeriod"/>
            </a:pPr>
            <a:r>
              <a:rPr lang="en-US" dirty="0"/>
              <a:t>California-funded agencies use </a:t>
            </a:r>
            <a:r>
              <a:rPr lang="en-US" b="1" dirty="0" err="1"/>
              <a:t>TOPSpro</a:t>
            </a:r>
            <a:r>
              <a:rPr lang="en-US" b="1" dirty="0"/>
              <a:t> Enterprise </a:t>
            </a:r>
            <a:r>
              <a:rPr lang="en-US" dirty="0"/>
              <a:t>but non-funded agencies and agencies outside of California may not be using it.</a:t>
            </a:r>
          </a:p>
          <a:p>
            <a:pPr marL="239003" indent="-239003" eaLnBrk="1" hangingPunct="1">
              <a:spcBef>
                <a:spcPts val="452"/>
              </a:spcBef>
              <a:buFont typeface="+mj-lt"/>
              <a:buAutoNum type="arabicPeriod"/>
            </a:pPr>
            <a:r>
              <a:rPr lang="en-US" dirty="0"/>
              <a:t>CASAS encourages agencies to use </a:t>
            </a:r>
            <a:r>
              <a:rPr lang="en-US" b="1" dirty="0"/>
              <a:t>CASAS </a:t>
            </a:r>
            <a:r>
              <a:rPr lang="en-US" b="1" dirty="0" err="1"/>
              <a:t>eTests</a:t>
            </a:r>
            <a:r>
              <a:rPr lang="en-US" b="1" dirty="0"/>
              <a:t> Online </a:t>
            </a:r>
            <a:r>
              <a:rPr lang="en-US" dirty="0"/>
              <a:t>together with </a:t>
            </a:r>
            <a:r>
              <a:rPr lang="en-US" b="1" dirty="0" err="1"/>
              <a:t>TOPSpro</a:t>
            </a:r>
            <a:r>
              <a:rPr lang="en-US" b="1" dirty="0"/>
              <a:t> Enterprise Online.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2018 CASAS. All rights reserved.                    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1D7333-EA18-4B3D-B06C-52F3B9827936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46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2018 CASAS. All rights reserved.                    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1D7333-EA18-4B3D-B06C-52F3B9827936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defTabSz="966527">
              <a:spcBef>
                <a:spcPts val="452"/>
              </a:spcBef>
              <a:defRPr/>
            </a:pPr>
            <a:r>
              <a:rPr lang="en-US" b="1" dirty="0"/>
              <a:t>PRESENTER/TRAINER NOTES:</a:t>
            </a:r>
          </a:p>
          <a:p>
            <a:pPr marL="241633" indent="-241633" eaLnBrk="1" hangingPunct="1">
              <a:spcBef>
                <a:spcPts val="452"/>
              </a:spcBef>
              <a:buFont typeface="+mj-lt"/>
              <a:buAutoNum type="arabicPeriod"/>
            </a:pPr>
            <a:r>
              <a:rPr lang="en-US" dirty="0">
                <a:cs typeface="Arial" charset="0"/>
              </a:rPr>
              <a:t>Agencies have the option of using web-based tests in combination with paper-based tests.</a:t>
            </a:r>
          </a:p>
          <a:p>
            <a:pPr marL="241649" indent="-241649">
              <a:buFont typeface="+mj-lt"/>
              <a:buAutoNum type="arabicPeriod"/>
            </a:pPr>
            <a:r>
              <a:rPr lang="en-US" dirty="0"/>
              <a:t>Encourage participants to contact </a:t>
            </a:r>
            <a:r>
              <a:rPr lang="en-US" dirty="0">
                <a:hlinkClick r:id="rId3"/>
              </a:rPr>
              <a:t>techsupport@casas.org</a:t>
            </a:r>
            <a:r>
              <a:rPr lang="en-US" dirty="0"/>
              <a:t> for additional information about how to get started with CASAS </a:t>
            </a:r>
            <a:r>
              <a:rPr lang="en-US" dirty="0" err="1"/>
              <a:t>eTests</a:t>
            </a:r>
            <a:r>
              <a:rPr lang="en-US" dirty="0"/>
              <a:t> Online.</a:t>
            </a:r>
          </a:p>
          <a:p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3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PRESENTER/TRAINER NOTES:</a:t>
            </a:r>
          </a:p>
          <a:p>
            <a:pPr marL="239003" indent="-239003">
              <a:buFont typeface="+mj-lt"/>
              <a:buAutoNum type="arabicPeriod"/>
            </a:pPr>
            <a:r>
              <a:rPr lang="en-US" dirty="0"/>
              <a:t>Have participants look at questions in terms of their agency.</a:t>
            </a:r>
          </a:p>
          <a:p>
            <a:pPr marL="239003" indent="-239003">
              <a:buFont typeface="+mj-lt"/>
              <a:buAutoNum type="arabicPeriod"/>
            </a:pPr>
            <a:r>
              <a:rPr lang="en-US" dirty="0"/>
              <a:t>Get feedback from participants on the final bullet about why competencies are important.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2018 CASAS. All rights reserved.                    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1D7333-EA18-4B3D-B06C-52F3B9827936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129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52"/>
              </a:spcBef>
            </a:pPr>
            <a:r>
              <a:rPr lang="en-US" b="1" dirty="0"/>
              <a:t>PRESENTER/TRAINER NOTES:</a:t>
            </a:r>
          </a:p>
          <a:p>
            <a:pPr marL="239003" indent="-239003" defTabSz="476346" eaLnBrk="1" hangingPunct="1">
              <a:spcBef>
                <a:spcPts val="452"/>
              </a:spcBef>
              <a:buFont typeface="+mj-lt"/>
              <a:buAutoNum type="arabicPeriod"/>
            </a:pPr>
            <a:r>
              <a:rPr lang="en-US" dirty="0">
                <a:cs typeface="Arial" charset="0"/>
              </a:rPr>
              <a:t>Every competency is identified with a three-digit number. </a:t>
            </a:r>
          </a:p>
          <a:p>
            <a:pPr marL="239003" indent="-239003" defTabSz="476346" eaLnBrk="1" hangingPunct="1">
              <a:spcBef>
                <a:spcPts val="452"/>
              </a:spcBef>
              <a:buFont typeface="+mj-lt"/>
              <a:buAutoNum type="arabicPeriod"/>
            </a:pPr>
            <a:r>
              <a:rPr lang="en-US" dirty="0">
                <a:cs typeface="Arial" charset="0"/>
              </a:rPr>
              <a:t>The first digit refers to the content area.</a:t>
            </a:r>
          </a:p>
          <a:p>
            <a:pPr marL="640023" lvl="1" indent="-182864" defTabSz="476346" eaLnBrk="1" hangingPunct="1">
              <a:spcBef>
                <a:spcPts val="452"/>
              </a:spcBef>
              <a:buFont typeface="Arial" pitchFamily="34" charset="0"/>
              <a:buChar char="•"/>
            </a:pPr>
            <a:r>
              <a:rPr lang="en-US" dirty="0">
                <a:cs typeface="Arial" charset="0"/>
              </a:rPr>
              <a:t>This slide shows Content Area 7 - Learning and Thinking Skills.</a:t>
            </a:r>
          </a:p>
          <a:p>
            <a:pPr marL="239003" indent="-239003" defTabSz="476346" eaLnBrk="1" hangingPunct="1">
              <a:spcBef>
                <a:spcPts val="452"/>
              </a:spcBef>
              <a:buFont typeface="+mj-lt"/>
              <a:buAutoNum type="arabicPeriod"/>
            </a:pPr>
            <a:r>
              <a:rPr lang="en-US" dirty="0">
                <a:cs typeface="Arial" charset="0"/>
              </a:rPr>
              <a:t>The second digit corresponds to a competency area. </a:t>
            </a:r>
          </a:p>
          <a:p>
            <a:pPr marL="640023" lvl="1" indent="-182864" defTabSz="476346" eaLnBrk="1" hangingPunct="1">
              <a:spcBef>
                <a:spcPts val="452"/>
              </a:spcBef>
              <a:buFont typeface="Arial" pitchFamily="34" charset="0"/>
              <a:buChar char="•"/>
            </a:pPr>
            <a:r>
              <a:rPr lang="en-US" b="1" dirty="0">
                <a:cs typeface="Arial" charset="0"/>
              </a:rPr>
              <a:t>7.7</a:t>
            </a:r>
            <a:r>
              <a:rPr lang="en-US" dirty="0">
                <a:cs typeface="Arial" charset="0"/>
              </a:rPr>
              <a:t> </a:t>
            </a:r>
            <a:r>
              <a:rPr lang="en-US" b="1" dirty="0">
                <a:cs typeface="Arial" charset="0"/>
              </a:rPr>
              <a:t>Demonstrate the ability to use information and communication technology.</a:t>
            </a:r>
          </a:p>
          <a:p>
            <a:pPr marL="239003" indent="-239003" defTabSz="476346" eaLnBrk="1" hangingPunct="1">
              <a:spcBef>
                <a:spcPts val="452"/>
              </a:spcBef>
              <a:buFont typeface="+mj-lt"/>
              <a:buAutoNum type="arabicPeriod"/>
            </a:pPr>
            <a:r>
              <a:rPr lang="en-US" dirty="0">
                <a:cs typeface="Arial" charset="0"/>
              </a:rPr>
              <a:t>The three-digit competency statement 7.7.4 describes a measurable action.</a:t>
            </a:r>
          </a:p>
          <a:p>
            <a:pPr marL="640023" lvl="2" indent="-182864" defTabSz="476346" eaLnBrk="1" hangingPunct="1">
              <a:spcBef>
                <a:spcPts val="452"/>
              </a:spcBef>
              <a:buFont typeface="Arial" pitchFamily="34" charset="0"/>
              <a:buChar char="•"/>
            </a:pPr>
            <a:r>
              <a:rPr lang="en-US" b="1" dirty="0">
                <a:cs typeface="Arial" charset="0"/>
              </a:rPr>
              <a:t>Demonstrate ability to use e-mail and other messaging systems. </a:t>
            </a:r>
          </a:p>
          <a:p>
            <a:pPr marL="239003" indent="-239003" defTabSz="476346" eaLnBrk="1" hangingPunct="1">
              <a:spcBef>
                <a:spcPts val="452"/>
              </a:spcBef>
              <a:buFont typeface="+mj-lt"/>
              <a:buAutoNum type="arabicPeriod"/>
            </a:pPr>
            <a:r>
              <a:rPr lang="en-US" dirty="0">
                <a:cs typeface="Arial" charset="0"/>
              </a:rPr>
              <a:t>Every test item in the CASAS system corresponds to at least one specific three-digit competency statement.</a:t>
            </a:r>
          </a:p>
          <a:p>
            <a:pPr marL="239003" indent="-239003" defTabSz="476346" eaLnBrk="1" hangingPunct="1">
              <a:spcBef>
                <a:spcPts val="452"/>
              </a:spcBef>
              <a:buFont typeface="+mj-lt"/>
              <a:buAutoNum type="arabicPeriod"/>
            </a:pPr>
            <a:r>
              <a:rPr lang="en-US" dirty="0">
                <a:cs typeface="Arial" charset="0"/>
              </a:rPr>
              <a:t>Ask participants to complete </a:t>
            </a:r>
            <a:r>
              <a:rPr lang="en-US" b="1" dirty="0">
                <a:cs typeface="Arial" charset="0"/>
              </a:rPr>
              <a:t>Activity </a:t>
            </a:r>
            <a:r>
              <a:rPr lang="en-US" b="1" dirty="0" smtClean="0">
                <a:cs typeface="Arial" charset="0"/>
              </a:rPr>
              <a:t>2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in their packet.</a:t>
            </a:r>
          </a:p>
          <a:p>
            <a:pPr marL="640023" lvl="1" indent="-182864">
              <a:buFont typeface="Arial" pitchFamily="34" charset="0"/>
              <a:buChar char="•"/>
            </a:pPr>
            <a:r>
              <a:rPr lang="en-US" dirty="0"/>
              <a:t>Have participants work with a partner and select one of three scenarios.</a:t>
            </a:r>
          </a:p>
          <a:p>
            <a:pPr marL="640023" lvl="1" indent="-182864">
              <a:buFont typeface="Arial" pitchFamily="34" charset="0"/>
              <a:buChar char="•"/>
            </a:pPr>
            <a:r>
              <a:rPr lang="en-US" dirty="0"/>
              <a:t>Have each group report back on one specific scenario and competencies they chose.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2018 CASAS. All rights reserved.                    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1D7333-EA18-4B3D-B06C-52F3B9827936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793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PRESENTER/TRAINER NOTES:</a:t>
            </a:r>
          </a:p>
          <a:p>
            <a:pPr marL="239003" indent="-239003">
              <a:buFont typeface="+mj-lt"/>
              <a:buAutoNum type="arabicPeriod"/>
            </a:pPr>
            <a:r>
              <a:rPr lang="en-US" dirty="0"/>
              <a:t>Welcome participants and introduce yourself.</a:t>
            </a:r>
          </a:p>
          <a:p>
            <a:pPr marL="239003" indent="-239003">
              <a:buFont typeface="+mj-lt"/>
              <a:buAutoNum type="arabicPeriod"/>
            </a:pPr>
            <a:r>
              <a:rPr lang="en-US" dirty="0"/>
              <a:t>Explain that this session is for participants who have completed CASAS Implementation Training (IT</a:t>
            </a:r>
            <a:r>
              <a:rPr lang="en-US" dirty="0" smtClean="0"/>
              <a:t>), either face-to-face or online.</a:t>
            </a:r>
            <a:endParaRPr lang="en-US" dirty="0"/>
          </a:p>
          <a:p>
            <a:pPr marL="239003" indent="-239003">
              <a:buFont typeface="+mj-lt"/>
              <a:buAutoNum type="arabicPeriod"/>
            </a:pPr>
            <a:r>
              <a:rPr lang="en-US" dirty="0"/>
              <a:t>This session is not appropriate for participants new to CASAS.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2018 CASAS. All rights reserved.                    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1D7333-EA18-4B3D-B06C-52F3B982793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1150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2018 CASAS. All rights reserved.                    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1D7333-EA18-4B3D-B06C-52F3B9827936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8675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2018 CASAS. All rights reserved.                    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1D7333-EA18-4B3D-B06C-52F3B9827936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510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2018 CASAS. All rights reserved.                    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1D7333-EA18-4B3D-B06C-52F3B9827936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293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27">
              <a:defRPr/>
            </a:pPr>
            <a:r>
              <a:rPr lang="en-US" b="1" dirty="0"/>
              <a:t>PRESENTER/TRAINER NOTES:</a:t>
            </a:r>
          </a:p>
          <a:p>
            <a:pPr marL="241633" indent="-241633" defTabSz="966527">
              <a:buFont typeface="+mj-lt"/>
              <a:buAutoNum type="arabicPeriod"/>
              <a:defRPr/>
            </a:pPr>
            <a:r>
              <a:rPr lang="en-US" dirty="0"/>
              <a:t>Review questions.</a:t>
            </a:r>
          </a:p>
          <a:p>
            <a:pPr marL="241633" indent="-241633" defTabSz="966527">
              <a:buFont typeface="+mj-lt"/>
              <a:buAutoNum type="arabicPeriod"/>
              <a:defRPr/>
            </a:pPr>
            <a:r>
              <a:rPr lang="en-US" dirty="0"/>
              <a:t>Solicit feedback.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2018 CASAS. All rights reserved.                    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1D7333-EA18-4B3D-B06C-52F3B9827936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761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40580"/>
            <a:ext cx="5852160" cy="432054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PRESENTER/TRAINER NOTES:</a:t>
            </a:r>
          </a:p>
          <a:p>
            <a:pPr marL="241633" indent="-241633">
              <a:buFont typeface="+mj-lt"/>
              <a:buAutoNum type="arabicPeriod"/>
            </a:pPr>
            <a:r>
              <a:rPr lang="en-US" dirty="0">
                <a:cs typeface="Arial" charset="0"/>
              </a:rPr>
              <a:t>Review bullets.</a:t>
            </a:r>
          </a:p>
          <a:p>
            <a:pPr marL="241633" indent="-241633">
              <a:buFont typeface="+mj-lt"/>
              <a:buAutoNum type="arabicPeriod"/>
            </a:pPr>
            <a:r>
              <a:rPr lang="en-US" dirty="0"/>
              <a:t>Visit linked resource if time permits and Internet connection is available.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2018 CASAS. All rights reserved.                    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1D7333-EA18-4B3D-B06C-52F3B9827936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1681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27">
              <a:defRPr/>
            </a:pPr>
            <a:r>
              <a:rPr lang="en-US" b="1" dirty="0"/>
              <a:t>PRESENTER/TRAINER NOTES:</a:t>
            </a:r>
          </a:p>
          <a:p>
            <a:pPr marL="241633" indent="-241633" defTabSz="966527">
              <a:buFont typeface="+mj-lt"/>
              <a:buAutoNum type="arabicPeriod"/>
              <a:defRPr/>
            </a:pPr>
            <a:r>
              <a:rPr lang="en-US" dirty="0" smtClean="0"/>
              <a:t>This </a:t>
            </a:r>
            <a:r>
              <a:rPr lang="en-US" dirty="0"/>
              <a:t>slide shows </a:t>
            </a:r>
            <a:r>
              <a:rPr lang="en-US" dirty="0" smtClean="0"/>
              <a:t>content </a:t>
            </a:r>
            <a:r>
              <a:rPr lang="en-US" dirty="0"/>
              <a:t>standards categories for reading, listening, and math.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3BAC3-97E6-419E-96CF-0866AD46787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2018 CASAS. All rights reserved.                                  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599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40580"/>
            <a:ext cx="5852160" cy="4320540"/>
          </a:xfrm>
        </p:spPr>
        <p:txBody>
          <a:bodyPr/>
          <a:lstStyle/>
          <a:p>
            <a:r>
              <a:rPr lang="en-US" b="1" dirty="0"/>
              <a:t>PRESENTER/TRAINER NOTES:</a:t>
            </a:r>
          </a:p>
          <a:p>
            <a:pPr marL="239003" indent="-239003">
              <a:buFont typeface="+mj-lt"/>
              <a:buAutoNum type="arabicPeriod"/>
            </a:pPr>
            <a:r>
              <a:rPr lang="en-US" dirty="0"/>
              <a:t>This slide shows an example of how content standards work with competencies to support instruction.</a:t>
            </a:r>
          </a:p>
          <a:p>
            <a:pPr marL="239003" indent="-239003">
              <a:buFont typeface="+mj-lt"/>
              <a:buAutoNum type="arabicPeriod"/>
            </a:pPr>
            <a:r>
              <a:rPr lang="en-US" dirty="0"/>
              <a:t>Walk through the information with participants.</a:t>
            </a:r>
          </a:p>
          <a:p>
            <a:pPr marL="239003" indent="-239003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b="1" dirty="0"/>
              <a:t>CASAS Competency </a:t>
            </a:r>
            <a:r>
              <a:rPr lang="en-US" dirty="0"/>
              <a:t>shown here, </a:t>
            </a:r>
            <a:r>
              <a:rPr lang="en-US" b="1" dirty="0"/>
              <a:t>1.4.2</a:t>
            </a:r>
            <a:r>
              <a:rPr lang="en-US" dirty="0"/>
              <a:t>, correlates to the reading example. </a:t>
            </a:r>
          </a:p>
          <a:p>
            <a:pPr marL="239003" indent="-239003">
              <a:buFont typeface="+mj-lt"/>
              <a:buAutoNum type="arabicPeriod"/>
            </a:pPr>
            <a:r>
              <a:rPr lang="en-US" dirty="0"/>
              <a:t>For students to decode or understand the rental ad shown, they need to be able to interpret abbreviations and read basic sight words.</a:t>
            </a:r>
          </a:p>
          <a:p>
            <a:pPr marL="239003" indent="-239003">
              <a:buFont typeface="+mj-lt"/>
              <a:buAutoNum type="arabicPeriod"/>
            </a:pPr>
            <a:r>
              <a:rPr lang="en-US" i="1" dirty="0"/>
              <a:t>“Are there any other underlying basic skills they might need to understand this rental ad?”</a:t>
            </a:r>
          </a:p>
          <a:p>
            <a:pPr marL="640023" lvl="1" indent="-182864">
              <a:buFont typeface="Arial" pitchFamily="34" charset="0"/>
              <a:buChar char="•"/>
            </a:pPr>
            <a:r>
              <a:rPr lang="en-US" dirty="0"/>
              <a:t>one possible answer: recognize and understand numbers</a:t>
            </a:r>
          </a:p>
          <a:p>
            <a:pPr marL="239003" indent="-239003">
              <a:buFont typeface="+mj-lt"/>
              <a:buAutoNum type="arabicPeriod"/>
            </a:pPr>
            <a:r>
              <a:rPr lang="en-US" dirty="0"/>
              <a:t>Have participants </a:t>
            </a:r>
            <a:r>
              <a:rPr lang="en-US" b="1" dirty="0"/>
              <a:t>only </a:t>
            </a:r>
            <a:r>
              <a:rPr lang="en-US" dirty="0"/>
              <a:t>complete the top half of </a:t>
            </a:r>
            <a:r>
              <a:rPr lang="en-US" b="1" dirty="0"/>
              <a:t>Activity 4</a:t>
            </a:r>
            <a:r>
              <a:rPr lang="en-US" dirty="0"/>
              <a:t>. </a:t>
            </a:r>
          </a:p>
          <a:p>
            <a:pPr marL="640023" lvl="1" indent="-182864">
              <a:buFont typeface="Arial" pitchFamily="34" charset="0"/>
              <a:buChar char="•"/>
            </a:pPr>
            <a:r>
              <a:rPr lang="en-US" dirty="0"/>
              <a:t>Allow </a:t>
            </a:r>
            <a:r>
              <a:rPr lang="en-US" u="sng" dirty="0"/>
              <a:t>ten minutes </a:t>
            </a:r>
            <a:r>
              <a:rPr lang="en-US" dirty="0"/>
              <a:t>and have them work in pairs or groups. </a:t>
            </a:r>
          </a:p>
          <a:p>
            <a:pPr marL="640023" lvl="1" indent="-182864">
              <a:buFont typeface="Arial" pitchFamily="34" charset="0"/>
              <a:buChar char="•"/>
            </a:pPr>
            <a:r>
              <a:rPr lang="en-US" dirty="0"/>
              <a:t>Have several participants share with the group.</a:t>
            </a:r>
          </a:p>
          <a:p>
            <a:pPr marL="640023" lvl="1" indent="-182864">
              <a:buFont typeface="Arial" pitchFamily="34" charset="0"/>
              <a:buChar char="•"/>
            </a:pPr>
            <a:r>
              <a:rPr lang="en-US" dirty="0"/>
              <a:t>If time permits, have participants work in pairs or groups to select a competency from the previous slide and complete the exercise on the bottom half of the page.</a:t>
            </a:r>
          </a:p>
          <a:p>
            <a:pPr marL="640023" lvl="1" indent="-182864">
              <a:buFont typeface="Arial" pitchFamily="34" charset="0"/>
              <a:buChar char="•"/>
            </a:pPr>
            <a:r>
              <a:rPr lang="en-US" dirty="0"/>
              <a:t>Encourage them to use the second mapping activity as a staff development topic at their agency.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2018 CASAS. All rights reserved.                    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1D7333-EA18-4B3D-B06C-52F3B9827936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6247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27">
              <a:defRPr/>
            </a:pPr>
            <a:r>
              <a:rPr lang="en-US" b="1" dirty="0"/>
              <a:t>PRESENTER/TRAINER NOTES:</a:t>
            </a:r>
            <a:endParaRPr lang="en-US" dirty="0"/>
          </a:p>
          <a:p>
            <a:pPr marL="241633" indent="-241633" eaLnBrk="1" hangingPunct="1">
              <a:buFont typeface="+mj-lt"/>
              <a:buAutoNum type="arabicPeriod"/>
            </a:pPr>
            <a:r>
              <a:rPr lang="en-US" dirty="0"/>
              <a:t>Explain that CASAS does not have a fixed curriculum but provides a number of resources to support curriculum design.</a:t>
            </a:r>
            <a:endParaRPr lang="en-US" dirty="0"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2018 CASAS. All rights reserved.                    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1D7333-EA18-4B3D-B06C-52F3B9827936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704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27">
              <a:defRPr/>
            </a:pPr>
            <a:r>
              <a:rPr lang="en-US" b="1" dirty="0"/>
              <a:t>PRESENTER/TRAINER NOTES:</a:t>
            </a:r>
          </a:p>
          <a:p>
            <a:pPr marL="241649" indent="-241649">
              <a:buFont typeface="+mj-lt"/>
              <a:buAutoNum type="arabicPeriod"/>
            </a:pPr>
            <a:r>
              <a:rPr lang="en-US" dirty="0"/>
              <a:t>For programs that score answer sheets manually, these individual student worksheets are available in the TAMs.</a:t>
            </a:r>
          </a:p>
          <a:p>
            <a:pPr marL="228580" indent="-228580">
              <a:buFont typeface="+mj-lt"/>
              <a:buAutoNum type="arabicPeriod"/>
            </a:pPr>
            <a:r>
              <a:rPr lang="en-US" dirty="0"/>
              <a:t>The format in this report is similar to reports generated through </a:t>
            </a:r>
            <a:r>
              <a:rPr lang="en-US" b="1" dirty="0" err="1"/>
              <a:t>TOPSpro</a:t>
            </a:r>
            <a:r>
              <a:rPr lang="en-US" b="1" dirty="0"/>
              <a:t> Enterprise.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2018 CASAS. All rights reserved.                    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1D7333-EA18-4B3D-B06C-52F3B9827936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4114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27">
              <a:defRPr/>
            </a:pPr>
            <a:r>
              <a:rPr lang="en-US" b="1" dirty="0"/>
              <a:t>PRESENTER/TRAINER NOTES:</a:t>
            </a:r>
          </a:p>
          <a:p>
            <a:pPr marL="241649" indent="-241649">
              <a:buFont typeface="+mj-lt"/>
              <a:buAutoNum type="arabicPeriod"/>
            </a:pPr>
            <a:r>
              <a:rPr lang="en-US" dirty="0"/>
              <a:t>For programs that score answer sheets manually, these individual student worksheets are available in the TAMs.</a:t>
            </a:r>
          </a:p>
          <a:p>
            <a:pPr marL="228580" indent="-228580">
              <a:buFont typeface="+mj-lt"/>
              <a:buAutoNum type="arabicPeriod"/>
            </a:pPr>
            <a:r>
              <a:rPr lang="en-US" dirty="0"/>
              <a:t>The format in this report is similar to reports generated through </a:t>
            </a:r>
            <a:r>
              <a:rPr lang="en-US" b="1" dirty="0" err="1"/>
              <a:t>TOPSpro</a:t>
            </a:r>
            <a:r>
              <a:rPr lang="en-US" b="1" dirty="0"/>
              <a:t> Enterprise.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2018 CASAS. All rights reserved.                    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1D7333-EA18-4B3D-B06C-52F3B9827936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750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27">
              <a:defRPr/>
            </a:pPr>
            <a:r>
              <a:rPr lang="en-US" b="1" dirty="0"/>
              <a:t>PRESENTER/TRAINER NOTES:</a:t>
            </a:r>
          </a:p>
          <a:p>
            <a:pPr marL="241633" indent="-241633">
              <a:buFont typeface="+mj-lt"/>
              <a:buAutoNum type="arabicPeriod"/>
            </a:pPr>
            <a:r>
              <a:rPr lang="en-US" dirty="0"/>
              <a:t>Review bullets.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2018 CASAS. All rights reserved.                    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1D7333-EA18-4B3D-B06C-52F3B982793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948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27">
              <a:defRPr/>
            </a:pPr>
            <a:r>
              <a:rPr lang="en-US" b="1" dirty="0"/>
              <a:t>PRESENTER/TRAINER NOTES:</a:t>
            </a:r>
          </a:p>
          <a:p>
            <a:pPr marL="241649" indent="-241649">
              <a:buFont typeface="+mj-lt"/>
              <a:buAutoNum type="arabicPeriod"/>
            </a:pPr>
            <a:r>
              <a:rPr lang="en-US" dirty="0"/>
              <a:t>Review bullets.</a:t>
            </a:r>
          </a:p>
          <a:p>
            <a:pPr marL="241633" indent="-241633">
              <a:buFont typeface="+mj-lt"/>
              <a:buAutoNum type="arabicPeriod"/>
            </a:pPr>
            <a:r>
              <a:rPr lang="en-US" dirty="0"/>
              <a:t>Emphasize that even if an agency administers paper-based tests, they can benefit from using </a:t>
            </a:r>
            <a:r>
              <a:rPr lang="en-US" b="1" dirty="0" err="1"/>
              <a:t>TOPSpro</a:t>
            </a:r>
            <a:r>
              <a:rPr lang="en-US" b="1" dirty="0"/>
              <a:t> Enterprise </a:t>
            </a:r>
            <a:r>
              <a:rPr lang="en-US" dirty="0"/>
              <a:t>to process results for automated scoring, recording, and reporting test information.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2018 CASAS. All rights reserved.                    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1D7333-EA18-4B3D-B06C-52F3B9827936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054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2018 CASAS. All rights reserved.                    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1D7333-EA18-4B3D-B06C-52F3B9827936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006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PRESENTER/TRAINER NOTES:</a:t>
            </a:r>
          </a:p>
          <a:p>
            <a:pPr marL="241649" indent="-241649">
              <a:buFont typeface="+mj-lt"/>
              <a:buAutoNum type="arabicPeriod"/>
              <a:defRPr/>
            </a:pPr>
            <a:r>
              <a:rPr lang="en-US" dirty="0"/>
              <a:t>This slide shows a </a:t>
            </a:r>
            <a:r>
              <a:rPr lang="en-US" b="1" dirty="0"/>
              <a:t>Class Performance </a:t>
            </a:r>
            <a:r>
              <a:rPr lang="en-US" dirty="0"/>
              <a:t>report sorted by percentage correct. </a:t>
            </a:r>
          </a:p>
          <a:p>
            <a:pPr marL="241649" indent="-241649">
              <a:buFont typeface="+mj-lt"/>
              <a:buAutoNum type="arabicPeriod"/>
              <a:defRPr/>
            </a:pPr>
            <a:r>
              <a:rPr lang="en-US" dirty="0"/>
              <a:t>This report is a popular alternative to the </a:t>
            </a:r>
            <a:r>
              <a:rPr lang="en-US" b="1" dirty="0"/>
              <a:t>Class Profile </a:t>
            </a:r>
            <a:r>
              <a:rPr lang="en-US" dirty="0"/>
              <a:t>report from a previous slide</a:t>
            </a:r>
            <a:r>
              <a:rPr lang="en-US" dirty="0" smtClean="0"/>
              <a:t>.</a:t>
            </a:r>
          </a:p>
          <a:p>
            <a:pPr marL="241649" indent="-241649">
              <a:buFont typeface="+mj-lt"/>
              <a:buAutoNum type="arabicPeriod"/>
              <a:defRPr/>
            </a:pPr>
            <a:r>
              <a:rPr lang="en-US" dirty="0" smtClean="0"/>
              <a:t>Go over the headings: position – test question number; correct – percentage of students who answered a particular item correctly; comp. no. – competency statement number; task – task area; competency description – bold statements = main competency addressed; non-bold statements = second or third competencies addressed.</a:t>
            </a:r>
            <a:endParaRPr lang="en-US" dirty="0"/>
          </a:p>
          <a:p>
            <a:pPr marL="241649" indent="-241649">
              <a:buFont typeface="+mj-lt"/>
              <a:buAutoNum type="arabicPeriod"/>
              <a:defRPr/>
            </a:pPr>
            <a:r>
              <a:rPr lang="en-US" dirty="0"/>
              <a:t>Teachers can readily identify areas of greatest need to develop lessons that address those needs and prepare students for post/progress-testing.</a:t>
            </a:r>
          </a:p>
          <a:p>
            <a:pPr marL="241649" indent="-241649" defTabSz="966592">
              <a:buFont typeface="+mj-lt"/>
              <a:buAutoNum type="arabicPeriod"/>
              <a:defRPr/>
            </a:pPr>
            <a:r>
              <a:rPr lang="en-US" dirty="0"/>
              <a:t>Sample report available on the CASAS website at: </a:t>
            </a:r>
            <a:r>
              <a:rPr lang="en-US" dirty="0">
                <a:hlinkClick r:id="rId3"/>
              </a:rPr>
              <a:t>www.casas.org &gt; Product Overviews &gt; Software &gt; </a:t>
            </a:r>
            <a:r>
              <a:rPr lang="en-US" dirty="0" err="1">
                <a:hlinkClick r:id="rId3"/>
              </a:rPr>
              <a:t>TOPSpro</a:t>
            </a:r>
            <a:r>
              <a:rPr lang="en-US" dirty="0">
                <a:hlinkClick r:id="rId3"/>
              </a:rPr>
              <a:t> Enterprise &gt; Sample Reports </a:t>
            </a:r>
            <a:endParaRPr lang="en-US" dirty="0"/>
          </a:p>
          <a:p>
            <a:pPr marL="241649" indent="-241649">
              <a:buFont typeface="+mj-lt"/>
              <a:buAutoNum type="arabicPeriod"/>
              <a:defRPr/>
            </a:pPr>
            <a:r>
              <a:rPr lang="en-US" dirty="0"/>
              <a:t>Ask if anyone has questions.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2018 CASAS. All rights reserved.                    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1D7333-EA18-4B3D-B06C-52F3B9827936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7303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92">
              <a:defRPr/>
            </a:pPr>
            <a:r>
              <a:rPr lang="en-US" b="1" dirty="0"/>
              <a:t>PRESENTER/TRAINER NOTES:</a:t>
            </a:r>
          </a:p>
          <a:p>
            <a:pPr marL="241649" indent="-241649">
              <a:buFont typeface="+mj-lt"/>
              <a:buAutoNum type="arabicPeriod"/>
            </a:pPr>
            <a:r>
              <a:rPr lang="en-US" dirty="0"/>
              <a:t>This slide shows an example of an </a:t>
            </a:r>
            <a:r>
              <a:rPr lang="en-US" b="1" dirty="0"/>
              <a:t>Individual Skills Profile </a:t>
            </a:r>
            <a:r>
              <a:rPr lang="en-US" dirty="0"/>
              <a:t>report.</a:t>
            </a:r>
          </a:p>
          <a:p>
            <a:pPr marL="241649" indent="-241649">
              <a:buFont typeface="+mj-lt"/>
              <a:buAutoNum type="arabicPeriod"/>
            </a:pPr>
            <a:r>
              <a:rPr lang="en-US" dirty="0"/>
              <a:t>This sample displays competencies assessed in reading and math and includes a predictor for the likelihood of passing different GED subsections.</a:t>
            </a:r>
          </a:p>
          <a:p>
            <a:pPr marL="241649" indent="-241649">
              <a:buFont typeface="+mj-lt"/>
              <a:buAutoNum type="arabicPeriod"/>
            </a:pPr>
            <a:r>
              <a:rPr lang="en-US" dirty="0"/>
              <a:t>CASAS is currently undertaking a study with </a:t>
            </a:r>
            <a:r>
              <a:rPr lang="en-US" dirty="0" err="1"/>
              <a:t>HiSET</a:t>
            </a:r>
            <a:r>
              <a:rPr lang="en-US" dirty="0"/>
              <a:t> and the new GED to update the predictor for either type of High School Equivalency (HSE) exam.</a:t>
            </a:r>
          </a:p>
          <a:p>
            <a:pPr marL="241649" indent="-241649">
              <a:buFont typeface="+mj-lt"/>
              <a:buAutoNum type="arabicPeriod"/>
            </a:pPr>
            <a:r>
              <a:rPr lang="en-US" dirty="0"/>
              <a:t>This is a very popular report among </a:t>
            </a:r>
            <a:r>
              <a:rPr lang="en-US" b="1" dirty="0"/>
              <a:t>ABE</a:t>
            </a:r>
            <a:r>
              <a:rPr lang="en-US" dirty="0"/>
              <a:t>, </a:t>
            </a:r>
            <a:r>
              <a:rPr lang="en-US" b="1" dirty="0"/>
              <a:t>HSE</a:t>
            </a:r>
            <a:r>
              <a:rPr lang="en-US" dirty="0"/>
              <a:t>, and </a:t>
            </a:r>
            <a:r>
              <a:rPr lang="en-US" b="1" dirty="0"/>
              <a:t>HSD</a:t>
            </a:r>
            <a:r>
              <a:rPr lang="en-US" dirty="0"/>
              <a:t> programs as well as workforce readiness programs.</a:t>
            </a:r>
          </a:p>
          <a:p>
            <a:pPr marL="241649" indent="-241649" defTabSz="966592">
              <a:buFont typeface="+mj-lt"/>
              <a:buAutoNum type="arabicPeriod"/>
            </a:pPr>
            <a:r>
              <a:rPr lang="en-US" dirty="0"/>
              <a:t>Sample report available on the CASAS website at: </a:t>
            </a:r>
            <a:r>
              <a:rPr lang="en-US" dirty="0">
                <a:hlinkClick r:id="rId3"/>
              </a:rPr>
              <a:t>www.casas.org &gt; Product Overviews &gt; Software &gt; </a:t>
            </a:r>
            <a:r>
              <a:rPr lang="en-US" dirty="0" err="1">
                <a:hlinkClick r:id="rId3"/>
              </a:rPr>
              <a:t>TOPSpro</a:t>
            </a:r>
            <a:r>
              <a:rPr lang="en-US" dirty="0">
                <a:hlinkClick r:id="rId3"/>
              </a:rPr>
              <a:t> Enterprise &gt; Sample Reports </a:t>
            </a:r>
            <a:endParaRPr lang="en-US" dirty="0"/>
          </a:p>
          <a:p>
            <a:pPr marL="241649" indent="-241649">
              <a:buFont typeface="+mj-lt"/>
              <a:buAutoNum type="arabicPeriod"/>
            </a:pPr>
            <a:r>
              <a:rPr lang="en-US" dirty="0"/>
              <a:t>Ask if anyone has questions.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2018 CASAS. All rights reserved.                    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1D7333-EA18-4B3D-B06C-52F3B9827936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2814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92">
              <a:defRPr/>
            </a:pPr>
            <a:r>
              <a:rPr lang="en-US" b="1" dirty="0"/>
              <a:t>PRESENTER/TRAINER NOTES:</a:t>
            </a:r>
          </a:p>
          <a:p>
            <a:pPr marL="239019" indent="-239019">
              <a:buFont typeface="+mj-lt"/>
              <a:buAutoNum type="arabicPeriod"/>
            </a:pPr>
            <a:r>
              <a:rPr lang="en-US" dirty="0"/>
              <a:t>This is another example of an </a:t>
            </a:r>
            <a:r>
              <a:rPr lang="en-US" b="1" dirty="0"/>
              <a:t>Individual Skills Profile </a:t>
            </a:r>
            <a:r>
              <a:rPr lang="en-US" dirty="0"/>
              <a:t>report.</a:t>
            </a:r>
          </a:p>
          <a:p>
            <a:pPr marL="239019" indent="-239019">
              <a:buFont typeface="+mj-lt"/>
              <a:buAutoNum type="arabicPeriod"/>
            </a:pPr>
            <a:r>
              <a:rPr lang="en-US" dirty="0"/>
              <a:t>This sample displays competencies assessed in reading and listening.</a:t>
            </a:r>
          </a:p>
          <a:p>
            <a:pPr marL="239019" indent="-239019" defTabSz="966592">
              <a:buFont typeface="+mj-lt"/>
              <a:buAutoNum type="arabicPeriod"/>
              <a:defRPr/>
            </a:pPr>
            <a:r>
              <a:rPr lang="en-US" dirty="0"/>
              <a:t>Sample report available on the CASAS website at: </a:t>
            </a:r>
            <a:r>
              <a:rPr lang="en-US" dirty="0">
                <a:hlinkClick r:id="rId3"/>
              </a:rPr>
              <a:t>www.casas.org &gt; Product Overviews &gt; Software &gt; </a:t>
            </a:r>
            <a:r>
              <a:rPr lang="en-US" dirty="0" err="1">
                <a:hlinkClick r:id="rId3"/>
              </a:rPr>
              <a:t>TOPSpro</a:t>
            </a:r>
            <a:r>
              <a:rPr lang="en-US" dirty="0">
                <a:hlinkClick r:id="rId3"/>
              </a:rPr>
              <a:t> Enterprise &gt; Sample Reports </a:t>
            </a:r>
            <a:endParaRPr lang="en-US" dirty="0"/>
          </a:p>
          <a:p>
            <a:pPr marL="239019" indent="-239019">
              <a:buFont typeface="+mj-lt"/>
              <a:buAutoNum type="arabicPeriod"/>
            </a:pPr>
            <a:r>
              <a:rPr lang="en-US" dirty="0"/>
              <a:t>Ask if anyone has questions.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2018 CASAS. All rights reserved.                    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1D7333-EA18-4B3D-B06C-52F3B9827936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8697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92">
              <a:defRPr/>
            </a:pPr>
            <a:r>
              <a:rPr lang="en-US" b="1" dirty="0"/>
              <a:t>PRESENTER/TRAINER NOTES:</a:t>
            </a:r>
          </a:p>
          <a:p>
            <a:pPr marL="241649" indent="-241649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b="1" dirty="0"/>
              <a:t>Student Performance</a:t>
            </a:r>
            <a:r>
              <a:rPr lang="en-US" dirty="0"/>
              <a:t> report shows individual student test results on a given test form. The report - </a:t>
            </a:r>
          </a:p>
          <a:p>
            <a:pPr marL="724955" lvl="1" indent="-241649">
              <a:buFont typeface="Arial" panose="020B0604020202020204" pitchFamily="34" charset="0"/>
              <a:buChar char="•"/>
            </a:pPr>
            <a:r>
              <a:rPr lang="en-US" dirty="0"/>
              <a:t>Displays the competency number and statement for each test item.</a:t>
            </a:r>
          </a:p>
          <a:p>
            <a:pPr marL="724955" lvl="1" indent="-241649">
              <a:buFont typeface="Arial" panose="020B0604020202020204" pitchFamily="34" charset="0"/>
              <a:buChar char="•"/>
            </a:pPr>
            <a:r>
              <a:rPr lang="en-US" dirty="0"/>
              <a:t>Indicates if the student correctly answered the item. </a:t>
            </a:r>
          </a:p>
          <a:p>
            <a:pPr marL="241649" indent="-241649">
              <a:buFont typeface="+mj-lt"/>
              <a:buAutoNum type="arabicPeriod"/>
            </a:pPr>
            <a:r>
              <a:rPr lang="en-US"/>
              <a:t>This </a:t>
            </a:r>
            <a:r>
              <a:rPr lang="en-US" smtClean="0"/>
              <a:t>sample report </a:t>
            </a:r>
            <a:r>
              <a:rPr lang="en-US" dirty="0"/>
              <a:t>is sorted by order of </a:t>
            </a:r>
            <a:r>
              <a:rPr lang="en-US"/>
              <a:t>test </a:t>
            </a:r>
            <a:r>
              <a:rPr lang="en-US" smtClean="0"/>
              <a:t>item.</a:t>
            </a:r>
            <a:endParaRPr lang="en-US" dirty="0"/>
          </a:p>
          <a:p>
            <a:pPr marL="241649" indent="-241649" defTabSz="956076">
              <a:buFont typeface="+mj-lt"/>
              <a:buAutoNum type="arabicPeriod"/>
              <a:defRPr/>
            </a:pPr>
            <a:r>
              <a:rPr lang="en-US" dirty="0"/>
              <a:t>This is the electronic version of worksheets provided in TAMs.</a:t>
            </a:r>
          </a:p>
          <a:p>
            <a:pPr marL="241649" indent="-241649" defTabSz="966592">
              <a:buFont typeface="+mj-lt"/>
              <a:buAutoNum type="arabicPeriod"/>
              <a:defRPr/>
            </a:pPr>
            <a:r>
              <a:rPr lang="en-US" dirty="0"/>
              <a:t>Sample report available on the CASAS website at: </a:t>
            </a:r>
            <a:r>
              <a:rPr lang="en-US" dirty="0">
                <a:hlinkClick r:id="rId3"/>
              </a:rPr>
              <a:t>www.casas.org &gt; Product Overviews &gt; Software &gt; </a:t>
            </a:r>
            <a:r>
              <a:rPr lang="en-US" dirty="0" err="1">
                <a:hlinkClick r:id="rId3"/>
              </a:rPr>
              <a:t>TOPSpro</a:t>
            </a:r>
            <a:r>
              <a:rPr lang="en-US" dirty="0">
                <a:hlinkClick r:id="rId3"/>
              </a:rPr>
              <a:t> Enterprise &gt; Sample Reports </a:t>
            </a:r>
            <a:endParaRPr lang="en-US" dirty="0"/>
          </a:p>
          <a:p>
            <a:pPr marL="241649" indent="-241649">
              <a:buFont typeface="+mj-lt"/>
              <a:buAutoNum type="arabicPeriod"/>
            </a:pPr>
            <a:r>
              <a:rPr lang="en-US" dirty="0"/>
              <a:t>Ask if anyone has questions.</a:t>
            </a:r>
          </a:p>
          <a:p>
            <a:pPr marL="241633" indent="-241633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2018 CASAS. All rights reserved.                    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1D7333-EA18-4B3D-B06C-52F3B9827936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9409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PRESENTER/TRAINER NOTES:</a:t>
            </a:r>
          </a:p>
          <a:p>
            <a:pPr marL="241633" indent="-241633">
              <a:buFont typeface="+mj-lt"/>
              <a:buAutoNum type="arabicPeriod"/>
            </a:pPr>
            <a:r>
              <a:rPr lang="en-US" dirty="0">
                <a:cs typeface="Arial" charset="0"/>
              </a:rPr>
              <a:t>Review bullets</a:t>
            </a:r>
            <a:r>
              <a:rPr lang="en-US" dirty="0" smtClean="0">
                <a:cs typeface="Arial" charset="0"/>
              </a:rPr>
              <a:t>.</a:t>
            </a:r>
          </a:p>
          <a:p>
            <a:pPr marL="241633" indent="-241633">
              <a:buFont typeface="+mj-lt"/>
              <a:buAutoNum type="arabicPeriod"/>
            </a:pPr>
            <a:r>
              <a:rPr lang="en-US" dirty="0"/>
              <a:t>Visit linked resource if time permits and Internet connection is available.</a:t>
            </a:r>
          </a:p>
          <a:p>
            <a:pPr marL="241633" indent="-241633">
              <a:buFont typeface="+mj-lt"/>
              <a:buAutoNum type="arabicPeriod"/>
            </a:pPr>
            <a:endParaRPr lang="en-US" dirty="0">
              <a:cs typeface="Arial" charset="0"/>
            </a:endParaRPr>
          </a:p>
          <a:p>
            <a:pPr marL="241633" indent="-241633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3BAC3-97E6-419E-96CF-0866AD467872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2018 CASAS. All rights reserved.                                  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49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PRESENTER/TRAINER NOTES:</a:t>
            </a:r>
          </a:p>
          <a:p>
            <a:pPr marL="241649" indent="-241649">
              <a:buFont typeface="+mj-lt"/>
              <a:buAutoNum type="arabicPeriod"/>
            </a:pPr>
            <a:r>
              <a:rPr lang="en-US" dirty="0">
                <a:cs typeface="Arial" charset="0"/>
              </a:rPr>
              <a:t>Review bullets.</a:t>
            </a:r>
          </a:p>
          <a:p>
            <a:pPr marL="241649" indent="-241649">
              <a:buFont typeface="+mj-lt"/>
              <a:buAutoNum type="arabicPeriod"/>
            </a:pPr>
            <a:r>
              <a:rPr lang="en-US" dirty="0">
                <a:cs typeface="Arial" charset="0"/>
              </a:rPr>
              <a:t>Ask if anyone is currently using sample test items, what are they using and how are they using them.</a:t>
            </a:r>
          </a:p>
          <a:p>
            <a:pPr marL="241649" indent="-241649">
              <a:buFont typeface="+mj-lt"/>
              <a:buAutoNum type="arabicPeriod"/>
            </a:pPr>
            <a:r>
              <a:rPr lang="en-US" dirty="0"/>
              <a:t>Visit linked resource if time permits and Internet connection is available.</a:t>
            </a:r>
          </a:p>
          <a:p>
            <a:pPr marL="724939" lvl="1" indent="-241633">
              <a:buFont typeface="+mj-lt"/>
              <a:buAutoNum type="arabicPeriod"/>
            </a:pPr>
            <a:endParaRPr lang="en-US" dirty="0">
              <a:cs typeface="Arial" charset="0"/>
            </a:endParaRPr>
          </a:p>
          <a:p>
            <a:pPr marL="241633" indent="-241633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3BAC3-97E6-419E-96CF-0866AD467872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2018 CASAS. All rights reserved.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7598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27" indent="-241627">
              <a:buFont typeface="+mj-lt"/>
              <a:buAutoNum type="arabicPeriod"/>
            </a:pPr>
            <a:r>
              <a:rPr lang="en-US" dirty="0"/>
              <a:t>Introduce </a:t>
            </a:r>
            <a:r>
              <a:rPr lang="en-US" b="1" dirty="0" err="1"/>
              <a:t>QuickSearch</a:t>
            </a:r>
            <a:r>
              <a:rPr lang="en-US" b="1" dirty="0"/>
              <a:t> Online </a:t>
            </a:r>
            <a:r>
              <a:rPr lang="en-US" dirty="0"/>
              <a:t>by reviewing bullets.</a:t>
            </a:r>
          </a:p>
          <a:p>
            <a:pPr marL="640007" lvl="1" indent="-182859">
              <a:buFont typeface="Arial" pitchFamily="34" charset="0"/>
              <a:buChar char="•"/>
            </a:pPr>
            <a:r>
              <a:rPr lang="en-US" dirty="0"/>
              <a:t>This database is complimentary with unlimited access</a:t>
            </a:r>
          </a:p>
          <a:p>
            <a:pPr marL="241627" indent="-241627">
              <a:buFont typeface="+mj-lt"/>
              <a:buAutoNum type="arabicPeriod"/>
            </a:pPr>
            <a:r>
              <a:rPr lang="en-US" dirty="0"/>
              <a:t>Helps program coordinators and instructors select materials to match curriculum.</a:t>
            </a:r>
          </a:p>
          <a:p>
            <a:pPr marL="241627" indent="-241627">
              <a:buFont typeface="+mj-lt"/>
              <a:buAutoNum type="arabicPeriod"/>
            </a:pPr>
            <a:r>
              <a:rPr lang="en-US" dirty="0"/>
              <a:t>Participants may search by title, competency, program, level, skill area, publisher, and test form.</a:t>
            </a:r>
          </a:p>
          <a:p>
            <a:pPr marL="241627" indent="-241627">
              <a:buFont typeface="+mj-lt"/>
              <a:buAutoNum type="arabicPeriod"/>
            </a:pPr>
            <a:r>
              <a:rPr lang="en-US" dirty="0"/>
              <a:t>Encourage participants to use </a:t>
            </a:r>
            <a:r>
              <a:rPr lang="en-US" b="1" dirty="0" err="1"/>
              <a:t>QuickSearch</a:t>
            </a:r>
            <a:r>
              <a:rPr lang="en-US" dirty="0"/>
              <a:t> to identify which competencies are targeted in curriculum they are already using.</a:t>
            </a:r>
          </a:p>
          <a:p>
            <a:pPr marL="241627" indent="-241627">
              <a:buFont typeface="+mj-lt"/>
              <a:buAutoNum type="arabicPeriod"/>
            </a:pPr>
            <a:r>
              <a:rPr lang="en-US" dirty="0"/>
              <a:t>If you have access to the Internet, you may wish to go to </a:t>
            </a:r>
            <a:r>
              <a:rPr lang="en-US" b="1" dirty="0" err="1"/>
              <a:t>QuickSearch</a:t>
            </a:r>
            <a:r>
              <a:rPr lang="en-US" dirty="0"/>
              <a:t> at this point and demonstrate how to use the database. </a:t>
            </a:r>
          </a:p>
          <a:p>
            <a:pPr marL="241627" indent="-241627">
              <a:buFont typeface="+mj-lt"/>
              <a:buAutoNum type="arabicPeriod"/>
            </a:pPr>
            <a:r>
              <a:rPr lang="en-US" dirty="0"/>
              <a:t>Suggestion: ask participants for the title of a favorite instructional resource and “Search by Title” to see CASAS Competencies addressed in that title.</a:t>
            </a:r>
          </a:p>
          <a:p>
            <a:pPr marL="241627" indent="-241627">
              <a:buFont typeface="+mj-lt"/>
              <a:buAutoNum type="arabicPeriod"/>
            </a:pPr>
            <a:r>
              <a:rPr lang="en-US" dirty="0"/>
              <a:t>Visit linked resource if time permits and Internet connection is available.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E3BAC3-97E6-419E-96CF-0866AD467872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2018 CASAS. All rights reserved.                                  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731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27">
              <a:defRPr/>
            </a:pPr>
            <a:r>
              <a:rPr lang="en-US" b="1" dirty="0" smtClean="0"/>
              <a:t>PRESENTER/TRAINER NOTES:</a:t>
            </a:r>
          </a:p>
          <a:p>
            <a:pPr marL="241633" indent="-241633">
              <a:buFont typeface="+mj-lt"/>
              <a:buAutoNum type="arabicPeriod"/>
            </a:pPr>
            <a:r>
              <a:rPr lang="en-US" dirty="0" smtClean="0"/>
              <a:t>Review bullets.</a:t>
            </a:r>
          </a:p>
          <a:p>
            <a:pPr marL="241633" indent="-241633">
              <a:buFont typeface="+mj-lt"/>
              <a:buAutoNum type="arabicPeriod"/>
            </a:pPr>
            <a:r>
              <a:rPr lang="en-US" dirty="0"/>
              <a:t>Visit linked resource if time permits and Internet connection is available.</a:t>
            </a:r>
          </a:p>
          <a:p>
            <a:pPr marL="241633" indent="-241633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E3BAC3-97E6-419E-96CF-0866AD467872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2018 CASAS. All rights reserved.                                  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55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92">
              <a:spcBef>
                <a:spcPts val="451"/>
              </a:spcBef>
              <a:defRPr/>
            </a:pPr>
            <a:r>
              <a:rPr lang="en-US" b="1" dirty="0"/>
              <a:t>PRESENTER/TRAINER NOTES:</a:t>
            </a:r>
          </a:p>
          <a:p>
            <a:pPr marL="241649" indent="-241649">
              <a:spcBef>
                <a:spcPts val="451"/>
              </a:spcBef>
              <a:buFont typeface="+mj-lt"/>
              <a:buAutoNum type="arabicPeriod"/>
            </a:pPr>
            <a:r>
              <a:rPr lang="en-US" dirty="0">
                <a:cs typeface="Arial" charset="0"/>
              </a:rPr>
              <a:t>Review training packet materials.</a:t>
            </a:r>
          </a:p>
          <a:p>
            <a:pPr marL="241649" lvl="1" indent="-241649">
              <a:spcBef>
                <a:spcPts val="451"/>
              </a:spcBef>
              <a:buFont typeface="+mj-lt"/>
              <a:buAutoNum type="arabicPeriod" startAt="2"/>
            </a:pPr>
            <a:r>
              <a:rPr lang="en-US" dirty="0">
                <a:cs typeface="Arial" charset="0"/>
              </a:rPr>
              <a:t>All participants complete their training by submitting verification </a:t>
            </a:r>
            <a:r>
              <a:rPr lang="en-US" dirty="0"/>
              <a:t>electronically.</a:t>
            </a:r>
          </a:p>
          <a:p>
            <a:pPr marL="628594" lvl="1" indent="-171435">
              <a:buFont typeface="Arial" pitchFamily="34" charset="0"/>
              <a:buChar char="•"/>
            </a:pPr>
            <a:r>
              <a:rPr lang="en-US" dirty="0"/>
              <a:t>Verification information is added to the CASAS contact database to:</a:t>
            </a:r>
          </a:p>
          <a:p>
            <a:pPr marL="1142898" lvl="2" indent="-228580">
              <a:buFont typeface="+mj-lt"/>
              <a:buAutoNum type="arabicParenR"/>
            </a:pPr>
            <a:r>
              <a:rPr lang="en-US" dirty="0"/>
              <a:t>authorize the ordering of CASAS assessments.</a:t>
            </a:r>
          </a:p>
          <a:p>
            <a:pPr marL="1142898" lvl="2" indent="-228580">
              <a:buFont typeface="+mj-lt"/>
              <a:buAutoNum type="arabicParenR"/>
            </a:pPr>
            <a:r>
              <a:rPr lang="en-US" dirty="0"/>
              <a:t>authorize the administering of CASAS assessments.</a:t>
            </a:r>
          </a:p>
          <a:p>
            <a:pPr marL="1142898" lvl="2" indent="-228580">
              <a:buFont typeface="+mj-lt"/>
              <a:buAutoNum type="arabicParenR"/>
            </a:pPr>
            <a:r>
              <a:rPr lang="en-US" dirty="0"/>
              <a:t>document participation – verified by sign-in sheet from trainer.</a:t>
            </a:r>
          </a:p>
          <a:p>
            <a:pPr marL="241649" indent="-241649">
              <a:spcBef>
                <a:spcPts val="451"/>
              </a:spcBef>
              <a:buFont typeface="+mj-lt"/>
              <a:buAutoNum type="arabicPeriod"/>
            </a:pPr>
            <a:r>
              <a:rPr lang="en-US" dirty="0">
                <a:cs typeface="Arial" charset="0"/>
              </a:rPr>
              <a:t>Directions for completing training verification are included in packets (or handed out at the end of training).</a:t>
            </a:r>
          </a:p>
          <a:p>
            <a:pPr marL="241649" indent="-241649">
              <a:spcBef>
                <a:spcPts val="451"/>
              </a:spcBef>
              <a:buFont typeface="+mj-lt"/>
              <a:buAutoNum type="arabicPeriod"/>
            </a:pPr>
            <a:r>
              <a:rPr lang="en-US" b="1" dirty="0"/>
              <a:t>NOTE TO TRAINER:</a:t>
            </a:r>
            <a:r>
              <a:rPr lang="en-US" dirty="0"/>
              <a:t> </a:t>
            </a:r>
            <a:r>
              <a:rPr lang="en-US" b="1" dirty="0"/>
              <a:t>Submit Sign-In Sheet within </a:t>
            </a:r>
            <a:r>
              <a:rPr lang="en-US" b="1" u="sng" dirty="0"/>
              <a:t>one week </a:t>
            </a:r>
            <a:r>
              <a:rPr lang="en-US" b="1" dirty="0"/>
              <a:t>of completed training in one of three ways: </a:t>
            </a:r>
          </a:p>
          <a:p>
            <a:pPr marL="1142898" lvl="2" indent="-228580">
              <a:buFont typeface="+mj-lt"/>
              <a:buAutoNum type="arabicParenR"/>
            </a:pPr>
            <a:r>
              <a:rPr lang="en-US" dirty="0"/>
              <a:t>E-mail attachment to </a:t>
            </a:r>
            <a:r>
              <a:rPr lang="en-US" u="sng" dirty="0">
                <a:hlinkClick r:id="rId3"/>
              </a:rPr>
              <a:t>ttellez@casas.org</a:t>
            </a:r>
            <a:r>
              <a:rPr lang="en-US" dirty="0"/>
              <a:t> (preferred)</a:t>
            </a:r>
          </a:p>
          <a:p>
            <a:pPr marL="1142898" lvl="2" indent="-228580">
              <a:buFont typeface="+mj-lt"/>
              <a:buAutoNum type="arabicParenR"/>
            </a:pPr>
            <a:r>
              <a:rPr lang="en-US" dirty="0"/>
              <a:t>FAX to: 858-292-2910</a:t>
            </a:r>
          </a:p>
          <a:p>
            <a:pPr marL="1142898" lvl="2" indent="-228580">
              <a:buFont typeface="+mj-lt"/>
              <a:buAutoNum type="arabicParenR"/>
            </a:pPr>
            <a:r>
              <a:rPr lang="en-US" dirty="0"/>
              <a:t>Mail to:</a:t>
            </a:r>
          </a:p>
          <a:p>
            <a:pPr marL="1397625" lvl="3"/>
            <a:r>
              <a:rPr lang="en-US" dirty="0"/>
              <a:t>CASAS</a:t>
            </a:r>
          </a:p>
          <a:p>
            <a:pPr marL="1397625" lvl="3"/>
            <a:r>
              <a:rPr lang="en-US" dirty="0"/>
              <a:t>Attn: T. Tellez</a:t>
            </a:r>
          </a:p>
          <a:p>
            <a:pPr marL="1397625" lvl="3"/>
            <a:r>
              <a:rPr lang="en-US" dirty="0"/>
              <a:t>5151 Murphy Canyon Rd., Suite 220,</a:t>
            </a:r>
          </a:p>
          <a:p>
            <a:pPr marL="1397625" lvl="3"/>
            <a:r>
              <a:rPr lang="en-US" dirty="0"/>
              <a:t>San Diego, CA 92123-4339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2018 CASAS. All rights reserved.                    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1D7333-EA18-4B3D-B06C-52F3B982793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4118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PRESENTER/TRAINER NOTES:</a:t>
            </a:r>
          </a:p>
          <a:p>
            <a:pPr marL="241633" indent="-241633">
              <a:buFont typeface="+mj-lt"/>
              <a:buAutoNum type="arabicPeriod"/>
            </a:pPr>
            <a:r>
              <a:rPr lang="en-US" dirty="0" smtClean="0">
                <a:cs typeface="Arial" charset="0"/>
              </a:rPr>
              <a:t>Review bullets.</a:t>
            </a:r>
          </a:p>
          <a:p>
            <a:pPr marL="241633" indent="-241633">
              <a:buFont typeface="+mj-lt"/>
              <a:buAutoNum type="arabicPeriod"/>
            </a:pPr>
            <a:r>
              <a:rPr lang="en-US" dirty="0" smtClean="0">
                <a:cs typeface="Arial" charset="0"/>
              </a:rPr>
              <a:t>Review CASAS Website resources.</a:t>
            </a:r>
            <a:endParaRPr lang="en-US" dirty="0">
              <a:cs typeface="Arial" charset="0"/>
            </a:endParaRPr>
          </a:p>
          <a:p>
            <a:pPr marL="241633" indent="-241633">
              <a:buFont typeface="+mj-lt"/>
              <a:buAutoNum type="arabicPeriod"/>
            </a:pPr>
            <a:r>
              <a:rPr lang="en-US" dirty="0">
                <a:cs typeface="Arial" charset="0"/>
              </a:rPr>
              <a:t>Explain to participants that the </a:t>
            </a:r>
            <a:r>
              <a:rPr lang="en-US" b="1" dirty="0" smtClean="0">
                <a:cs typeface="Arial" charset="0"/>
              </a:rPr>
              <a:t>Resource </a:t>
            </a:r>
            <a:r>
              <a:rPr lang="en-US" b="1" dirty="0">
                <a:cs typeface="Arial" charset="0"/>
              </a:rPr>
              <a:t>Section </a:t>
            </a:r>
            <a:r>
              <a:rPr lang="en-US" dirty="0">
                <a:cs typeface="Arial" charset="0"/>
              </a:rPr>
              <a:t>is for them to take back to their agencies. </a:t>
            </a:r>
          </a:p>
          <a:p>
            <a:pPr marL="241633" indent="-241633">
              <a:buFont typeface="+mj-lt"/>
              <a:buAutoNum type="arabicPeriod"/>
            </a:pPr>
            <a:r>
              <a:rPr lang="en-US" dirty="0" smtClean="0">
                <a:cs typeface="Arial" charset="0"/>
              </a:rPr>
              <a:t>Encourage </a:t>
            </a:r>
            <a:r>
              <a:rPr lang="en-US" dirty="0">
                <a:cs typeface="Arial" charset="0"/>
              </a:rPr>
              <a:t>them to share these resources with other staff.</a:t>
            </a:r>
          </a:p>
          <a:p>
            <a:pPr marL="241633" indent="-241633">
              <a:buFont typeface="+mj-lt"/>
              <a:buAutoNum type="arabicPeriod"/>
            </a:pPr>
            <a:r>
              <a:rPr lang="en-US" dirty="0" smtClean="0">
                <a:cs typeface="Arial" charset="0"/>
              </a:rPr>
              <a:t>These </a:t>
            </a:r>
            <a:r>
              <a:rPr lang="en-US" dirty="0">
                <a:cs typeface="Arial" charset="0"/>
              </a:rPr>
              <a:t>are designed to generate discussion and may be used as staff development activities</a:t>
            </a:r>
            <a:r>
              <a:rPr lang="en-US" dirty="0" smtClean="0">
                <a:cs typeface="Arial" charset="0"/>
              </a:rPr>
              <a:t>.</a:t>
            </a:r>
          </a:p>
          <a:p>
            <a:pPr marL="241633" indent="-241633">
              <a:buFont typeface="+mj-lt"/>
              <a:buAutoNum type="arabicPeriod"/>
            </a:pPr>
            <a:r>
              <a:rPr lang="en-US" dirty="0" smtClean="0"/>
              <a:t>Visit linked resources if time permits and Internet connection is available.</a:t>
            </a:r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3BAC3-97E6-419E-96CF-0866AD467872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2018 CASAS. All rights reserved.                                  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481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92">
              <a:defRPr/>
            </a:pPr>
            <a:r>
              <a:rPr lang="en-US" b="1" dirty="0"/>
              <a:t>PRESENTER/TRAINER NOTES:</a:t>
            </a:r>
          </a:p>
          <a:p>
            <a:pPr marL="241649" indent="-241649">
              <a:buFont typeface="+mj-lt"/>
              <a:buAutoNum type="arabicPeriod"/>
            </a:pPr>
            <a:r>
              <a:rPr lang="en-US" dirty="0" smtClean="0"/>
              <a:t>Review the instructions listed on this slide.</a:t>
            </a:r>
          </a:p>
          <a:p>
            <a:pPr marL="241649" indent="-241649">
              <a:buFont typeface="+mj-lt"/>
              <a:buAutoNum type="arabicPeriod"/>
            </a:pPr>
            <a:r>
              <a:rPr lang="en-US" dirty="0" smtClean="0"/>
              <a:t>Set a start and end time.</a:t>
            </a:r>
          </a:p>
          <a:p>
            <a:pPr marL="241649" indent="-241649">
              <a:buFont typeface="+mj-lt"/>
              <a:buAutoNum type="arabicPeriod"/>
            </a:pPr>
            <a:r>
              <a:rPr lang="en-US" dirty="0" smtClean="0"/>
              <a:t>Before starting the Case Study, ask if anyone has questions.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E3BAC3-97E6-419E-96CF-0866AD467872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2018 CASAS. All rights reserved.                                  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796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27">
              <a:defRPr/>
            </a:pPr>
            <a:r>
              <a:rPr lang="en-US" b="1" dirty="0" smtClean="0"/>
              <a:t>PRESENTER/TRAINER NOTES:</a:t>
            </a:r>
          </a:p>
          <a:p>
            <a:pPr marL="241633" indent="-241633" defTabSz="966527">
              <a:buFont typeface="+mj-lt"/>
              <a:buAutoNum type="arabicPeriod"/>
              <a:defRPr/>
            </a:pPr>
            <a:r>
              <a:rPr lang="en-US" dirty="0" smtClean="0"/>
              <a:t>Review</a:t>
            </a:r>
            <a:r>
              <a:rPr lang="en-US" baseline="0" dirty="0" smtClean="0"/>
              <a:t> bullets.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E3BAC3-97E6-419E-96CF-0866AD467872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2018 CASAS. All rights reserved.                                  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051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02">
              <a:defRPr/>
            </a:pPr>
            <a:r>
              <a:rPr lang="en-US" b="1" dirty="0"/>
              <a:t>PRESENTER/TRAINER NOTES:</a:t>
            </a:r>
          </a:p>
          <a:p>
            <a:pPr marL="241627" indent="-241627">
              <a:buFont typeface="+mj-lt"/>
              <a:buAutoNum type="arabicPeriod"/>
            </a:pPr>
            <a:r>
              <a:rPr lang="en-US" dirty="0"/>
              <a:t>Visit the CASAS website to read how agencies and programs across the country are using CASAS to assist adults functioning at or below a high school level in attaining the basic literacy skills to function effectively on the job, in the community, and in the family. </a:t>
            </a:r>
          </a:p>
          <a:p>
            <a:pPr marL="241627" indent="-241627">
              <a:buFont typeface="+mj-lt"/>
              <a:buAutoNum type="arabicPeriod"/>
            </a:pPr>
            <a:r>
              <a:rPr lang="en-US" dirty="0"/>
              <a:t>See how programs establish comprehensive performance accountability systems, address core indicators of performance, integrate literacy and occupational skill instruction, and evaluate the effectiveness of adult education and literacy programs.</a:t>
            </a:r>
          </a:p>
          <a:p>
            <a:pPr marL="241627" indent="-241627">
              <a:buFont typeface="+mj-lt"/>
              <a:buAutoNum type="arabicPeriod"/>
            </a:pPr>
            <a:r>
              <a:rPr lang="en-US" dirty="0"/>
              <a:t>We invite you to </a:t>
            </a:r>
            <a:r>
              <a:rPr lang="en-US" b="1" dirty="0"/>
              <a:t>Share Your Story</a:t>
            </a:r>
            <a:r>
              <a:rPr lang="en-US" dirty="0"/>
              <a:t>!</a:t>
            </a:r>
          </a:p>
          <a:p>
            <a:pPr marL="640007" lvl="1" indent="-182859">
              <a:buFont typeface="Arial" pitchFamily="34" charset="0"/>
              <a:buChar char="•"/>
            </a:pPr>
            <a:r>
              <a:rPr lang="en-US" b="1" dirty="0"/>
              <a:t>The Challenge </a:t>
            </a:r>
            <a:r>
              <a:rPr lang="en-US" dirty="0"/>
              <a:t>(briefly describe the challenge your program was facing)</a:t>
            </a:r>
          </a:p>
          <a:p>
            <a:pPr marL="640007" lvl="1" indent="-182859">
              <a:buFont typeface="Arial" pitchFamily="34" charset="0"/>
              <a:buChar char="•"/>
            </a:pPr>
            <a:r>
              <a:rPr lang="en-US" b="1" dirty="0"/>
              <a:t>The Solution </a:t>
            </a:r>
            <a:r>
              <a:rPr lang="en-US" dirty="0"/>
              <a:t>(What did CASAS provide to help you overcome that challenge? Which CASAS assessments, resources, people/staff, etc. helped?)</a:t>
            </a:r>
          </a:p>
          <a:p>
            <a:pPr marL="640007" lvl="1" indent="-182859">
              <a:buFont typeface="Arial" pitchFamily="34" charset="0"/>
              <a:buChar char="•"/>
            </a:pPr>
            <a:r>
              <a:rPr lang="en-US" b="1" dirty="0"/>
              <a:t>The Outcome </a:t>
            </a:r>
            <a:r>
              <a:rPr lang="en-US" dirty="0"/>
              <a:t>(what was the result of implementing CASAS?)</a:t>
            </a:r>
          </a:p>
          <a:p>
            <a:pPr marL="241627" indent="-241627">
              <a:buFont typeface="+mj-lt"/>
              <a:buAutoNum type="arabicPeriod"/>
            </a:pPr>
            <a:r>
              <a:rPr lang="en-US" dirty="0"/>
              <a:t>Visit linked resource if time permits and Internet connection is available.</a:t>
            </a:r>
          </a:p>
          <a:p>
            <a:pPr marL="181224" indent="-181224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E3BAC3-97E6-419E-96CF-0866AD467872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>
          <a:xfrm>
            <a:off x="0" y="9119474"/>
            <a:ext cx="5283200" cy="480060"/>
          </a:xfrm>
        </p:spPr>
        <p:txBody>
          <a:bodyPr/>
          <a:lstStyle/>
          <a:p>
            <a:pPr>
              <a:defRPr/>
            </a:pPr>
            <a:r>
              <a:rPr lang="en-US" smtClean="0"/>
              <a:t>© 2018 CASAS. All rights reserved.                                      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457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592">
              <a:defRPr/>
            </a:pPr>
            <a:r>
              <a:rPr lang="en-US" b="1" dirty="0"/>
              <a:t>PRESENTER/TRAINER NOTES:</a:t>
            </a:r>
          </a:p>
          <a:p>
            <a:pPr marL="241649" indent="-241649">
              <a:spcBef>
                <a:spcPct val="0"/>
              </a:spcBef>
              <a:buFont typeface="+mj-lt"/>
              <a:buAutoNum type="arabicPeriod"/>
            </a:pPr>
            <a:r>
              <a:rPr lang="en-US" dirty="0">
                <a:cs typeface="Arial" charset="0"/>
              </a:rPr>
              <a:t>Participants complete their training by submitting verification </a:t>
            </a:r>
            <a:r>
              <a:rPr lang="en-US" dirty="0"/>
              <a:t>electronically.</a:t>
            </a:r>
            <a:endParaRPr lang="en-US" dirty="0">
              <a:cs typeface="Arial" charset="0"/>
            </a:endParaRPr>
          </a:p>
          <a:p>
            <a:pPr marL="241649" indent="-241649">
              <a:buFont typeface="+mj-lt"/>
              <a:buAutoNum type="arabicPeriod"/>
            </a:pPr>
            <a:r>
              <a:rPr lang="en-US" dirty="0">
                <a:cs typeface="Times New Roman" pitchFamily="18" charset="0"/>
              </a:rPr>
              <a:t>Distribute </a:t>
            </a:r>
            <a:r>
              <a:rPr lang="en-US" dirty="0">
                <a:hlinkClick r:id="rId3"/>
              </a:rPr>
              <a:t>Training Completion Directions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(if not included in packets).</a:t>
            </a:r>
          </a:p>
          <a:p>
            <a:pPr marL="241649" indent="-241649">
              <a:buFont typeface="+mj-lt"/>
              <a:buAutoNum type="arabicPeriod"/>
            </a:pPr>
            <a:r>
              <a:rPr lang="en-US" dirty="0"/>
              <a:t>Review directions on how participants submit verification after they have attended the training.</a:t>
            </a:r>
          </a:p>
          <a:p>
            <a:pPr marL="669253" lvl="1" indent="-191216">
              <a:buFont typeface="Arial" pitchFamily="34" charset="0"/>
              <a:buChar char="•"/>
              <a:defRPr/>
            </a:pPr>
            <a:r>
              <a:rPr lang="en-US" dirty="0"/>
              <a:t>Ask participants to fill-in information for this training on the directions handout:</a:t>
            </a:r>
          </a:p>
          <a:p>
            <a:pPr marL="1152559" lvl="2" indent="-191216">
              <a:buFont typeface="Arial" pitchFamily="34" charset="0"/>
              <a:buChar char="•"/>
              <a:defRPr/>
            </a:pPr>
            <a:r>
              <a:rPr lang="en-US" dirty="0"/>
              <a:t>Workshop ID</a:t>
            </a:r>
          </a:p>
          <a:p>
            <a:pPr marL="1152559" lvl="2" indent="-191216">
              <a:buFont typeface="Arial" pitchFamily="34" charset="0"/>
              <a:buChar char="•"/>
              <a:defRPr/>
            </a:pPr>
            <a:r>
              <a:rPr lang="en-US" dirty="0"/>
              <a:t>Date of Training</a:t>
            </a:r>
          </a:p>
          <a:p>
            <a:pPr marL="1152559" lvl="2" indent="-191216">
              <a:buFont typeface="Arial" pitchFamily="34" charset="0"/>
              <a:buChar char="•"/>
              <a:defRPr/>
            </a:pPr>
            <a:r>
              <a:rPr lang="en-US" dirty="0"/>
              <a:t>Name of Trainer(s)</a:t>
            </a:r>
          </a:p>
          <a:p>
            <a:pPr marL="1152559" lvl="2" indent="-191216">
              <a:buFont typeface="Arial" pitchFamily="34" charset="0"/>
              <a:buChar char="•"/>
              <a:defRPr/>
            </a:pPr>
            <a:r>
              <a:rPr lang="en-US" dirty="0"/>
              <a:t>Training Location Name, Address, State</a:t>
            </a:r>
          </a:p>
          <a:p>
            <a:pPr marL="669253" lvl="1" indent="-191216">
              <a:buFont typeface="Arial" pitchFamily="34" charset="0"/>
              <a:buChar char="•"/>
              <a:defRPr/>
            </a:pPr>
            <a:r>
              <a:rPr lang="en-US" dirty="0"/>
              <a:t>They will need to include this information when verifying their training.</a:t>
            </a:r>
          </a:p>
          <a:p>
            <a:pPr marL="241649" indent="-241649">
              <a:buFont typeface="+mj-lt"/>
              <a:buAutoNum type="arabicPeriod"/>
            </a:pPr>
            <a:r>
              <a:rPr lang="en-US" dirty="0">
                <a:cs typeface="Arial" charset="0"/>
              </a:rPr>
              <a:t>This information is added to the CASAS contact database to verify training completion.</a:t>
            </a:r>
            <a:endParaRPr lang="en-US" dirty="0"/>
          </a:p>
          <a:p>
            <a:pPr marL="241649" indent="-241649">
              <a:buFont typeface="+mj-lt"/>
              <a:buAutoNum type="arabicPeriod"/>
            </a:pPr>
            <a:r>
              <a:rPr lang="en-US" dirty="0"/>
              <a:t>Visit linked resource if time permits and Internet connection is available.</a:t>
            </a:r>
          </a:p>
          <a:p>
            <a:pPr marL="241649" indent="-241649">
              <a:buFont typeface="+mj-lt"/>
              <a:buAutoNum type="arabicPeriod"/>
            </a:pPr>
            <a:r>
              <a:rPr lang="en-US" dirty="0"/>
              <a:t>Ask if anyone has questions.</a:t>
            </a:r>
          </a:p>
          <a:p>
            <a:pPr marL="241633" indent="-241633">
              <a:buFont typeface="+mj-lt"/>
              <a:buAutoNum type="arabicPeriod"/>
            </a:pPr>
            <a:endParaRPr lang="en-US" dirty="0"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E3BAC3-97E6-419E-96CF-0866AD467872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2018 CASAS. All rights reserved.                                  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78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92">
              <a:defRPr/>
            </a:pPr>
            <a:r>
              <a:rPr lang="en-US" b="1" dirty="0"/>
              <a:t>PRESENTER/TRAINER NOTES:</a:t>
            </a:r>
          </a:p>
          <a:p>
            <a:pPr marL="241649" indent="-241649" defTabSz="966592">
              <a:buFont typeface="+mj-lt"/>
              <a:buAutoNum type="arabicPeriod"/>
              <a:defRPr/>
            </a:pPr>
            <a:r>
              <a:rPr lang="en-US" dirty="0"/>
              <a:t>Be sure all participants signed the Sign-in-Sheet.</a:t>
            </a:r>
          </a:p>
          <a:p>
            <a:pPr marL="241649" indent="-241649" defTabSz="966592">
              <a:buFont typeface="+mj-lt"/>
              <a:buAutoNum type="arabicPeriod"/>
              <a:defRPr/>
            </a:pPr>
            <a:r>
              <a:rPr lang="en-US" b="1" i="1" dirty="0"/>
              <a:t>IMPORTANT! </a:t>
            </a:r>
          </a:p>
          <a:p>
            <a:pPr marL="666962" lvl="1" indent="-241649" defTabSz="966592">
              <a:buFont typeface="Arial" panose="020B0604020202020204" pitchFamily="34" charset="0"/>
              <a:buChar char="•"/>
              <a:defRPr/>
            </a:pPr>
            <a:r>
              <a:rPr lang="en-US" dirty="0"/>
              <a:t>Remind participants that their training is </a:t>
            </a:r>
            <a:r>
              <a:rPr lang="en-US" u="sng" dirty="0"/>
              <a:t>not</a:t>
            </a:r>
            <a:r>
              <a:rPr lang="en-US" dirty="0"/>
              <a:t> official until they follow directions for completing training verification </a:t>
            </a:r>
            <a:r>
              <a:rPr lang="en-US" u="sng" dirty="0"/>
              <a:t>online</a:t>
            </a:r>
            <a:r>
              <a:rPr lang="en-US" dirty="0"/>
              <a:t>.</a:t>
            </a:r>
          </a:p>
          <a:p>
            <a:pPr marL="669253" lvl="1" indent="-191216">
              <a:buFont typeface="Arial" pitchFamily="34" charset="0"/>
              <a:buChar char="•"/>
              <a:defRPr/>
            </a:pPr>
            <a:r>
              <a:rPr lang="en-US" dirty="0"/>
              <a:t>Make sure participants </a:t>
            </a:r>
            <a:r>
              <a:rPr lang="en-US" dirty="0" smtClean="0"/>
              <a:t>fill-in </a:t>
            </a:r>
            <a:r>
              <a:rPr lang="en-US" dirty="0"/>
              <a:t>information for this training on the directions </a:t>
            </a:r>
            <a:r>
              <a:rPr lang="en-US" dirty="0" smtClean="0"/>
              <a:t>handout before leaving:</a:t>
            </a:r>
            <a:endParaRPr lang="en-US" dirty="0"/>
          </a:p>
          <a:p>
            <a:pPr marL="1152559" lvl="2" indent="-191216">
              <a:buFont typeface="Arial" pitchFamily="34" charset="0"/>
              <a:buChar char="•"/>
              <a:defRPr/>
            </a:pPr>
            <a:r>
              <a:rPr lang="en-US" dirty="0"/>
              <a:t>Workshop ID</a:t>
            </a:r>
          </a:p>
          <a:p>
            <a:pPr marL="1152559" lvl="2" indent="-191216">
              <a:buFont typeface="Arial" pitchFamily="34" charset="0"/>
              <a:buChar char="•"/>
              <a:defRPr/>
            </a:pPr>
            <a:r>
              <a:rPr lang="en-US" dirty="0"/>
              <a:t>Date of Training</a:t>
            </a:r>
          </a:p>
          <a:p>
            <a:pPr marL="1152559" lvl="2" indent="-191216">
              <a:buFont typeface="Arial" pitchFamily="34" charset="0"/>
              <a:buChar char="•"/>
              <a:defRPr/>
            </a:pPr>
            <a:r>
              <a:rPr lang="en-US" dirty="0"/>
              <a:t>Name of Trainer(s)</a:t>
            </a:r>
          </a:p>
          <a:p>
            <a:pPr marL="1152559" lvl="2" indent="-191216">
              <a:buFont typeface="Arial" pitchFamily="34" charset="0"/>
              <a:buChar char="•"/>
              <a:defRPr/>
            </a:pPr>
            <a:r>
              <a:rPr lang="en-US" dirty="0"/>
              <a:t>Training Location Name, Address, State</a:t>
            </a:r>
          </a:p>
          <a:p>
            <a:pPr marL="241649" indent="-241649" defTabSz="966592">
              <a:buFont typeface="+mj-lt"/>
              <a:buAutoNum type="arabicPeriod"/>
              <a:defRPr/>
            </a:pPr>
            <a:r>
              <a:rPr lang="en-US" dirty="0"/>
              <a:t>Turn in the completed </a:t>
            </a:r>
            <a:r>
              <a:rPr lang="en-US" b="1" dirty="0"/>
              <a:t>Sign-In Sh</a:t>
            </a:r>
            <a:r>
              <a:rPr lang="en-US" dirty="0"/>
              <a:t>eet to CASAS within </a:t>
            </a:r>
            <a:r>
              <a:rPr lang="en-US" u="sng" dirty="0"/>
              <a:t>one week </a:t>
            </a:r>
            <a:r>
              <a:rPr lang="en-US" dirty="0"/>
              <a:t>of completed training.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E3BAC3-97E6-419E-96CF-0866AD467872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2018 CASAS. All rights reserved.                                  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573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© 2018 CASAS. All rights reserved.  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1D7333-EA18-4B3D-B06C-52F3B9827936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715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27">
              <a:defRPr/>
            </a:pPr>
            <a:r>
              <a:rPr lang="en-US" b="1" dirty="0"/>
              <a:t>PRESENTER/TRAINER NOTES:</a:t>
            </a:r>
          </a:p>
          <a:p>
            <a:pPr marL="241633" indent="-241633" defTabSz="966527">
              <a:buFont typeface="+mj-lt"/>
              <a:buAutoNum type="arabicPeriod"/>
              <a:defRPr/>
            </a:pPr>
            <a:r>
              <a:rPr lang="en-US" dirty="0"/>
              <a:t>Review bullets.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2018 CASAS. All rights reserved.                    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1D7333-EA18-4B3D-B06C-52F3B982793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307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27">
              <a:spcBef>
                <a:spcPts val="452"/>
              </a:spcBef>
              <a:defRPr/>
            </a:pPr>
            <a:r>
              <a:rPr lang="en-US" b="1" dirty="0"/>
              <a:t>PRESENTER/TRAINER NOTES:</a:t>
            </a:r>
          </a:p>
          <a:p>
            <a:pPr marL="239003" indent="-239003">
              <a:spcBef>
                <a:spcPts val="452"/>
              </a:spcBef>
              <a:buFont typeface="+mj-lt"/>
              <a:buAutoNum type="arabicPeriod"/>
            </a:pPr>
            <a:r>
              <a:rPr lang="en-US" i="1" dirty="0"/>
              <a:t>“Here are some questions to help you think about CASAS implementation at your agency.”</a:t>
            </a:r>
          </a:p>
          <a:p>
            <a:pPr marL="239003" indent="-239003">
              <a:spcBef>
                <a:spcPts val="452"/>
              </a:spcBef>
              <a:buFont typeface="+mj-lt"/>
              <a:buAutoNum type="arabicPeriod"/>
            </a:pPr>
            <a:r>
              <a:rPr lang="en-US" dirty="0"/>
              <a:t>Take a few minutes and work on </a:t>
            </a:r>
            <a:r>
              <a:rPr lang="en-US" b="1" dirty="0"/>
              <a:t>Activity </a:t>
            </a:r>
            <a:r>
              <a:rPr lang="en-US" b="1" dirty="0" smtClean="0"/>
              <a:t>1</a:t>
            </a:r>
            <a:r>
              <a:rPr lang="en-US" dirty="0" smtClean="0"/>
              <a:t>.</a:t>
            </a:r>
            <a:endParaRPr lang="en-US" dirty="0"/>
          </a:p>
          <a:p>
            <a:pPr marL="239003" indent="-239003">
              <a:spcBef>
                <a:spcPts val="452"/>
              </a:spcBef>
              <a:buFont typeface="+mj-lt"/>
              <a:buAutoNum type="arabicPeriod"/>
            </a:pPr>
            <a:r>
              <a:rPr lang="en-US" dirty="0"/>
              <a:t>Elicit a few responses afterwards.</a:t>
            </a:r>
          </a:p>
          <a:p>
            <a:pPr marL="239003" indent="-239003">
              <a:spcBef>
                <a:spcPts val="452"/>
              </a:spcBef>
              <a:buFont typeface="+mj-lt"/>
              <a:buAutoNum type="arabicPeriod"/>
            </a:pPr>
            <a:r>
              <a:rPr lang="en-US" dirty="0"/>
              <a:t>Point out similarities and differences between agencies.</a:t>
            </a:r>
          </a:p>
          <a:p>
            <a:pPr marL="239003" indent="-239003">
              <a:spcBef>
                <a:spcPts val="452"/>
              </a:spcBef>
              <a:buFont typeface="+mj-lt"/>
              <a:buAutoNum type="arabicPeriod"/>
            </a:pPr>
            <a:r>
              <a:rPr lang="en-US" dirty="0"/>
              <a:t>Explain that you will allow time at the end of the session for any questions if needed.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2018 CASAS. All rights reserved.                    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1D7333-EA18-4B3D-B06C-52F3B982793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09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40580"/>
            <a:ext cx="5852160" cy="4320540"/>
          </a:xfrm>
        </p:spPr>
        <p:txBody>
          <a:bodyPr/>
          <a:lstStyle/>
          <a:p>
            <a:pPr defTabSz="966527">
              <a:spcBef>
                <a:spcPts val="452"/>
              </a:spcBef>
              <a:defRPr/>
            </a:pPr>
            <a:r>
              <a:rPr lang="en-US" b="1" dirty="0"/>
              <a:t>PRESENTER/TRAINER NOTES:</a:t>
            </a:r>
          </a:p>
          <a:p>
            <a:pPr marL="241633" indent="-241633">
              <a:spcBef>
                <a:spcPts val="452"/>
              </a:spcBef>
              <a:buFont typeface="+mj-lt"/>
              <a:buAutoNum type="arabicPeriod"/>
            </a:pPr>
            <a:r>
              <a:rPr lang="en-US" dirty="0">
                <a:cs typeface="Arial" charset="0"/>
              </a:rPr>
              <a:t>The next few slides present topics to share with staff at your agency.</a:t>
            </a:r>
          </a:p>
          <a:p>
            <a:pPr marL="241633" indent="-241633">
              <a:spcBef>
                <a:spcPts val="452"/>
              </a:spcBef>
              <a:buFont typeface="+mj-lt"/>
              <a:buAutoNum type="arabicPeriod"/>
            </a:pPr>
            <a:r>
              <a:rPr lang="en-US" dirty="0"/>
              <a:t>Time permitting, discuss a few of the topics as a group.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2018 CASAS. All rights reserved.                    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1D7333-EA18-4B3D-B06C-52F3B9827936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676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40580"/>
            <a:ext cx="5852160" cy="4320540"/>
          </a:xfrm>
        </p:spPr>
        <p:txBody>
          <a:bodyPr/>
          <a:lstStyle/>
          <a:p>
            <a:r>
              <a:rPr lang="en-US" b="1" dirty="0"/>
              <a:t>PRESENTER/TRAINER NOTES:</a:t>
            </a:r>
          </a:p>
          <a:p>
            <a:pPr marL="239003" indent="-239003">
              <a:buFont typeface="+mj-lt"/>
              <a:buAutoNum type="arabicPeriod"/>
            </a:pPr>
            <a:r>
              <a:rPr lang="en-US" dirty="0"/>
              <a:t>Time permitting, pick one question to discuss as a group.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2018 CASAS. All rights reserved.                    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1D7333-EA18-4B3D-B06C-52F3B9827936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34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PRESENTER/TRAINER NOTES:</a:t>
            </a:r>
          </a:p>
          <a:p>
            <a:pPr marL="239003" indent="-239003">
              <a:buFont typeface="+mj-lt"/>
              <a:buAutoNum type="arabicPeriod"/>
            </a:pPr>
            <a:r>
              <a:rPr lang="en-US" dirty="0"/>
              <a:t>Time permitting, pick one question to discuss as a group.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2018 CASAS. All rights reserved.                    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1D7333-EA18-4B3D-B06C-52F3B982793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Year 2018-19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843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588" y="6096000"/>
            <a:ext cx="9144001" cy="7620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100" b="1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588" y="1371600"/>
            <a:ext cx="9144001" cy="449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28600" y="1600200"/>
            <a:ext cx="7239000" cy="1828800"/>
          </a:xfrm>
        </p:spPr>
        <p:txBody>
          <a:bodyPr/>
          <a:lstStyle>
            <a:lvl1pPr>
              <a:defRPr sz="4000">
                <a:solidFill>
                  <a:srgbClr val="00559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3812117" y="3733800"/>
            <a:ext cx="5103283" cy="1905000"/>
          </a:xfrm>
        </p:spPr>
        <p:txBody>
          <a:bodyPr>
            <a:normAutofit/>
          </a:bodyPr>
          <a:lstStyle>
            <a:lvl1pPr marL="0" indent="0" algn="r">
              <a:lnSpc>
                <a:spcPct val="200000"/>
              </a:lnSpc>
              <a:buNone/>
              <a:defRPr sz="1800" b="0">
                <a:solidFill>
                  <a:srgbClr val="005596"/>
                </a:solidFill>
                <a:latin typeface="Trebuchet MS" pitchFamily="34" charset="0"/>
                <a:cs typeface="Arial" pitchFamily="34" charset="0"/>
              </a:defRPr>
            </a:lvl1pPr>
            <a:lvl2pPr marL="457200" indent="0" algn="r">
              <a:lnSpc>
                <a:spcPct val="200000"/>
              </a:lnSpc>
              <a:buNone/>
              <a:defRPr sz="1800">
                <a:solidFill>
                  <a:srgbClr val="005596"/>
                </a:solidFill>
              </a:defRPr>
            </a:lvl2pPr>
            <a:lvl3pPr marL="914400" indent="0" algn="r">
              <a:lnSpc>
                <a:spcPct val="200000"/>
              </a:lnSpc>
              <a:buNone/>
              <a:defRPr sz="1800">
                <a:solidFill>
                  <a:srgbClr val="005596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2925"/>
            <a:ext cx="345757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951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588" y="2341563"/>
            <a:ext cx="9145588" cy="46037"/>
          </a:xfrm>
          <a:prstGeom prst="rect">
            <a:avLst/>
          </a:prstGeom>
          <a:solidFill>
            <a:srgbClr val="005596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88" y="6477000"/>
            <a:ext cx="9144001" cy="3810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1476375"/>
          </a:xfrm>
        </p:spPr>
        <p:txBody>
          <a:bodyPr anchor="b">
            <a:normAutofit/>
          </a:bodyPr>
          <a:lstStyle>
            <a:lvl1pPr algn="l">
              <a:buNone/>
              <a:defRPr sz="36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28600" y="2590800"/>
            <a:ext cx="8686800" cy="37338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Trebuchet MS" pitchFamily="34" charset="0"/>
              <a:buChar char="–"/>
              <a:tabLst/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noProof="0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3CD6F-68FF-4A4F-893A-32D4604559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521450"/>
            <a:ext cx="3505200" cy="304800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142875"/>
            <a:ext cx="17621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82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6561138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EDDD3-551C-47B0-B340-8566AFD08F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46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114800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987551"/>
            <a:ext cx="4114800" cy="513892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6561138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F3CDF-A981-4EE4-A628-17C2454E1C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1425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50000">
              <a:srgbClr val="FFFFFF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-1588" y="0"/>
            <a:ext cx="9144001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588" y="6477000"/>
            <a:ext cx="9144001" cy="3810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1A79D"/>
              </a:solidFill>
            </a:endParaRPr>
          </a:p>
        </p:txBody>
      </p:sp>
      <p:sp>
        <p:nvSpPr>
          <p:cNvPr id="1029" name="Title Placeholder 8"/>
          <p:cNvSpPr>
            <a:spLocks noGrp="1"/>
          </p:cNvSpPr>
          <p:nvPr userDrawn="1">
            <p:ph type="title"/>
          </p:nvPr>
        </p:nvSpPr>
        <p:spPr bwMode="auto">
          <a:xfrm>
            <a:off x="0" y="0"/>
            <a:ext cx="65611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6934200" y="6521450"/>
            <a:ext cx="2133600" cy="247650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1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19DEF598-1556-4A88-9E64-20BFC217BA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Rectangle 5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228600" y="838200"/>
            <a:ext cx="8686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152400" y="6521450"/>
            <a:ext cx="44196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z="1100" b="1">
                <a:solidFill>
                  <a:srgbClr val="FFFFFF"/>
                </a:solidFill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142875"/>
            <a:ext cx="1762125" cy="5429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6"/>
          </a:solidFill>
          <a:latin typeface="Trebuchet MS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6"/>
          </a:solidFill>
          <a:latin typeface="Trebuchet MS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6"/>
          </a:solidFill>
          <a:latin typeface="Trebuchet MS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6"/>
          </a:solidFill>
          <a:latin typeface="Trebuchet MS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6"/>
          </a:solidFill>
          <a:latin typeface="Trebuchet MS" pitchFamily="34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rgbClr val="008080"/>
          </a:solidFill>
          <a:latin typeface="Helvetic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rgbClr val="008080"/>
          </a:solidFill>
          <a:latin typeface="Helvetic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rgbClr val="008080"/>
          </a:solidFill>
          <a:latin typeface="Helvetic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rgbClr val="008080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Trebuchet MS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Trebuchet MS" panose="020B0603020202020204" pitchFamily="34" charset="0"/>
        <a:buChar char="–"/>
        <a:defRPr sz="20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as.org/product-overviews/curriculum-management-instruction/casas-basic-skills-content-standard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as.org/product-overviews/curriculum-management-instruction/sample-test-items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www.casas.org/product-overviews/curriculum-management-instruction/casas-basic-skills-content-standards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as.org/product-overviews/curriculum-management-instruction/sample-test-items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4.png"/><Relationship Id="rId4" Type="http://schemas.openxmlformats.org/officeDocument/2006/relationships/hyperlink" Target="https://www.casas.org/product-overviews/curriculum-management-instruction/quicksearch-online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as.org/product-overviews/curriculum-management-instruction/low-level-literacy-curriculum-modules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as.org/training-and-support" TargetMode="External"/><Relationship Id="rId7" Type="http://schemas.openxmlformats.org/officeDocument/2006/relationships/hyperlink" Target="https://www.casas.org/social-media-newsroom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sas.org/business-and-industry" TargetMode="External"/><Relationship Id="rId5" Type="http://schemas.openxmlformats.org/officeDocument/2006/relationships/hyperlink" Target="https://www.casas.org/workforce-development" TargetMode="External"/><Relationship Id="rId4" Type="http://schemas.openxmlformats.org/officeDocument/2006/relationships/hyperlink" Target="https://www.casas.org/education-providers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sas.org/social-media-newsroom/success-stories" TargetMode="External"/><Relationship Id="rId4" Type="http://schemas.openxmlformats.org/officeDocument/2006/relationships/image" Target="../media/image1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casas.org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as.org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2.casas.org/online_registration/" TargetMode="External"/><Relationship Id="rId5" Type="http://schemas.openxmlformats.org/officeDocument/2006/relationships/hyperlink" Target="mailto:techsupport@casas.org" TargetMode="External"/><Relationship Id="rId4" Type="http://schemas.openxmlformats.org/officeDocument/2006/relationships/hyperlink" Target="mailto:casas@casas.org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user/CASASAssessment" TargetMode="External"/><Relationship Id="rId13" Type="http://schemas.openxmlformats.org/officeDocument/2006/relationships/image" Target="../media/image31.jpeg"/><Relationship Id="rId3" Type="http://schemas.openxmlformats.org/officeDocument/2006/relationships/hyperlink" Target="http://www.casas.org/" TargetMode="External"/><Relationship Id="rId7" Type="http://schemas.openxmlformats.org/officeDocument/2006/relationships/hyperlink" Target="https://twitter.com/hashtag/casas" TargetMode="External"/><Relationship Id="rId12" Type="http://schemas.openxmlformats.org/officeDocument/2006/relationships/hyperlink" Target="https://www.youtube.com/user/CASASAssessment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cebook.com/CASASsystem" TargetMode="External"/><Relationship Id="rId11" Type="http://schemas.openxmlformats.org/officeDocument/2006/relationships/image" Target="../media/image30.jpeg"/><Relationship Id="rId5" Type="http://schemas.openxmlformats.org/officeDocument/2006/relationships/hyperlink" Target="https://twitter.com/hashtag/casassi2016" TargetMode="External"/><Relationship Id="rId15" Type="http://schemas.openxmlformats.org/officeDocument/2006/relationships/image" Target="../media/image33.jpg"/><Relationship Id="rId10" Type="http://schemas.openxmlformats.org/officeDocument/2006/relationships/hyperlink" Target="https://www.facebook.com/CASASsystem" TargetMode="External"/><Relationship Id="rId4" Type="http://schemas.openxmlformats.org/officeDocument/2006/relationships/hyperlink" Target="https://twitter.com/CASASsystem" TargetMode="External"/><Relationship Id="rId9" Type="http://schemas.openxmlformats.org/officeDocument/2006/relationships/image" Target="../media/image29.jpe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228599" y="1600200"/>
            <a:ext cx="8609013" cy="1828800"/>
          </a:xfrm>
        </p:spPr>
        <p:txBody>
          <a:bodyPr/>
          <a:lstStyle/>
          <a:p>
            <a:r>
              <a:rPr lang="en-US" altLang="en-US" dirty="0" smtClean="0"/>
              <a:t>Beyond Implementation Basics Training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>
          <a:xfrm>
            <a:off x="3813048" y="3733800"/>
            <a:ext cx="5103813" cy="19050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>
                <a:cs typeface="Arial" charset="0"/>
              </a:rPr>
              <a:t>&lt;Presenter Name&gt;</a:t>
            </a:r>
          </a:p>
          <a:p>
            <a:pPr>
              <a:spcBef>
                <a:spcPts val="0"/>
              </a:spcBef>
              <a:defRPr/>
            </a:pPr>
            <a:r>
              <a:rPr lang="en-US" dirty="0">
                <a:cs typeface="Arial" charset="0"/>
              </a:rPr>
              <a:t>&lt;Presenter Agency/Organization&gt;</a:t>
            </a:r>
          </a:p>
          <a:p>
            <a:pPr>
              <a:spcBef>
                <a:spcPts val="0"/>
              </a:spcBef>
              <a:defRPr/>
            </a:pPr>
            <a:r>
              <a:rPr lang="en-US" dirty="0">
                <a:cs typeface="Arial" charset="0"/>
              </a:rPr>
              <a:t>&lt;Presenter Contact Information&gt;</a:t>
            </a:r>
          </a:p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Pretest Results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Who administers the pretests at your agency?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Do teachers receive test results?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If so, how soon after testing do instructors receive results?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How do teachers use test                               results?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It</a:t>
            </a:r>
            <a:endParaRPr lang="en-US" dirty="0"/>
          </a:p>
        </p:txBody>
      </p:sp>
      <p:pic>
        <p:nvPicPr>
          <p:cNvPr id="6" name="Picture 4" descr="\\WEB1\www\www2.casas.org\htdocs\Images\Moodle\CASAS_IT\Share_Resul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3657600" cy="241069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EDDD3-551C-47B0-B340-8566AFD08FDD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204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Using Results to Inform Instruction</a:t>
            </a:r>
          </a:p>
          <a:p>
            <a:pPr>
              <a:spcBef>
                <a:spcPts val="0"/>
              </a:spcBef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Does your agency use a                                       set curriculum?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If not, do instructors                                              develop their own                                              curriculum?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Do instructors use test                                       results to inform                                                          instruction?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It	</a:t>
            </a:r>
            <a:endParaRPr lang="en-US" dirty="0"/>
          </a:p>
        </p:txBody>
      </p:sp>
      <p:pic>
        <p:nvPicPr>
          <p:cNvPr id="6" name="Picture 2" descr="\\WEB1\www\www2.casas.org\htdocs\Images\Moodle\CASAS_IT\Teacher_calling_on_stud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28123"/>
            <a:ext cx="3657600" cy="482027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EDDD3-551C-47B0-B340-8566AFD08FDD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6052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Post-Test Results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What is the interval between pre- and post-testing at your agency?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Who administers the post-tests?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How soon do instructors receive results?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How are results used?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EDDD3-551C-47B0-B340-8566AFD08FDD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9025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Reporting Results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What does the data collection and reporting system look like at your agency?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How do administrators use test results?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Who reports results to the                                            state (or your agency’s                                        funding source)?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It</a:t>
            </a:r>
          </a:p>
        </p:txBody>
      </p:sp>
      <p:pic>
        <p:nvPicPr>
          <p:cNvPr id="6" name="Picture 3" descr="\\WEB1\www\www2.casas.org\htdocs\Images\Moodle\Photos.com\1086962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0761"/>
            <a:ext cx="3657600" cy="236763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EDDD3-551C-47B0-B340-8566AFD08FDD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3456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5029200" cy="53340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Professional Development</a:t>
            </a:r>
          </a:p>
          <a:p>
            <a:pPr marL="0" indent="0">
              <a:buNone/>
            </a:pP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What professional development                                    opportunities are available at                                  your agency?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Staff meeting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Workshops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Seminars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Conferences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Continuing Education Units (CEUs)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Other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It</a:t>
            </a:r>
          </a:p>
        </p:txBody>
      </p:sp>
      <p:pic>
        <p:nvPicPr>
          <p:cNvPr id="6" name="Picture 2" descr="\\WEB1\www\www2.casas.org\htdocs\Images\Moodle\CASAS_IT\Teacher_in_front_of_studen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60186"/>
            <a:ext cx="3657600" cy="498821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EDDD3-551C-47B0-B340-8566AFD08FDD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8809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Rewards and Challenges</a:t>
            </a:r>
          </a:p>
          <a:p>
            <a:pPr marL="0" indent="0">
              <a:buNone/>
            </a:pPr>
            <a:endParaRPr lang="en-U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Consider your role in your agency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Write down one of the biggest rewards you have felt in your job.</a:t>
            </a:r>
          </a:p>
          <a:p>
            <a:pPr marL="400050" lvl="1" indent="0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514350">
              <a:buFont typeface="+mj-lt"/>
              <a:buAutoNum type="arabicPeriod" startAt="2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Write down one of the biggest challenges you’ve encountered in your job.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EDDD3-551C-47B0-B340-8566AFD08FDD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5589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Advantages of using </a:t>
            </a:r>
            <a:endParaRPr lang="en-US" dirty="0" smtClean="0"/>
          </a:p>
          <a:p>
            <a:r>
              <a:rPr lang="en-US" dirty="0" smtClean="0"/>
              <a:t>CASAS </a:t>
            </a:r>
            <a:r>
              <a:rPr lang="en-US" dirty="0"/>
              <a:t>Competencies</a:t>
            </a:r>
          </a:p>
          <a:p>
            <a:r>
              <a:rPr lang="en-US" dirty="0"/>
              <a:t>Competency Coding System</a:t>
            </a:r>
          </a:p>
          <a:p>
            <a:r>
              <a:rPr lang="en-US" dirty="0"/>
              <a:t>Task Areas and Item Types</a:t>
            </a:r>
          </a:p>
          <a:p>
            <a:r>
              <a:rPr lang="en-US" dirty="0"/>
              <a:t>Content Standards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634965"/>
            <a:ext cx="1371600" cy="56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3CD6F-68FF-4A4F-893A-32D4604559AB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3859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Using</a:t>
            </a:r>
            <a:endParaRPr lang="en-US" baseline="30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743200"/>
            <a:ext cx="8769350" cy="3733800"/>
          </a:xfrm>
        </p:spPr>
        <p:txBody>
          <a:bodyPr/>
          <a:lstStyle/>
          <a:p>
            <a:endParaRPr lang="en-US" sz="800" dirty="0" smtClean="0"/>
          </a:p>
          <a:p>
            <a:r>
              <a:rPr lang="en-US" sz="2400" dirty="0" smtClean="0"/>
              <a:t>Access anywhere with Internet connection</a:t>
            </a:r>
          </a:p>
          <a:p>
            <a:r>
              <a:rPr lang="en-US" sz="2400" dirty="0" smtClean="0"/>
              <a:t>Provides synchronized “real-time” date for accurate results</a:t>
            </a:r>
          </a:p>
          <a:p>
            <a:r>
              <a:rPr lang="en-US" sz="2400" dirty="0" smtClean="0"/>
              <a:t>Reports available immediately after test administration</a:t>
            </a:r>
          </a:p>
          <a:p>
            <a:r>
              <a:rPr lang="en-US" sz="2400" dirty="0" smtClean="0"/>
              <a:t>Streamline assessment and placement</a:t>
            </a:r>
          </a:p>
          <a:p>
            <a:pPr marL="914400" lvl="1" indent="-457200"/>
            <a:r>
              <a:rPr lang="en-US" sz="2000" dirty="0"/>
              <a:t>Replace Appraisal with short, computer-adaptive locator</a:t>
            </a:r>
          </a:p>
          <a:p>
            <a:pPr marL="914400" lvl="1" indent="-457200"/>
            <a:r>
              <a:rPr lang="en-US" sz="2000" dirty="0"/>
              <a:t>Administer locator + pretest in one </a:t>
            </a:r>
            <a:r>
              <a:rPr lang="en-US" sz="2000" dirty="0" smtClean="0"/>
              <a:t>sitting</a:t>
            </a:r>
          </a:p>
          <a:p>
            <a:r>
              <a:rPr lang="en-US" sz="2400" dirty="0" smtClean="0"/>
              <a:t>Automatically assigns next test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970" y="1491615"/>
            <a:ext cx="1843430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2404646"/>
            <a:ext cx="87693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005596"/>
                </a:solidFill>
              </a:rPr>
              <a:t>Nationally recognized system for computer delivery of standardized and adaptive </a:t>
            </a:r>
            <a:r>
              <a:rPr lang="en-US" sz="1600" i="1" dirty="0" smtClean="0">
                <a:solidFill>
                  <a:srgbClr val="005596"/>
                </a:solidFill>
              </a:rPr>
              <a:t>assessments</a:t>
            </a:r>
            <a:endParaRPr lang="en-US" sz="1600" dirty="0">
              <a:solidFill>
                <a:srgbClr val="00559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3CD6F-68FF-4A4F-893A-32D4604559AB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9135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CASAS Competencies</a:t>
            </a: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Key component and building block of CASAS system</a:t>
            </a:r>
          </a:p>
          <a:p>
            <a:pPr marL="914400" lvl="1" indent="-45720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What information do you get from a competency?</a:t>
            </a:r>
          </a:p>
          <a:p>
            <a:pPr marL="914400" lvl="1" indent="-45720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What is the link between competencies and test items?</a:t>
            </a:r>
          </a:p>
          <a:p>
            <a:pPr marL="914400" lvl="1" indent="-45720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Do you use the competencies to help plan instruction?</a:t>
            </a:r>
          </a:p>
          <a:p>
            <a:pPr marL="914400" lvl="1" indent="-45720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Why are competencies important in the larger picture of assessment and instruction?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EDDD3-551C-47B0-B340-8566AFD08FDD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1828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Competency Coding System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7.7.4 Demonstrate ability to use e-mail and other messaging systems</a:t>
            </a:r>
          </a:p>
          <a:p>
            <a:pPr marL="914400" lvl="1" indent="-45720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Content Area: Learning and Thinking Skills</a:t>
            </a:r>
          </a:p>
          <a:p>
            <a:pPr marL="914400" lvl="1" indent="-45720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Competency Area: 7.7 – Demonstrate the ability to use information and communication technology</a:t>
            </a:r>
          </a:p>
          <a:p>
            <a:pPr marL="914400" lvl="1" indent="-45720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Competency Statement: Demonstrate ability to use e-mail and other messaging systems</a:t>
            </a:r>
          </a:p>
          <a:p>
            <a:pPr lvl="1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sym typeface="Wingdings"/>
              </a:rPr>
              <a:t>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Complete Activity 2 in your packet.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EDDD3-551C-47B0-B340-8566AFD08FDD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6335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Welcome!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Have you completed </a:t>
            </a:r>
          </a:p>
          <a:p>
            <a:pPr marL="0" indent="341313">
              <a:buNone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Implementation Training?</a:t>
            </a: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This training is for participants who: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Have completed CASAS Implementation Training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Want to expand their CASAS knowledge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Need to be recertified in CASAS Implementation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2" descr="\\FS\Files\Image Bank\photosWebsite\websiteNew\EducationProviders_option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38200"/>
            <a:ext cx="3657600" cy="252861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3CD6F-68FF-4A4F-893A-32D4604559AB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Task Areas and Item Types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What is a task area?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Where do you find task areas on CASAS reports?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What is the link between task areas and test items?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Do you use task areas to help plan instruction?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If so, how?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EDDD3-551C-47B0-B340-8566AFD08FDD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3237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Task Areas and Item Types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Reading and Math Task Areas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Forms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Charts, maps, consumer billings, matrices, graphs, or tables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Stories, articles, paragraphs, sentences, directions, or pictures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Signs, price tags, ads, or product labels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Measurement scales and diagrams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EDDD3-551C-47B0-B340-8566AFD08FDD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2658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Task 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Areas and Item 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Types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Listening Item Types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Picture prompts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Comprehension questions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Predict next line of dialogue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Identify true statement based on prompt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Review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EDDD3-551C-47B0-B340-8566AFD08FDD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02495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Content Standards</a:t>
            </a:r>
          </a:p>
          <a:p>
            <a:pPr marL="514350" indent="-4572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45720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What are Content Standards?</a:t>
            </a:r>
          </a:p>
          <a:p>
            <a:pPr marL="514350" indent="-45720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Why are they important?</a:t>
            </a:r>
          </a:p>
          <a:p>
            <a:pPr marL="514350" indent="-45720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Does your program                                                                  promote using Content                                                     Standards to help plan                                                   instruction? If so, how?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Review</a:t>
            </a:r>
          </a:p>
        </p:txBody>
      </p:sp>
      <p:pic>
        <p:nvPicPr>
          <p:cNvPr id="6" name="Picture 3" descr="\\FS\Files\Image Bank\Approved Photos Images Logos\Photobank- PhotosPhotos_com\Images by Category\School, office materials\Books\192715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54336"/>
            <a:ext cx="3657600" cy="239406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EDDD3-551C-47B0-B340-8566AFD08FDD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4835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Content Standards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Clear statements of skills that students need at specific levels</a:t>
            </a:r>
          </a:p>
          <a:p>
            <a:pPr marL="800100"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Example: Interpret simple written instructions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Identify the underlying basic skills associated with CASAS Competencies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Support instructional planning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Available in reading, math, and listening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CASAS Reading Content Standards have been aligned with the Common Core State Standards</a:t>
            </a:r>
          </a:p>
          <a:p>
            <a:endParaRPr lang="en-US" sz="21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371600" lvl="6" indent="0">
              <a:buNone/>
            </a:pPr>
            <a:r>
              <a:rPr lang="en-US" sz="1600" dirty="0" smtClean="0">
                <a:solidFill>
                  <a:srgbClr val="FFFFFF">
                    <a:lumMod val="50000"/>
                  </a:srgbClr>
                </a:solidFill>
                <a:sym typeface="Symbol"/>
              </a:rPr>
              <a:t>Download </a:t>
            </a:r>
            <a:r>
              <a:rPr lang="en-US" sz="1600" i="1" dirty="0" smtClean="0">
                <a:solidFill>
                  <a:srgbClr val="FFFFFF">
                    <a:lumMod val="50000"/>
                  </a:srgbClr>
                </a:solidFill>
                <a:sym typeface="Symbol"/>
              </a:rPr>
              <a:t>CASAS Content Standards </a:t>
            </a:r>
            <a:r>
              <a:rPr lang="en-US" sz="1600" dirty="0" smtClean="0">
                <a:solidFill>
                  <a:srgbClr val="FFFFFF">
                    <a:lumMod val="50000"/>
                  </a:srgbClr>
                </a:solidFill>
                <a:sym typeface="Symbol"/>
              </a:rPr>
              <a:t>at:</a:t>
            </a:r>
            <a:r>
              <a:rPr lang="en-US" sz="1600" dirty="0" smtClean="0">
                <a:solidFill>
                  <a:srgbClr val="005596"/>
                </a:solidFill>
                <a:sym typeface="Symbol"/>
              </a:rPr>
              <a:t> </a:t>
            </a:r>
            <a:r>
              <a:rPr lang="en-US" sz="1600" dirty="0" smtClean="0">
                <a:solidFill>
                  <a:srgbClr val="005596"/>
                </a:solidFill>
                <a:hlinkClick r:id="rId3"/>
              </a:rPr>
              <a:t>www.casas.org &gt; Product Overviews &gt; Curriculum Management &amp; Instruction &gt; CASAS Basic Skills Content Standards</a:t>
            </a:r>
            <a:endParaRPr lang="en-US" sz="1600" dirty="0" smtClean="0">
              <a:solidFill>
                <a:srgbClr val="005596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638800"/>
            <a:ext cx="1270000" cy="558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EDDD3-551C-47B0-B340-8566AFD08FDD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541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Content Standards</a:t>
            </a:r>
          </a:p>
          <a:p>
            <a:pPr marL="514350" indent="-45720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Categories for Reading, Listening, and Math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Review…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914400" y="2057400"/>
          <a:ext cx="73152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9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Reading Content Standards Categories</a:t>
                      </a:r>
                      <a:endParaRPr lang="en-US" sz="1600" dirty="0">
                        <a:latin typeface="Trebuchet MS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592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600" dirty="0" smtClean="0"/>
                        <a:t>R1 Beginning Literacy/Phonics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600" dirty="0" smtClean="0"/>
                        <a:t>R2 Vocabulary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600" dirty="0" smtClean="0"/>
                        <a:t>R3 General Reading Comprehension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600" dirty="0" smtClean="0"/>
                        <a:t>R4 Text in Format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600" dirty="0" smtClean="0"/>
                        <a:t>R5 Reference Materials</a:t>
                      </a:r>
                      <a:endParaRPr lang="en-US" sz="1600" dirty="0" smtClean="0">
                        <a:latin typeface="Trebuchet MS" pitchFamily="34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600" dirty="0" smtClean="0"/>
                        <a:t>R6 Reading Strategies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600" dirty="0" smtClean="0"/>
                        <a:t>R7 Reading and Thinking Skills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600" dirty="0" smtClean="0"/>
                        <a:t>R8 Academic-Oriented Skills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600" dirty="0" smtClean="0"/>
                        <a:t>R9 Literary Analysis</a:t>
                      </a:r>
                      <a:endParaRPr lang="en-US" sz="1600" dirty="0" smtClean="0">
                        <a:latin typeface="Trebuchet MS" pitchFamily="34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38328" y="4267176"/>
          <a:ext cx="4114800" cy="1981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5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Listening Content</a:t>
                      </a:r>
                      <a:r>
                        <a:rPr lang="en-US" sz="1600" baseline="0" dirty="0" smtClean="0"/>
                        <a:t> Standards Categories</a:t>
                      </a:r>
                      <a:endParaRPr lang="en-US" sz="1600" dirty="0">
                        <a:latin typeface="Trebuchet MS" pitchFamily="34" charset="0"/>
                      </a:endParaRP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592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600" dirty="0" smtClean="0"/>
                        <a:t>L1 Phonology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600" dirty="0" smtClean="0"/>
                        <a:t>L2 Vocabulary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600" dirty="0" smtClean="0"/>
                        <a:t>L3 Grammar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600" dirty="0" smtClean="0"/>
                        <a:t>L4 General Discourse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600" dirty="0" smtClean="0"/>
                        <a:t>L5 Informational Discourse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600" dirty="0" smtClean="0"/>
                        <a:t>L6 Strategies and Critical Thinking</a:t>
                      </a:r>
                      <a:endParaRPr lang="en-US" sz="1600" dirty="0" smtClean="0">
                        <a:latin typeface="Trebuchet MS" pitchFamily="34" charset="0"/>
                        <a:cs typeface="Arial" charset="0"/>
                      </a:endParaRPr>
                    </a:p>
                  </a:txBody>
                  <a:tcPr marR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681728" y="4267236"/>
          <a:ext cx="4114800" cy="1981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752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Math Content Standards Categories</a:t>
                      </a:r>
                      <a:endParaRPr lang="en-US" sz="1600" dirty="0">
                        <a:latin typeface="Trebuchet MS" pitchFamily="34" charset="0"/>
                      </a:endParaRP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592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600" dirty="0" smtClean="0"/>
                        <a:t>M1 Number sense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600" dirty="0" smtClean="0"/>
                        <a:t>M2 Algebra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600" dirty="0" smtClean="0"/>
                        <a:t>M3 Geometry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600" dirty="0" smtClean="0"/>
                        <a:t>M4 Measurement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600" dirty="0" smtClean="0"/>
                        <a:t>M5 Statistics, Data Analysis and Probability</a:t>
                      </a:r>
                      <a:endParaRPr lang="en-US" sz="1600" dirty="0" smtClean="0">
                        <a:latin typeface="Trebuchet MS" pitchFamily="34" charset="0"/>
                        <a:cs typeface="Arial" charset="0"/>
                      </a:endParaRP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EDDD3-551C-47B0-B340-8566AFD08FDD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4592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Using Content Standards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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Complete Activity 3 in your packet.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381250"/>
            <a:ext cx="8763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EDDD3-551C-47B0-B340-8566AFD08FDD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1407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to Support Instruction</a:t>
            </a:r>
            <a:endParaRPr lang="en-US" baseline="30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Maximize your curriculum design and instruction</a:t>
            </a:r>
          </a:p>
          <a:p>
            <a:pPr marL="914400" lvl="1" indent="-457200"/>
            <a:r>
              <a:rPr lang="en-US" dirty="0" smtClean="0"/>
              <a:t>Test Results, Data, and Reports</a:t>
            </a:r>
          </a:p>
          <a:p>
            <a:r>
              <a:rPr lang="en-US" dirty="0" smtClean="0"/>
              <a:t>Complimentary Online CASAS Resources</a:t>
            </a:r>
          </a:p>
          <a:p>
            <a:pPr marL="914400" lvl="1" indent="-457200"/>
            <a:r>
              <a:rPr lang="en-US" dirty="0" smtClean="0"/>
              <a:t>CASAS Content Standards Worksheets</a:t>
            </a:r>
          </a:p>
          <a:p>
            <a:pPr marL="914400" lvl="1" indent="-457200"/>
            <a:r>
              <a:rPr lang="en-US" dirty="0" smtClean="0"/>
              <a:t>Sample Test Items</a:t>
            </a:r>
          </a:p>
          <a:p>
            <a:pPr marL="914400" lvl="1" indent="-457200"/>
            <a:r>
              <a:rPr lang="en-US" dirty="0" err="1" smtClean="0"/>
              <a:t>QuickSearch</a:t>
            </a:r>
            <a:r>
              <a:rPr lang="en-US" dirty="0" smtClean="0"/>
              <a:t> Online</a:t>
            </a:r>
          </a:p>
          <a:p>
            <a:pPr marL="914400" lvl="1" indent="-457200"/>
            <a:r>
              <a:rPr lang="en-US" dirty="0" smtClean="0"/>
              <a:t>Curriculum Modules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3CD6F-68FF-4A4F-893A-32D4604559AB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9276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Manual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Report</a:t>
            </a:r>
          </a:p>
          <a:p>
            <a:pPr indent="-182880">
              <a:buFont typeface="Symbol" pitchFamily="18" charset="2"/>
              <a:buChar char="-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per form</a:t>
            </a:r>
          </a:p>
          <a:p>
            <a:pPr indent="-182880">
              <a:buFont typeface="Symbol" pitchFamily="18" charset="2"/>
              <a:buChar char="-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 per class</a:t>
            </a:r>
          </a:p>
          <a:p>
            <a:pPr indent="-182880">
              <a:buFont typeface="Symbol" pitchFamily="18" charset="2"/>
              <a:buChar char="-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  <a:sym typeface="Symbol"/>
            </a:endParaRPr>
          </a:p>
          <a:p>
            <a:pPr indent="-182880">
              <a:buFont typeface="Symbol" pitchFamily="18" charset="2"/>
              <a:buChar char="-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  <a:sym typeface="Symbol"/>
            </a:endParaRPr>
          </a:p>
          <a:p>
            <a:pPr indent="-182880">
              <a:buFont typeface="Symbol" pitchFamily="18" charset="2"/>
              <a:buChar char="-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  <a:sym typeface="Symbol"/>
            </a:endParaRPr>
          </a:p>
          <a:p>
            <a:pPr indent="-182880">
              <a:buFont typeface="Symbol" pitchFamily="18" charset="2"/>
              <a:buChar char="-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  <a:sym typeface="Symbol"/>
            </a:endParaRPr>
          </a:p>
          <a:p>
            <a:pPr marL="160020" indent="0">
              <a:buNone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Worksheets are </a:t>
            </a:r>
          </a:p>
          <a:p>
            <a:pPr marL="160020" indent="0">
              <a:buNone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available in</a:t>
            </a:r>
          </a:p>
          <a:p>
            <a:pPr marL="160020" indent="0">
              <a:buNone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Test Administration</a:t>
            </a:r>
          </a:p>
          <a:p>
            <a:pPr marL="160020" indent="0">
              <a:buNone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Manuals (TAM)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to Support Instruction</a:t>
            </a:r>
            <a:endParaRPr lang="en-US" dirty="0"/>
          </a:p>
        </p:txBody>
      </p:sp>
      <p:pic>
        <p:nvPicPr>
          <p:cNvPr id="6" name="Picture 5"/>
          <p:cNvPicPr>
            <a:picLocks noGrp="1" noChangeAspect="1" noChangeArrowheads="1"/>
          </p:cNvPicPr>
          <p:nvPr/>
        </p:nvPicPr>
        <p:blipFill rotWithShape="1">
          <a:blip r:embed="rId3" cstate="screen"/>
          <a:srcRect l="3055" r="2500" b="20531"/>
          <a:stretch/>
        </p:blipFill>
        <p:spPr bwMode="auto">
          <a:xfrm>
            <a:off x="2209800" y="936625"/>
            <a:ext cx="6705600" cy="5334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EDDD3-551C-47B0-B340-8566AFD08FDD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7183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3200" b="1" dirty="0">
                <a:solidFill>
                  <a:srgbClr val="FFFFFF">
                    <a:lumMod val="50000"/>
                  </a:srgbClr>
                </a:solidFill>
              </a:rPr>
              <a:t>Manual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srgbClr val="FFFFFF">
                    <a:lumMod val="50000"/>
                  </a:srgbClr>
                </a:solidFill>
              </a:rPr>
              <a:t>Report</a:t>
            </a:r>
          </a:p>
          <a:p>
            <a:pPr lvl="0" indent="-182880">
              <a:buFont typeface="Symbol" pitchFamily="18" charset="2"/>
              <a:buChar char="-"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sym typeface="Symbol"/>
              </a:rPr>
              <a:t> </a:t>
            </a:r>
            <a:r>
              <a:rPr lang="en-US" sz="2400" dirty="0">
                <a:solidFill>
                  <a:srgbClr val="FFFFFF">
                    <a:lumMod val="50000"/>
                  </a:srgbClr>
                </a:solidFill>
                <a:sym typeface="Symbol"/>
              </a:rPr>
              <a:t>per form</a:t>
            </a:r>
          </a:p>
          <a:p>
            <a:pPr lvl="0" indent="-182880">
              <a:buFont typeface="Symbol" pitchFamily="18" charset="2"/>
              <a:buChar char="-"/>
            </a:pPr>
            <a:r>
              <a:rPr lang="en-US" sz="2400" dirty="0">
                <a:solidFill>
                  <a:srgbClr val="FFFFFF">
                    <a:lumMod val="50000"/>
                  </a:srgbClr>
                </a:solidFill>
                <a:sym typeface="Symbol"/>
              </a:rPr>
              <a:t> per class</a:t>
            </a:r>
          </a:p>
          <a:p>
            <a:pPr indent="-182880">
              <a:buFont typeface="Symbol" pitchFamily="18" charset="2"/>
              <a:buChar char="-"/>
            </a:pPr>
            <a:endParaRPr lang="en-US" sz="2400" dirty="0">
              <a:solidFill>
                <a:schemeClr val="bg1">
                  <a:lumMod val="50000"/>
                </a:schemeClr>
              </a:solidFill>
              <a:sym typeface="Symbol"/>
            </a:endParaRPr>
          </a:p>
          <a:p>
            <a:pPr indent="-182880">
              <a:buFont typeface="Symbol" pitchFamily="18" charset="2"/>
              <a:buChar char="-"/>
            </a:pPr>
            <a:endParaRPr lang="en-US" sz="2400" dirty="0">
              <a:solidFill>
                <a:schemeClr val="bg1">
                  <a:lumMod val="50000"/>
                </a:schemeClr>
              </a:solidFill>
              <a:sym typeface="Symbol"/>
            </a:endParaRPr>
          </a:p>
          <a:p>
            <a:pPr indent="-182880">
              <a:buFont typeface="Symbol" pitchFamily="18" charset="2"/>
              <a:buChar char="-"/>
            </a:pPr>
            <a:endParaRPr lang="en-US" sz="2400" dirty="0">
              <a:solidFill>
                <a:schemeClr val="bg1">
                  <a:lumMod val="50000"/>
                </a:schemeClr>
              </a:solidFill>
              <a:sym typeface="Symbol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60020" indent="0">
              <a:buNone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Worksheets are </a:t>
            </a:r>
          </a:p>
          <a:p>
            <a:pPr marL="160020" indent="0">
              <a:buNone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available in</a:t>
            </a:r>
          </a:p>
          <a:p>
            <a:pPr marL="160020" indent="0">
              <a:buNone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Test Administration</a:t>
            </a:r>
          </a:p>
          <a:p>
            <a:pPr marL="160020" indent="0">
              <a:buNone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Manuals (TAM)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to Support Instruction</a:t>
            </a:r>
          </a:p>
        </p:txBody>
      </p:sp>
      <p:pic>
        <p:nvPicPr>
          <p:cNvPr id="6" name="Picture 5" descr="83RCP_cOMPLET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90800" y="914400"/>
            <a:ext cx="6324600" cy="533095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EDDD3-551C-47B0-B340-8566AFD08FDD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6900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Content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training covers:</a:t>
            </a:r>
          </a:p>
          <a:p>
            <a:pPr lvl="1"/>
            <a:r>
              <a:rPr lang="en-US" dirty="0" smtClean="0"/>
              <a:t>Pre-assessment</a:t>
            </a:r>
          </a:p>
          <a:p>
            <a:pPr lvl="1"/>
            <a:r>
              <a:rPr lang="en-US" dirty="0" smtClean="0"/>
              <a:t>Implementation at your agency</a:t>
            </a:r>
          </a:p>
          <a:p>
            <a:pPr lvl="1"/>
            <a:r>
              <a:rPr lang="en-US" dirty="0" smtClean="0"/>
              <a:t>Evaluating implementation effectiveness</a:t>
            </a:r>
          </a:p>
          <a:p>
            <a:pPr lvl="1"/>
            <a:r>
              <a:rPr lang="en-US" dirty="0" smtClean="0"/>
              <a:t>Review of CASAS</a:t>
            </a:r>
          </a:p>
          <a:p>
            <a:pPr lvl="1"/>
            <a:r>
              <a:rPr lang="en-US" dirty="0" smtClean="0"/>
              <a:t>Resources to support instruction</a:t>
            </a:r>
          </a:p>
          <a:p>
            <a:pPr lvl="1"/>
            <a:r>
              <a:rPr lang="en-US" dirty="0" smtClean="0"/>
              <a:t>Resource for your program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3CD6F-68FF-4A4F-893A-32D4604559AB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0731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Advantages of using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743200"/>
            <a:ext cx="8686800" cy="3733800"/>
          </a:xfrm>
        </p:spPr>
        <p:txBody>
          <a:bodyPr/>
          <a:lstStyle/>
          <a:p>
            <a:pPr marL="0" indent="0">
              <a:buNone/>
            </a:pPr>
            <a:endParaRPr lang="en-US" sz="800" dirty="0" smtClean="0"/>
          </a:p>
          <a:p>
            <a:r>
              <a:rPr lang="en-US" sz="2400" dirty="0" smtClean="0"/>
              <a:t>Advantage for Teachers!</a:t>
            </a:r>
          </a:p>
          <a:p>
            <a:pPr lvl="1"/>
            <a:r>
              <a:rPr lang="en-US" sz="2000" dirty="0" smtClean="0"/>
              <a:t>Automates test scoring</a:t>
            </a:r>
          </a:p>
          <a:p>
            <a:pPr lvl="1"/>
            <a:r>
              <a:rPr lang="en-US" sz="2000" dirty="0" smtClean="0"/>
              <a:t>Calculates student learning gains by class</a:t>
            </a:r>
          </a:p>
          <a:p>
            <a:pPr lvl="1"/>
            <a:r>
              <a:rPr lang="en-US" sz="2000" dirty="0" smtClean="0"/>
              <a:t>Produces customized class reports to help plan instruction</a:t>
            </a:r>
          </a:p>
          <a:p>
            <a:r>
              <a:rPr lang="en-US" sz="2400" dirty="0" smtClean="0"/>
              <a:t>Advantage for Administrators!</a:t>
            </a:r>
          </a:p>
          <a:p>
            <a:pPr lvl="1"/>
            <a:r>
              <a:rPr lang="en-US" sz="2000" dirty="0" smtClean="0"/>
              <a:t>Provides reports to meet accountability standards and measure program effectiveness.</a:t>
            </a:r>
          </a:p>
          <a:p>
            <a:pPr lvl="1"/>
            <a:r>
              <a:rPr lang="en-US" sz="2000" dirty="0" smtClean="0"/>
              <a:t>Tracks students enrolled in multiple programs.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248" y="1524000"/>
            <a:ext cx="3044952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2404872"/>
            <a:ext cx="8769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5596"/>
                </a:solidFill>
              </a:rPr>
              <a:t>Nationally recognized learner management and accountability software</a:t>
            </a:r>
            <a:endParaRPr lang="en-US" dirty="0">
              <a:solidFill>
                <a:srgbClr val="00559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3CD6F-68FF-4A4F-893A-32D4604559AB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6427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743200"/>
            <a:ext cx="8769350" cy="3429000"/>
          </a:xfrm>
        </p:spPr>
        <p:txBody>
          <a:bodyPr/>
          <a:lstStyle/>
          <a:p>
            <a:endParaRPr lang="en-US" sz="800" b="1" dirty="0" smtClean="0"/>
          </a:p>
          <a:p>
            <a:r>
              <a:rPr lang="en-US" sz="2400" b="1" dirty="0" smtClean="0"/>
              <a:t>Advantage for Decision Makers!</a:t>
            </a:r>
            <a:endParaRPr lang="en-US" sz="2400" b="1" dirty="0"/>
          </a:p>
          <a:p>
            <a:pPr lvl="1"/>
            <a:r>
              <a:rPr lang="en-US" sz="2000" dirty="0" smtClean="0"/>
              <a:t>Generates NRS reports according to WOIA federal guidelines</a:t>
            </a:r>
            <a:endParaRPr lang="en-US" sz="2000" dirty="0"/>
          </a:p>
          <a:p>
            <a:pPr lvl="1"/>
            <a:r>
              <a:rPr lang="en-US" sz="2000" dirty="0" smtClean="0"/>
              <a:t>Rolls up data from local to regional to state level</a:t>
            </a:r>
            <a:endParaRPr lang="en-US" sz="2000" dirty="0"/>
          </a:p>
          <a:p>
            <a:pPr lvl="1"/>
            <a:r>
              <a:rPr lang="en-US" sz="2000" dirty="0" smtClean="0"/>
              <a:t>Provides aggregated statewide data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28600" y="2404872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5596"/>
                </a:solidFill>
              </a:rPr>
              <a:t>Nationally recognized learner management and accountability software</a:t>
            </a:r>
            <a:endParaRPr lang="en-US" dirty="0">
              <a:solidFill>
                <a:srgbClr val="00559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3CD6F-68FF-4A4F-893A-32D4604559AB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1476375"/>
          </a:xfrm>
        </p:spPr>
        <p:txBody>
          <a:bodyPr>
            <a:normAutofit/>
          </a:bodyPr>
          <a:lstStyle/>
          <a:p>
            <a:r>
              <a:rPr lang="en-US" dirty="0" smtClean="0"/>
              <a:t>Advantages of using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248" y="1524000"/>
            <a:ext cx="3044952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9698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to Support Instruction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063" y="708357"/>
            <a:ext cx="6646011" cy="55435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2074" y="2130552"/>
            <a:ext cx="19093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Sample report 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shows the competency </a:t>
            </a:r>
            <a:r>
              <a:rPr lang="en-US" sz="2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number per test item and student item responses sorted by percentage 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correct per form and per class.</a:t>
            </a:r>
            <a:endParaRPr lang="en-US" sz="21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EDDD3-551C-47B0-B340-8566AFD08FDD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41731"/>
            <a:ext cx="2368296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6583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to Support Instruction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798" y="2133600"/>
            <a:ext cx="21336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Sample report 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shows 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competencies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assessed in 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math and reading for an individual student.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941387"/>
            <a:ext cx="6281736" cy="532447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EDDD3-551C-47B0-B340-8566AFD08FDD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41731"/>
            <a:ext cx="2368296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0171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to Support Instruction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01752" y="2130552"/>
            <a:ext cx="2133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Sample report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shows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competencies assessed in listening and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reading for an individual student.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00" y="1026318"/>
            <a:ext cx="6457950" cy="522208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EDDD3-551C-47B0-B340-8566AFD08FDD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41731"/>
            <a:ext cx="2368296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8967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to Support Instruction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9400" y="835025"/>
            <a:ext cx="6055894" cy="5486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1752" y="2130552"/>
            <a:ext cx="24384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Sample shows test results by 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competency </a:t>
            </a:r>
            <a:r>
              <a:rPr lang="en-US" sz="2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number and statement for each test item and if the student correctly answered the 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item. Report available per form and per student.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EDDD3-551C-47B0-B340-8566AFD08FDD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41731"/>
            <a:ext cx="2368296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8521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CASAS Content Standards Worksheets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Help </a:t>
            </a:r>
            <a:r>
              <a:rPr lang="en-US" dirty="0"/>
              <a:t>teachers prioritize Competencies and Content Standards for classroom instruction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Basic Skills Content Standards by Test Item </a:t>
            </a:r>
            <a:r>
              <a:rPr lang="en-US" dirty="0" smtClean="0"/>
              <a:t>Correlations</a:t>
            </a:r>
          </a:p>
          <a:p>
            <a:pPr lvl="2"/>
            <a:r>
              <a:rPr lang="en-US" dirty="0"/>
              <a:t>Provide </a:t>
            </a:r>
            <a:r>
              <a:rPr lang="en-US" dirty="0" smtClean="0"/>
              <a:t>information </a:t>
            </a:r>
            <a:r>
              <a:rPr lang="en-US" dirty="0"/>
              <a:t>about the basic skills content standards contained in each test </a:t>
            </a:r>
            <a:r>
              <a:rPr lang="en-US" dirty="0" smtClean="0"/>
              <a:t>form.</a:t>
            </a:r>
          </a:p>
          <a:p>
            <a:pPr lvl="1"/>
            <a:r>
              <a:rPr lang="en-US" dirty="0" smtClean="0"/>
              <a:t>Student </a:t>
            </a:r>
            <a:r>
              <a:rPr lang="en-US" dirty="0"/>
              <a:t>Performance by Content </a:t>
            </a:r>
            <a:r>
              <a:rPr lang="en-US" dirty="0" smtClean="0"/>
              <a:t>Standard</a:t>
            </a:r>
          </a:p>
          <a:p>
            <a:pPr lvl="2"/>
            <a:r>
              <a:rPr lang="en-US" dirty="0" smtClean="0"/>
              <a:t>Documents </a:t>
            </a:r>
            <a:r>
              <a:rPr lang="en-US" dirty="0"/>
              <a:t>correlate CASAS test items to CASAS Basic Skills Content </a:t>
            </a:r>
            <a:r>
              <a:rPr lang="en-US" dirty="0" smtClean="0"/>
              <a:t>Standards.</a:t>
            </a:r>
          </a:p>
          <a:p>
            <a:pPr marL="1280160" lvl="1" indent="0">
              <a:spcBef>
                <a:spcPts val="0"/>
              </a:spcBef>
              <a:buNone/>
            </a:pPr>
            <a:endParaRPr lang="en-US" sz="900" dirty="0" smtClean="0">
              <a:solidFill>
                <a:srgbClr val="FFFFFF">
                  <a:lumMod val="50000"/>
                </a:srgbClr>
              </a:solidFill>
              <a:sym typeface="Symbol"/>
            </a:endParaRPr>
          </a:p>
          <a:p>
            <a:pPr marL="1280160" lvl="1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FFFFFF">
                    <a:lumMod val="50000"/>
                  </a:srgbClr>
                </a:solidFill>
                <a:sym typeface="Symbol"/>
              </a:rPr>
              <a:t>Download at</a:t>
            </a:r>
            <a:r>
              <a:rPr lang="en-US" sz="1600" dirty="0" smtClean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en-US" sz="1600" dirty="0">
                <a:solidFill>
                  <a:srgbClr val="005596"/>
                </a:solidFill>
                <a:hlinkClick r:id="rId3"/>
              </a:rPr>
              <a:t>www.casas.org &gt; Product Overviews &gt; Curriculum Management &amp; Instruction </a:t>
            </a:r>
            <a:r>
              <a:rPr lang="en-US" sz="1600" dirty="0" smtClean="0">
                <a:solidFill>
                  <a:srgbClr val="005596"/>
                </a:solidFill>
                <a:hlinkClick r:id="rId3"/>
              </a:rPr>
              <a:t>&gt;</a:t>
            </a:r>
            <a:r>
              <a:rPr lang="en-US" sz="1600" dirty="0" smtClean="0">
                <a:solidFill>
                  <a:srgbClr val="005596"/>
                </a:solidFill>
              </a:rPr>
              <a:t> </a:t>
            </a:r>
            <a:r>
              <a:rPr lang="en-US" sz="1600" dirty="0">
                <a:solidFill>
                  <a:srgbClr val="005596"/>
                </a:solidFill>
                <a:hlinkClick r:id="rId4"/>
              </a:rPr>
              <a:t>CASAS Basic Skills Content Standards</a:t>
            </a:r>
            <a:r>
              <a:rPr lang="en-US" sz="1600" dirty="0">
                <a:solidFill>
                  <a:srgbClr val="005596"/>
                </a:solidFill>
              </a:rPr>
              <a:t> </a:t>
            </a:r>
            <a:endParaRPr lang="en-US" sz="1600" dirty="0" smtClean="0">
              <a:solidFill>
                <a:srgbClr val="00559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1270000" cy="558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3CD6F-68FF-4A4F-893A-32D4604559AB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6921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Test Items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Familiarize </a:t>
            </a:r>
            <a:r>
              <a:rPr lang="en-US" dirty="0"/>
              <a:t>students and instructors with test item format and delivery</a:t>
            </a:r>
          </a:p>
          <a:p>
            <a:r>
              <a:rPr lang="en-US" dirty="0"/>
              <a:t>Students practice test-taking skills</a:t>
            </a:r>
          </a:p>
          <a:p>
            <a:r>
              <a:rPr lang="en-US" dirty="0"/>
              <a:t>Sample items are not a predictor of performance</a:t>
            </a:r>
          </a:p>
          <a:p>
            <a:r>
              <a:rPr lang="en-US" dirty="0"/>
              <a:t>Sample items are available in printable </a:t>
            </a:r>
            <a:r>
              <a:rPr lang="en-US" dirty="0" smtClean="0"/>
              <a:t>booklets, presentations, and </a:t>
            </a:r>
          </a:p>
          <a:p>
            <a:pPr marL="400050" lvl="2" indent="0">
              <a:buNone/>
            </a:pPr>
            <a:endParaRPr lang="en-US" sz="1200" b="1" dirty="0" smtClean="0">
              <a:solidFill>
                <a:srgbClr val="FF6600"/>
              </a:solidFill>
              <a:sym typeface="Wingdings"/>
            </a:endParaRPr>
          </a:p>
          <a:p>
            <a:pPr marL="400050" lvl="2" indent="0">
              <a:buNone/>
            </a:pPr>
            <a:endParaRPr lang="en-US" sz="1000" b="1" dirty="0" smtClean="0">
              <a:solidFill>
                <a:srgbClr val="FF6600"/>
              </a:solidFill>
              <a:sym typeface="Wingdings"/>
            </a:endParaRPr>
          </a:p>
          <a:p>
            <a:pPr marL="1280160" lvl="2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FFFFFF">
                    <a:lumMod val="50000"/>
                  </a:srgbClr>
                </a:solidFill>
                <a:sym typeface="Symbol"/>
              </a:rPr>
              <a:t>Download </a:t>
            </a:r>
            <a:r>
              <a:rPr lang="en-US" sz="1600" i="1" dirty="0" smtClean="0">
                <a:solidFill>
                  <a:srgbClr val="FFFFFF">
                    <a:lumMod val="50000"/>
                  </a:srgbClr>
                </a:solidFill>
                <a:sym typeface="Symbol"/>
              </a:rPr>
              <a:t>Sample Test Items</a:t>
            </a:r>
            <a:r>
              <a:rPr lang="en-US" sz="1600" dirty="0" smtClean="0">
                <a:solidFill>
                  <a:srgbClr val="FFFFFF">
                    <a:lumMod val="50000"/>
                  </a:srgbClr>
                </a:solidFill>
                <a:sym typeface="Symbol"/>
              </a:rPr>
              <a:t> </a:t>
            </a:r>
            <a:r>
              <a:rPr lang="en-US" sz="1600" dirty="0">
                <a:solidFill>
                  <a:srgbClr val="FFFFFF">
                    <a:lumMod val="50000"/>
                  </a:srgbClr>
                </a:solidFill>
                <a:sym typeface="Symbol"/>
              </a:rPr>
              <a:t>at</a:t>
            </a:r>
            <a:r>
              <a:rPr lang="en-US" sz="1600" dirty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en-US" sz="1600" dirty="0">
                <a:solidFill>
                  <a:srgbClr val="005596"/>
                </a:solidFill>
                <a:hlinkClick r:id="rId3"/>
              </a:rPr>
              <a:t>www.casas.org &gt; Product Overviews &gt; Curriculum Management &amp; Instruction &gt; Sample Test Items</a:t>
            </a:r>
            <a:endParaRPr lang="en-US" sz="1600" dirty="0">
              <a:solidFill>
                <a:srgbClr val="005596"/>
              </a:solidFill>
            </a:endParaRP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977454"/>
            <a:ext cx="1371600" cy="56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1270000" cy="558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3CD6F-68FF-4A4F-893A-32D4604559AB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236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Online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590800"/>
            <a:ext cx="6610350" cy="3733800"/>
          </a:xfrm>
        </p:spPr>
        <p:txBody>
          <a:bodyPr/>
          <a:lstStyle/>
          <a:p>
            <a:r>
              <a:rPr lang="en-US" sz="2400" dirty="0" smtClean="0"/>
              <a:t>Provides </a:t>
            </a:r>
            <a:r>
              <a:rPr lang="en-US" sz="2400" dirty="0"/>
              <a:t>an essential link between assessment and instruction in the CASAS </a:t>
            </a:r>
            <a:r>
              <a:rPr lang="en-US" sz="2400" dirty="0" smtClean="0"/>
              <a:t>system.</a:t>
            </a:r>
          </a:p>
          <a:p>
            <a:r>
              <a:rPr lang="en-US" sz="2400" dirty="0" smtClean="0"/>
              <a:t>An </a:t>
            </a:r>
            <a:r>
              <a:rPr lang="en-US" sz="2400" dirty="0"/>
              <a:t>easy-to-use database of </a:t>
            </a:r>
            <a:r>
              <a:rPr lang="en-US" sz="2400" dirty="0" smtClean="0"/>
              <a:t>commercially </a:t>
            </a:r>
            <a:r>
              <a:rPr lang="en-US" sz="2400" dirty="0"/>
              <a:t>available instructional </a:t>
            </a:r>
            <a:r>
              <a:rPr lang="en-US" sz="2400" dirty="0" smtClean="0"/>
              <a:t>materials.</a:t>
            </a:r>
          </a:p>
          <a:p>
            <a:r>
              <a:rPr lang="en-US" sz="2400" dirty="0" smtClean="0"/>
              <a:t>Titles </a:t>
            </a:r>
            <a:r>
              <a:rPr lang="en-US" sz="2400" dirty="0"/>
              <a:t>coded to skill levels, CASAS Competencies, and skill areas.</a:t>
            </a:r>
          </a:p>
          <a:p>
            <a:pPr marL="342900" lvl="1" indent="-342900">
              <a:buFont typeface="Wingdings" pitchFamily="2" charset="2"/>
              <a:buChar char="§"/>
            </a:pPr>
            <a:r>
              <a:rPr lang="en-US" dirty="0">
                <a:sym typeface="Symbol"/>
              </a:rPr>
              <a:t>Complimentary, unlimited access</a:t>
            </a:r>
            <a:r>
              <a:rPr lang="en-US" dirty="0" smtClean="0">
                <a:sym typeface="Symbol"/>
              </a:rPr>
              <a:t>.</a:t>
            </a:r>
            <a:endParaRPr lang="en-US" dirty="0">
              <a:sym typeface="Symbo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289764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81800" y="4414897"/>
            <a:ext cx="21526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rebuchet MS" pitchFamily="34" charset="0"/>
                <a:hlinkClick r:id="rId4"/>
              </a:rPr>
              <a:t>www.casas.org &gt; Product Overviews &gt; Curriculum Management &amp; Instruction &gt; </a:t>
            </a:r>
            <a:r>
              <a:rPr lang="en-US" sz="1600" dirty="0" smtClean="0">
                <a:hlinkClick r:id="rId4"/>
              </a:rPr>
              <a:t>Instructional </a:t>
            </a:r>
            <a:r>
              <a:rPr lang="en-US" sz="1600" dirty="0">
                <a:hlinkClick r:id="rId4"/>
              </a:rPr>
              <a:t>Materials: QuickSearch Online</a:t>
            </a:r>
            <a:endParaRPr lang="en-US" sz="1600" dirty="0">
              <a:latin typeface="Trebuchet MS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629400" y="777240"/>
            <a:ext cx="2286000" cy="3714694"/>
            <a:chOff x="6705600" y="777240"/>
            <a:chExt cx="2286000" cy="3714694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777240"/>
              <a:ext cx="2286000" cy="3155894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3600" y="3933134"/>
              <a:ext cx="1270000" cy="558800"/>
            </a:xfrm>
            <a:prstGeom prst="rect">
              <a:avLst/>
            </a:prstGeom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3CD6F-68FF-4A4F-893A-32D4604559AB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606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Curriculum Modules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590800"/>
            <a:ext cx="8686800" cy="3733800"/>
          </a:xfrm>
        </p:spPr>
        <p:txBody>
          <a:bodyPr/>
          <a:lstStyle/>
          <a:p>
            <a:r>
              <a:rPr lang="en-US" sz="2400" dirty="0"/>
              <a:t>Adult </a:t>
            </a:r>
            <a:r>
              <a:rPr lang="en-US" sz="2400" dirty="0" smtClean="0"/>
              <a:t>Low—Level Literacy</a:t>
            </a:r>
            <a:endParaRPr lang="en-US" sz="2400" dirty="0"/>
          </a:p>
          <a:p>
            <a:pPr lvl="1"/>
            <a:r>
              <a:rPr lang="en-US" sz="2000" dirty="0" smtClean="0"/>
              <a:t>CASAS Competencies and Content Standards linked with informal assessment and CASAS standardized assessment.</a:t>
            </a:r>
          </a:p>
          <a:p>
            <a:pPr lvl="1"/>
            <a:r>
              <a:rPr lang="en-US" sz="2000" dirty="0" smtClean="0"/>
              <a:t>Universally designed strategies with alternate formats, metacognitive and self-determination skills, and community transition activities.</a:t>
            </a:r>
          </a:p>
          <a:p>
            <a:pPr lvl="1"/>
            <a:r>
              <a:rPr lang="en-US" sz="2000" dirty="0"/>
              <a:t>Use with pre-beginning and beginning readers.</a:t>
            </a:r>
          </a:p>
          <a:p>
            <a:pPr lvl="1"/>
            <a:r>
              <a:rPr lang="en-US" sz="2000" dirty="0" smtClean="0"/>
              <a:t>Ten theme-based modules for learning progression.</a:t>
            </a:r>
          </a:p>
          <a:p>
            <a:pPr lvl="1"/>
            <a:r>
              <a:rPr lang="en-US" sz="2000" dirty="0" smtClean="0">
                <a:sym typeface="Symbol"/>
              </a:rPr>
              <a:t>No cost, unlimited access.</a:t>
            </a:r>
            <a:endParaRPr lang="en-US" sz="1250" dirty="0" smtClean="0">
              <a:sym typeface="Symbol"/>
            </a:endParaRPr>
          </a:p>
          <a:p>
            <a:pPr marL="1280160" lvl="2" indent="0">
              <a:buNone/>
            </a:pPr>
            <a:r>
              <a:rPr lang="en-US" sz="1600" dirty="0" smtClean="0">
                <a:sym typeface="Symbol"/>
              </a:rPr>
              <a:t>Visit: </a:t>
            </a:r>
            <a:r>
              <a:rPr lang="en-US" sz="1800" dirty="0" smtClean="0">
                <a:hlinkClick r:id="rId3"/>
              </a:rPr>
              <a:t>www.casas.org </a:t>
            </a:r>
            <a:r>
              <a:rPr lang="en-US" sz="1800" dirty="0">
                <a:hlinkClick r:id="rId3"/>
              </a:rPr>
              <a:t>&gt; Product Overviews &gt; Curriculum Management &amp; Instruction &gt; Curriculum Modules (Low Level Literacy)</a:t>
            </a:r>
            <a:endParaRPr lang="en-US" sz="1800" dirty="0"/>
          </a:p>
          <a:p>
            <a:pPr lvl="1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62000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1270000" cy="558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3CD6F-68FF-4A4F-893A-32D4604559AB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3354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 Materials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Training presentation</a:t>
            </a:r>
          </a:p>
          <a:p>
            <a:r>
              <a:rPr lang="en-US" dirty="0" smtClean="0"/>
              <a:t>Activity packet</a:t>
            </a:r>
          </a:p>
          <a:p>
            <a:r>
              <a:rPr lang="en-US" dirty="0" smtClean="0"/>
              <a:t>CASAS Competencies</a:t>
            </a:r>
          </a:p>
          <a:p>
            <a:r>
              <a:rPr lang="en-US" dirty="0" smtClean="0"/>
              <a:t>CASAS Skill Level Descriptors</a:t>
            </a:r>
          </a:p>
          <a:p>
            <a:r>
              <a:rPr lang="en-US" dirty="0" smtClean="0"/>
              <a:t>Training completion direction</a:t>
            </a:r>
            <a:endParaRPr lang="en-US" dirty="0"/>
          </a:p>
        </p:txBody>
      </p:sp>
      <p:pic>
        <p:nvPicPr>
          <p:cNvPr id="6" name="Picture 3" descr="\\FS\Files\Image Bank\Approved Photos Images Logos\Photobank- PhotosPhotos_com\Images by Category\School, office materials\Books\320133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79600"/>
            <a:ext cx="3200400" cy="4445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3CD6F-68FF-4A4F-893A-32D4604559AB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6852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Your Program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228600" y="2587752"/>
            <a:ext cx="41148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 sz="280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+mn-ea"/>
                <a:cs typeface="Arial" pitchFamily="34" charset="0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 sz="240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Arial" pitchFamily="34" charset="0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Trebuchet MS" pitchFamily="34" charset="0"/>
              <a:buChar char="–"/>
              <a:tabLst/>
              <a:defRPr sz="200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Arial" pitchFamily="34" charset="0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Trebuchet MS" pitchFamily="34" charset="0"/>
              <a:buChar char="–"/>
              <a:tabLst/>
              <a:defRPr sz="180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Arial" pitchFamily="34" charset="0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Trebuchet MS" pitchFamily="34" charset="0"/>
              <a:buChar char="–"/>
              <a:tabLst/>
              <a:defRPr sz="180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Activity </a:t>
            </a:r>
            <a:r>
              <a:rPr lang="en-US" dirty="0" smtClean="0"/>
              <a:t>packet</a:t>
            </a:r>
            <a:endParaRPr lang="en-US" dirty="0"/>
          </a:p>
          <a:p>
            <a:pPr lvl="1"/>
            <a:r>
              <a:rPr lang="en-US" dirty="0"/>
              <a:t>Discussion Questions</a:t>
            </a:r>
          </a:p>
          <a:p>
            <a:pPr lvl="2"/>
            <a:r>
              <a:rPr lang="en-US" dirty="0"/>
              <a:t>For Instructors</a:t>
            </a:r>
          </a:p>
          <a:p>
            <a:pPr lvl="2"/>
            <a:r>
              <a:rPr lang="en-US" dirty="0"/>
              <a:t>For Program Managers and Administrators</a:t>
            </a:r>
          </a:p>
          <a:p>
            <a:pPr lvl="1"/>
            <a:r>
              <a:rPr lang="en-US" dirty="0"/>
              <a:t>Checklists</a:t>
            </a:r>
          </a:p>
          <a:p>
            <a:pPr lvl="2"/>
            <a:r>
              <a:rPr lang="en-US" dirty="0"/>
              <a:t>Assessment Process</a:t>
            </a:r>
          </a:p>
          <a:p>
            <a:pPr lvl="2"/>
            <a:r>
              <a:rPr lang="en-US" dirty="0"/>
              <a:t>Planning for Instruction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00600" y="2587752"/>
            <a:ext cx="4114800" cy="38401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rebuchet MS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Trebuchet MS" pitchFamily="34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Trebuchet MS" pitchFamily="34" charset="0"/>
              <a:buChar char="–"/>
              <a:defRPr sz="18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Trebuchet MS" pitchFamily="34" charset="0"/>
              <a:buChar char="–"/>
              <a:defRPr sz="18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CASAS Website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>
                <a:hlinkClick r:id="rId3"/>
              </a:rPr>
              <a:t>Training and Support</a:t>
            </a:r>
            <a:endParaRPr lang="en-US" dirty="0"/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>
                <a:hlinkClick r:id="rId4"/>
              </a:rPr>
              <a:t>Education Providers</a:t>
            </a:r>
            <a:endParaRPr lang="en-US" dirty="0"/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>
                <a:hlinkClick r:id="rId5"/>
              </a:rPr>
              <a:t>Workforce Development</a:t>
            </a:r>
            <a:endParaRPr lang="en-US" dirty="0"/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>
                <a:hlinkClick r:id="rId6"/>
              </a:rPr>
              <a:t>Business and </a:t>
            </a:r>
            <a:r>
              <a:rPr lang="en-US" dirty="0" smtClean="0">
                <a:hlinkClick r:id="rId6"/>
              </a:rPr>
              <a:t>Industry</a:t>
            </a:r>
            <a:endParaRPr lang="en-US" dirty="0" smtClean="0"/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hlinkClick r:id="rId7"/>
              </a:rPr>
              <a:t>Social </a:t>
            </a:r>
            <a:r>
              <a:rPr lang="en-US" dirty="0">
                <a:hlinkClick r:id="rId7"/>
              </a:rPr>
              <a:t>Media Newsroom</a:t>
            </a:r>
            <a:endParaRPr lang="en-US" dirty="0"/>
          </a:p>
          <a:p>
            <a:pPr lvl="1">
              <a:buClr>
                <a:schemeClr val="bg1">
                  <a:lumMod val="50000"/>
                </a:schemeClr>
              </a:buClr>
            </a:pPr>
            <a:endParaRPr lang="en-US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7086600" y="6711374"/>
            <a:ext cx="2133600" cy="210125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005596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1621B88C-21A3-4E97-9D2B-5C247283DFD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3CD6F-68FF-4A4F-893A-32D4604559AB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133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590800"/>
            <a:ext cx="8686800" cy="3733800"/>
          </a:xfrm>
        </p:spPr>
        <p:txBody>
          <a:bodyPr/>
          <a:lstStyle/>
          <a:p>
            <a:r>
              <a:rPr lang="en-US" dirty="0"/>
              <a:t>Complete the Case Study in your activity </a:t>
            </a:r>
            <a:r>
              <a:rPr lang="en-US" dirty="0" smtClean="0"/>
              <a:t>packet.</a:t>
            </a:r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228600" y="2590800"/>
            <a:ext cx="4419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 sz="280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+mn-ea"/>
                <a:cs typeface="Arial" pitchFamily="34" charset="0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 sz="240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Arial" pitchFamily="34" charset="0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 sz="200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Arial" pitchFamily="34" charset="0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 sz="180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Arial" pitchFamily="34" charset="0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Trebuchet MS" pitchFamily="34" charset="0"/>
              <a:buChar char="–"/>
              <a:tabLst/>
              <a:defRPr sz="180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 smtClean="0"/>
          </a:p>
          <a:p>
            <a:r>
              <a:rPr lang="en-US" kern="0" dirty="0" smtClean="0"/>
              <a:t>Work in groups of 2-3 if possible, or work alone. </a:t>
            </a:r>
          </a:p>
          <a:p>
            <a:r>
              <a:rPr lang="en-US" kern="0" dirty="0" smtClean="0"/>
              <a:t>When your group finishes, we will review answers together.</a:t>
            </a:r>
            <a:endParaRPr lang="en-US" kern="0" dirty="0"/>
          </a:p>
        </p:txBody>
      </p:sp>
      <p:pic>
        <p:nvPicPr>
          <p:cNvPr id="5122" name="Picture 2" descr="\\WEB1\www\www2.casas.org\htdocs\Images\Moodle\Computer Images\Original Files\574333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32902"/>
            <a:ext cx="3657600" cy="269169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3CD6F-68FF-4A4F-893A-32D4604559AB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7168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Training Objectives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590800"/>
            <a:ext cx="8686800" cy="3733800"/>
          </a:xfrm>
        </p:spPr>
        <p:txBody>
          <a:bodyPr/>
          <a:lstStyle/>
          <a:p>
            <a:r>
              <a:rPr lang="en-US" dirty="0" smtClean="0"/>
              <a:t>You should be able to:</a:t>
            </a:r>
          </a:p>
          <a:p>
            <a:pPr lvl="1"/>
            <a:r>
              <a:rPr lang="en-US" dirty="0" smtClean="0"/>
              <a:t>Recall links </a:t>
            </a:r>
            <a:r>
              <a:rPr lang="en-US" dirty="0"/>
              <a:t>between curriculum, instruction, and assessment</a:t>
            </a:r>
          </a:p>
          <a:p>
            <a:pPr lvl="1"/>
            <a:r>
              <a:rPr lang="en-US" dirty="0"/>
              <a:t>Identify and use CASAS Competencies, Task Areas, and Content Standards</a:t>
            </a:r>
          </a:p>
          <a:p>
            <a:pPr lvl="1"/>
            <a:r>
              <a:rPr lang="en-US" dirty="0"/>
              <a:t>Interpret and use test results to inform instruction</a:t>
            </a:r>
          </a:p>
          <a:p>
            <a:pPr lvl="1"/>
            <a:r>
              <a:rPr lang="en-US" dirty="0"/>
              <a:t>Identify instructional resources</a:t>
            </a:r>
          </a:p>
          <a:p>
            <a:pPr lvl="1"/>
            <a:r>
              <a:rPr lang="en-US" dirty="0"/>
              <a:t>Identify professional development resources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3CD6F-68FF-4A4F-893A-32D4604559AB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8699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What’s Your Success Story?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590800"/>
            <a:ext cx="8686800" cy="3733800"/>
          </a:xfrm>
        </p:spPr>
        <p:txBody>
          <a:bodyPr/>
          <a:lstStyle/>
          <a:p>
            <a:r>
              <a:rPr lang="en-US" sz="2400" dirty="0"/>
              <a:t>CASAS is collecting videos and stories to highlight youth and adult education and training success across the country.</a:t>
            </a:r>
          </a:p>
          <a:p>
            <a:r>
              <a:rPr lang="en-US" sz="2400" dirty="0" smtClean="0"/>
              <a:t>Share </a:t>
            </a:r>
            <a:r>
              <a:rPr lang="en-US" sz="2400" dirty="0"/>
              <a:t>how CASAS has helped </a:t>
            </a:r>
            <a:r>
              <a:rPr lang="en-US" sz="2400" dirty="0" smtClean="0"/>
              <a:t>                                                     your learners </a:t>
            </a:r>
            <a:r>
              <a:rPr lang="en-US" sz="2400" dirty="0"/>
              <a:t>or program. </a:t>
            </a:r>
            <a:endParaRPr lang="en-US" sz="2400" dirty="0" smtClean="0"/>
          </a:p>
          <a:p>
            <a:pPr lvl="1"/>
            <a:r>
              <a:rPr lang="en-US" sz="2000" dirty="0" smtClean="0"/>
              <a:t>The challenge</a:t>
            </a:r>
          </a:p>
          <a:p>
            <a:pPr lvl="1"/>
            <a:r>
              <a:rPr lang="en-US" sz="2000" dirty="0" smtClean="0"/>
              <a:t>The solution</a:t>
            </a:r>
          </a:p>
          <a:p>
            <a:pPr lvl="1"/>
            <a:r>
              <a:rPr lang="en-US" sz="2000" dirty="0" smtClean="0"/>
              <a:t>The outcome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556000"/>
            <a:ext cx="3581400" cy="23876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88152"/>
            <a:ext cx="1270000" cy="55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5816025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sym typeface="Symbol"/>
              </a:rPr>
              <a:t>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hare your story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! 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Trebuchet MS" pitchFamily="34" charset="0"/>
            </a:endParaRPr>
          </a:p>
          <a:p>
            <a:pPr marL="0" lvl="1"/>
            <a:r>
              <a:rPr lang="en-US" sz="1600" dirty="0" smtClean="0">
                <a:solidFill>
                  <a:srgbClr val="005596"/>
                </a:solidFill>
                <a:latin typeface="Trebuchet MS" pitchFamily="34" charset="0"/>
                <a:hlinkClick r:id="rId5"/>
              </a:rPr>
              <a:t>www.casas.org </a:t>
            </a:r>
            <a:r>
              <a:rPr lang="en-US" sz="1600" dirty="0">
                <a:solidFill>
                  <a:srgbClr val="005596"/>
                </a:solidFill>
                <a:latin typeface="Trebuchet MS" pitchFamily="34" charset="0"/>
                <a:hlinkClick r:id="rId5"/>
              </a:rPr>
              <a:t>&gt; Social Media Newsroom &gt; Success Stories </a:t>
            </a:r>
            <a:endParaRPr lang="en-US" sz="1600" dirty="0">
              <a:solidFill>
                <a:srgbClr val="005596"/>
              </a:solidFill>
              <a:latin typeface="Trebuchet M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3CD6F-68FF-4A4F-893A-32D4604559AB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5928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Completion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online to complete your training</a:t>
            </a:r>
            <a:endParaRPr lang="en-US" dirty="0"/>
          </a:p>
          <a:p>
            <a:pPr lvl="1"/>
            <a:r>
              <a:rPr lang="en-US" dirty="0"/>
              <a:t>Sign and submit </a:t>
            </a:r>
            <a:r>
              <a:rPr lang="en-US" dirty="0" smtClean="0"/>
              <a:t>the </a:t>
            </a:r>
            <a:r>
              <a:rPr lang="en-US" dirty="0"/>
              <a:t>Test Security </a:t>
            </a:r>
            <a:r>
              <a:rPr lang="en-US" dirty="0" smtClean="0"/>
              <a:t>Policy Agreement</a:t>
            </a:r>
            <a:endParaRPr lang="en-US" dirty="0"/>
          </a:p>
          <a:p>
            <a:pPr lvl="1"/>
            <a:r>
              <a:rPr lang="en-US" dirty="0"/>
              <a:t>Generate a Certificate of Completion</a:t>
            </a:r>
          </a:p>
          <a:p>
            <a:r>
              <a:rPr lang="en-US" dirty="0" smtClean="0"/>
              <a:t>After verifying your training completion online —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are authorized to order and administer CASAS </a:t>
            </a:r>
            <a:r>
              <a:rPr lang="en-US" dirty="0" smtClean="0"/>
              <a:t>Appraisals </a:t>
            </a:r>
            <a:r>
              <a:rPr lang="en-US" dirty="0"/>
              <a:t>and </a:t>
            </a:r>
            <a:r>
              <a:rPr lang="en-US" dirty="0" smtClean="0"/>
              <a:t>leveled </a:t>
            </a:r>
            <a:r>
              <a:rPr lang="en-US" dirty="0"/>
              <a:t>pre- and </a:t>
            </a:r>
            <a:r>
              <a:rPr lang="en-US" dirty="0" smtClean="0"/>
              <a:t>post-tests</a:t>
            </a:r>
          </a:p>
          <a:p>
            <a:pPr marL="0" indent="0">
              <a:buNone/>
            </a:pPr>
            <a:endParaRPr lang="en-US" sz="1200" dirty="0" smtClean="0"/>
          </a:p>
          <a:p>
            <a:pPr marL="1280160" lvl="2" indent="0">
              <a:buNone/>
            </a:pPr>
            <a:endParaRPr lang="en-US" sz="1600" dirty="0" smtClean="0"/>
          </a:p>
          <a:p>
            <a:pPr marL="1280160" lvl="2" indent="0">
              <a:buNone/>
            </a:pPr>
            <a:r>
              <a:rPr lang="en-US" sz="1600" dirty="0" smtClean="0"/>
              <a:t>Submit your training verification online at </a:t>
            </a:r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://training.casas.org/</a:t>
            </a:r>
            <a:endParaRPr lang="en-US" sz="1600" dirty="0"/>
          </a:p>
          <a:p>
            <a:endParaRPr lang="en-US" dirty="0"/>
          </a:p>
        </p:txBody>
      </p:sp>
      <p:pic>
        <p:nvPicPr>
          <p:cNvPr id="2050" name="Picture 2" descr="\\WEB1\www\www2.casas.org\htdocs\Images\Moodle\SHARED\95964047_W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14553"/>
            <a:ext cx="2971800" cy="197624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88152"/>
            <a:ext cx="1270000" cy="558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3CD6F-68FF-4A4F-893A-32D4604559AB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3417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590800"/>
            <a:ext cx="4270248" cy="3733800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Mail</a:t>
            </a:r>
          </a:p>
          <a:p>
            <a:pPr lvl="1">
              <a:buNone/>
            </a:pPr>
            <a:r>
              <a:rPr lang="en-US" sz="1800" dirty="0" smtClean="0"/>
              <a:t>CASAS</a:t>
            </a:r>
            <a:endParaRPr lang="en-US" sz="1800" dirty="0"/>
          </a:p>
          <a:p>
            <a:pPr lvl="1">
              <a:buNone/>
            </a:pPr>
            <a:r>
              <a:rPr lang="en-US" sz="1800" dirty="0"/>
              <a:t>5151 Murphy Canyon Rd., </a:t>
            </a:r>
            <a:r>
              <a:rPr lang="en-US" sz="1800" dirty="0" smtClean="0"/>
              <a:t>Suite </a:t>
            </a:r>
            <a:r>
              <a:rPr lang="en-US" sz="1800" dirty="0"/>
              <a:t>220</a:t>
            </a:r>
          </a:p>
          <a:p>
            <a:pPr lvl="1">
              <a:buNone/>
            </a:pPr>
            <a:r>
              <a:rPr lang="en-US" sz="1800" dirty="0"/>
              <a:t>San Diego, CA 92123-4339 </a:t>
            </a:r>
          </a:p>
          <a:p>
            <a:pPr marL="400050" lvl="1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b="1" dirty="0" smtClean="0"/>
              <a:t>Website: </a:t>
            </a:r>
            <a:r>
              <a:rPr lang="en-US" sz="1600" dirty="0" smtClean="0">
                <a:hlinkClick r:id="rId3"/>
              </a:rPr>
              <a:t>www.casas.org</a:t>
            </a:r>
            <a:endParaRPr lang="en-US" sz="16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b="1" dirty="0" smtClean="0"/>
              <a:t>Telephone</a:t>
            </a:r>
          </a:p>
          <a:p>
            <a:pPr marL="400050" lvl="1" indent="0">
              <a:buNone/>
            </a:pPr>
            <a:r>
              <a:rPr lang="en-US" sz="1800" dirty="0" smtClean="0"/>
              <a:t>(858) 292-2900 or (800) 255-1036</a:t>
            </a:r>
          </a:p>
          <a:p>
            <a:pPr marL="0" indent="0">
              <a:buNone/>
            </a:pPr>
            <a:r>
              <a:rPr lang="en-US" sz="2000" b="1" dirty="0" smtClean="0"/>
              <a:t>Fax</a:t>
            </a:r>
          </a:p>
          <a:p>
            <a:pPr marL="400050" lvl="1" indent="0">
              <a:buNone/>
            </a:pPr>
            <a:r>
              <a:rPr lang="en-US" sz="1800" dirty="0" smtClean="0"/>
              <a:t>(858) 292-2910</a:t>
            </a:r>
            <a:endParaRPr lang="en-US" sz="18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4724400" y="2590800"/>
            <a:ext cx="4267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 sz="280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+mn-ea"/>
                <a:cs typeface="Arial" pitchFamily="34" charset="0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 sz="240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Arial" pitchFamily="34" charset="0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 sz="200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Arial" pitchFamily="34" charset="0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 sz="180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Arial" pitchFamily="34" charset="0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Trebuchet MS" pitchFamily="34" charset="0"/>
              <a:buChar char="–"/>
              <a:tabLst/>
              <a:defRPr sz="180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1" kern="0" dirty="0" smtClean="0"/>
              <a:t>E-Mail</a:t>
            </a:r>
          </a:p>
          <a:p>
            <a:pPr marL="400050" lvl="1" indent="0">
              <a:buNone/>
            </a:pPr>
            <a:r>
              <a:rPr lang="en-US" sz="1800" b="1" kern="0" dirty="0" smtClean="0"/>
              <a:t>General questions:</a:t>
            </a:r>
          </a:p>
          <a:p>
            <a:pPr marL="800100" lvl="2" indent="0">
              <a:buNone/>
            </a:pPr>
            <a:r>
              <a:rPr lang="en-US" sz="1600" kern="0" dirty="0" smtClean="0">
                <a:hlinkClick r:id="rId4"/>
              </a:rPr>
              <a:t>casas@casas.org</a:t>
            </a:r>
            <a:endParaRPr lang="en-US" sz="1600" kern="0" dirty="0" smtClean="0"/>
          </a:p>
          <a:p>
            <a:pPr marL="400050" lvl="1" indent="0">
              <a:buNone/>
            </a:pPr>
            <a:r>
              <a:rPr lang="en-US" sz="1800" b="1" kern="0" dirty="0" smtClean="0"/>
              <a:t>Websites:</a:t>
            </a:r>
            <a:endParaRPr lang="en-US" sz="1800" b="1" kern="0" dirty="0"/>
          </a:p>
          <a:p>
            <a:pPr marL="800100" lvl="2" indent="0">
              <a:buNone/>
            </a:pPr>
            <a:r>
              <a:rPr lang="en-US" sz="1600" kern="0" dirty="0" smtClean="0"/>
              <a:t>Click </a:t>
            </a:r>
            <a:r>
              <a:rPr lang="en-US" sz="1600" u="sng" kern="0" dirty="0" smtClean="0"/>
              <a:t>Feedback</a:t>
            </a:r>
            <a:r>
              <a:rPr lang="en-US" sz="1600" kern="0" dirty="0" smtClean="0"/>
              <a:t> at bottom of any web page</a:t>
            </a:r>
            <a:endParaRPr lang="en-US" sz="1600" kern="0" dirty="0"/>
          </a:p>
          <a:p>
            <a:pPr marL="400050" lvl="1" indent="0">
              <a:buNone/>
            </a:pPr>
            <a:r>
              <a:rPr lang="en-US" sz="1800" b="1" kern="0" dirty="0" smtClean="0"/>
              <a:t>Technology Support Team:</a:t>
            </a:r>
            <a:endParaRPr lang="en-US" sz="1800" b="1" kern="0" dirty="0"/>
          </a:p>
          <a:p>
            <a:pPr marL="800100" lvl="2" indent="0">
              <a:buNone/>
            </a:pPr>
            <a:r>
              <a:rPr lang="en-US" sz="1600" kern="0" dirty="0" smtClean="0">
                <a:hlinkClick r:id="rId5"/>
              </a:rPr>
              <a:t>techsupport@casas.org</a:t>
            </a:r>
            <a:endParaRPr lang="en-US" sz="1600" kern="0" dirty="0"/>
          </a:p>
          <a:p>
            <a:pPr marL="400050" lvl="1" indent="0">
              <a:buNone/>
            </a:pPr>
            <a:r>
              <a:rPr lang="en-US" sz="1800" b="1" kern="0" dirty="0" smtClean="0"/>
              <a:t>Workshops:</a:t>
            </a:r>
            <a:endParaRPr lang="en-US" sz="1800" b="1" kern="0" dirty="0"/>
          </a:p>
          <a:p>
            <a:pPr marL="800100" lvl="2" indent="0">
              <a:buNone/>
            </a:pPr>
            <a:r>
              <a:rPr lang="en-US" sz="1600" kern="0" dirty="0">
                <a:hlinkClick r:id="rId6"/>
              </a:rPr>
              <a:t>http://www2.casas.org/online_registration/</a:t>
            </a:r>
            <a:endParaRPr lang="en-US" sz="1600" kern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3CD6F-68FF-4A4F-893A-32D4604559AB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3041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41248"/>
            <a:ext cx="8769350" cy="1476375"/>
          </a:xfrm>
        </p:spPr>
        <p:txBody>
          <a:bodyPr/>
          <a:lstStyle/>
          <a:p>
            <a:r>
              <a:rPr lang="en-US" dirty="0" smtClean="0"/>
              <a:t>Thank You for Attending!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2587752"/>
            <a:ext cx="86550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        Be sure to visit the 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CASAS website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at </a:t>
            </a:r>
            <a:r>
              <a:rPr lang="en-US" sz="2200" dirty="0" smtClean="0">
                <a:latin typeface="Trebuchet MS" panose="020B0603020202020204" pitchFamily="34" charset="0"/>
                <a:hlinkClick r:id="rId3"/>
              </a:rPr>
              <a:t>www.casas.org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en-US" sz="1600" dirty="0" smtClean="0">
              <a:latin typeface="Trebuchet MS" panose="020B0603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Follow us on 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Twitter</a:t>
            </a:r>
            <a:r>
              <a:rPr lang="en-US" sz="2200" b="1" dirty="0" smtClean="0">
                <a:latin typeface="Trebuchet MS" panose="020B0603020202020204" pitchFamily="34" charset="0"/>
              </a:rPr>
              <a:t> </a:t>
            </a:r>
            <a:r>
              <a:rPr lang="en-US" sz="2200" u="sng" dirty="0" smtClean="0">
                <a:latin typeface="Trebuchet MS" panose="020B0603020202020204" pitchFamily="34" charset="0"/>
                <a:hlinkClick r:id="rId4"/>
              </a:rPr>
              <a:t>twitter.com/</a:t>
            </a:r>
            <a:r>
              <a:rPr lang="en-US" sz="2200" u="sng" dirty="0" err="1" smtClean="0">
                <a:latin typeface="Trebuchet MS" panose="020B0603020202020204" pitchFamily="34" charset="0"/>
                <a:hlinkClick r:id="rId4"/>
              </a:rPr>
              <a:t>CASASsystem</a:t>
            </a:r>
            <a:r>
              <a:rPr lang="en-US" sz="2200" dirty="0" smtClean="0">
                <a:latin typeface="Trebuchet MS" panose="020B0603020202020204" pitchFamily="34" charset="0"/>
              </a:rPr>
              <a:t>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and use hashtag </a:t>
            </a:r>
            <a:r>
              <a:rPr lang="en-US" sz="2200" u="sng" dirty="0" smtClean="0">
                <a:latin typeface="Trebuchet MS" panose="020B0603020202020204" pitchFamily="34" charset="0"/>
                <a:hlinkClick r:id="rId5"/>
              </a:rPr>
              <a:t>#casassi2016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to tweet updates, photos, and stories. </a:t>
            </a:r>
          </a:p>
          <a:p>
            <a:pPr>
              <a:defRPr/>
            </a:pPr>
            <a:endParaRPr lang="en-US" sz="1600" dirty="0" smtClean="0">
              <a:latin typeface="Trebuchet MS" panose="020B0603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Keep in touch with 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Facebook</a:t>
            </a:r>
            <a:r>
              <a:rPr lang="en-US" sz="2200" b="1" dirty="0" smtClean="0">
                <a:latin typeface="Trebuchet MS" panose="020B0603020202020204" pitchFamily="34" charset="0"/>
              </a:rPr>
              <a:t> </a:t>
            </a:r>
            <a:r>
              <a:rPr lang="en-US" sz="2200" u="sng" dirty="0" smtClean="0">
                <a:latin typeface="Trebuchet MS" panose="020B0603020202020204" pitchFamily="34" charset="0"/>
                <a:hlinkClick r:id="rId6"/>
              </a:rPr>
              <a:t>facebook.com/</a:t>
            </a:r>
            <a:r>
              <a:rPr lang="en-US" sz="2200" u="sng" dirty="0" err="1" smtClean="0">
                <a:latin typeface="Trebuchet MS" panose="020B0603020202020204" pitchFamily="34" charset="0"/>
                <a:hlinkClick r:id="rId6"/>
              </a:rPr>
              <a:t>CASASsystem</a:t>
            </a:r>
            <a:r>
              <a:rPr lang="en-US" sz="2200" dirty="0" smtClean="0">
                <a:latin typeface="Trebuchet MS" panose="020B0603020202020204" pitchFamily="34" charset="0"/>
              </a:rPr>
              <a:t>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and use hashtag </a:t>
            </a:r>
            <a:r>
              <a:rPr lang="en-US" sz="2200" u="sng" dirty="0" smtClean="0">
                <a:latin typeface="Trebuchet MS" panose="020B0603020202020204" pitchFamily="34" charset="0"/>
                <a:hlinkClick r:id="rId7"/>
              </a:rPr>
              <a:t>#casas</a:t>
            </a:r>
            <a:r>
              <a:rPr lang="en-US" sz="2200" dirty="0" smtClean="0">
                <a:latin typeface="Trebuchet MS" panose="020B0603020202020204" pitchFamily="34" charset="0"/>
              </a:rPr>
              <a:t>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to share photos and post stories.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Create your CASAS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pinboard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on Pinterest  </a:t>
            </a:r>
            <a:r>
              <a:rPr lang="en-US" sz="2200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https</a:t>
            </a:r>
            <a:r>
              <a:rPr lang="en-US" sz="2200" dirty="0">
                <a:solidFill>
                  <a:srgbClr val="0000FF"/>
                </a:solidFill>
                <a:latin typeface="Trebuchet MS" panose="020B0603020202020204" pitchFamily="34" charset="0"/>
              </a:rPr>
              <a:t>://www.pinterest.com/casassystem/</a:t>
            </a:r>
            <a:endParaRPr lang="en-US" sz="2200" dirty="0" smtClean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endParaRPr lang="en-US" sz="1600" dirty="0" smtClean="0"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Visit us on the 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CASAS</a:t>
            </a:r>
            <a:r>
              <a:rPr lang="en-US" sz="2200" dirty="0" smtClean="0">
                <a:latin typeface="Trebuchet MS" panose="020B0603020202020204" pitchFamily="34" charset="0"/>
              </a:rPr>
              <a:t> </a:t>
            </a:r>
            <a:r>
              <a:rPr lang="en-US" sz="2200" dirty="0" smtClean="0">
                <a:latin typeface="Trebuchet MS" panose="020B0603020202020204" pitchFamily="34" charset="0"/>
                <a:hlinkClick r:id="rId8"/>
              </a:rPr>
              <a:t>YouTube Channel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.</a:t>
            </a:r>
            <a:endParaRPr lang="en-US" sz="22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3">
            <a:hlinkClick r:id="rId4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36576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36576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hlinkClick r:id="rId12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25312"/>
            <a:ext cx="36576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29200"/>
            <a:ext cx="365760" cy="3657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24328"/>
            <a:ext cx="1186249" cy="36576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3CD6F-68FF-4A4F-893A-32D4604559AB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0390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Objectives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the end of this training, you will be able to:</a:t>
            </a:r>
          </a:p>
          <a:p>
            <a:pPr lvl="1"/>
            <a:r>
              <a:rPr lang="en-US" dirty="0" smtClean="0"/>
              <a:t>Recall links between curriculum, instruction, and assessment</a:t>
            </a:r>
          </a:p>
          <a:p>
            <a:pPr lvl="1"/>
            <a:r>
              <a:rPr lang="en-US" dirty="0" smtClean="0"/>
              <a:t>Identify and use CASAS Competencies, Task Areas, and Content Standards</a:t>
            </a:r>
          </a:p>
          <a:p>
            <a:pPr lvl="1"/>
            <a:r>
              <a:rPr lang="en-US" dirty="0" smtClean="0"/>
              <a:t>Interpret and use test results to inform instruction</a:t>
            </a:r>
          </a:p>
          <a:p>
            <a:pPr lvl="1"/>
            <a:r>
              <a:rPr lang="en-US" dirty="0" smtClean="0"/>
              <a:t>Identify instructional resources</a:t>
            </a:r>
          </a:p>
          <a:p>
            <a:pPr lvl="1"/>
            <a:r>
              <a:rPr lang="en-US" dirty="0" smtClean="0"/>
              <a:t>Identify professional development resources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3CD6F-68FF-4A4F-893A-32D4604559AB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7535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1: </a:t>
            </a:r>
            <a:br>
              <a:rPr lang="en-US" dirty="0" smtClean="0"/>
            </a:br>
            <a:r>
              <a:rPr lang="en-US" dirty="0" smtClean="0"/>
              <a:t>Think about your agency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What is your role at your agency?</a:t>
            </a:r>
          </a:p>
          <a:p>
            <a:r>
              <a:rPr lang="en-US" sz="2400" dirty="0" smtClean="0"/>
              <a:t>Does your agency have an intake process?</a:t>
            </a:r>
          </a:p>
          <a:p>
            <a:r>
              <a:rPr lang="en-US" sz="2400" dirty="0" smtClean="0"/>
              <a:t>How does your agency place students?</a:t>
            </a:r>
          </a:p>
          <a:p>
            <a:r>
              <a:rPr lang="en-US" sz="2400" dirty="0" smtClean="0"/>
              <a:t>What CASAS tests does your agency use?</a:t>
            </a:r>
          </a:p>
          <a:p>
            <a:r>
              <a:rPr lang="en-US" sz="2400" dirty="0" smtClean="0"/>
              <a:t>How does your agency score CASAS tests?</a:t>
            </a:r>
          </a:p>
          <a:p>
            <a:r>
              <a:rPr lang="en-US" sz="2400" dirty="0" smtClean="0"/>
              <a:t>Who receives test results at your agency and when?</a:t>
            </a:r>
          </a:p>
          <a:p>
            <a:r>
              <a:rPr lang="en-US" sz="2400" dirty="0" smtClean="0"/>
              <a:t>Do your teachers use test results to inform instruction</a:t>
            </a:r>
            <a:r>
              <a:rPr lang="en-US" sz="2400" dirty="0" smtClean="0"/>
              <a:t>?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3CD6F-68FF-4A4F-893A-32D4604559AB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8382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We encourage you to share these topics with others at your agency. Use them to think about and evaluate the effectiveness of your program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Intake and assessment process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Placement into program, level, and classroom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Pretest results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Using test results to inform instruction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Post-test results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Reporting results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Professional development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Rewards and challenges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altLang="en-US" dirty="0" smtClean="0"/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Think About It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EDDD3-551C-47B0-B340-8566AFD08FDD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500"/>
              </a:spcAft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Intake and Assessment Process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What does the process 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look like at your agency?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Is it effective?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Do you use CASAS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Appraisals for placement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and intake?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It</a:t>
            </a:r>
            <a:endParaRPr lang="en-US" dirty="0"/>
          </a:p>
        </p:txBody>
      </p:sp>
      <p:pic>
        <p:nvPicPr>
          <p:cNvPr id="6" name="Picture 4" descr="\\FS\Files\Image Bank\Approved Photos Images Logos\Photobank - computers and people\stk313280rk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3657600" cy="477838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EDDD3-551C-47B0-B340-8566AFD08FDD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1457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Placement in Program, Level, and Classroom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How are placement decisions made at your agency?</a:t>
            </a:r>
          </a:p>
          <a:p>
            <a:pPr>
              <a:spcAft>
                <a:spcPts val="500"/>
              </a:spcAft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Is the process effective?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Is there a policy for                                        moving students to                                         higher or lower classes                                           if needed?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It</a:t>
            </a:r>
            <a:endParaRPr lang="en-US" dirty="0"/>
          </a:p>
        </p:txBody>
      </p:sp>
      <p:pic>
        <p:nvPicPr>
          <p:cNvPr id="6" name="Picture 2" descr="\\WEB1\www\www2.casas.org\htdocs\Images\Moodle\CASAS_IT\Secondary_Studen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200"/>
            <a:ext cx="4038600" cy="31242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Beyond Implementation Basics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EDDD3-551C-47B0-B340-8566AFD08FDD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5401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232323"/>
        </a:dk2>
        <a:lt2>
          <a:srgbClr val="333333"/>
        </a:lt2>
        <a:accent1>
          <a:srgbClr val="CECECE"/>
        </a:accent1>
        <a:accent2>
          <a:srgbClr val="474747"/>
        </a:accent2>
        <a:accent3>
          <a:srgbClr val="FFFFFF"/>
        </a:accent3>
        <a:accent4>
          <a:srgbClr val="000000"/>
        </a:accent4>
        <a:accent5>
          <a:srgbClr val="E3E3E3"/>
        </a:accent5>
        <a:accent6>
          <a:srgbClr val="3F3F3F"/>
        </a:accent6>
        <a:hlink>
          <a:srgbClr val="676767"/>
        </a:hlink>
        <a:folHlink>
          <a:srgbClr val="11111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000000"/>
        </a:dk1>
        <a:lt1>
          <a:srgbClr val="FFFFFF"/>
        </a:lt1>
        <a:dk2>
          <a:srgbClr val="232323"/>
        </a:dk2>
        <a:lt2>
          <a:srgbClr val="333333"/>
        </a:lt2>
        <a:accent1>
          <a:srgbClr val="CECECE"/>
        </a:accent1>
        <a:accent2>
          <a:srgbClr val="474747"/>
        </a:accent2>
        <a:accent3>
          <a:srgbClr val="FFFFFF"/>
        </a:accent3>
        <a:accent4>
          <a:srgbClr val="000000"/>
        </a:accent4>
        <a:accent5>
          <a:srgbClr val="E3E3E3"/>
        </a:accent5>
        <a:accent6>
          <a:srgbClr val="3F3F3F"/>
        </a:accent6>
        <a:hlink>
          <a:srgbClr val="676767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5973</TotalTime>
  <Words>4743</Words>
  <Application>Microsoft Office PowerPoint</Application>
  <PresentationFormat>On-screen Show (4:3)</PresentationFormat>
  <Paragraphs>864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Calibri</vt:lpstr>
      <vt:lpstr>Helvetica</vt:lpstr>
      <vt:lpstr>Symbol</vt:lpstr>
      <vt:lpstr>Times New Roman</vt:lpstr>
      <vt:lpstr>Trebuchet MS</vt:lpstr>
      <vt:lpstr>Wingdings</vt:lpstr>
      <vt:lpstr>1_Default Design</vt:lpstr>
      <vt:lpstr>Beyond Implementation Basics Training</vt:lpstr>
      <vt:lpstr>Welcome!</vt:lpstr>
      <vt:lpstr>Training Content</vt:lpstr>
      <vt:lpstr>Participant Materials</vt:lpstr>
      <vt:lpstr>Training Objectives</vt:lpstr>
      <vt:lpstr>Activity 1:  Think about your agency</vt:lpstr>
      <vt:lpstr>Think About It</vt:lpstr>
      <vt:lpstr>Think About It</vt:lpstr>
      <vt:lpstr>Think About It</vt:lpstr>
      <vt:lpstr>Think About It</vt:lpstr>
      <vt:lpstr>Think About It </vt:lpstr>
      <vt:lpstr>Think About It</vt:lpstr>
      <vt:lpstr>Think About It</vt:lpstr>
      <vt:lpstr>Think About It</vt:lpstr>
      <vt:lpstr>Think About It</vt:lpstr>
      <vt:lpstr>Let’s Review</vt:lpstr>
      <vt:lpstr>Advantages of Using</vt:lpstr>
      <vt:lpstr>Let’s Review</vt:lpstr>
      <vt:lpstr>Let’s Review</vt:lpstr>
      <vt:lpstr>Let’s Review</vt:lpstr>
      <vt:lpstr>Let’s Review </vt:lpstr>
      <vt:lpstr>Let’s Review </vt:lpstr>
      <vt:lpstr>Let’s Review</vt:lpstr>
      <vt:lpstr>Let’s Review</vt:lpstr>
      <vt:lpstr>Let’s Review…</vt:lpstr>
      <vt:lpstr>Let’s Review</vt:lpstr>
      <vt:lpstr>Resources to Support Instruction</vt:lpstr>
      <vt:lpstr>Resources to Support Instruction</vt:lpstr>
      <vt:lpstr>Resources to Support Instruction</vt:lpstr>
      <vt:lpstr>Advantages of using</vt:lpstr>
      <vt:lpstr>Advantages of using</vt:lpstr>
      <vt:lpstr>Resources to Support Instruction</vt:lpstr>
      <vt:lpstr>Resources to Support Instruction</vt:lpstr>
      <vt:lpstr>Resources to Support Instruction</vt:lpstr>
      <vt:lpstr>Resources to Support Instruction</vt:lpstr>
      <vt:lpstr>CASAS Content Standards Worksheets</vt:lpstr>
      <vt:lpstr>Sample Test Items</vt:lpstr>
      <vt:lpstr>                      Online</vt:lpstr>
      <vt:lpstr>Curriculum Modules</vt:lpstr>
      <vt:lpstr>Resources for Your Program</vt:lpstr>
      <vt:lpstr>Case Study</vt:lpstr>
      <vt:lpstr>Review Training Objectives</vt:lpstr>
      <vt:lpstr>What’s Your Success Story?</vt:lpstr>
      <vt:lpstr>Training Completion</vt:lpstr>
      <vt:lpstr>Contact Information</vt:lpstr>
      <vt:lpstr>Thank You for Attending!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adolney</dc:creator>
  <cp:lastModifiedBy>Dawn Montgomery</cp:lastModifiedBy>
  <cp:revision>272</cp:revision>
  <cp:lastPrinted>2018-09-19T00:39:02Z</cp:lastPrinted>
  <dcterms:created xsi:type="dcterms:W3CDTF">2008-03-13T22:52:28Z</dcterms:created>
  <dcterms:modified xsi:type="dcterms:W3CDTF">2018-09-19T01:07:40Z</dcterms:modified>
</cp:coreProperties>
</file>