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22"/>
  </p:notesMasterIdLst>
  <p:handoutMasterIdLst>
    <p:handoutMasterId r:id="rId23"/>
  </p:handoutMasterIdLst>
  <p:sldIdLst>
    <p:sldId id="256" r:id="rId2"/>
    <p:sldId id="314" r:id="rId3"/>
    <p:sldId id="315" r:id="rId4"/>
    <p:sldId id="316" r:id="rId5"/>
    <p:sldId id="334" r:id="rId6"/>
    <p:sldId id="335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39" r:id="rId16"/>
    <p:sldId id="328" r:id="rId17"/>
    <p:sldId id="329" r:id="rId18"/>
    <p:sldId id="330" r:id="rId19"/>
    <p:sldId id="331" r:id="rId20"/>
    <p:sldId id="338" r:id="rId21"/>
  </p:sldIdLst>
  <p:sldSz cx="6858000" cy="9144000" type="screen4x3"/>
  <p:notesSz cx="6881813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96"/>
    <a:srgbClr val="FF6600"/>
    <a:srgbClr val="FFFFFF"/>
    <a:srgbClr val="01A79D"/>
    <a:srgbClr val="920000"/>
    <a:srgbClr val="F8F8F8"/>
    <a:srgbClr val="C4C132"/>
    <a:srgbClr val="D8D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0" autoAdjust="0"/>
    <p:restoredTop sz="95048" autoAdjust="0"/>
  </p:normalViewPr>
  <p:slideViewPr>
    <p:cSldViewPr>
      <p:cViewPr varScale="1">
        <p:scale>
          <a:sx n="60" d="100"/>
          <a:sy n="60" d="100"/>
        </p:scale>
        <p:origin x="1512" y="9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-139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2532" y="78"/>
      </p:cViewPr>
      <p:guideLst>
        <p:guide orient="horz" pos="2928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3C51C52-3881-470F-9CF1-5BD64A87BC7E}" type="datetimeFigureOut">
              <a:rPr lang="en-US"/>
              <a:pPr>
                <a:defRPr/>
              </a:pPr>
              <a:t>9/20/2016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11BE009-1F3D-46D2-BF45-0EE0C4F343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45FBB0-A8A3-4901-BFA4-EE5DD0AD6CC6}" type="datetimeFigureOut">
              <a:rPr lang="en-US"/>
              <a:pPr>
                <a:defRPr/>
              </a:pPr>
              <a:t>9/20/2016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33600" y="696913"/>
            <a:ext cx="2614613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91D7333-EA18-4B3D-B06C-52F3B98279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133600" y="696913"/>
            <a:ext cx="2614613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320" eaLnBrk="1" hangingPunct="1">
              <a:spcBef>
                <a:spcPts val="433"/>
              </a:spcBef>
              <a:defRPr/>
            </a:pPr>
            <a:endParaRPr lang="en-US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51122" indent="-28889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55573" indent="-23111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17802" indent="-23111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80031" indent="-23111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42261" indent="-23111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04490" indent="-23111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66719" indent="-23111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28948" indent="-23111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5F070DB-FC58-485B-A56C-BCDF6B65C605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2016 CASAS. All rights </a:t>
            </a:r>
            <a:r>
              <a:rPr lang="en-US" dirty="0" smtClean="0">
                <a:solidFill>
                  <a:prstClr val="black"/>
                </a:solidFill>
              </a:rPr>
              <a:t>reserved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142259" y="-6248"/>
            <a:ext cx="1735325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4" name="Rectangle 3"/>
          <p:cNvSpPr/>
          <p:nvPr/>
        </p:nvSpPr>
        <p:spPr>
          <a:xfrm>
            <a:off x="10546" y="0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41648" indent="-241648">
              <a:buFont typeface="+mj-lt"/>
              <a:buAutoNum type="arabicPeriod"/>
            </a:pPr>
            <a:endParaRPr lang="en-US" dirty="0" smtClean="0">
              <a:latin typeface="Trebuchet MS" pitchFamily="34" charset="0"/>
            </a:endParaRPr>
          </a:p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2016 CASAS.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Training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144895" y="0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</p:spTree>
    <p:extLst>
      <p:ext uri="{BB962C8B-B14F-4D97-AF65-F5344CB8AC3E}">
        <p14:creationId xmlns:p14="http://schemas.microsoft.com/office/powerpoint/2010/main" val="673113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Program Year 2016-2017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2016 CASAS.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43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CASAS Beyond Implementation Training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2637" y="9002486"/>
            <a:ext cx="4205552" cy="281616"/>
          </a:xfrm>
          <a:prstGeom prst="rect">
            <a:avLst/>
          </a:prstGeom>
        </p:spPr>
        <p:txBody>
          <a:bodyPr wrap="square"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+mn-lt"/>
              </a:rPr>
              <a:t>© 2016 CASAS. All rights reserved</a:t>
            </a:r>
            <a:endParaRPr lang="en-US" sz="1200" dirty="0"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96412" y="-6248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</p:spTree>
    <p:extLst>
      <p:ext uri="{BB962C8B-B14F-4D97-AF65-F5344CB8AC3E}">
        <p14:creationId xmlns:p14="http://schemas.microsoft.com/office/powerpoint/2010/main" val="3474749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2016 CASAS.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121165" y="0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5" name="Rectangle 4"/>
          <p:cNvSpPr/>
          <p:nvPr/>
        </p:nvSpPr>
        <p:spPr>
          <a:xfrm>
            <a:off x="62292" y="0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36549543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>
              <a:latin typeface="Trebuchet MS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2016 CASAS.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144895" y="0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40127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7012758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2016 CASAS. All rights </a:t>
            </a:r>
            <a:r>
              <a:rPr lang="en-US" dirty="0" smtClean="0">
                <a:solidFill>
                  <a:prstClr val="black"/>
                </a:solidFill>
              </a:rPr>
              <a:t>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5144895" y="-5342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5273" y="56099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19951470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724945" lvl="1" indent="-241648">
              <a:buFont typeface="+mj-lt"/>
              <a:buAutoNum type="arabicPeriod" startAt="13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Program Year 2016-2017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2016 CASAS.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0288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Program Year 2016-2017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2016 CASAS.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188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1115" indent="-231115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Program Year 2016-2017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2016 CASAS.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6407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4434">
              <a:spcBef>
                <a:spcPct val="0"/>
              </a:spcBef>
              <a:defRPr/>
            </a:pPr>
            <a:endParaRPr lang="en-US" dirty="0" smtClean="0">
              <a:latin typeface="Trebuchet MS" pitchFamily="34" charset="0"/>
            </a:endParaRP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Program Year 2016-2017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CASAS Beyond Implementation Training</a:t>
            </a: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9013171"/>
            <a:ext cx="4343650" cy="281616"/>
          </a:xfrm>
          <a:prstGeom prst="rect">
            <a:avLst/>
          </a:prstGeom>
        </p:spPr>
        <p:txBody>
          <a:bodyPr wrap="square"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+mn-lt"/>
              </a:rPr>
              <a:t>© 2016 CASAS. All rights reserved</a:t>
            </a:r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9802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33600" y="696913"/>
            <a:ext cx="2614613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2" y="4493260"/>
            <a:ext cx="5505450" cy="4183380"/>
          </a:xfrm>
        </p:spPr>
        <p:txBody>
          <a:bodyPr/>
          <a:lstStyle/>
          <a:p>
            <a:pPr defTabSz="934434">
              <a:spcBef>
                <a:spcPts val="436"/>
              </a:spcBef>
              <a:defRPr/>
            </a:pPr>
            <a:endParaRPr lang="en-US" dirty="0">
              <a:latin typeface="Trebuchet MS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</a:t>
            </a:r>
            <a:r>
              <a:rPr lang="en-US" dirty="0" smtClean="0">
                <a:solidFill>
                  <a:prstClr val="black"/>
                </a:solidFill>
              </a:rPr>
              <a:t>2016 </a:t>
            </a:r>
            <a:r>
              <a:rPr lang="en-US" dirty="0">
                <a:solidFill>
                  <a:prstClr val="black"/>
                </a:solidFill>
              </a:rPr>
              <a:t>CASAS.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5144895" y="-15598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34277" y="58798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14592570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24458">
              <a:defRPr/>
            </a:pPr>
            <a:fld id="{3851D73E-79B9-4A11-A286-BC86322183E6}" type="slidenum">
              <a:rPr lang="en-US">
                <a:solidFill>
                  <a:prstClr val="black"/>
                </a:solidFill>
              </a:rPr>
              <a:pPr defTabSz="924458">
                <a:defRPr/>
              </a:pPr>
              <a:t>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 defTabSz="924458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CASAS Beyond Implementation Training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Program Year </a:t>
            </a:r>
            <a:r>
              <a:rPr lang="en-US" dirty="0">
                <a:solidFill>
                  <a:prstClr val="black"/>
                </a:solidFill>
              </a:rPr>
              <a:t>2016-2017</a:t>
            </a: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defTabSz="924458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© 2016 CASAS.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01684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8829967"/>
            <a:ext cx="2982119" cy="464819"/>
          </a:xfrm>
        </p:spPr>
        <p:txBody>
          <a:bodyPr/>
          <a:lstStyle/>
          <a:p>
            <a:pPr>
              <a:defRPr/>
            </a:pPr>
            <a:endParaRPr lang="en-US" dirty="0" smtClean="0">
              <a:solidFill>
                <a:prstClr val="black"/>
              </a:solidFill>
            </a:endParaRPr>
          </a:p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prstClr val="black"/>
                </a:solidFill>
              </a:rPr>
              <a:t>© </a:t>
            </a:r>
            <a:r>
              <a:rPr lang="en-US" dirty="0">
                <a:solidFill>
                  <a:prstClr val="black"/>
                </a:solidFill>
              </a:rPr>
              <a:t>2016 CASAS. All rights </a:t>
            </a:r>
            <a:r>
              <a:rPr lang="en-US" dirty="0" smtClean="0">
                <a:solidFill>
                  <a:prstClr val="black"/>
                </a:solidFill>
              </a:rPr>
              <a:t>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5146488" y="0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40127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3699365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2016 CASAS.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144895" y="-22277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40127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2178882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2016 CASAS. All rights </a:t>
            </a:r>
            <a:r>
              <a:rPr lang="en-US" dirty="0" smtClean="0">
                <a:solidFill>
                  <a:prstClr val="black"/>
                </a:solidFill>
              </a:rPr>
              <a:t>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5162308" y="0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7910" y="40127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2530702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2016 CASAS. All rights </a:t>
            </a:r>
            <a:r>
              <a:rPr lang="en-US" dirty="0" smtClean="0">
                <a:solidFill>
                  <a:prstClr val="black"/>
                </a:solidFill>
              </a:rPr>
              <a:t>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1D7333-EA18-4B3D-B06C-52F3B9827936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5146488" y="-24042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629856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latin typeface="Trebuchet MS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2016 CASAS.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144895" y="0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1167060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2016 CASAS.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144895" y="-6248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6" name="Rectangle 5"/>
          <p:cNvSpPr/>
          <p:nvPr/>
        </p:nvSpPr>
        <p:spPr>
          <a:xfrm>
            <a:off x="29003" y="40127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1670477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2016 CASAS.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7A8439-2D7E-4E58-A4F4-BCD30485A1D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144895" y="0"/>
            <a:ext cx="1735326" cy="281616"/>
          </a:xfrm>
          <a:prstGeom prst="rect">
            <a:avLst/>
          </a:prstGeom>
        </p:spPr>
        <p:txBody>
          <a:bodyPr wrap="none" lIns="92446" tIns="46223" rIns="92446" bIns="46223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 Year 2016-2017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40907" cy="281616"/>
          </a:xfrm>
          <a:prstGeom prst="rect">
            <a:avLst/>
          </a:prstGeom>
        </p:spPr>
        <p:txBody>
          <a:bodyPr lIns="92446" tIns="46223" rIns="92446" bIns="46223"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CASAS Beyond Implementation Training</a:t>
            </a:r>
          </a:p>
        </p:txBody>
      </p:sp>
    </p:spTree>
    <p:extLst>
      <p:ext uri="{BB962C8B-B14F-4D97-AF65-F5344CB8AC3E}">
        <p14:creationId xmlns:p14="http://schemas.microsoft.com/office/powerpoint/2010/main" val="1892093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191" y="8128000"/>
            <a:ext cx="6858001" cy="101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-1191" y="1828800"/>
            <a:ext cx="6858001" cy="599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28600" y="2133600"/>
            <a:ext cx="5429250" cy="2438400"/>
          </a:xfrm>
        </p:spPr>
        <p:txBody>
          <a:bodyPr/>
          <a:lstStyle>
            <a:lvl1pPr>
              <a:defRPr sz="5333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2800351" y="4978400"/>
            <a:ext cx="3827462" cy="2540000"/>
          </a:xfrm>
        </p:spPr>
        <p:txBody>
          <a:bodyPr>
            <a:normAutofit/>
          </a:bodyPr>
          <a:lstStyle>
            <a:lvl1pPr marL="0" indent="0" algn="r">
              <a:lnSpc>
                <a:spcPct val="200000"/>
              </a:lnSpc>
              <a:buNone/>
              <a:defRPr sz="2400" b="0">
                <a:solidFill>
                  <a:srgbClr val="005596"/>
                </a:solidFill>
                <a:latin typeface="Trebuchet MS" pitchFamily="34" charset="0"/>
                <a:cs typeface="Arial" pitchFamily="34" charset="0"/>
              </a:defRPr>
            </a:lvl1pPr>
            <a:lvl2pPr marL="609585" indent="0" algn="r">
              <a:lnSpc>
                <a:spcPct val="200000"/>
              </a:lnSpc>
              <a:buNone/>
              <a:defRPr sz="2400">
                <a:solidFill>
                  <a:srgbClr val="005596"/>
                </a:solidFill>
              </a:defRPr>
            </a:lvl2pPr>
            <a:lvl3pPr marL="1219170" indent="0" algn="r">
              <a:lnSpc>
                <a:spcPct val="200000"/>
              </a:lnSpc>
              <a:buNone/>
              <a:defRPr sz="2400">
                <a:solidFill>
                  <a:srgbClr val="005596"/>
                </a:solidFill>
              </a:defRPr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745" y="25467"/>
            <a:ext cx="1587302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9513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191" y="3122085"/>
            <a:ext cx="6859191" cy="61383"/>
          </a:xfrm>
          <a:prstGeom prst="rect">
            <a:avLst/>
          </a:prstGeom>
          <a:solidFill>
            <a:srgbClr val="005596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-1191" y="0"/>
            <a:ext cx="6858001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1191" y="8636000"/>
            <a:ext cx="6858001" cy="50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" y="1117601"/>
            <a:ext cx="6577013" cy="1968500"/>
          </a:xfrm>
        </p:spPr>
        <p:txBody>
          <a:bodyPr anchor="b">
            <a:normAutofit/>
          </a:bodyPr>
          <a:lstStyle>
            <a:lvl1pPr algn="l">
              <a:buNone/>
              <a:defRPr sz="48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171450" y="3454400"/>
            <a:ext cx="6577013" cy="4978400"/>
          </a:xfrm>
        </p:spPr>
        <p:txBody>
          <a:bodyPr/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3733">
                <a:solidFill>
                  <a:schemeClr val="bg1">
                    <a:lumMod val="50000"/>
                  </a:schemeClr>
                </a:solidFill>
              </a:defRPr>
            </a:lvl1pPr>
            <a:lvl2pPr marL="990575" marR="0" indent="-380990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3200">
                <a:solidFill>
                  <a:schemeClr val="bg1">
                    <a:lumMod val="50000"/>
                  </a:schemeClr>
                </a:solidFill>
              </a:defRPr>
            </a:lvl2pPr>
            <a:lvl3pPr marL="1523962" marR="0" indent="-304792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667">
                <a:solidFill>
                  <a:schemeClr val="bg1">
                    <a:lumMod val="50000"/>
                  </a:schemeClr>
                </a:solidFill>
              </a:defRPr>
            </a:lvl3pPr>
            <a:lvl4pPr marL="2133547" marR="0" indent="-304792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</a:defRPr>
            </a:lvl4pPr>
            <a:lvl5pPr marL="2743131" marR="0" indent="-304792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24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0"/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3CD6F-68FF-4A4F-893A-32D4604559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848100" cy="406400"/>
          </a:xfrm>
        </p:spPr>
        <p:txBody>
          <a:bodyPr/>
          <a:lstStyle>
            <a:lvl1pPr>
              <a:defRPr sz="1467" b="0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Beyond Implementation Training 2016-17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745" y="25467"/>
            <a:ext cx="1587302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82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14300" y="1219200"/>
            <a:ext cx="6572250" cy="7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1191" y="0"/>
            <a:ext cx="4801791" cy="9144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DDD3-551C-47B0-B340-8566AFD08F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848100" cy="406400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462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320801"/>
            <a:ext cx="3028950" cy="6847417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316735"/>
            <a:ext cx="3028950" cy="6851904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-1191" y="0"/>
            <a:ext cx="4920854" cy="9144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F3CDF-A981-4EE4-A628-17C2454E1C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543300" cy="406400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14256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-1191" y="0"/>
            <a:ext cx="6858001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-1191" y="8636000"/>
            <a:ext cx="6858001" cy="50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A79D"/>
              </a:solidFill>
            </a:endParaRPr>
          </a:p>
        </p:txBody>
      </p:sp>
      <p:sp>
        <p:nvSpPr>
          <p:cNvPr id="1029" name="Title Placeholder 8"/>
          <p:cNvSpPr>
            <a:spLocks noGrp="1"/>
          </p:cNvSpPr>
          <p:nvPr userDrawn="1">
            <p:ph type="title"/>
          </p:nvPr>
        </p:nvSpPr>
        <p:spPr bwMode="auto">
          <a:xfrm>
            <a:off x="-1191" y="0"/>
            <a:ext cx="4920854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3" name="Rectangle 6"/>
          <p:cNvSpPr>
            <a:spLocks noGrp="1" noChangeArrowheads="1"/>
          </p:cNvSpPr>
          <p:nvPr userDrawn="1">
            <p:ph type="sldNum" sz="quarter" idx="4"/>
          </p:nvPr>
        </p:nvSpPr>
        <p:spPr>
          <a:xfrm>
            <a:off x="5200650" y="8695267"/>
            <a:ext cx="1600200" cy="330200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67" b="1" smtClean="0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19DEF598-1556-4A88-9E64-20BFC217BAF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031" name="Rectangle 5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114300" y="1117600"/>
            <a:ext cx="6457950" cy="741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114300" y="8695267"/>
            <a:ext cx="2343150" cy="406400"/>
          </a:xfrm>
          <a:prstGeom prst="rect">
            <a:avLst/>
          </a:prstGeom>
        </p:spPr>
        <p:txBody>
          <a:bodyPr/>
          <a:lstStyle>
            <a:lvl1pPr eaLnBrk="1" hangingPunct="1">
              <a:defRPr sz="1467" b="1">
                <a:solidFill>
                  <a:srgbClr val="FFFFFF"/>
                </a:solidFill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Beyond Implementation Training 2016-17</a:t>
            </a:r>
            <a:endParaRPr lang="en-US" b="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745" y="25467"/>
            <a:ext cx="1587302" cy="5333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</p:sldLayoutIdLst>
  <p:transition spd="slow"/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5596"/>
          </a:solidFill>
          <a:latin typeface="Trebuchet MS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5596"/>
          </a:solidFill>
          <a:latin typeface="Trebuchet MS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5596"/>
          </a:solidFill>
          <a:latin typeface="Trebuchet MS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5596"/>
          </a:solidFill>
          <a:latin typeface="Trebuchet MS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5596"/>
          </a:solidFill>
          <a:latin typeface="Trebuchet MS" pitchFamily="34" charset="0"/>
          <a:cs typeface="Arial" charset="0"/>
        </a:defRPr>
      </a:lvl5pPr>
      <a:lvl6pPr marL="609585" algn="r" rtl="0" fontAlgn="base">
        <a:spcBef>
          <a:spcPct val="0"/>
        </a:spcBef>
        <a:spcAft>
          <a:spcPct val="0"/>
        </a:spcAft>
        <a:defRPr sz="4267" b="1">
          <a:solidFill>
            <a:srgbClr val="008080"/>
          </a:solidFill>
          <a:latin typeface="Helvetica" pitchFamily="34" charset="0"/>
        </a:defRPr>
      </a:lvl6pPr>
      <a:lvl7pPr marL="1219170" algn="r" rtl="0" fontAlgn="base">
        <a:spcBef>
          <a:spcPct val="0"/>
        </a:spcBef>
        <a:spcAft>
          <a:spcPct val="0"/>
        </a:spcAft>
        <a:defRPr sz="4267" b="1">
          <a:solidFill>
            <a:srgbClr val="008080"/>
          </a:solidFill>
          <a:latin typeface="Helvetica" pitchFamily="34" charset="0"/>
        </a:defRPr>
      </a:lvl7pPr>
      <a:lvl8pPr marL="1828754" algn="r" rtl="0" fontAlgn="base">
        <a:spcBef>
          <a:spcPct val="0"/>
        </a:spcBef>
        <a:spcAft>
          <a:spcPct val="0"/>
        </a:spcAft>
        <a:defRPr sz="4267" b="1">
          <a:solidFill>
            <a:srgbClr val="008080"/>
          </a:solidFill>
          <a:latin typeface="Helvetica" pitchFamily="34" charset="0"/>
        </a:defRPr>
      </a:lvl8pPr>
      <a:lvl9pPr marL="2438339" algn="r" rtl="0" fontAlgn="base">
        <a:spcBef>
          <a:spcPct val="0"/>
        </a:spcBef>
        <a:spcAft>
          <a:spcPct val="0"/>
        </a:spcAft>
        <a:defRPr sz="4267" b="1">
          <a:solidFill>
            <a:srgbClr val="008080"/>
          </a:solidFill>
          <a:latin typeface="Helvetica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SzPct val="100000"/>
        <a:buFont typeface="Wingdings" panose="05000000000000000000" pitchFamily="2" charset="2"/>
        <a:buChar char="§"/>
        <a:defRPr sz="3733">
          <a:solidFill>
            <a:schemeClr val="tx1"/>
          </a:solidFill>
          <a:latin typeface="Trebuchet MS" pitchFamily="34" charset="0"/>
          <a:ea typeface="+mn-ea"/>
          <a:cs typeface="Arial" pitchFamily="34" charset="0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667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667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SzPct val="100000"/>
        <a:buFont typeface="Trebuchet MS" panose="020B0603020202020204" pitchFamily="34" charset="0"/>
        <a:buChar char="–"/>
        <a:defRPr sz="2667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SzPct val="100000"/>
        <a:buChar char="•"/>
        <a:defRPr sz="2667">
          <a:solidFill>
            <a:schemeClr val="tx1"/>
          </a:solidFill>
          <a:latin typeface="+mn-lt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SzPct val="100000"/>
        <a:buChar char="•"/>
        <a:defRPr sz="2667">
          <a:solidFill>
            <a:schemeClr val="tx1"/>
          </a:solidFill>
          <a:latin typeface="+mn-lt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SzPct val="100000"/>
        <a:buChar char="•"/>
        <a:defRPr sz="2667">
          <a:solidFill>
            <a:schemeClr val="tx1"/>
          </a:solidFill>
          <a:latin typeface="+mn-lt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SzPct val="100000"/>
        <a:buChar char="•"/>
        <a:defRPr sz="2667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asas.org/product-overviews" TargetMode="External"/><Relationship Id="rId3" Type="http://schemas.openxmlformats.org/officeDocument/2006/relationships/hyperlink" Target="https://www.casas.org/docs/training-materials/training-completion-directions.pdf?sfvrsn=14?Status=Master" TargetMode="External"/><Relationship Id="rId7" Type="http://schemas.openxmlformats.org/officeDocument/2006/relationships/hyperlink" Target="http://www.casas.org/" TargetMode="External"/><Relationship Id="rId12" Type="http://schemas.openxmlformats.org/officeDocument/2006/relationships/hyperlink" Target="https://www.casas.org/social-media-newsroo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casas.org/product-overviews/curriculum-management-instruction" TargetMode="External"/><Relationship Id="rId11" Type="http://schemas.openxmlformats.org/officeDocument/2006/relationships/hyperlink" Target="http://www.casas.org/product-overviews/software/topspro-enterprise" TargetMode="External"/><Relationship Id="rId5" Type="http://schemas.openxmlformats.org/officeDocument/2006/relationships/hyperlink" Target="https://www.casas.org/product-overviews" TargetMode="External"/><Relationship Id="rId10" Type="http://schemas.openxmlformats.org/officeDocument/2006/relationships/hyperlink" Target="http://www.casas.org/product-overviews/software" TargetMode="External"/><Relationship Id="rId4" Type="http://schemas.openxmlformats.org/officeDocument/2006/relationships/hyperlink" Target="https://www.casas.org/" TargetMode="External"/><Relationship Id="rId9" Type="http://schemas.openxmlformats.org/officeDocument/2006/relationships/hyperlink" Target="http://www.casas.org/product-overviews/curriculum-management-instruction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sas.org/product-overviews/curriculum-management-instruction/quicksearch-online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http://www2.casas.org/online_registration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techsupport@casas.org" TargetMode="External"/><Relationship Id="rId5" Type="http://schemas.openxmlformats.org/officeDocument/2006/relationships/hyperlink" Target="mailto:casas@casas.org" TargetMode="External"/><Relationship Id="rId4" Type="http://schemas.openxmlformats.org/officeDocument/2006/relationships/hyperlink" Target="http://www.casas.or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://training.casas.org/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 smtClean="0"/>
              <a:t>Beyond Implementation Training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Activity Packet and Case Study</a:t>
            </a:r>
          </a:p>
          <a:p>
            <a:r>
              <a:rPr lang="en-US" dirty="0" smtClean="0"/>
              <a:t>Participant Copy </a:t>
            </a:r>
          </a:p>
        </p:txBody>
      </p:sp>
      <p:sp>
        <p:nvSpPr>
          <p:cNvPr id="2" name="Rectangle 1"/>
          <p:cNvSpPr/>
          <p:nvPr/>
        </p:nvSpPr>
        <p:spPr>
          <a:xfrm>
            <a:off x="1" y="8305800"/>
            <a:ext cx="6518956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500">
              <a:defRPr/>
            </a:pPr>
            <a:r>
              <a:rPr lang="en-US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Beyond Implementation Training 2016-17</a:t>
            </a:r>
            <a:endParaRPr lang="en-US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2570196"/>
              </p:ext>
            </p:extLst>
          </p:nvPr>
        </p:nvGraphicFramePr>
        <p:xfrm>
          <a:off x="0" y="1188720"/>
          <a:ext cx="6858000" cy="704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5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Follow an intake plan; administer 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Appraisal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or               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Locator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6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Select appropriate level pretest from 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Next Assigned Test 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chart.                     </a:t>
                      </a:r>
                    </a:p>
                    <a:p>
                      <a:pPr marL="0" marR="0" lvl="6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                     </a:t>
                      </a:r>
                      <a:r>
                        <a:rPr lang="en-US" sz="1300" dirty="0" smtClean="0">
                          <a:latin typeface="Trebuchet MS" pitchFamily="34" charset="0"/>
                        </a:rPr>
                        <a:t>does this automatically.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Administer pretest.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Generate reports and identify </a:t>
                      </a:r>
                      <a:r>
                        <a:rPr lang="en-US" sz="1300" b="1" dirty="0" smtClean="0">
                          <a:latin typeface="Trebuchet MS" pitchFamily="34" charset="0"/>
                        </a:rPr>
                        <a:t>Competency</a:t>
                      </a:r>
                      <a:r>
                        <a:rPr lang="en-US" sz="1300" dirty="0" smtClean="0">
                          <a:latin typeface="Trebuchet MS" pitchFamily="34" charset="0"/>
                        </a:rPr>
                        <a:t> areas for instruction or training.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                          automates this process.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Use a variety of resources to help identify instructional or training</a:t>
                      </a:r>
                      <a:r>
                        <a:rPr lang="en-US" sz="1300" baseline="0" dirty="0" smtClean="0">
                          <a:latin typeface="Trebuchet MS" pitchFamily="34" charset="0"/>
                        </a:rPr>
                        <a:t> </a:t>
                      </a:r>
                      <a:r>
                        <a:rPr lang="en-US" sz="1300" dirty="0" smtClean="0">
                          <a:latin typeface="Trebuchet MS" pitchFamily="34" charset="0"/>
                        </a:rPr>
                        <a:t>materials.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                               can help. 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Conduct instruction or training.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                can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help with 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Adult Low-Level Literacy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.</a:t>
                      </a:r>
                      <a:endParaRPr lang="en-US" sz="1300" b="0" dirty="0" smtClean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6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Select appropriate level post-test from 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Next Assigned Test 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chart.           </a:t>
                      </a:r>
                    </a:p>
                    <a:p>
                      <a:pPr marL="0" marR="0" lvl="6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                     </a:t>
                      </a:r>
                      <a:r>
                        <a:rPr lang="en-US" sz="1300" dirty="0" smtClean="0">
                          <a:latin typeface="Trebuchet MS" pitchFamily="34" charset="0"/>
                        </a:rPr>
                        <a:t>does this automatically.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Administer post-test.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Generate reports and analyze results.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                          automates</a:t>
                      </a:r>
                      <a:r>
                        <a:rPr lang="en-US" sz="1300" baseline="0" dirty="0" smtClean="0">
                          <a:latin typeface="Trebuchet MS" pitchFamily="34" charset="0"/>
                        </a:rPr>
                        <a:t> </a:t>
                      </a:r>
                      <a:r>
                        <a:rPr lang="en-US" sz="1300" dirty="0" smtClean="0">
                          <a:latin typeface="Trebuchet MS" pitchFamily="34" charset="0"/>
                        </a:rPr>
                        <a:t>this process. 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300" dirty="0" smtClean="0">
                          <a:latin typeface="Trebuchet MS" pitchFamily="34" charset="0"/>
                        </a:rPr>
                        <a:t>Move students to next level if appropriate.</a:t>
                      </a:r>
                      <a:endParaRPr lang="en-US" sz="1300" dirty="0">
                        <a:latin typeface="Trebuchet MS" pitchFamily="34" charset="0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marL="18288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Repeat the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process and administer a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dditional progress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tests as needed.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Checklist:</a:t>
            </a:r>
            <a:br>
              <a:rPr lang="en-US" sz="2400" dirty="0" smtClean="0"/>
            </a:br>
            <a:r>
              <a:rPr lang="en-US" sz="2400" dirty="0" smtClean="0"/>
              <a:t>The Assessment Process</a:t>
            </a:r>
            <a:endParaRPr lang="en-US" sz="24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169" y="1371600"/>
            <a:ext cx="665431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780" y="2154615"/>
            <a:ext cx="665430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780" y="5347750"/>
            <a:ext cx="665430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919" y="4066724"/>
            <a:ext cx="1159045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919" y="3433911"/>
            <a:ext cx="876151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23" y="4699203"/>
            <a:ext cx="36576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780" y="6620072"/>
            <a:ext cx="876151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0508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381000" y="990600"/>
          <a:ext cx="619543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Identify priority 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Competencies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based on test results.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en-US" sz="1400" dirty="0" smtClean="0">
                          <a:latin typeface="Trebuchet MS" pitchFamily="34" charset="0"/>
                        </a:rPr>
                        <a:t>Identify </a:t>
                      </a:r>
                      <a:r>
                        <a:rPr lang="en-US" sz="1400" b="1" dirty="0" smtClean="0">
                          <a:latin typeface="Trebuchet MS" pitchFamily="34" charset="0"/>
                        </a:rPr>
                        <a:t>Content Standards </a:t>
                      </a:r>
                      <a:r>
                        <a:rPr lang="en-US" sz="1400" dirty="0" smtClean="0">
                          <a:latin typeface="Trebuchet MS" pitchFamily="34" charset="0"/>
                        </a:rPr>
                        <a:t>that support priority </a:t>
                      </a:r>
                      <a:r>
                        <a:rPr lang="en-US" sz="1400" b="1" dirty="0" smtClean="0">
                          <a:latin typeface="Trebuchet MS" pitchFamily="34" charset="0"/>
                        </a:rPr>
                        <a:t>Competencies</a:t>
                      </a:r>
                      <a:r>
                        <a:rPr lang="en-US" sz="1400" dirty="0" smtClean="0">
                          <a:latin typeface="Trebuchet MS" pitchFamily="34" charset="0"/>
                        </a:rPr>
                        <a:t>.</a:t>
                      </a:r>
                      <a:endParaRPr lang="en-US" sz="1400" dirty="0"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en-US" sz="1400" dirty="0" smtClean="0">
                          <a:latin typeface="Trebuchet MS" pitchFamily="34" charset="0"/>
                        </a:rPr>
                        <a:t>Identify curriculum resources that address targeted </a:t>
                      </a:r>
                      <a:r>
                        <a:rPr lang="en-US" sz="1400" b="1" dirty="0" smtClean="0">
                          <a:latin typeface="Trebuchet MS" pitchFamily="34" charset="0"/>
                        </a:rPr>
                        <a:t>Competencies</a:t>
                      </a:r>
                      <a:r>
                        <a:rPr lang="en-US" sz="1400" dirty="0" smtClean="0">
                          <a:latin typeface="Trebuchet MS" pitchFamily="34" charset="0"/>
                        </a:rPr>
                        <a:t>.</a:t>
                      </a:r>
                      <a:endParaRPr lang="en-US" sz="1400" dirty="0"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1"/>
                          </a:solidFill>
                          <a:latin typeface="Trebuchet MS" pitchFamily="34" charset="0"/>
                          <a:sym typeface="Wingdings"/>
                        </a:rPr>
                        <a:t></a:t>
                      </a:r>
                      <a:endParaRPr lang="en-US" sz="2400" b="1" dirty="0" smtClean="0">
                        <a:solidFill>
                          <a:schemeClr val="accent1"/>
                        </a:solidFill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en-US" sz="1400" dirty="0" smtClean="0">
                          <a:latin typeface="Trebuchet MS" pitchFamily="34" charset="0"/>
                        </a:rPr>
                        <a:t>Develop lesson plans that incorporate all of the above.</a:t>
                      </a:r>
                      <a:endParaRPr lang="en-US" sz="1400" dirty="0">
                        <a:latin typeface="Trebuchet MS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Checklist:</a:t>
            </a:r>
            <a:br>
              <a:rPr lang="en-US" sz="2400" dirty="0" smtClean="0"/>
            </a:br>
            <a:r>
              <a:rPr lang="en-US" sz="2400" dirty="0" smtClean="0"/>
              <a:t>Planning for Instruction</a:t>
            </a:r>
            <a:endParaRPr lang="en-US" sz="2400" dirty="0"/>
          </a:p>
        </p:txBody>
      </p:sp>
      <p:pic>
        <p:nvPicPr>
          <p:cNvPr id="13314" name="Picture 2" descr="\\WEB1\www\www2.casas.org\htdocs\Images\Moodle\CASAS_IT\Business_Meet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43400"/>
            <a:ext cx="5486400" cy="36576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142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/>
              <a:t>Follow the path from </a:t>
            </a:r>
            <a:r>
              <a:rPr lang="en-US" sz="1600" dirty="0">
                <a:solidFill>
                  <a:srgbClr val="005596"/>
                </a:solidFill>
                <a:hlinkClick r:id="rId3"/>
              </a:rPr>
              <a:t>www.casas.org</a:t>
            </a:r>
            <a:r>
              <a:rPr lang="en-US" sz="1600" dirty="0"/>
              <a:t> </a:t>
            </a:r>
            <a:r>
              <a:rPr lang="en-US" sz="1600" dirty="0" smtClean="0"/>
              <a:t>for unlimited </a:t>
            </a:r>
            <a:r>
              <a:rPr lang="en-US" sz="1600" dirty="0"/>
              <a:t>access </a:t>
            </a:r>
            <a:r>
              <a:rPr lang="en-US" sz="1600" dirty="0" smtClean="0"/>
              <a:t>to these complimentary resources.</a:t>
            </a:r>
            <a:endParaRPr lang="en-US" sz="1600" dirty="0"/>
          </a:p>
          <a:p>
            <a:pPr eaLnBrk="1" fontAlgn="ctr" hangingPunct="1"/>
            <a:endParaRPr lang="en-US" sz="1400" b="1" dirty="0" smtClean="0"/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 smtClean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 smtClean="0"/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CASAS Basic Skills Content Standards </a:t>
            </a:r>
          </a:p>
          <a:p>
            <a:pPr marL="400050" lvl="1" indent="0" eaLnBrk="1" fontAlgn="ctr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7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8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9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CASAS and Common Core State Standards </a:t>
            </a:r>
          </a:p>
          <a:p>
            <a:pPr marL="400050" lvl="1" indent="0" eaLnBrk="1" fontAlgn="ctr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CASAS Competencies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CASAS Scale, Skill Levels, and Descriptors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b="1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b="1" dirty="0"/>
              <a:t> &gt; </a:t>
            </a:r>
            <a:r>
              <a:rPr lang="en-US" sz="1400" b="1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b="1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Curriculum Modules (Low Level Literacy)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Instructional Materials: </a:t>
            </a:r>
            <a:r>
              <a:rPr lang="en-US" sz="1400" b="1" dirty="0" err="1"/>
              <a:t>QuickSearch</a:t>
            </a:r>
            <a:r>
              <a:rPr lang="en-US" sz="1400" b="1" dirty="0"/>
              <a:t> Online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5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6"/>
              </a:rPr>
              <a:t>Curriculum Management &amp; Instruction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Sample Test Items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7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8"/>
              </a:rPr>
              <a:t>Product Overviews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10"/>
              </a:rPr>
              <a:t>Software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dirty="0">
                <a:solidFill>
                  <a:srgbClr val="005596"/>
                </a:solidFill>
                <a:hlinkClick r:id="rId11"/>
              </a:rPr>
              <a:t>TOPSpro Enterprise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 </a:t>
            </a:r>
            <a:r>
              <a:rPr lang="en-US" sz="1400" dirty="0" smtClean="0"/>
              <a:t>       </a:t>
            </a:r>
            <a:r>
              <a:rPr lang="en-US" sz="1400" b="1" dirty="0" smtClean="0"/>
              <a:t>Sample </a:t>
            </a:r>
            <a:r>
              <a:rPr lang="en-US" sz="1400" b="1" dirty="0"/>
              <a:t>Reports </a:t>
            </a:r>
          </a:p>
          <a:p>
            <a:pPr marL="400050" lvl="1" indent="0" eaLnBrk="1" fontAlgn="auto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dirty="0">
                <a:solidFill>
                  <a:srgbClr val="005596"/>
                </a:solidFill>
                <a:hlinkClick r:id="rId4"/>
              </a:rPr>
              <a:t>Home</a:t>
            </a:r>
            <a:r>
              <a:rPr lang="en-US" sz="1400" dirty="0"/>
              <a:t> &gt; </a:t>
            </a:r>
            <a:r>
              <a:rPr lang="en-US" sz="1400" dirty="0">
                <a:solidFill>
                  <a:srgbClr val="005596"/>
                </a:solidFill>
                <a:hlinkClick r:id="rId12"/>
              </a:rPr>
              <a:t>Social Media Newsroom</a:t>
            </a:r>
            <a:r>
              <a:rPr lang="en-US" sz="1400" dirty="0">
                <a:solidFill>
                  <a:srgbClr val="005596"/>
                </a:solidFill>
              </a:rPr>
              <a:t> </a:t>
            </a:r>
            <a:r>
              <a:rPr lang="en-US" sz="1400" dirty="0"/>
              <a:t>&gt; </a:t>
            </a:r>
            <a:r>
              <a:rPr lang="en-US" sz="1400" b="1" dirty="0"/>
              <a:t>Success Stories 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-1191" y="0"/>
            <a:ext cx="4920854" cy="914400"/>
          </a:xfrm>
        </p:spPr>
        <p:txBody>
          <a:bodyPr/>
          <a:lstStyle/>
          <a:p>
            <a:r>
              <a:rPr lang="en-US" sz="2400" dirty="0" smtClean="0"/>
              <a:t>CASAS </a:t>
            </a:r>
            <a:r>
              <a:rPr lang="en-US" sz="2400" dirty="0"/>
              <a:t>W</a:t>
            </a:r>
            <a:r>
              <a:rPr lang="en-US" sz="2400" dirty="0" smtClean="0"/>
              <a:t>ebsite — www.casas.org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9102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Case Study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3454400"/>
            <a:ext cx="6096001" cy="34036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The purpose of this case study </a:t>
            </a:r>
            <a:r>
              <a:rPr lang="en-US" sz="2400" dirty="0" smtClean="0"/>
              <a:t>is </a:t>
            </a:r>
            <a:r>
              <a:rPr lang="en-US" sz="2400" dirty="0"/>
              <a:t>to </a:t>
            </a:r>
            <a:r>
              <a:rPr lang="en-US" sz="2400" dirty="0" smtClean="0"/>
              <a:t>guide </a:t>
            </a:r>
            <a:r>
              <a:rPr lang="en-US" sz="2400" dirty="0"/>
              <a:t>you through the process </a:t>
            </a:r>
            <a:r>
              <a:rPr lang="en-US" sz="2400" dirty="0" smtClean="0"/>
              <a:t>of selecting</a:t>
            </a:r>
            <a:r>
              <a:rPr lang="en-US" sz="2400" dirty="0"/>
              <a:t>, administering, and interpreting the results of CASAS assessments for a class.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848100" cy="330200"/>
          </a:xfrm>
        </p:spPr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364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914400"/>
            <a:ext cx="6248400" cy="7680960"/>
          </a:xfrm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sz="900" dirty="0"/>
              <a:t>  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Within </a:t>
            </a:r>
            <a:r>
              <a:rPr lang="en-US" sz="1400" dirty="0"/>
              <a:t>the first week of class, </a:t>
            </a:r>
            <a:r>
              <a:rPr lang="en-US" sz="1400" dirty="0" smtClean="0"/>
              <a:t>students </a:t>
            </a:r>
            <a:r>
              <a:rPr lang="en-US" sz="1400" dirty="0"/>
              <a:t>take the reading pretest. </a:t>
            </a:r>
            <a:r>
              <a:rPr lang="en-US" sz="1400" dirty="0" smtClean="0"/>
              <a:t>Many </a:t>
            </a:r>
            <a:r>
              <a:rPr lang="en-US" sz="1400" dirty="0"/>
              <a:t>agencies assess more than one skill (such as </a:t>
            </a:r>
            <a:r>
              <a:rPr lang="en-US" sz="1400" dirty="0" smtClean="0"/>
              <a:t>reading), </a:t>
            </a:r>
            <a:r>
              <a:rPr lang="en-US" sz="1400" dirty="0"/>
              <a:t>and </a:t>
            </a:r>
            <a:r>
              <a:rPr lang="en-US" sz="1400" dirty="0" smtClean="0"/>
              <a:t>may include </a:t>
            </a:r>
            <a:r>
              <a:rPr lang="en-US" sz="1400" dirty="0"/>
              <a:t>listening, math, or writing</a:t>
            </a:r>
            <a:r>
              <a:rPr lang="en-US" sz="1400" dirty="0" smtClean="0"/>
              <a:t>. </a:t>
            </a:r>
            <a:r>
              <a:rPr lang="en-US" sz="1400" dirty="0"/>
              <a:t>Your </a:t>
            </a:r>
            <a:r>
              <a:rPr lang="en-US" sz="1400" dirty="0" smtClean="0"/>
              <a:t>students </a:t>
            </a:r>
            <a:r>
              <a:rPr lang="en-US" sz="1400" dirty="0"/>
              <a:t>took the Life and Work Reading Level </a:t>
            </a:r>
            <a:r>
              <a:rPr lang="en-US" sz="1400" dirty="0" smtClean="0"/>
              <a:t>B, </a:t>
            </a:r>
            <a:r>
              <a:rPr lang="en-US" sz="1400" dirty="0"/>
              <a:t>Form 83R as a pretest. </a:t>
            </a:r>
            <a:r>
              <a:rPr lang="en-US" sz="1400" dirty="0" smtClean="0"/>
              <a:t>Test </a:t>
            </a:r>
            <a:r>
              <a:rPr lang="en-US" sz="1400" dirty="0"/>
              <a:t>results are </a:t>
            </a:r>
            <a:r>
              <a:rPr lang="en-US" sz="1400" dirty="0" smtClean="0"/>
              <a:t>listed below for nine of the students. </a:t>
            </a:r>
            <a:endParaRPr lang="en-US" sz="14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100" b="1" dirty="0" smtClean="0"/>
          </a:p>
          <a:p>
            <a:pPr marL="0" indent="0">
              <a:buNone/>
            </a:pPr>
            <a:endParaRPr lang="en-US" sz="1100" b="1" dirty="0"/>
          </a:p>
          <a:p>
            <a:pPr marL="0" indent="0">
              <a:buNone/>
            </a:pPr>
            <a:endParaRPr lang="en-US" sz="1100" b="1" dirty="0" smtClean="0"/>
          </a:p>
          <a:p>
            <a:pPr marL="0" indent="0">
              <a:buNone/>
            </a:pPr>
            <a:endParaRPr lang="en-US" sz="1100" b="1" dirty="0"/>
          </a:p>
          <a:p>
            <a:pPr marL="0" indent="0">
              <a:buNone/>
            </a:pPr>
            <a:endParaRPr lang="en-US" sz="1100" b="1" dirty="0" smtClean="0"/>
          </a:p>
          <a:p>
            <a:pPr marL="0" indent="0">
              <a:buNone/>
            </a:pPr>
            <a:endParaRPr lang="en-US" sz="1100" b="1" dirty="0"/>
          </a:p>
          <a:p>
            <a:pPr marL="0" indent="0">
              <a:buNone/>
            </a:pPr>
            <a:endParaRPr lang="en-US" sz="1100" b="1" dirty="0" smtClean="0"/>
          </a:p>
          <a:p>
            <a:pPr marL="0" indent="0">
              <a:buNone/>
            </a:pPr>
            <a:endParaRPr lang="en-US" sz="1100" dirty="0" smtClean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  <a:tabLst>
                <a:tab pos="463550" algn="ctr"/>
              </a:tabLst>
            </a:pPr>
            <a:r>
              <a:rPr lang="en-US" sz="1400" dirty="0"/>
              <a:t>	</a:t>
            </a:r>
            <a:r>
              <a:rPr lang="en-US" sz="1400" dirty="0" smtClean="0"/>
              <a:t>Look </a:t>
            </a:r>
            <a:r>
              <a:rPr lang="en-US" sz="1400" b="1" dirty="0"/>
              <a:t>at the </a:t>
            </a:r>
            <a:r>
              <a:rPr lang="en-US" sz="1400" b="1" i="1" dirty="0"/>
              <a:t>Class Performance by Test Item and Competency </a:t>
            </a:r>
            <a:r>
              <a:rPr lang="en-US" sz="1400" b="1" dirty="0"/>
              <a:t>on the </a:t>
            </a:r>
            <a:r>
              <a:rPr lang="en-US" sz="1400" b="1" dirty="0" smtClean="0"/>
              <a:t>next </a:t>
            </a:r>
            <a:r>
              <a:rPr lang="en-US" sz="1400" b="1" dirty="0"/>
              <a:t>page to view test results for </a:t>
            </a:r>
            <a:r>
              <a:rPr lang="en-US" sz="1400" b="1" dirty="0" smtClean="0"/>
              <a:t>the entire class.</a:t>
            </a:r>
            <a:endParaRPr lang="en-US" sz="14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Case Study cont.</a:t>
            </a:r>
            <a:endParaRPr lang="en-US" sz="32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448255"/>
              </p:ext>
            </p:extLst>
          </p:nvPr>
        </p:nvGraphicFramePr>
        <p:xfrm>
          <a:off x="1066799" y="2438400"/>
          <a:ext cx="4724402" cy="381000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513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3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70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70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7923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ID #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Name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Reading Appraisal Scores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Pretest Form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83R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Pretest Scale Score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077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Raw</a:t>
                      </a:r>
                      <a:endParaRPr lang="en-US" sz="1100" b="1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Scale</a:t>
                      </a:r>
                      <a:endParaRPr lang="en-US" sz="1100" b="1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David V.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10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207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203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Darius D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11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209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205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Veronica L.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201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200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Zelmira D.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9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204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11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err="1">
                          <a:effectLst/>
                        </a:rPr>
                        <a:t>Khamboon</a:t>
                      </a:r>
                      <a:r>
                        <a:rPr lang="en-US" sz="1100" dirty="0">
                          <a:effectLst/>
                        </a:rPr>
                        <a:t> V.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196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195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Quentin T.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212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209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18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Chu L.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201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200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Rodolfo R.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9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204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202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24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Sang C.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15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219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210</a:t>
                      </a:r>
                      <a:endParaRPr lang="en-US" sz="1100" dirty="0"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345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1295400"/>
            <a:ext cx="5943600" cy="6019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Case Study cont</a:t>
            </a:r>
            <a:r>
              <a:rPr lang="en-US" sz="3200" dirty="0" smtClean="0"/>
              <a:t>.</a:t>
            </a:r>
            <a:br>
              <a:rPr lang="en-US" sz="3200" dirty="0" smtClean="0"/>
            </a:br>
            <a:r>
              <a:rPr lang="en-US" sz="1600" dirty="0" smtClean="0"/>
              <a:t>Excerpt from Class Performance Report</a:t>
            </a:r>
            <a:endParaRPr lang="en-US" sz="1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73732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914400"/>
            <a:ext cx="6858000" cy="7589520"/>
          </a:xfrm>
        </p:spPr>
        <p:txBody>
          <a:bodyPr/>
          <a:lstStyle/>
          <a:p>
            <a:pPr marL="228600" lvl="0" indent="-228600">
              <a:buFont typeface="+mj-lt"/>
              <a:buAutoNum type="arabicPeriod"/>
            </a:pPr>
            <a:r>
              <a:rPr lang="en-US" sz="900" dirty="0"/>
              <a:t>What are the </a:t>
            </a:r>
            <a:r>
              <a:rPr lang="en-US" sz="900" dirty="0" smtClean="0"/>
              <a:t>four </a:t>
            </a:r>
            <a:r>
              <a:rPr lang="en-US" sz="900" dirty="0"/>
              <a:t>items with the lowest percentage correct?</a:t>
            </a:r>
          </a:p>
          <a:p>
            <a:pPr marL="628650" lvl="1" indent="-228600">
              <a:buFont typeface="+mj-lt"/>
              <a:buAutoNum type="arabicPeriod"/>
            </a:pPr>
            <a:endParaRPr lang="en-US" sz="900" dirty="0" smtClean="0"/>
          </a:p>
          <a:p>
            <a:pPr marL="400050" lvl="1" indent="0">
              <a:buNone/>
            </a:pPr>
            <a:endParaRPr lang="en-US" sz="900" dirty="0"/>
          </a:p>
          <a:p>
            <a:pPr marL="228600" indent="-228600">
              <a:buFont typeface="+mj-lt"/>
              <a:buAutoNum type="arabicPeriod"/>
            </a:pPr>
            <a:r>
              <a:rPr lang="en-US" sz="900" dirty="0" smtClean="0"/>
              <a:t>What </a:t>
            </a:r>
            <a:r>
              <a:rPr lang="en-US" sz="900" dirty="0"/>
              <a:t>competencies do these test items correlate to? List the Competency Numbers and the Competency </a:t>
            </a:r>
            <a:r>
              <a:rPr lang="en-US" sz="900" dirty="0" smtClean="0"/>
              <a:t>Statement.</a:t>
            </a:r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960120" indent="-228600">
              <a:buFont typeface="+mj-lt"/>
              <a:buAutoNum type="arabicPeriod"/>
            </a:pPr>
            <a:endParaRPr lang="en-US" sz="900" b="1" dirty="0" smtClean="0">
              <a:solidFill>
                <a:schemeClr val="bg1"/>
              </a:solidFill>
            </a:endParaRPr>
          </a:p>
          <a:p>
            <a:pPr marL="960120" indent="-228600">
              <a:buFont typeface="+mj-lt"/>
              <a:buAutoNum type="arabicPeriod"/>
            </a:pPr>
            <a:endParaRPr lang="en-US" sz="900" b="1" dirty="0" smtClean="0">
              <a:solidFill>
                <a:schemeClr val="bg1"/>
              </a:solidFill>
            </a:endParaRPr>
          </a:p>
          <a:p>
            <a:pPr marL="960120" indent="-228600">
              <a:buFont typeface="+mj-lt"/>
              <a:buAutoNum type="arabicPeriod"/>
            </a:pPr>
            <a:r>
              <a:rPr lang="en-US" sz="900" b="1" dirty="0" smtClean="0">
                <a:solidFill>
                  <a:schemeClr val="bg1"/>
                </a:solidFill>
              </a:rPr>
              <a:t>Item 30: 1.1.3 </a:t>
            </a:r>
            <a:r>
              <a:rPr lang="en-US" sz="900" b="1" dirty="0">
                <a:solidFill>
                  <a:schemeClr val="bg1"/>
                </a:solidFill>
              </a:rPr>
              <a:t>– Interpret maps and graphs; </a:t>
            </a:r>
            <a:endParaRPr lang="en-US" sz="900" dirty="0">
              <a:solidFill>
                <a:schemeClr val="bg1"/>
              </a:solidFill>
            </a:endParaRPr>
          </a:p>
          <a:p>
            <a:pPr marL="228600" lvl="0" indent="-228600">
              <a:buFont typeface="+mj-lt"/>
              <a:buAutoNum type="arabicPeriod" startAt="3"/>
            </a:pPr>
            <a:r>
              <a:rPr lang="en-US" sz="900" dirty="0" smtClean="0"/>
              <a:t>What </a:t>
            </a:r>
            <a:r>
              <a:rPr lang="en-US" sz="900" dirty="0"/>
              <a:t>are the task areas that correspond to these test items?</a:t>
            </a:r>
          </a:p>
          <a:p>
            <a:pPr marL="960120" lvl="0" indent="-228600">
              <a:buFont typeface="+mj-lt"/>
              <a:buAutoNum type="arabicPeriod" startAt="3"/>
            </a:pPr>
            <a:endParaRPr lang="en-US" sz="9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900" dirty="0"/>
          </a:p>
          <a:p>
            <a:pPr marL="228600" lvl="0" indent="-228600">
              <a:buNone/>
            </a:pPr>
            <a:r>
              <a:rPr lang="en-US" sz="900" dirty="0" smtClean="0"/>
              <a:t>4. 	Which </a:t>
            </a:r>
            <a:r>
              <a:rPr lang="en-US" sz="900" dirty="0"/>
              <a:t>competencies do you think the teacher should incorporate into instruction before the students take the post-test? Why</a:t>
            </a:r>
            <a:r>
              <a:rPr lang="en-US" sz="900" dirty="0" smtClean="0"/>
              <a:t>?</a:t>
            </a:r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100" b="1" dirty="0"/>
              <a:t>You decide to prepare a lesson that addresses the test item that the greatest percentage of students missed – item 30. </a:t>
            </a:r>
          </a:p>
          <a:p>
            <a:pPr marL="0" indent="0">
              <a:buNone/>
            </a:pPr>
            <a:r>
              <a:rPr lang="en-US" sz="900" dirty="0"/>
              <a:t>	</a:t>
            </a: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228600" lvl="0" indent="-228600">
              <a:buAutoNum type="arabicPeriod" startAt="5"/>
            </a:pPr>
            <a:r>
              <a:rPr lang="en-US" sz="900" dirty="0" smtClean="0"/>
              <a:t>Identify </a:t>
            </a:r>
            <a:r>
              <a:rPr lang="en-US" sz="900" dirty="0"/>
              <a:t>the </a:t>
            </a:r>
            <a:r>
              <a:rPr lang="en-US" sz="900" b="1" dirty="0"/>
              <a:t>CASAS Content Standards </a:t>
            </a:r>
            <a:r>
              <a:rPr lang="en-US" sz="900" dirty="0"/>
              <a:t>that provide the foundation of </a:t>
            </a:r>
            <a:r>
              <a:rPr lang="en-US" sz="900" dirty="0" smtClean="0"/>
              <a:t>competencies </a:t>
            </a:r>
            <a:r>
              <a:rPr lang="en-US" sz="900" dirty="0"/>
              <a:t>you are targeting in this lesson (1.1.3 and 1.9.4). Look at the list of </a:t>
            </a:r>
            <a:r>
              <a:rPr lang="en-US" sz="900" b="1" dirty="0"/>
              <a:t>CASAS Content Standards </a:t>
            </a:r>
            <a:r>
              <a:rPr lang="en-US" sz="900" dirty="0"/>
              <a:t>for </a:t>
            </a:r>
            <a:r>
              <a:rPr lang="en-US" sz="900" b="1" dirty="0" smtClean="0"/>
              <a:t>Reading (see pp. 5-6) </a:t>
            </a:r>
            <a:r>
              <a:rPr lang="en-US" sz="900" dirty="0"/>
              <a:t>and identify two content standards for the competency listed</a:t>
            </a:r>
            <a:r>
              <a:rPr lang="en-US" sz="900" dirty="0" smtClean="0"/>
              <a:t>.</a:t>
            </a:r>
          </a:p>
          <a:p>
            <a:pPr marL="228600" lvl="0" indent="-228600">
              <a:buAutoNum type="arabicPeriod" startAt="5"/>
            </a:pPr>
            <a:endParaRPr lang="en-US" sz="900" dirty="0"/>
          </a:p>
          <a:p>
            <a:pPr marL="0" lvl="0" indent="0">
              <a:buNone/>
            </a:pPr>
            <a:endParaRPr lang="en-US" sz="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Case Study </a:t>
            </a:r>
            <a:r>
              <a:rPr lang="en-US" sz="3200" dirty="0"/>
              <a:t>c</a:t>
            </a:r>
            <a:r>
              <a:rPr lang="en-US" sz="3200" dirty="0" smtClean="0"/>
              <a:t>ont.</a:t>
            </a:r>
            <a:endParaRPr lang="en-US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266700" y="5562600"/>
            <a:ext cx="6324600" cy="1794509"/>
            <a:chOff x="304800" y="4038600"/>
            <a:chExt cx="6324600" cy="1718309"/>
          </a:xfrm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304800" y="4133088"/>
              <a:ext cx="1554480" cy="1554480"/>
            </a:xfrm>
            <a:prstGeom prst="ellipse">
              <a:avLst/>
            </a:prstGeom>
            <a:solidFill>
              <a:srgbClr val="FFFF99"/>
            </a:solidFill>
            <a:ln w="76200" cmpd="tri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  <a:cs typeface="Arial" pitchFamily="34" charset="0"/>
                </a:rPr>
                <a:t>1.1.3 Interpret maps and graphs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  <a:cs typeface="Arial" pitchFamily="34" charset="0"/>
                </a:rPr>
                <a:t>(See 2.2.5)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Arial" pitchFamily="34" charset="0"/>
              </a:endParaRPr>
            </a:p>
          </p:txBody>
        </p:sp>
        <p:sp>
          <p:nvSpPr>
            <p:cNvPr id="8" name="Oval 24"/>
            <p:cNvSpPr>
              <a:spLocks noChangeArrowheads="1"/>
            </p:cNvSpPr>
            <p:nvPr/>
          </p:nvSpPr>
          <p:spPr bwMode="auto">
            <a:xfrm>
              <a:off x="2468880" y="4130040"/>
              <a:ext cx="1554480" cy="1554480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  <a:cs typeface="Arial" pitchFamily="34" charset="0"/>
                </a:rPr>
                <a:t>Find directions from your home to the closest post office.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572000" y="4038600"/>
              <a:ext cx="2057400" cy="1718309"/>
              <a:chOff x="4648200" y="4105275"/>
              <a:chExt cx="2057400" cy="1718309"/>
            </a:xfrm>
          </p:grpSpPr>
          <p:sp>
            <p:nvSpPr>
              <p:cNvPr id="13" name="Text Box 8"/>
              <p:cNvSpPr txBox="1">
                <a:spLocks noChangeArrowheads="1"/>
              </p:cNvSpPr>
              <p:nvPr/>
            </p:nvSpPr>
            <p:spPr bwMode="auto">
              <a:xfrm>
                <a:off x="4648200" y="4105275"/>
                <a:ext cx="2057400" cy="819150"/>
              </a:xfrm>
              <a:prstGeom prst="rect">
                <a:avLst/>
              </a:prstGeom>
              <a:solidFill>
                <a:srgbClr val="FF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Reading Content Standard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" name="Text Box 8"/>
              <p:cNvSpPr txBox="1">
                <a:spLocks noChangeArrowheads="1"/>
              </p:cNvSpPr>
              <p:nvPr/>
            </p:nvSpPr>
            <p:spPr bwMode="auto">
              <a:xfrm>
                <a:off x="4648200" y="5000624"/>
                <a:ext cx="2057400" cy="822960"/>
              </a:xfrm>
              <a:prstGeom prst="rect">
                <a:avLst/>
              </a:prstGeom>
              <a:solidFill>
                <a:srgbClr val="FF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Reading Content Standard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1905000" y="4933949"/>
              <a:ext cx="548640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4023360" y="4419600"/>
              <a:ext cx="548640" cy="287338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4023360" y="5139689"/>
              <a:ext cx="548640" cy="22860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3711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914400"/>
            <a:ext cx="6858000" cy="7772400"/>
          </a:xfrm>
        </p:spPr>
        <p:txBody>
          <a:bodyPr/>
          <a:lstStyle/>
          <a:p>
            <a:pPr marL="0" lvl="0" indent="0">
              <a:buNone/>
            </a:pPr>
            <a:r>
              <a:rPr lang="en-US" sz="900" b="1" dirty="0" err="1" smtClean="0"/>
              <a:t>QuickSearch</a:t>
            </a:r>
            <a:r>
              <a:rPr lang="en-US" sz="900" b="1" dirty="0" smtClean="0"/>
              <a:t> Online helps identify appropriate </a:t>
            </a:r>
            <a:r>
              <a:rPr lang="en-US" sz="900" b="1" dirty="0"/>
              <a:t>resources and instructional materials that match </a:t>
            </a:r>
            <a:r>
              <a:rPr lang="en-US" sz="900" b="1" dirty="0" smtClean="0"/>
              <a:t>CASAS </a:t>
            </a:r>
            <a:r>
              <a:rPr lang="en-US" sz="900" b="1" dirty="0"/>
              <a:t>Competencies and CASAS Content Standards you want to focus on in your </a:t>
            </a:r>
            <a:r>
              <a:rPr lang="en-US" sz="900" b="1" dirty="0" smtClean="0"/>
              <a:t>lesson.</a:t>
            </a:r>
          </a:p>
          <a:p>
            <a:pPr marL="365760" lvl="1" indent="0">
              <a:buNone/>
            </a:pPr>
            <a:r>
              <a:rPr lang="en-US" sz="900" b="1" dirty="0" smtClean="0"/>
              <a:t>View a brief tutorial about </a:t>
            </a:r>
            <a:r>
              <a:rPr lang="en-US" sz="900" b="1" dirty="0" err="1" smtClean="0"/>
              <a:t>QuickSearch</a:t>
            </a:r>
            <a:r>
              <a:rPr lang="en-US" sz="900" b="1" dirty="0" smtClean="0"/>
              <a:t> at:</a:t>
            </a:r>
          </a:p>
          <a:p>
            <a:pPr marL="0" indent="0" algn="r">
              <a:buNone/>
            </a:pPr>
            <a:r>
              <a:rPr lang="en-US" sz="900" dirty="0">
                <a:hlinkClick r:id="rId3"/>
              </a:rPr>
              <a:t>www.casas.org &gt; Product Overviews &gt; Curriculum Management &amp; Instruction &gt; Instructional Materials: </a:t>
            </a:r>
            <a:r>
              <a:rPr lang="en-US" sz="900" dirty="0" err="1">
                <a:hlinkClick r:id="rId3"/>
              </a:rPr>
              <a:t>QuickSearch</a:t>
            </a:r>
            <a:r>
              <a:rPr lang="en-US" sz="900" dirty="0">
                <a:hlinkClick r:id="rId3"/>
              </a:rPr>
              <a:t> Online</a:t>
            </a:r>
            <a:endParaRPr lang="en-US" sz="9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sz="1100" b="1" dirty="0"/>
              <a:t>Your students have completed approximately 70–100 hours of instruction so now it is time to monitor their </a:t>
            </a:r>
            <a:r>
              <a:rPr lang="en-US" sz="1100" b="1" dirty="0" smtClean="0"/>
              <a:t>progress and administer a post-test.</a:t>
            </a:r>
            <a:endParaRPr lang="en-US" sz="1100" dirty="0"/>
          </a:p>
          <a:p>
            <a:pPr marL="0" indent="0">
              <a:buNone/>
            </a:pPr>
            <a:r>
              <a:rPr lang="en-US" sz="900" dirty="0"/>
              <a:t> </a:t>
            </a:r>
            <a:endParaRPr lang="en-US" sz="800" dirty="0"/>
          </a:p>
          <a:p>
            <a:pPr marL="0" indent="0">
              <a:buNone/>
              <a:tabLst>
                <a:tab pos="228600" algn="l"/>
              </a:tabLst>
            </a:pPr>
            <a:r>
              <a:rPr lang="en-US" sz="900" dirty="0" smtClean="0"/>
              <a:t>6.	Post-test scores for the same nine students are listed below. </a:t>
            </a:r>
            <a:r>
              <a:rPr lang="en-US" sz="900" dirty="0"/>
              <a:t>Calculate </a:t>
            </a:r>
            <a:r>
              <a:rPr lang="en-US" sz="900" dirty="0" smtClean="0"/>
              <a:t>learning </a:t>
            </a:r>
            <a:r>
              <a:rPr lang="en-US" sz="900" dirty="0"/>
              <a:t>gains for each </a:t>
            </a:r>
            <a:r>
              <a:rPr lang="en-US" sz="900" dirty="0" smtClean="0"/>
              <a:t>student.</a:t>
            </a: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1100" b="1" dirty="0" smtClean="0"/>
          </a:p>
          <a:p>
            <a:pPr marL="0" indent="0">
              <a:buNone/>
              <a:tabLst>
                <a:tab pos="457200" algn="l"/>
              </a:tabLst>
            </a:pPr>
            <a:r>
              <a:rPr lang="en-US" sz="1100" b="1" dirty="0"/>
              <a:t>	</a:t>
            </a:r>
            <a:r>
              <a:rPr lang="en-US" sz="1000" b="1" dirty="0" smtClean="0"/>
              <a:t>A </a:t>
            </a:r>
            <a:r>
              <a:rPr lang="en-US" sz="1000" b="1" dirty="0"/>
              <a:t>typical point gain for students who </a:t>
            </a:r>
            <a:r>
              <a:rPr lang="en-US" sz="1000" b="1" dirty="0" smtClean="0"/>
              <a:t>receive 70 </a:t>
            </a:r>
            <a:r>
              <a:rPr lang="en-US" sz="1000" b="1" dirty="0"/>
              <a:t>– 100 hours of instruction ranges </a:t>
            </a:r>
            <a:endParaRPr lang="en-US" sz="1000" b="1" dirty="0" smtClean="0"/>
          </a:p>
          <a:p>
            <a:pPr marL="0" indent="0">
              <a:buNone/>
              <a:tabLst>
                <a:tab pos="457200" algn="l"/>
              </a:tabLst>
            </a:pPr>
            <a:r>
              <a:rPr lang="en-US" sz="1000" b="1" dirty="0"/>
              <a:t>	</a:t>
            </a:r>
            <a:r>
              <a:rPr lang="en-US" sz="1000" b="1" dirty="0" smtClean="0"/>
              <a:t>between 3 – 8 </a:t>
            </a:r>
            <a:r>
              <a:rPr lang="en-US" sz="1000" b="1" dirty="0"/>
              <a:t>points.</a:t>
            </a:r>
          </a:p>
          <a:p>
            <a:pPr marL="0" indent="0">
              <a:buNone/>
            </a:pPr>
            <a:r>
              <a:rPr lang="en-US" sz="800" dirty="0"/>
              <a:t> </a:t>
            </a:r>
          </a:p>
          <a:p>
            <a:pPr marL="0" lvl="0" indent="0">
              <a:buNone/>
              <a:tabLst>
                <a:tab pos="228600" algn="l"/>
              </a:tabLst>
            </a:pPr>
            <a:r>
              <a:rPr lang="en-US" sz="900" dirty="0" smtClean="0"/>
              <a:t>7.	Do </a:t>
            </a:r>
            <a:r>
              <a:rPr lang="en-US" sz="900" dirty="0"/>
              <a:t>any of the students above show a “negative” learning gain? If so, who </a:t>
            </a:r>
            <a:r>
              <a:rPr lang="en-US" sz="900" dirty="0" smtClean="0"/>
              <a:t>are they? </a:t>
            </a:r>
          </a:p>
          <a:p>
            <a:pPr marL="0" lvl="0" indent="0">
              <a:buNone/>
            </a:pPr>
            <a:endParaRPr lang="en-US" sz="900" dirty="0" smtClean="0"/>
          </a:p>
          <a:p>
            <a:pPr marL="0" lvl="0" indent="0">
              <a:buNone/>
            </a:pPr>
            <a:endParaRPr lang="en-US" sz="900" dirty="0" smtClean="0"/>
          </a:p>
          <a:p>
            <a:pPr marL="0" lvl="0" indent="0">
              <a:buNone/>
            </a:pPr>
            <a:endParaRPr lang="en-US" sz="900" dirty="0"/>
          </a:p>
          <a:p>
            <a:pPr marL="0" lvl="0" indent="0">
              <a:buNone/>
              <a:tabLst>
                <a:tab pos="228600" algn="l"/>
              </a:tabLst>
            </a:pPr>
            <a:r>
              <a:rPr lang="en-US" sz="900" dirty="0" smtClean="0"/>
              <a:t>8. 	What </a:t>
            </a:r>
            <a:r>
              <a:rPr lang="en-US" sz="900" dirty="0"/>
              <a:t>are some reasons why students might score lower on a post-test</a:t>
            </a:r>
            <a:r>
              <a:rPr lang="en-US" sz="900" dirty="0" smtClean="0"/>
              <a:t>?</a:t>
            </a:r>
          </a:p>
          <a:p>
            <a:pPr marL="228600" lvl="0" indent="-228600">
              <a:buFont typeface="+mj-lt"/>
              <a:buAutoNum type="arabicPeriod" startAt="11"/>
            </a:pPr>
            <a:endParaRPr lang="en-US" sz="900" dirty="0"/>
          </a:p>
          <a:p>
            <a:pPr marL="0" lvl="0" indent="0">
              <a:buNone/>
            </a:pPr>
            <a:endParaRPr lang="en-US" sz="900" dirty="0" smtClean="0"/>
          </a:p>
          <a:p>
            <a:pPr marL="0" lvl="0" indent="0">
              <a:buNone/>
            </a:pPr>
            <a:endParaRPr lang="en-US" sz="900" dirty="0"/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r>
              <a:rPr lang="en-US" sz="900" dirty="0" smtClean="0"/>
              <a:t>For </a:t>
            </a:r>
            <a:r>
              <a:rPr lang="en-US" sz="900" dirty="0"/>
              <a:t>students who show a negative gain between pre- and post-testing, should they be retested </a:t>
            </a:r>
            <a:r>
              <a:rPr lang="en-US" sz="900" dirty="0" smtClean="0"/>
              <a:t>immediately with </a:t>
            </a:r>
            <a:r>
              <a:rPr lang="en-US" sz="900" dirty="0"/>
              <a:t>the </a:t>
            </a:r>
            <a:r>
              <a:rPr lang="en-US" sz="900" i="1" dirty="0"/>
              <a:t>same </a:t>
            </a:r>
            <a:r>
              <a:rPr lang="en-US" sz="900" i="1" dirty="0" smtClean="0"/>
              <a:t>test </a:t>
            </a:r>
            <a:r>
              <a:rPr lang="en-US" sz="900" i="1" dirty="0"/>
              <a:t>form</a:t>
            </a:r>
            <a:r>
              <a:rPr lang="en-US" sz="900" b="1" dirty="0"/>
              <a:t> </a:t>
            </a:r>
            <a:r>
              <a:rPr lang="en-US" sz="900" dirty="0"/>
              <a:t>in hopes that they will show improvement the second time? </a:t>
            </a:r>
            <a:r>
              <a:rPr lang="en-US" sz="900" dirty="0" smtClean="0"/>
              <a:t>Yes or no?</a:t>
            </a:r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endParaRPr lang="en-US" sz="900" dirty="0"/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endParaRPr lang="en-US" sz="900" dirty="0" smtClean="0"/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endParaRPr lang="en-US" sz="900" dirty="0"/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endParaRPr lang="en-US" sz="900" dirty="0" smtClean="0"/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r>
              <a:rPr lang="en-US" sz="900" dirty="0" smtClean="0"/>
              <a:t>Why or why not?</a:t>
            </a:r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endParaRPr lang="en-US" sz="900" dirty="0"/>
          </a:p>
          <a:p>
            <a:pPr marL="0" lvl="0" indent="0">
              <a:buNone/>
              <a:tabLst>
                <a:tab pos="228600" algn="l"/>
              </a:tabLst>
            </a:pPr>
            <a:endParaRPr lang="en-US" sz="900" dirty="0" smtClean="0"/>
          </a:p>
          <a:p>
            <a:pPr marL="228600" lvl="0" indent="-228600">
              <a:buAutoNum type="arabicPeriod" startAt="9"/>
              <a:tabLst>
                <a:tab pos="228600" algn="l"/>
              </a:tabLst>
            </a:pPr>
            <a:endParaRPr lang="en-US" sz="900" dirty="0"/>
          </a:p>
          <a:p>
            <a:pPr marL="685800" lvl="0" indent="0">
              <a:spcBef>
                <a:spcPts val="216"/>
              </a:spcBef>
              <a:buNone/>
            </a:pPr>
            <a:r>
              <a:rPr lang="en-US" sz="900" dirty="0" smtClean="0"/>
              <a:t>	</a:t>
            </a:r>
            <a:endParaRPr lang="en-US" sz="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Case Study cont.</a:t>
            </a:r>
            <a:endParaRPr lang="en-US" sz="32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003281"/>
              </p:ext>
            </p:extLst>
          </p:nvPr>
        </p:nvGraphicFramePr>
        <p:xfrm>
          <a:off x="533400" y="2514600"/>
          <a:ext cx="5562600" cy="2057394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4334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5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66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6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33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33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33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4784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ID #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Name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Reading Appraisal Scores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Pretest Scale Score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Post-test Scale Score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Learning Gains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261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Raw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Scale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David V.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203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212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Darius D.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203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Veronica L.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Zelmira D.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 err="1">
                          <a:effectLst/>
                        </a:rPr>
                        <a:t>Khamboon</a:t>
                      </a:r>
                      <a:r>
                        <a:rPr lang="en-US" sz="900" dirty="0">
                          <a:effectLst/>
                        </a:rPr>
                        <a:t> V.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196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195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Quentin T.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212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213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Chu L.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Rodolfo R.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82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Sang C.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219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210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</a:rPr>
                        <a:t>206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"/>
                        <a:cs typeface="Times New Roman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3554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914400"/>
            <a:ext cx="6858000" cy="7589520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/>
              <a:t>Agencies that score CASAS tests manually may use templates such as </a:t>
            </a:r>
            <a:r>
              <a:rPr lang="en-US" sz="1200" dirty="0" smtClean="0"/>
              <a:t>the one below </a:t>
            </a:r>
            <a:r>
              <a:rPr lang="en-US" sz="1200" dirty="0"/>
              <a:t>to </a:t>
            </a:r>
            <a:r>
              <a:rPr lang="en-US" sz="1200" dirty="0" smtClean="0"/>
              <a:t>view how </a:t>
            </a:r>
            <a:r>
              <a:rPr lang="en-US" sz="1200" dirty="0"/>
              <a:t>an entire class performed on a pre- or post-test. These templates are found in the test administration manuals. </a:t>
            </a:r>
          </a:p>
          <a:p>
            <a:pPr marL="0" indent="0">
              <a:buNone/>
            </a:pPr>
            <a:r>
              <a:rPr lang="en-US" sz="1200" dirty="0"/>
              <a:t> </a:t>
            </a: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Case Study cont.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141600"/>
              </p:ext>
            </p:extLst>
          </p:nvPr>
        </p:nvGraphicFramePr>
        <p:xfrm>
          <a:off x="609598" y="1752607"/>
          <a:ext cx="5715003" cy="676987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69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0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722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79551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b="1">
                          <a:effectLst/>
                          <a:latin typeface="Times"/>
                          <a:ea typeface="Times"/>
                          <a:cs typeface="Times New Roman"/>
                        </a:rPr>
                        <a:t>CLASS PROFILE BY COMPETENCY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STUDENT NAMES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39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100" b="1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Form 83 R - Reading - Level B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100" b="1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Life and Work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588">
                <a:tc gridSpan="2">
                  <a:txBody>
                    <a:bodyPr/>
                    <a:lstStyle/>
                    <a:p>
                      <a:pPr marL="11874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"/>
                          <a:ea typeface="Times"/>
                          <a:cs typeface="Times New Roman"/>
                        </a:rPr>
                        <a:t>Test date: ___________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869">
                <a:tc rowSpan="3" gridSpan="2">
                  <a:txBody>
                    <a:bodyPr/>
                    <a:lstStyle/>
                    <a:p>
                      <a:pPr marL="11874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>
                          <a:effectLst/>
                          <a:latin typeface="Times"/>
                          <a:ea typeface="Times"/>
                          <a:cs typeface="Times New Roman"/>
                        </a:rPr>
                        <a:t>Enter names and scores at top of columns and check items answered correctly.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55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Times"/>
                          <a:ea typeface="Times"/>
                          <a:cs typeface="Times New Roman"/>
                        </a:rPr>
                        <a:t>Appraisal Score</a:t>
                      </a: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955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Times"/>
                          <a:ea typeface="Times"/>
                          <a:cs typeface="Times New Roman"/>
                        </a:rPr>
                        <a:t>Raw Score</a:t>
                      </a: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955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Times"/>
                          <a:ea typeface="Times"/>
                          <a:cs typeface="Times New Roman"/>
                        </a:rPr>
                        <a:t>Scale Score</a:t>
                      </a: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56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56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#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ITEM DESCRIPTION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COMPETENCY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T*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0.2.1, 7.2.1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4.2.1, 7.2.1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Job ad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4.1.3, 4.1.6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Job ad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4.1.3, 4.1.6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5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Job application form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4.1.2, 0.2.1, 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Job application form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4.1.2, 0.2.1, 2.3.2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7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1.4.7, 7.3.1, 7.2.1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8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1.4.7, 7.2.1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9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1.4.7, 7.2.1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10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House ads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Rental application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Rental application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Rental application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1.4.3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Medicine label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3.3.2, 3.3.1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15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0.2.4, 7.2.1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4.1.8, 4.1.9, 7.2.1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17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Work schedule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4.4.3, 7.2.2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18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Work schedule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4.4.3, 2.3.1, 7.2.2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19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Work schedule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4.4.3, 2.3.2, 7.2.2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20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Pay stub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4.2.1, 1.1.6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Pay stub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4.2.1, 7.2.3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Pay stub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4.2.1, 1.1.6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5.3.8, 7.2.2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5.3.8, 7.2.2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25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Narrative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5.3.8, 7.2.1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26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Store return policy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1.3.3, 7.2.1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27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Store return policy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1.3.3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28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Store return policy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1.3.3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29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Street map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1.1.3, 2.2.5, 1.9.4, 2.2.1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30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Street map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1.1.3, 2.2.5, 1.9.4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Medical history form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3.2.1, 7.2.4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4137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32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Explanation of health benefits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4.2.1, 3.2.3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3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dirty="0">
                          <a:effectLst/>
                          <a:latin typeface="Times"/>
                          <a:ea typeface="Times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5325" marR="65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376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71450" y="762001"/>
            <a:ext cx="6577013" cy="1981199"/>
          </a:xfrm>
        </p:spPr>
        <p:txBody>
          <a:bodyPr/>
          <a:lstStyle/>
          <a:p>
            <a:r>
              <a:rPr lang="en-US" dirty="0" smtClean="0">
                <a:cs typeface="Arial" charset="0"/>
              </a:rPr>
              <a:t>Contact Information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4364"/>
            <a:ext cx="236220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Placeholder 2"/>
          <p:cNvSpPr>
            <a:spLocks noGrp="1"/>
          </p:cNvSpPr>
          <p:nvPr/>
        </p:nvSpPr>
        <p:spPr bwMode="auto">
          <a:xfrm>
            <a:off x="152400" y="3474720"/>
            <a:ext cx="3200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b="1" dirty="0" smtClean="0"/>
              <a:t>Mail</a:t>
            </a:r>
          </a:p>
          <a:p>
            <a:pPr lvl="1">
              <a:buNone/>
            </a:pPr>
            <a:r>
              <a:rPr lang="en-US" sz="1600" dirty="0" smtClean="0"/>
              <a:t>CASAS</a:t>
            </a:r>
            <a:endParaRPr lang="en-US" sz="1600" dirty="0"/>
          </a:p>
          <a:p>
            <a:pPr lvl="1">
              <a:buNone/>
            </a:pPr>
            <a:r>
              <a:rPr lang="en-US" sz="1600" dirty="0"/>
              <a:t>5151 Murphy Canyon Rd</a:t>
            </a:r>
            <a:r>
              <a:rPr lang="en-US" sz="1600" dirty="0" smtClean="0"/>
              <a:t>.,</a:t>
            </a:r>
          </a:p>
          <a:p>
            <a:pPr lvl="1">
              <a:buNone/>
            </a:pPr>
            <a:r>
              <a:rPr lang="en-US" sz="1600" dirty="0" smtClean="0"/>
              <a:t>Suite </a:t>
            </a:r>
            <a:r>
              <a:rPr lang="en-US" sz="1600" dirty="0"/>
              <a:t>220</a:t>
            </a:r>
          </a:p>
          <a:p>
            <a:pPr lvl="1">
              <a:buNone/>
            </a:pPr>
            <a:r>
              <a:rPr lang="en-US" sz="1600" dirty="0"/>
              <a:t>San Diego, CA 92123-4339 </a:t>
            </a:r>
          </a:p>
          <a:p>
            <a:pPr marL="400050" lvl="1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800" b="1" dirty="0" smtClean="0"/>
              <a:t>Website: </a:t>
            </a:r>
            <a:r>
              <a:rPr lang="en-US" sz="1600" dirty="0" smtClean="0">
                <a:hlinkClick r:id="rId4"/>
              </a:rPr>
              <a:t>www.casas.org</a:t>
            </a: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800" b="1" dirty="0" smtClean="0"/>
              <a:t>Telephone</a:t>
            </a:r>
          </a:p>
          <a:p>
            <a:pPr marL="400050" lvl="1" indent="0">
              <a:buNone/>
            </a:pPr>
            <a:r>
              <a:rPr lang="en-US" sz="1600" dirty="0" smtClean="0"/>
              <a:t>(858) 292-2900 or</a:t>
            </a:r>
          </a:p>
          <a:p>
            <a:pPr marL="400050" lvl="1" indent="0">
              <a:buNone/>
            </a:pPr>
            <a:r>
              <a:rPr lang="en-US" sz="1600" dirty="0" smtClean="0"/>
              <a:t>(800) 255-1036 (toll free)</a:t>
            </a:r>
          </a:p>
          <a:p>
            <a:pPr marL="0" indent="0">
              <a:buNone/>
            </a:pPr>
            <a:endParaRPr lang="en-US" sz="1600" b="1" dirty="0" smtClean="0"/>
          </a:p>
          <a:p>
            <a:pPr marL="0" indent="0">
              <a:buNone/>
            </a:pPr>
            <a:r>
              <a:rPr lang="en-US" sz="1800" b="1" dirty="0" smtClean="0"/>
              <a:t>Fax</a:t>
            </a:r>
          </a:p>
          <a:p>
            <a:pPr marL="400050" lvl="1" indent="0">
              <a:buNone/>
            </a:pPr>
            <a:r>
              <a:rPr lang="en-US" sz="1600" dirty="0" smtClean="0"/>
              <a:t>(858) 292-2910</a:t>
            </a:r>
            <a:endParaRPr lang="en-US" sz="1600" dirty="0"/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3200400" y="3474720"/>
            <a:ext cx="3505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E-Mail</a:t>
            </a: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General questions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:</a:t>
            </a:r>
          </a:p>
          <a:p>
            <a:pPr marL="8001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  <a:hlinkClick r:id="rId5"/>
              </a:rPr>
              <a:t>casas@casas.org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Websites: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8001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Click </a:t>
            </a:r>
            <a:r>
              <a:rPr kumimoji="0" lang="en-US" sz="1600" b="0" i="0" u="sng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Feedback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at bottom of any web page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Technology Support Team: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8001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  <a:hlinkClick r:id="rId6"/>
              </a:rPr>
              <a:t>techsupport@casas.org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40005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Workshops: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  <a:p>
            <a:pPr marL="8001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  <a:hlinkClick r:id="rId7"/>
              </a:rPr>
              <a:t>http://www2.casas.org/online_registration/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695700" cy="406400"/>
          </a:xfrm>
        </p:spPr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8826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4300" y="914400"/>
            <a:ext cx="6572250" cy="7416800"/>
          </a:xfrm>
        </p:spPr>
        <p:txBody>
          <a:bodyPr/>
          <a:lstStyle/>
          <a:p>
            <a:pPr marL="0" indent="0">
              <a:buNone/>
            </a:pPr>
            <a:r>
              <a:rPr lang="en-US" sz="1400" b="1" dirty="0">
                <a:latin typeface="Calibri" panose="020F0502020204030204" pitchFamily="34" charset="0"/>
              </a:rPr>
              <a:t>Here are some questions to help you think about CASAS implementation at your agency…</a:t>
            </a:r>
            <a:endParaRPr lang="en-US" sz="1400" dirty="0">
              <a:latin typeface="Calibri" panose="020F0502020204030204" pitchFamily="34" charset="0"/>
            </a:endParaRPr>
          </a:p>
          <a:p>
            <a:pPr marL="457200" indent="-228600">
              <a:spcBef>
                <a:spcPts val="30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What is your role at your agency (i.e., teacher, administrator, intake staff, other)?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Does your agency have an initial intake process? If so, what are its components?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If not, how do students get placed into programs, levels, and classes?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What CASAS tests does your agency use?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Who administers CASAS tests? Teachers? An assessment team? Others?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How are tests scored (manually, electronically)?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Who gets test results and how soon after testing do they get results?</a:t>
            </a:r>
          </a:p>
          <a:p>
            <a:pPr marL="457200" indent="-228600">
              <a:spcBef>
                <a:spcPts val="4800"/>
              </a:spcBef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</a:rPr>
              <a:t>Do teachers use the test results to help plan instruction? If so, how?</a:t>
            </a:r>
          </a:p>
          <a:p>
            <a:pPr>
              <a:buFont typeface="+mj-lt"/>
              <a:buAutoNum type="arabicPeriod"/>
            </a:pPr>
            <a:endParaRPr lang="en-US" sz="1200" dirty="0"/>
          </a:p>
          <a:p>
            <a:pPr marL="0" indent="0">
              <a:buNone/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3" indent="0">
              <a:buNone/>
            </a:pPr>
            <a:r>
              <a:rPr lang="en-US" sz="1200" dirty="0">
                <a:solidFill>
                  <a:srgbClr val="FFFFFF">
                    <a:lumMod val="50000"/>
                  </a:srgbClr>
                </a:solidFill>
                <a:sym typeface="Symbol"/>
              </a:rPr>
              <a:t>	</a:t>
            </a:r>
            <a:endParaRPr lang="en-US" dirty="0" smtClean="0"/>
          </a:p>
          <a:p>
            <a:pPr marL="609585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Activity 1:</a:t>
            </a:r>
            <a:br>
              <a:rPr lang="en-US" sz="2400" dirty="0"/>
            </a:br>
            <a:r>
              <a:rPr lang="en-US" sz="2400" dirty="0"/>
              <a:t>Implementation at Your Agency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771900" cy="330200"/>
          </a:xfrm>
        </p:spPr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6355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2"/>
          <p:cNvSpPr>
            <a:spLocks noGrp="1"/>
          </p:cNvSpPr>
          <p:nvPr>
            <p:ph type="title"/>
          </p:nvPr>
        </p:nvSpPr>
        <p:spPr>
          <a:xfrm>
            <a:off x="-1192" y="0"/>
            <a:ext cx="5182791" cy="914400"/>
          </a:xfrm>
        </p:spPr>
        <p:txBody>
          <a:bodyPr/>
          <a:lstStyle/>
          <a:p>
            <a:r>
              <a:rPr lang="en-US" sz="2400" dirty="0" smtClean="0">
                <a:cs typeface="Arial" charset="0"/>
              </a:rPr>
              <a:t>Training Completion Directions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" y="8695267"/>
            <a:ext cx="3543300" cy="406400"/>
          </a:xfrm>
        </p:spPr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kumimoji="0" lang="en-US" sz="1467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0" y="914400"/>
          <a:ext cx="6857999" cy="506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7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12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4708">
                  <a:extLst>
                    <a:ext uri="{9D8B030D-6E8A-4147-A177-3AD203B41FA5}">
                      <a16:colId xmlns:a16="http://schemas.microsoft.com/office/drawing/2014/main" val="2942658767"/>
                    </a:ext>
                  </a:extLst>
                </a:gridCol>
                <a:gridCol w="2362199">
                  <a:extLst>
                    <a:ext uri="{9D8B030D-6E8A-4147-A177-3AD203B41FA5}">
                      <a16:colId xmlns:a16="http://schemas.microsoft.com/office/drawing/2014/main" val="301824065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u="none" strike="noStrike" dirty="0" smtClean="0">
                          <a:effectLst/>
                          <a:latin typeface="Trebuchet MS" panose="020B0603020202020204" pitchFamily="34" charset="0"/>
                        </a:rPr>
                        <a:t>Workshop </a:t>
                      </a:r>
                      <a:r>
                        <a:rPr lang="en-US" sz="1200" b="1" u="none" strike="noStrike" dirty="0">
                          <a:effectLst/>
                          <a:latin typeface="Trebuchet MS" panose="020B0603020202020204" pitchFamily="34" charset="0"/>
                        </a:rPr>
                        <a:t>ID</a:t>
                      </a:r>
                      <a:r>
                        <a:rPr lang="en-US" sz="1200" u="none" strike="noStrike" dirty="0">
                          <a:effectLst/>
                          <a:latin typeface="Trebuchet MS" panose="020B0603020202020204" pitchFamily="34" charset="0"/>
                        </a:rPr>
                        <a:t>: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Date of Training: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u="none" strike="noStrike" dirty="0">
                          <a:effectLst/>
                          <a:latin typeface="Trebuchet MS" panose="020B0603020202020204" pitchFamily="34" charset="0"/>
                        </a:rPr>
                        <a:t>Name of Trainer(s):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 gridSpan="3"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b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962400" y="1889641"/>
            <a:ext cx="2895598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Go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to: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CASAS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Training website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at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  <a:hlinkClick r:id="rId3"/>
              </a:rPr>
              <a:t>http://training.casas.org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  <a:hlinkClick r:id="rId3"/>
              </a:rPr>
              <a:t>/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2. Click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Login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  <a:sym typeface="Wingding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  <a:sym typeface="Wingding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  <a:sym typeface="Wingdings"/>
              </a:rPr>
              <a:t>3. 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Click: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Training Completion Portal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(for in-person/live training)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4. Click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Training Title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5. Click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: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 Enroll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6. Click &amp; Submit: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Training Verification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				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7. Click: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Get your certificate</a:t>
            </a:r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152400" y="1648452"/>
            <a:ext cx="3657600" cy="1211877"/>
            <a:chOff x="210549" y="2654734"/>
            <a:chExt cx="4572000" cy="1514847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549" y="2654734"/>
              <a:ext cx="4572000" cy="1514847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7" name="Rectangle 6"/>
            <p:cNvSpPr/>
            <p:nvPr/>
          </p:nvSpPr>
          <p:spPr>
            <a:xfrm>
              <a:off x="3801536" y="2654734"/>
              <a:ext cx="981013" cy="1599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52400" y="3024913"/>
            <a:ext cx="3657600" cy="1032940"/>
            <a:chOff x="210549" y="4343400"/>
            <a:chExt cx="4572000" cy="1291172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0549" y="4343400"/>
              <a:ext cx="4572000" cy="1291172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1" name="Rectangle 10"/>
            <p:cNvSpPr/>
            <p:nvPr/>
          </p:nvSpPr>
          <p:spPr>
            <a:xfrm>
              <a:off x="210549" y="4343400"/>
              <a:ext cx="4572000" cy="381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20216" y="4229079"/>
            <a:ext cx="1828800" cy="1576136"/>
            <a:chOff x="3784554" y="4229079"/>
            <a:chExt cx="1828800" cy="157613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84554" y="4229079"/>
              <a:ext cx="1828800" cy="1576136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2" name="Rectangle 21"/>
            <p:cNvSpPr/>
            <p:nvPr/>
          </p:nvSpPr>
          <p:spPr>
            <a:xfrm>
              <a:off x="4850300" y="5530895"/>
              <a:ext cx="502920" cy="27432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52400" y="5976441"/>
            <a:ext cx="3657600" cy="1798063"/>
            <a:chOff x="3016738" y="5976441"/>
            <a:chExt cx="3657600" cy="179806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16738" y="5976441"/>
              <a:ext cx="3657600" cy="1798063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4" name="Rectangle 23"/>
            <p:cNvSpPr/>
            <p:nvPr/>
          </p:nvSpPr>
          <p:spPr>
            <a:xfrm>
              <a:off x="4153094" y="7571232"/>
              <a:ext cx="731520" cy="20116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2400" y="7945730"/>
            <a:ext cx="3657600" cy="502674"/>
            <a:chOff x="3016738" y="7945730"/>
            <a:chExt cx="3657600" cy="502674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016738" y="7945730"/>
              <a:ext cx="3657600" cy="502674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5" name="Rectangle 24"/>
            <p:cNvSpPr/>
            <p:nvPr/>
          </p:nvSpPr>
          <p:spPr>
            <a:xfrm>
              <a:off x="4325112" y="8138160"/>
              <a:ext cx="1051560" cy="27432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1600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914400"/>
            <a:ext cx="6400800" cy="7416800"/>
          </a:xfrm>
        </p:spPr>
        <p:txBody>
          <a:bodyPr/>
          <a:lstStyle/>
          <a:p>
            <a:pPr marL="0" indent="0">
              <a:buNone/>
            </a:pPr>
            <a:endParaRPr lang="en-US" sz="1200" b="1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200" b="1" dirty="0" smtClean="0">
                <a:latin typeface="Calibri" panose="020F0502020204030204" pitchFamily="34" charset="0"/>
              </a:rPr>
              <a:t>Your </a:t>
            </a:r>
            <a:r>
              <a:rPr lang="en-US" sz="1200" b="1" dirty="0">
                <a:latin typeface="Calibri" panose="020F0502020204030204" pitchFamily="34" charset="0"/>
              </a:rPr>
              <a:t>new evening class is an advanced class of students who want to attend college eventually. Identify three competencies that you think are important for this class</a:t>
            </a:r>
            <a:r>
              <a:rPr lang="en-US" sz="1200" b="1" dirty="0" smtClean="0">
                <a:latin typeface="Calibri" panose="020F0502020204030204" pitchFamily="34" charset="0"/>
              </a:rPr>
              <a:t>.</a:t>
            </a:r>
            <a:endParaRPr lang="en-US" sz="1200" dirty="0">
              <a:latin typeface="Calibri" panose="020F0502020204030204" pitchFamily="34" charset="0"/>
            </a:endParaRP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en-US" sz="12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2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200" b="1" dirty="0">
                <a:latin typeface="Calibri" panose="020F0502020204030204" pitchFamily="34" charset="0"/>
              </a:rPr>
              <a:t>Your new morning class contains a group of young adults who are newly paroled. Identify three competencies that you think are important for this class</a:t>
            </a:r>
            <a:r>
              <a:rPr lang="en-US" sz="1200" b="1" dirty="0" smtClean="0">
                <a:latin typeface="Calibri" panose="020F0502020204030204" pitchFamily="34" charset="0"/>
              </a:rPr>
              <a:t>.</a:t>
            </a:r>
            <a:endParaRPr lang="en-US" sz="1200" dirty="0">
              <a:latin typeface="Calibri" panose="020F0502020204030204" pitchFamily="34" charset="0"/>
            </a:endParaRP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 smtClean="0">
              <a:latin typeface="Calibri" panose="020F0502020204030204" pitchFamily="34" charset="0"/>
            </a:endParaRPr>
          </a:p>
          <a:p>
            <a:pPr marL="228600" indent="-228600">
              <a:buFont typeface="+mj-lt"/>
              <a:buAutoNum type="arabicPeriod"/>
            </a:pPr>
            <a:endParaRPr lang="en-US" sz="12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200" b="1" dirty="0">
                <a:latin typeface="Calibri" panose="020F0502020204030204" pitchFamily="34" charset="0"/>
              </a:rPr>
              <a:t>Your new afternoon class contains former displaced workers and adults who are newly unemployed. Identify three competencies that you think are important for this class</a:t>
            </a:r>
            <a:r>
              <a:rPr lang="en-US" sz="1200" b="1" dirty="0" smtClean="0">
                <a:latin typeface="Calibri" panose="020F0502020204030204" pitchFamily="34" charset="0"/>
              </a:rPr>
              <a:t>.</a:t>
            </a:r>
            <a:endParaRPr lang="en-US" sz="1200" dirty="0">
              <a:latin typeface="Calibri" panose="020F0502020204030204" pitchFamily="34" charset="0"/>
            </a:endParaRP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457200" indent="-228600">
              <a:spcBef>
                <a:spcPts val="2400"/>
              </a:spcBef>
              <a:buFont typeface="+mj-lt"/>
              <a:buAutoNum type="arabicPeriod"/>
            </a:pPr>
            <a:r>
              <a:rPr lang="en-US" sz="1200" dirty="0"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Activity 2:</a:t>
            </a:r>
            <a:br>
              <a:rPr lang="en-US" sz="2400" dirty="0"/>
            </a:br>
            <a:r>
              <a:rPr lang="en-US" sz="2400" dirty="0"/>
              <a:t>CASAS Competencies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5433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191" y="0"/>
            <a:ext cx="4919472" cy="914400"/>
          </a:xfrm>
        </p:spPr>
        <p:txBody>
          <a:bodyPr/>
          <a:lstStyle/>
          <a:p>
            <a:r>
              <a:rPr lang="en-US" sz="2400" dirty="0" smtClean="0"/>
              <a:t>Activity 3:</a:t>
            </a:r>
            <a:br>
              <a:rPr lang="en-US" sz="2400" dirty="0" smtClean="0"/>
            </a:br>
            <a:r>
              <a:rPr lang="en-US" sz="2400" dirty="0" smtClean="0"/>
              <a:t>Mapping Content Standards</a:t>
            </a:r>
            <a:endParaRPr lang="en-US" sz="2400" dirty="0"/>
          </a:p>
        </p:txBody>
      </p:sp>
      <p:sp>
        <p:nvSpPr>
          <p:cNvPr id="25" name="Content Placeholder 20"/>
          <p:cNvSpPr>
            <a:spLocks noGrp="1"/>
          </p:cNvSpPr>
          <p:nvPr>
            <p:ph idx="1"/>
          </p:nvPr>
        </p:nvSpPr>
        <p:spPr>
          <a:xfrm>
            <a:off x="0" y="914400"/>
            <a:ext cx="6858000" cy="7589520"/>
          </a:xfrm>
        </p:spPr>
        <p:txBody>
          <a:bodyPr/>
          <a:lstStyle/>
          <a:p>
            <a:pPr marL="0" indent="0">
              <a:buNone/>
            </a:pPr>
            <a:r>
              <a:rPr lang="en-US" sz="1200" b="1" dirty="0" smtClean="0"/>
              <a:t>Complete the first diagram. Use the reference on the next two pages to identify content standards that could be taught for the competency shown.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200" b="1" dirty="0" smtClean="0"/>
              <a:t>If </a:t>
            </a:r>
            <a:r>
              <a:rPr lang="en-US" sz="1200" b="1" dirty="0"/>
              <a:t>time permits, </a:t>
            </a:r>
            <a:r>
              <a:rPr lang="en-US" sz="1200" b="1" dirty="0" smtClean="0"/>
              <a:t>select </a:t>
            </a:r>
            <a:r>
              <a:rPr lang="en-US" sz="1200" b="1" dirty="0"/>
              <a:t>a competency from the previous </a:t>
            </a:r>
            <a:r>
              <a:rPr lang="en-US" sz="1200" b="1" dirty="0" smtClean="0"/>
              <a:t>page </a:t>
            </a:r>
            <a:r>
              <a:rPr lang="en-US" sz="1200" b="1" dirty="0"/>
              <a:t>and complete the </a:t>
            </a:r>
            <a:r>
              <a:rPr lang="en-US" sz="1200" b="1" dirty="0" smtClean="0"/>
              <a:t>next diagram. This activity can also be used as a mapping </a:t>
            </a:r>
            <a:r>
              <a:rPr lang="en-US" sz="1200" b="1" dirty="0"/>
              <a:t>activity </a:t>
            </a:r>
            <a:r>
              <a:rPr lang="en-US" sz="1200" b="1" dirty="0" smtClean="0"/>
              <a:t>for </a:t>
            </a:r>
            <a:r>
              <a:rPr lang="en-US" sz="1200" b="1" dirty="0"/>
              <a:t>staff development </a:t>
            </a:r>
            <a:r>
              <a:rPr lang="en-US" sz="1200" b="1" dirty="0" smtClean="0"/>
              <a:t>at your agency.</a:t>
            </a:r>
            <a:endParaRPr lang="en-US" sz="1200" b="1" dirty="0"/>
          </a:p>
          <a:p>
            <a:pPr marL="0" indent="0">
              <a:buNone/>
            </a:pPr>
            <a:endParaRPr lang="en-US" sz="1400" b="1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171450" y="2133600"/>
            <a:ext cx="6549390" cy="1948872"/>
            <a:chOff x="171450" y="2514600"/>
            <a:chExt cx="6549390" cy="1948872"/>
          </a:xfrm>
        </p:grpSpPr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4663440" y="3549072"/>
              <a:ext cx="2057400" cy="9144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</p:txBody>
        </p:sp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2438400" y="2560320"/>
              <a:ext cx="1828800" cy="1828800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algn="ctr" eaLnBrk="0" hangingPunct="0"/>
              <a:endParaRPr lang="en-US" sz="1400" b="1" dirty="0">
                <a:latin typeface="Helvetica" pitchFamily="34" charset="0"/>
              </a:endParaRPr>
            </a:p>
            <a:p>
              <a:pPr algn="ctr" eaLnBrk="0" hangingPunct="0"/>
              <a:r>
                <a:rPr lang="en-US" sz="1400" b="1" dirty="0" smtClean="0">
                  <a:latin typeface="Helvetica" pitchFamily="34" charset="0"/>
                </a:rPr>
                <a:t>Reading</a:t>
              </a:r>
              <a:r>
                <a:rPr lang="en-US" sz="1400" dirty="0" smtClean="0">
                  <a:latin typeface="Helvetica" pitchFamily="34" charset="0"/>
                </a:rPr>
                <a:t> </a:t>
              </a:r>
              <a:endParaRPr lang="en-US" sz="1400" dirty="0">
                <a:latin typeface="Helvetica" pitchFamily="34" charset="0"/>
              </a:endParaRPr>
            </a:p>
            <a:p>
              <a:pPr algn="ctr" eaLnBrk="0" hangingPunct="0"/>
              <a:r>
                <a:rPr lang="en-US" sz="1400" dirty="0">
                  <a:latin typeface="Helvetica" pitchFamily="34" charset="0"/>
                </a:rPr>
                <a:t>Click It or </a:t>
              </a:r>
              <a:r>
                <a:rPr lang="en-US" sz="1400" dirty="0" smtClean="0">
                  <a:latin typeface="Helvetica" pitchFamily="34" charset="0"/>
                </a:rPr>
                <a:t>Ticket!</a:t>
              </a:r>
            </a:p>
            <a:p>
              <a:pPr algn="ctr" eaLnBrk="0" hangingPunct="0"/>
              <a:r>
                <a:rPr lang="en-US" sz="1400" dirty="0" smtClean="0">
                  <a:latin typeface="Helvetica" pitchFamily="34" charset="0"/>
                </a:rPr>
                <a:t>Buckle </a:t>
              </a:r>
              <a:r>
                <a:rPr lang="en-US" sz="1400" dirty="0">
                  <a:latin typeface="Helvetica" pitchFamily="34" charset="0"/>
                </a:rPr>
                <a:t>Up</a:t>
              </a:r>
              <a:r>
                <a:rPr lang="en-US" sz="1400" dirty="0" smtClean="0">
                  <a:latin typeface="Helvetica" pitchFamily="34" charset="0"/>
                </a:rPr>
                <a:t>!</a:t>
              </a:r>
            </a:p>
            <a:p>
              <a:pPr algn="ctr" eaLnBrk="0" hangingPunct="0"/>
              <a:endParaRPr lang="en-US" sz="1400" dirty="0">
                <a:latin typeface="Helvetica" pitchFamily="34" charset="0"/>
              </a:endParaRPr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71450" y="2560320"/>
              <a:ext cx="1828800" cy="1828800"/>
            </a:xfrm>
            <a:prstGeom prst="ellipse">
              <a:avLst/>
            </a:prstGeom>
            <a:solidFill>
              <a:srgbClr val="C5D9F0"/>
            </a:solidFill>
            <a:ln w="76200" cmpd="tri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 eaLnBrk="0" hangingPunct="0"/>
              <a:r>
                <a:rPr lang="en-US" sz="1400" b="1" dirty="0">
                  <a:latin typeface="Helvetica" pitchFamily="34" charset="0"/>
                </a:rPr>
                <a:t>3.4.2 Identify safety measures that can prevent accidents and injuries</a:t>
              </a:r>
              <a:endParaRPr lang="en-US" sz="1400" dirty="0">
                <a:latin typeface="Helvetica" pitchFamily="34" charset="0"/>
              </a:endParaRPr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4663440" y="2514600"/>
              <a:ext cx="2057400" cy="9144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>
              <a:off x="2057400" y="3474720"/>
              <a:ext cx="36576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 flipV="1">
              <a:off x="4227467" y="2788784"/>
              <a:ext cx="457994" cy="36603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4205446" y="3858424"/>
              <a:ext cx="457200" cy="29569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73736" y="6172200"/>
            <a:ext cx="6549390" cy="1948872"/>
            <a:chOff x="171450" y="2514600"/>
            <a:chExt cx="6549390" cy="1948872"/>
          </a:xfrm>
        </p:grpSpPr>
        <p:sp>
          <p:nvSpPr>
            <p:cNvPr id="27" name="Text Box 5"/>
            <p:cNvSpPr txBox="1">
              <a:spLocks noChangeArrowheads="1"/>
            </p:cNvSpPr>
            <p:nvPr/>
          </p:nvSpPr>
          <p:spPr bwMode="auto">
            <a:xfrm>
              <a:off x="4663440" y="3549072"/>
              <a:ext cx="2057400" cy="9144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</p:txBody>
        </p:sp>
        <p:sp>
          <p:nvSpPr>
            <p:cNvPr id="28" name="Oval 6"/>
            <p:cNvSpPr>
              <a:spLocks noChangeArrowheads="1"/>
            </p:cNvSpPr>
            <p:nvPr/>
          </p:nvSpPr>
          <p:spPr bwMode="auto">
            <a:xfrm>
              <a:off x="2438400" y="2560320"/>
              <a:ext cx="1828800" cy="1828800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algn="ctr" eaLnBrk="0" hangingPunct="0"/>
              <a:endParaRPr lang="en-US" sz="1400" b="1" dirty="0">
                <a:latin typeface="Helvetica" pitchFamily="34" charset="0"/>
              </a:endParaRPr>
            </a:p>
            <a:p>
              <a:pPr algn="ctr" eaLnBrk="0" hangingPunct="0"/>
              <a:r>
                <a:rPr lang="en-US" sz="1400" b="1" dirty="0" smtClean="0">
                  <a:solidFill>
                    <a:srgbClr val="CCFFCC"/>
                  </a:solidFill>
                  <a:latin typeface="Helvetica" pitchFamily="34" charset="0"/>
                </a:rPr>
                <a:t>Reading</a:t>
              </a:r>
              <a:r>
                <a:rPr lang="en-US" sz="1400" dirty="0" smtClean="0">
                  <a:solidFill>
                    <a:srgbClr val="CCFFCC"/>
                  </a:solidFill>
                  <a:latin typeface="Helvetica" pitchFamily="34" charset="0"/>
                </a:rPr>
                <a:t> </a:t>
              </a:r>
              <a:endParaRPr lang="en-US" sz="1400" dirty="0">
                <a:solidFill>
                  <a:srgbClr val="CCFFCC"/>
                </a:solidFill>
                <a:latin typeface="Helvetica" pitchFamily="34" charset="0"/>
              </a:endParaRPr>
            </a:p>
            <a:p>
              <a:pPr algn="ctr" eaLnBrk="0" hangingPunct="0"/>
              <a:r>
                <a:rPr lang="en-US" sz="1400" dirty="0">
                  <a:solidFill>
                    <a:srgbClr val="CCFFCC"/>
                  </a:solidFill>
                  <a:latin typeface="Helvetica" pitchFamily="34" charset="0"/>
                </a:rPr>
                <a:t>Click It or </a:t>
              </a:r>
              <a:r>
                <a:rPr lang="en-US" sz="1400" dirty="0" smtClean="0">
                  <a:solidFill>
                    <a:srgbClr val="CCFFCC"/>
                  </a:solidFill>
                  <a:latin typeface="Helvetica" pitchFamily="34" charset="0"/>
                </a:rPr>
                <a:t>Ticket!</a:t>
              </a:r>
            </a:p>
            <a:p>
              <a:pPr algn="ctr" eaLnBrk="0" hangingPunct="0"/>
              <a:r>
                <a:rPr lang="en-US" sz="1400" dirty="0" smtClean="0">
                  <a:solidFill>
                    <a:srgbClr val="CCFFCC"/>
                  </a:solidFill>
                  <a:latin typeface="Helvetica" pitchFamily="34" charset="0"/>
                </a:rPr>
                <a:t>Buckle </a:t>
              </a:r>
              <a:r>
                <a:rPr lang="en-US" sz="1400" dirty="0">
                  <a:solidFill>
                    <a:srgbClr val="CCFFCC"/>
                  </a:solidFill>
                  <a:latin typeface="Helvetica" pitchFamily="34" charset="0"/>
                </a:rPr>
                <a:t>Up</a:t>
              </a:r>
              <a:r>
                <a:rPr lang="en-US" sz="1400" dirty="0" smtClean="0">
                  <a:solidFill>
                    <a:srgbClr val="CCFFCC"/>
                  </a:solidFill>
                  <a:latin typeface="Helvetica" pitchFamily="34" charset="0"/>
                </a:rPr>
                <a:t>!</a:t>
              </a:r>
            </a:p>
            <a:p>
              <a:pPr algn="ctr" eaLnBrk="0" hangingPunct="0"/>
              <a:endParaRPr lang="en-US" sz="1400" dirty="0">
                <a:latin typeface="Helvetica" pitchFamily="34" charset="0"/>
              </a:endParaRPr>
            </a:p>
          </p:txBody>
        </p:sp>
        <p:sp>
          <p:nvSpPr>
            <p:cNvPr id="29" name="Oval 7"/>
            <p:cNvSpPr>
              <a:spLocks noChangeArrowheads="1"/>
            </p:cNvSpPr>
            <p:nvPr/>
          </p:nvSpPr>
          <p:spPr bwMode="auto">
            <a:xfrm>
              <a:off x="171450" y="2560320"/>
              <a:ext cx="1828800" cy="1828800"/>
            </a:xfrm>
            <a:prstGeom prst="ellipse">
              <a:avLst/>
            </a:prstGeom>
            <a:solidFill>
              <a:srgbClr val="C5D9F0"/>
            </a:solidFill>
            <a:ln w="76200" cmpd="tri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 eaLnBrk="0" hangingPunct="0"/>
              <a:r>
                <a:rPr lang="en-US" sz="1400" b="1" dirty="0" smtClean="0">
                  <a:solidFill>
                    <a:srgbClr val="C5D9F0"/>
                  </a:solidFill>
                  <a:latin typeface="Helvetica" pitchFamily="34" charset="0"/>
                </a:rPr>
                <a:t>3.4.2 Identify safety measures that can prevent accidents and injuries</a:t>
              </a:r>
              <a:endParaRPr lang="en-US" sz="1400" dirty="0">
                <a:solidFill>
                  <a:srgbClr val="C5D9F0"/>
                </a:solidFill>
                <a:latin typeface="Helvetica" pitchFamily="34" charset="0"/>
              </a:endParaRP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auto">
            <a:xfrm>
              <a:off x="4663440" y="2514600"/>
              <a:ext cx="2057400" cy="91440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  <a:p>
              <a:pPr eaLnBrk="0" hangingPunct="0"/>
              <a:endParaRPr lang="en-US" sz="1400">
                <a:latin typeface="Helvetica" pitchFamily="34" charset="0"/>
              </a:endParaRPr>
            </a:p>
          </p:txBody>
        </p:sp>
        <p:sp>
          <p:nvSpPr>
            <p:cNvPr id="31" name="Line 9"/>
            <p:cNvSpPr>
              <a:spLocks noChangeShapeType="1"/>
            </p:cNvSpPr>
            <p:nvPr/>
          </p:nvSpPr>
          <p:spPr bwMode="auto">
            <a:xfrm>
              <a:off x="2057400" y="3474720"/>
              <a:ext cx="36576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 flipV="1">
              <a:off x="4227467" y="2788784"/>
              <a:ext cx="457994" cy="36603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11"/>
            <p:cNvSpPr>
              <a:spLocks noChangeShapeType="1"/>
            </p:cNvSpPr>
            <p:nvPr/>
          </p:nvSpPr>
          <p:spPr bwMode="auto">
            <a:xfrm>
              <a:off x="4205446" y="3858424"/>
              <a:ext cx="457200" cy="29569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0990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Activity 3: </a:t>
            </a:r>
            <a:r>
              <a:rPr lang="en-US" sz="2400" dirty="0" smtClean="0"/>
              <a:t>Reference</a:t>
            </a:r>
            <a:br>
              <a:rPr lang="en-US" sz="2400" dirty="0" smtClean="0"/>
            </a:br>
            <a:r>
              <a:rPr lang="en-US" sz="1200" dirty="0"/>
              <a:t>Excerpt from “Aligning CASAS Competencies and Assessments to Basic Skill Content Standards”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162" y="1325563"/>
            <a:ext cx="6311388" cy="1905000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344858"/>
              </p:ext>
            </p:extLst>
          </p:nvPr>
        </p:nvGraphicFramePr>
        <p:xfrm>
          <a:off x="457196" y="3230565"/>
          <a:ext cx="6019801" cy="520699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47255">
                  <a:extLst>
                    <a:ext uri="{9D8B030D-6E8A-4147-A177-3AD203B41FA5}">
                      <a16:colId xmlns:a16="http://schemas.microsoft.com/office/drawing/2014/main" val="4181446417"/>
                    </a:ext>
                  </a:extLst>
                </a:gridCol>
                <a:gridCol w="2006601">
                  <a:extLst>
                    <a:ext uri="{9D8B030D-6E8A-4147-A177-3AD203B41FA5}">
                      <a16:colId xmlns:a16="http://schemas.microsoft.com/office/drawing/2014/main" val="713835812"/>
                    </a:ext>
                  </a:extLst>
                </a:gridCol>
                <a:gridCol w="2006601">
                  <a:extLst>
                    <a:ext uri="{9D8B030D-6E8A-4147-A177-3AD203B41FA5}">
                      <a16:colId xmlns:a16="http://schemas.microsoft.com/office/drawing/2014/main" val="951345779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563891326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2563765513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33324489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3224645790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4031305391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229953227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2338993914"/>
                    </a:ext>
                  </a:extLst>
                </a:gridCol>
                <a:gridCol w="182418">
                  <a:extLst>
                    <a:ext uri="{9D8B030D-6E8A-4147-A177-3AD203B41FA5}">
                      <a16:colId xmlns:a16="http://schemas.microsoft.com/office/drawing/2014/main" val="2894210568"/>
                    </a:ext>
                  </a:extLst>
                </a:gridCol>
              </a:tblGrid>
              <a:tr h="192970">
                <a:tc gridSpan="3"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ABE/ASE  NRS Level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1670253"/>
                  </a:ext>
                </a:extLst>
              </a:tr>
              <a:tr h="208904">
                <a:tc gridSpan="3"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ESL  NRS Level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645407"/>
                  </a:ext>
                </a:extLst>
              </a:tr>
              <a:tr h="2151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CS #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Content Standard   	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CASAS Level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573969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Beginning literacy / Phonics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631009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Identify the letters of the English alphabet (upper and lower case)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11254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Recognize that letters make words and words make sentences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57506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from left to right, top to bottom, front to back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657854"/>
                  </a:ext>
                </a:extLst>
              </a:tr>
              <a:tr h="16970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Relate letters to sounds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615014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Relate letters to a range of possible pronunciations, including recognizing common homonyms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647237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R1.6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Use common phonological patterns to sound out unfamiliar words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man/van)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2501138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Vocabulary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3169113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common symbols (e.g., restroom signs, traffic signs; #,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3" panose="05040102010807070707" pitchFamily="18" charset="2"/>
                        </a:rPr>
                        <a:t>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</a:t>
                      </a: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3" panose="05040102010807070707" pitchFamily="18" charset="2"/>
                        </a:rPr>
                        <a:t>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819101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basic sight words (e.g., the, is)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7962348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common high-frequency words and phrases in everyday contexts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signs, ads, labels)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897186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Use capitalization as a clue to interpret words (e.g., names, place names, other proper nouns)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421890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contractions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064063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basic abbreviations (e.g., Mr., apt., lb.)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37110"/>
                  </a:ext>
                </a:extLst>
              </a:tr>
              <a:tr h="15786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abbreviations in specialized contexts (e.g., tsp., bnfts.)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705440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meaning from word formations (e.g., verb endings, plurals, possessives, comparative forms)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419731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common prefixes and suffixes to determine the meaning of words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un-happy, work-er)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8327745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less common prefixes and suffixes to determine the meaning of words (e.g., </a:t>
                      </a:r>
                      <a:r>
                        <a:rPr lang="en-US" sz="1000" u="sng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im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possible, </a:t>
                      </a:r>
                      <a:r>
                        <a:rPr lang="en-US" sz="1000" u="sng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anti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-war, attend</a:t>
                      </a:r>
                      <a:r>
                        <a:rPr lang="en-US" sz="1000" u="sng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ee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840638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familiar words used in a new context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enter a room, enter data on a computer)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023692"/>
                  </a:ext>
                </a:extLst>
              </a:tr>
              <a:tr h="3157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R2.12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specialized vocabulary in context </a:t>
                      </a:r>
                      <a:b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consumer, work, field of interest)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668325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375162" y="898667"/>
            <a:ext cx="63113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Basic Skills Content Standards by Instructional Level</a:t>
            </a:r>
          </a:p>
        </p:txBody>
      </p:sp>
    </p:spTree>
    <p:extLst>
      <p:ext uri="{BB962C8B-B14F-4D97-AF65-F5344CB8AC3E}">
        <p14:creationId xmlns:p14="http://schemas.microsoft.com/office/powerpoint/2010/main" val="21513897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1223095"/>
              </p:ext>
            </p:extLst>
          </p:nvPr>
        </p:nvGraphicFramePr>
        <p:xfrm>
          <a:off x="195262" y="1900125"/>
          <a:ext cx="6410323" cy="655807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2757">
                  <a:extLst>
                    <a:ext uri="{9D8B030D-6E8A-4147-A177-3AD203B41FA5}">
                      <a16:colId xmlns:a16="http://schemas.microsoft.com/office/drawing/2014/main" val="2108153565"/>
                    </a:ext>
                  </a:extLst>
                </a:gridCol>
                <a:gridCol w="4273550">
                  <a:extLst>
                    <a:ext uri="{9D8B030D-6E8A-4147-A177-3AD203B41FA5}">
                      <a16:colId xmlns:a16="http://schemas.microsoft.com/office/drawing/2014/main" val="157669068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2309800525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3105096546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4196898979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708771654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2212425200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1374003395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2958153278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2447224851"/>
                    </a:ext>
                  </a:extLst>
                </a:gridCol>
              </a:tblGrid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General reading comprehension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751072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common punctuation and sentence-writing conventions (e.g., capitalized first word)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921035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and understand simple sentences that contain familiar vocabulary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180933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and understand simple texts on familiar topics (e.g., short narratives, basic consumer materials)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638110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and understand moderately complex texts (e.g., general informational materials, common workplace materials)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77261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and understand complex texts (e.g., newspaper and magazine articles, technical materials, literature)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227071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simple written instructions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979304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detailed instructions (e.g., workplace procedures, operating instructions, consumer materials)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7589006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basic sentence structure and grammar (e.g., statements, questions, negatives; adjectives modifying nouns)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0344198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complex sentence structure and grammar (e.g., relative clauses, perfect tenses)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260688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Follow pronoun references within a text (e.g., Ms. Smith… she; This is important.)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4281320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Make connections between related information across different sections of a text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8655054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Use supporting illustrations to interpret text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120277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Use contextual clues to determine the meaning of words and phrases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Save $10 on your next </a:t>
                      </a:r>
                      <a:r>
                        <a:rPr lang="en-US" sz="1000" i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purchase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.)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54651"/>
                  </a:ext>
                </a:extLst>
              </a:tr>
              <a:tr h="33631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signal words as clues to the organization and content of a text 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(e.g., first… then; however; it’s important that…)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693646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idioms and collocations from context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862844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figurative meanings of words from context (e.g., flooded with calls)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048191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the connotative meaning of a word (e.g., inexpensive vs. cheap)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513272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analogies in familiar contexts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396377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R3.19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meaning of metaphors and similes in context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739207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Text in format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563699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numbers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909725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clock times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258677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dates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5628491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money amounts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030079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Read simple handwriting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468677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simple forms (e.g., appointment sign-in sheet, class registration)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289365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complex forms (e.g., rental, insurance, pay statements)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212922"/>
                  </a:ext>
                </a:extLst>
              </a:tr>
              <a:tr h="16815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R4.8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Interpret information in charts and tables (e.g., bus schedules)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sym typeface="Wingdings 2" panose="05020102010507070707" pitchFamily="18" charset="2"/>
                        </a:rPr>
                        <a:t>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542971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Activity 3: Reference cont. </a:t>
            </a:r>
            <a:br>
              <a:rPr lang="en-US" sz="2400" dirty="0" smtClean="0"/>
            </a:br>
            <a:r>
              <a:rPr lang="en-US" sz="1200" dirty="0" smtClean="0"/>
              <a:t>Excerpt from “Aligning CASAS Competencies and Assessments to Basic Skill Content Standards”</a:t>
            </a:r>
            <a:endParaRPr lang="en-US" sz="1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446062"/>
              </p:ext>
            </p:extLst>
          </p:nvPr>
        </p:nvGraphicFramePr>
        <p:xfrm>
          <a:off x="195262" y="965047"/>
          <a:ext cx="6410321" cy="80325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2757">
                  <a:extLst>
                    <a:ext uri="{9D8B030D-6E8A-4147-A177-3AD203B41FA5}">
                      <a16:colId xmlns:a16="http://schemas.microsoft.com/office/drawing/2014/main" val="3665407364"/>
                    </a:ext>
                  </a:extLst>
                </a:gridCol>
                <a:gridCol w="2136774">
                  <a:extLst>
                    <a:ext uri="{9D8B030D-6E8A-4147-A177-3AD203B41FA5}">
                      <a16:colId xmlns:a16="http://schemas.microsoft.com/office/drawing/2014/main" val="3182117422"/>
                    </a:ext>
                  </a:extLst>
                </a:gridCol>
                <a:gridCol w="2136774">
                  <a:extLst>
                    <a:ext uri="{9D8B030D-6E8A-4147-A177-3AD203B41FA5}">
                      <a16:colId xmlns:a16="http://schemas.microsoft.com/office/drawing/2014/main" val="2559512651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2681409469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597839708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1773291693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1866422918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962187678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3057766480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1044033217"/>
                    </a:ext>
                  </a:extLst>
                </a:gridCol>
                <a:gridCol w="194252">
                  <a:extLst>
                    <a:ext uri="{9D8B030D-6E8A-4147-A177-3AD203B41FA5}">
                      <a16:colId xmlns:a16="http://schemas.microsoft.com/office/drawing/2014/main" val="37191595"/>
                    </a:ext>
                  </a:extLst>
                </a:gridCol>
              </a:tblGrid>
              <a:tr h="254153">
                <a:tc gridSpan="3"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ABE/ASE  NRS Level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4169710"/>
                  </a:ext>
                </a:extLst>
              </a:tr>
              <a:tr h="260857">
                <a:tc gridSpan="3"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ESL  NRS Level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7702994"/>
                  </a:ext>
                </a:extLst>
              </a:tr>
              <a:tr h="28824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CS #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Content Standard  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CASAS Level</a:t>
                      </a: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276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23247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" y="990600"/>
            <a:ext cx="6577013" cy="19685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Resources for Your Program</a:t>
            </a:r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304800" y="3450337"/>
            <a:ext cx="2819400" cy="512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Wingdings" pitchFamily="2" charset="2"/>
              <a:buChar char="§"/>
              <a:tabLst/>
              <a:defRPr sz="2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 sz="24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20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rebuchet MS" pitchFamily="34" charset="0"/>
              <a:buChar char="–"/>
              <a:tabLst/>
              <a:defRPr sz="180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rgbClr val="005596"/>
                </a:solidFill>
              </a:rPr>
              <a:t>Discussion </a:t>
            </a:r>
            <a:r>
              <a:rPr lang="en-US" dirty="0">
                <a:solidFill>
                  <a:srgbClr val="005596"/>
                </a:solidFill>
              </a:rPr>
              <a:t>Questions</a:t>
            </a:r>
          </a:p>
          <a:p>
            <a:pPr marL="574675" lvl="1" indent="-234950"/>
            <a:r>
              <a:rPr lang="en-US" sz="2200" dirty="0">
                <a:solidFill>
                  <a:srgbClr val="005596"/>
                </a:solidFill>
              </a:rPr>
              <a:t>For Instructors</a:t>
            </a:r>
          </a:p>
          <a:p>
            <a:pPr marL="574675" lvl="1" indent="-234950"/>
            <a:r>
              <a:rPr lang="en-US" sz="2200" dirty="0">
                <a:solidFill>
                  <a:srgbClr val="005596"/>
                </a:solidFill>
              </a:rPr>
              <a:t>For Program Managers and Administrators</a:t>
            </a:r>
          </a:p>
          <a:p>
            <a:r>
              <a:rPr lang="en-US" dirty="0">
                <a:solidFill>
                  <a:srgbClr val="005596"/>
                </a:solidFill>
              </a:rPr>
              <a:t>Checklists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The Assessment </a:t>
            </a:r>
            <a:r>
              <a:rPr lang="en-US" sz="2200" dirty="0">
                <a:solidFill>
                  <a:srgbClr val="005596"/>
                </a:solidFill>
              </a:rPr>
              <a:t>Process</a:t>
            </a:r>
          </a:p>
          <a:p>
            <a:pPr marL="574675" lvl="1" indent="-234950"/>
            <a:r>
              <a:rPr lang="en-US" sz="2200" dirty="0">
                <a:solidFill>
                  <a:srgbClr val="005596"/>
                </a:solidFill>
              </a:rPr>
              <a:t>Planning for Instruction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124200" y="3450337"/>
            <a:ext cx="3429000" cy="512021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rebuchet MS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4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20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Trebuchet MS" pitchFamily="34" charset="0"/>
              <a:buChar char="–"/>
              <a:defRPr sz="1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rgbClr val="005596"/>
                </a:solidFill>
              </a:rPr>
              <a:t>CASAS </a:t>
            </a:r>
            <a:r>
              <a:rPr lang="en-US" dirty="0" smtClean="0">
                <a:solidFill>
                  <a:srgbClr val="005596"/>
                </a:solidFill>
              </a:rPr>
              <a:t>Website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Training and Support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Education Providers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Workforce Development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Business and Industry</a:t>
            </a:r>
          </a:p>
          <a:p>
            <a:pPr marL="574675" lvl="1" indent="-234950"/>
            <a:r>
              <a:rPr lang="en-US" sz="2200" dirty="0" smtClean="0">
                <a:solidFill>
                  <a:srgbClr val="005596"/>
                </a:solidFill>
              </a:rPr>
              <a:t>Social Media Newsroom</a:t>
            </a:r>
          </a:p>
          <a:p>
            <a:pPr marL="233362" lvl="1" indent="0">
              <a:buNone/>
            </a:pP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7669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Discussion Questions:</a:t>
            </a:r>
            <a:br>
              <a:rPr lang="en-US" sz="2400" dirty="0" smtClean="0"/>
            </a:br>
            <a:r>
              <a:rPr lang="en-US" sz="2400" dirty="0" smtClean="0"/>
              <a:t>For Instructors</a:t>
            </a:r>
            <a:endParaRPr lang="en-US" sz="24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0" y="1188720"/>
            <a:ext cx="6858000" cy="7315200"/>
          </a:xfrm>
        </p:spPr>
        <p:txBody>
          <a:bodyPr/>
          <a:lstStyle/>
          <a:p>
            <a:pPr marL="0" indent="0">
              <a:buNone/>
            </a:pPr>
            <a:r>
              <a:rPr lang="en-US" sz="1400" b="1" dirty="0" smtClean="0"/>
              <a:t>Program Orientation and Student Placement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is your agency’s process for placing students into your classes?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Is there a process for moving students who may not have been placed correctly?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do you involve students in identifying short and long-term goals and monitoring their progress toward attainment of identified goals?</a:t>
            </a:r>
          </a:p>
          <a:p>
            <a:endParaRPr lang="en-US" sz="1200" dirty="0" smtClean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400" b="1" dirty="0" smtClean="0"/>
              <a:t>Accountability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does your agency provide assessment results to instructional staff and how do you use the data provided?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do you report assessment results to students?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do you use assessment results to inform and target instruction?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400" b="1" dirty="0" smtClean="0"/>
              <a:t>Professional Development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Describe how you provide input for your staff development needs.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is your agency’s process for scheduling professional development activities?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incentives are there for you to participate in staff development activities?</a:t>
            </a:r>
            <a:endParaRPr lang="en-US" sz="12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5134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192" y="0"/>
            <a:ext cx="5411391" cy="914400"/>
          </a:xfrm>
        </p:spPr>
        <p:txBody>
          <a:bodyPr/>
          <a:lstStyle/>
          <a:p>
            <a:pPr lvl="1"/>
            <a:r>
              <a:rPr lang="en-US" sz="2000" dirty="0" smtClean="0"/>
              <a:t>Discussion Questions:</a:t>
            </a:r>
            <a:br>
              <a:rPr lang="en-US" sz="2000" dirty="0" smtClean="0"/>
            </a:br>
            <a:r>
              <a:rPr lang="en-US" sz="2000" dirty="0"/>
              <a:t>For Program Managers and </a:t>
            </a:r>
            <a:r>
              <a:rPr lang="en-US" sz="2000" dirty="0" smtClean="0"/>
              <a:t>Administrators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1188720"/>
            <a:ext cx="6858000" cy="7315200"/>
          </a:xfrm>
        </p:spPr>
        <p:txBody>
          <a:bodyPr/>
          <a:lstStyle/>
          <a:p>
            <a:pPr marL="0" indent="0">
              <a:buNone/>
            </a:pPr>
            <a:r>
              <a:rPr lang="en-US" sz="1400" b="1" dirty="0"/>
              <a:t>Program Orientation and Student Placement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/>
              <a:t>How does your agency enroll students and place them into appropriate classes or programs? 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</a:t>
            </a:r>
            <a:r>
              <a:rPr lang="en-US" sz="1200" dirty="0"/>
              <a:t>accurate is your placement process?  Is there a process for modifying or changing placement decisions? 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</a:t>
            </a:r>
            <a:r>
              <a:rPr lang="en-US" sz="1200" dirty="0"/>
              <a:t>are students oriented to your program, facilities, support services, requirements, and program opportunities?  Does the orientation process include student goal setting? 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400" b="1" dirty="0"/>
              <a:t>Assessment and Accountability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/>
              <a:t>How does your agency use assessment results and other program data?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How </a:t>
            </a:r>
            <a:r>
              <a:rPr lang="en-US" sz="1200" dirty="0"/>
              <a:t>does your agency provide assessment results to instructional staff and how do they use the data provided?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</a:t>
            </a:r>
            <a:r>
              <a:rPr lang="en-US" sz="1200" dirty="0"/>
              <a:t>strategies has your agency found effective in improving its assessment and data collection process?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400" b="1" dirty="0"/>
              <a:t>Professional Development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/>
              <a:t>Describe your professional development plan and how it was developed.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</a:t>
            </a:r>
            <a:r>
              <a:rPr lang="en-US" sz="1200" dirty="0"/>
              <a:t>is your agency’s process for scheduling professional development activities?</a:t>
            </a:r>
          </a:p>
          <a:p>
            <a:pPr marL="457200" indent="-228600">
              <a:spcBef>
                <a:spcPts val="2400"/>
              </a:spcBef>
            </a:pPr>
            <a:r>
              <a:rPr lang="en-US" sz="1200" dirty="0" smtClean="0"/>
              <a:t>What </a:t>
            </a:r>
            <a:r>
              <a:rPr lang="en-US" sz="1200" dirty="0"/>
              <a:t>incentives have you found to be effective in encouraging teachers to participate in staff development activities?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Beyond Implementation Training 2016-17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6324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Custom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0042C7"/>
      </a:hlink>
      <a:folHlink>
        <a:srgbClr val="C0C0C0"/>
      </a:folHlink>
    </a:clrScheme>
    <a:fontScheme name="1_Default Design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11111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000000"/>
        </a:dk1>
        <a:lt1>
          <a:srgbClr val="FFFFFF"/>
        </a:lt1>
        <a:dk2>
          <a:srgbClr val="232323"/>
        </a:dk2>
        <a:lt2>
          <a:srgbClr val="333333"/>
        </a:lt2>
        <a:accent1>
          <a:srgbClr val="CECECE"/>
        </a:accent1>
        <a:accent2>
          <a:srgbClr val="474747"/>
        </a:accent2>
        <a:accent3>
          <a:srgbClr val="FFFFFF"/>
        </a:accent3>
        <a:accent4>
          <a:srgbClr val="000000"/>
        </a:accent4>
        <a:accent5>
          <a:srgbClr val="E3E3E3"/>
        </a:accent5>
        <a:accent6>
          <a:srgbClr val="3F3F3F"/>
        </a:accent6>
        <a:hlink>
          <a:srgbClr val="676767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4965</TotalTime>
  <Words>2822</Words>
  <Application>Microsoft Office PowerPoint</Application>
  <PresentationFormat>On-screen Show (4:3)</PresentationFormat>
  <Paragraphs>1770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Malgun Gothic</vt:lpstr>
      <vt:lpstr>Arial</vt:lpstr>
      <vt:lpstr>Calibri</vt:lpstr>
      <vt:lpstr>Helvetica</vt:lpstr>
      <vt:lpstr>Symbol</vt:lpstr>
      <vt:lpstr>Times</vt:lpstr>
      <vt:lpstr>Times New Roman</vt:lpstr>
      <vt:lpstr>Trebuchet MS</vt:lpstr>
      <vt:lpstr>Wingdings</vt:lpstr>
      <vt:lpstr>Wingdings 2</vt:lpstr>
      <vt:lpstr>Wingdings 3</vt:lpstr>
      <vt:lpstr>1_Default Design</vt:lpstr>
      <vt:lpstr>Beyond Implementation Training</vt:lpstr>
      <vt:lpstr>Activity 1: Implementation at Your Agency</vt:lpstr>
      <vt:lpstr>Activity 2: CASAS Competencies</vt:lpstr>
      <vt:lpstr>Activity 3: Mapping Content Standards</vt:lpstr>
      <vt:lpstr>Activity 3: Reference Excerpt from “Aligning CASAS Competencies and Assessments to Basic Skill Content Standards”</vt:lpstr>
      <vt:lpstr>Activity 3: Reference cont.  Excerpt from “Aligning CASAS Competencies and Assessments to Basic Skill Content Standards”</vt:lpstr>
      <vt:lpstr>Resources for Your Program</vt:lpstr>
      <vt:lpstr>Discussion Questions: For Instructors</vt:lpstr>
      <vt:lpstr>Discussion Questions: For Program Managers and Administrators</vt:lpstr>
      <vt:lpstr>Checklist: The Assessment Process</vt:lpstr>
      <vt:lpstr>Checklist: Planning for Instruction</vt:lpstr>
      <vt:lpstr>CASAS Website — www.casas.org</vt:lpstr>
      <vt:lpstr> Case Study</vt:lpstr>
      <vt:lpstr>Case Study cont.</vt:lpstr>
      <vt:lpstr>Case Study cont. Excerpt from Class Performance Report</vt:lpstr>
      <vt:lpstr>Case Study cont.</vt:lpstr>
      <vt:lpstr>Case Study cont.</vt:lpstr>
      <vt:lpstr>Case Study cont.</vt:lpstr>
      <vt:lpstr>Contact Information</vt:lpstr>
      <vt:lpstr>Training Completion Directions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adolney</dc:creator>
  <cp:lastModifiedBy>Martha Gustafson</cp:lastModifiedBy>
  <cp:revision>313</cp:revision>
  <cp:lastPrinted>2016-05-19T23:31:18Z</cp:lastPrinted>
  <dcterms:created xsi:type="dcterms:W3CDTF">2008-03-13T22:52:28Z</dcterms:created>
  <dcterms:modified xsi:type="dcterms:W3CDTF">2016-09-20T19:57:21Z</dcterms:modified>
</cp:coreProperties>
</file>