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56" r:id="rId1"/>
  </p:sldMasterIdLst>
  <p:notesMasterIdLst>
    <p:notesMasterId r:id="rId22"/>
  </p:notesMasterIdLst>
  <p:handoutMasterIdLst>
    <p:handoutMasterId r:id="rId23"/>
  </p:handoutMasterIdLst>
  <p:sldIdLst>
    <p:sldId id="256" r:id="rId2"/>
    <p:sldId id="314" r:id="rId3"/>
    <p:sldId id="315" r:id="rId4"/>
    <p:sldId id="316" r:id="rId5"/>
    <p:sldId id="334" r:id="rId6"/>
    <p:sldId id="335" r:id="rId7"/>
    <p:sldId id="319" r:id="rId8"/>
    <p:sldId id="320" r:id="rId9"/>
    <p:sldId id="321" r:id="rId10"/>
    <p:sldId id="322" r:id="rId11"/>
    <p:sldId id="323" r:id="rId12"/>
    <p:sldId id="324" r:id="rId13"/>
    <p:sldId id="325" r:id="rId14"/>
    <p:sldId id="326" r:id="rId15"/>
    <p:sldId id="339" r:id="rId16"/>
    <p:sldId id="328" r:id="rId17"/>
    <p:sldId id="329" r:id="rId18"/>
    <p:sldId id="330" r:id="rId19"/>
    <p:sldId id="331" r:id="rId20"/>
    <p:sldId id="338" r:id="rId21"/>
  </p:sldIdLst>
  <p:sldSz cx="6858000" cy="9144000" type="screen4x3"/>
  <p:notesSz cx="70104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 userDrawn="1">
          <p15:clr>
            <a:srgbClr val="A4A3A4"/>
          </p15:clr>
        </p15:guide>
        <p15:guide id="2" pos="2208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596"/>
    <a:srgbClr val="FF6600"/>
    <a:srgbClr val="FFFFFF"/>
    <a:srgbClr val="01A79D"/>
    <a:srgbClr val="920000"/>
    <a:srgbClr val="F8F8F8"/>
    <a:srgbClr val="C4C132"/>
    <a:srgbClr val="D8D56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0" autoAdjust="0"/>
    <p:restoredTop sz="88676" autoAdjust="0"/>
  </p:normalViewPr>
  <p:slideViewPr>
    <p:cSldViewPr>
      <p:cViewPr varScale="1">
        <p:scale>
          <a:sx n="53" d="100"/>
          <a:sy n="53" d="100"/>
        </p:scale>
        <p:origin x="1674" y="84"/>
      </p:cViewPr>
      <p:guideLst>
        <p:guide orient="horz" pos="2880"/>
        <p:guide pos="2160"/>
      </p:guideLst>
    </p:cSldViewPr>
  </p:slideViewPr>
  <p:outlineViewPr>
    <p:cViewPr>
      <p:scale>
        <a:sx n="33" d="100"/>
        <a:sy n="33" d="100"/>
      </p:scale>
      <p:origin x="0" y="-1393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notesViewPr>
    <p:cSldViewPr>
      <p:cViewPr varScale="1">
        <p:scale>
          <a:sx n="60" d="100"/>
          <a:sy n="60" d="100"/>
        </p:scale>
        <p:origin x="2508" y="78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F3C51C52-3881-470F-9CF1-5BD64A87BC7E}" type="datetimeFigureOut">
              <a:rPr lang="en-US"/>
              <a:pPr>
                <a:defRPr/>
              </a:pPr>
              <a:t>9/20/2016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 smtClean="0"/>
              <a:t>Beyond Implementation Training 2016-17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411BE009-1F3D-46D2-BF45-0EE0C4F343B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0745FBB0-A8A3-4901-BFA4-EE5DD0AD6CC6}" type="datetimeFigureOut">
              <a:rPr lang="en-US"/>
              <a:pPr>
                <a:defRPr/>
              </a:pPr>
              <a:t>9/20/2016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97100" y="696913"/>
            <a:ext cx="2616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 smtClean="0"/>
              <a:t>Beyond Implementation Training 2016-17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91D7333-EA18-4B3D-B06C-52F3B982793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2197100" y="696913"/>
            <a:ext cx="2616200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921555" eaLnBrk="1" hangingPunct="1">
              <a:spcBef>
                <a:spcPts val="436"/>
              </a:spcBef>
              <a:defRPr/>
            </a:pPr>
            <a:r>
              <a:rPr lang="en-US" b="1" dirty="0"/>
              <a:t>PRESENTER/TRAINER NOTES:</a:t>
            </a:r>
          </a:p>
          <a:p>
            <a:pPr marL="230389" indent="-230389" eaLnBrk="1" hangingPunct="1">
              <a:spcBef>
                <a:spcPts val="436"/>
              </a:spcBef>
              <a:buFont typeface="+mj-lt"/>
              <a:buAutoNum type="arabicPeriod"/>
            </a:pPr>
            <a:r>
              <a:rPr lang="en-US" dirty="0" smtClean="0"/>
              <a:t>Remind </a:t>
            </a:r>
            <a:r>
              <a:rPr lang="en-US" dirty="0"/>
              <a:t>participants </a:t>
            </a:r>
            <a:r>
              <a:rPr lang="en-US" dirty="0" smtClean="0"/>
              <a:t>to sign the sign-in sheet.</a:t>
            </a:r>
            <a:endParaRPr lang="en-US" dirty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57066" indent="-291179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64717" indent="-232943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30604" indent="-232943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96491" indent="-232943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62377" indent="-232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3028264" indent="-232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94151" indent="-232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960038" indent="-232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75F070DB-FC58-485B-A56C-BCDF6B65C605}" type="slidenum">
              <a:rPr lang="en-US" altLang="en-US" smtClean="0"/>
              <a:pPr>
                <a:spcBef>
                  <a:spcPct val="0"/>
                </a:spcBef>
              </a:pPr>
              <a:t>1</a:t>
            </a:fld>
            <a:endParaRPr lang="en-US" altLang="en-US" smtClean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black"/>
                </a:solidFill>
              </a:rPr>
              <a:t>Beyond Implementation Training 2016-17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5238342" y="-6248"/>
            <a:ext cx="1767749" cy="281616"/>
          </a:xfrm>
          <a:prstGeom prst="rect">
            <a:avLst/>
          </a:prstGeom>
        </p:spPr>
        <p:txBody>
          <a:bodyPr wrap="none" lIns="93177" tIns="46589" rIns="93177" bIns="46589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prstClr val="black"/>
                </a:solidFill>
                <a:latin typeface="Calibri"/>
              </a:rPr>
              <a:t>Program Year 2016-2017</a:t>
            </a:r>
          </a:p>
        </p:txBody>
      </p:sp>
      <p:sp>
        <p:nvSpPr>
          <p:cNvPr id="4" name="Rectangle 3"/>
          <p:cNvSpPr/>
          <p:nvPr/>
        </p:nvSpPr>
        <p:spPr>
          <a:xfrm>
            <a:off x="10744" y="0"/>
            <a:ext cx="3505200" cy="281616"/>
          </a:xfrm>
          <a:prstGeom prst="rect">
            <a:avLst/>
          </a:prstGeom>
        </p:spPr>
        <p:txBody>
          <a:bodyPr lIns="93177" tIns="46589" rIns="93177" bIns="46589">
            <a:spAutoFit/>
          </a:bodyPr>
          <a:lstStyle/>
          <a:p>
            <a:pPr>
              <a:defRPr/>
            </a:pPr>
            <a:r>
              <a:rPr lang="en-US" sz="1200" dirty="0">
                <a:latin typeface="+mn-lt"/>
              </a:rPr>
              <a:t>CASAS Beyond Implementation Training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latin typeface="Trebuchet MS" pitchFamily="34" charset="0"/>
              </a:rPr>
              <a:t>PRESENTER/TRAINER NOTES</a:t>
            </a:r>
            <a:r>
              <a:rPr lang="en-US" b="1" dirty="0" smtClean="0">
                <a:latin typeface="Trebuchet MS" pitchFamily="34" charset="0"/>
              </a:rPr>
              <a:t>:</a:t>
            </a:r>
          </a:p>
          <a:p>
            <a:endParaRPr lang="en-US" b="0" dirty="0" smtClean="0">
              <a:latin typeface="Trebuchet MS" pitchFamily="34" charset="0"/>
            </a:endParaRPr>
          </a:p>
          <a:p>
            <a:r>
              <a:rPr lang="en-US" b="0" dirty="0" smtClean="0">
                <a:latin typeface="Trebuchet MS" pitchFamily="34" charset="0"/>
              </a:rPr>
              <a:t>1. Explain to participants that this</a:t>
            </a:r>
            <a:r>
              <a:rPr lang="en-US" b="0" baseline="0" dirty="0" smtClean="0">
                <a:latin typeface="Trebuchet MS" pitchFamily="34" charset="0"/>
              </a:rPr>
              <a:t> checklist shows the basic steps for CASAS implementation:</a:t>
            </a:r>
            <a:r>
              <a:rPr lang="en-US" b="0" dirty="0" smtClean="0">
                <a:latin typeface="Trebuchet MS" pitchFamily="34" charset="0"/>
              </a:rPr>
              <a:t> </a:t>
            </a:r>
            <a:r>
              <a:rPr lang="en-US" b="0" baseline="0" dirty="0" smtClean="0">
                <a:latin typeface="Trebuchet MS" pitchFamily="34" charset="0"/>
              </a:rPr>
              <a:t>from initial intake through the post-testing process.</a:t>
            </a:r>
          </a:p>
          <a:p>
            <a:endParaRPr lang="en-US" b="0" baseline="0" dirty="0" smtClean="0">
              <a:latin typeface="Trebuchet MS" pitchFamily="34" charset="0"/>
            </a:endParaRPr>
          </a:p>
          <a:p>
            <a:r>
              <a:rPr lang="en-US" b="0" baseline="0" dirty="0" smtClean="0">
                <a:latin typeface="Trebuchet MS" pitchFamily="34" charset="0"/>
              </a:rPr>
              <a:t>2. </a:t>
            </a:r>
            <a:r>
              <a:rPr lang="en-US" dirty="0" smtClean="0">
                <a:latin typeface="Trebuchet MS" pitchFamily="34" charset="0"/>
              </a:rPr>
              <a:t>Encourage participants to share this checklist with their agency staff.</a:t>
            </a:r>
          </a:p>
          <a:p>
            <a:pPr marL="243560" indent="-243560">
              <a:buFont typeface="+mj-lt"/>
              <a:buAutoNum type="arabicPeriod"/>
            </a:pPr>
            <a:endParaRPr lang="en-US" dirty="0" smtClean="0">
              <a:latin typeface="Trebuchet MS" pitchFamily="34" charset="0"/>
            </a:endParaRPr>
          </a:p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Beyond Implementation Training 2016-17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7A8439-2D7E-4E58-A4F4-BCD30485A1D9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  <p:sp>
        <p:nvSpPr>
          <p:cNvPr id="10" name="Header Placeholder 9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CASAS Beyond Implementation Training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5241028" y="0"/>
            <a:ext cx="1767750" cy="281616"/>
          </a:xfrm>
          <a:prstGeom prst="rect">
            <a:avLst/>
          </a:prstGeom>
        </p:spPr>
        <p:txBody>
          <a:bodyPr wrap="none" lIns="93177" tIns="46589" rIns="93177" bIns="46589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prstClr val="black"/>
                </a:solidFill>
                <a:latin typeface="Calibri"/>
              </a:rPr>
              <a:t>Program Year 2016-2017</a:t>
            </a:r>
          </a:p>
        </p:txBody>
      </p:sp>
    </p:spTree>
    <p:extLst>
      <p:ext uri="{BB962C8B-B14F-4D97-AF65-F5344CB8AC3E}">
        <p14:creationId xmlns:p14="http://schemas.microsoft.com/office/powerpoint/2010/main" val="67311392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latin typeface="Trebuchet MS" pitchFamily="34" charset="0"/>
              </a:rPr>
              <a:t>PRESENTER/TRAINER NOTES:</a:t>
            </a:r>
          </a:p>
          <a:p>
            <a:pPr marL="243560" indent="-243560">
              <a:buFont typeface="+mj-lt"/>
              <a:buAutoNum type="arabicPeriod"/>
            </a:pPr>
            <a:r>
              <a:rPr lang="en-US" dirty="0">
                <a:latin typeface="Trebuchet MS" pitchFamily="34" charset="0"/>
              </a:rPr>
              <a:t>Encourage participants to share this checklist with their agency staff.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lvl="0">
              <a:defRPr/>
            </a:pPr>
            <a:r>
              <a:rPr lang="en-US" dirty="0">
                <a:solidFill>
                  <a:prstClr val="black"/>
                </a:solidFill>
              </a:rPr>
              <a:t>Program Year 2016-2017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Beyond Implementation Training 2016-17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7A8439-2D7E-4E58-A4F4-BCD30485A1D9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  <p:sp>
        <p:nvSpPr>
          <p:cNvPr id="10" name="Header Placeholder 9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834308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latin typeface="Trebuchet MS" pitchFamily="34" charset="0"/>
              </a:rPr>
              <a:t>PRESENTER/TRAINER NOTES:</a:t>
            </a:r>
          </a:p>
          <a:p>
            <a:pPr marL="243560" indent="-243560">
              <a:buFont typeface="+mj-lt"/>
              <a:buAutoNum type="arabicPeriod"/>
            </a:pPr>
            <a:r>
              <a:rPr lang="en-US" dirty="0" smtClean="0">
                <a:latin typeface="Trebuchet MS" pitchFamily="34" charset="0"/>
              </a:rPr>
              <a:t>Explain to participants that this slide shows a list of helpful resources.</a:t>
            </a:r>
            <a:endParaRPr lang="en-US" dirty="0">
              <a:latin typeface="Trebuchet MS" pitchFamily="34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7A8439-2D7E-4E58-A4F4-BCD30485A1D9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  <p:sp>
        <p:nvSpPr>
          <p:cNvPr id="10" name="Header Placeholder 9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CASAS Beyond Implementation Training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-2686" y="9002486"/>
            <a:ext cx="4284133" cy="278754"/>
          </a:xfrm>
          <a:prstGeom prst="rect">
            <a:avLst/>
          </a:prstGeom>
        </p:spPr>
        <p:txBody>
          <a:bodyPr wrap="square" lIns="93177" tIns="46589" rIns="93177" bIns="46589">
            <a:spAutoFit/>
          </a:bodyPr>
          <a:lstStyle/>
          <a:p>
            <a:pPr>
              <a:defRPr/>
            </a:pPr>
            <a:r>
              <a:rPr lang="en-US" sz="1200" dirty="0"/>
              <a:t>Beyond Implementation Training 2016-17</a:t>
            </a:r>
          </a:p>
        </p:txBody>
      </p:sp>
      <p:sp>
        <p:nvSpPr>
          <p:cNvPr id="6" name="Rectangle 5"/>
          <p:cNvSpPr/>
          <p:nvPr/>
        </p:nvSpPr>
        <p:spPr>
          <a:xfrm>
            <a:off x="5293508" y="-6248"/>
            <a:ext cx="1767750" cy="281616"/>
          </a:xfrm>
          <a:prstGeom prst="rect">
            <a:avLst/>
          </a:prstGeom>
        </p:spPr>
        <p:txBody>
          <a:bodyPr wrap="none" lIns="93177" tIns="46589" rIns="93177" bIns="46589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prstClr val="black"/>
                </a:solidFill>
                <a:latin typeface="Calibri"/>
              </a:rPr>
              <a:t>Program Year 2016-2017</a:t>
            </a:r>
          </a:p>
        </p:txBody>
      </p:sp>
    </p:spTree>
    <p:extLst>
      <p:ext uri="{BB962C8B-B14F-4D97-AF65-F5344CB8AC3E}">
        <p14:creationId xmlns:p14="http://schemas.microsoft.com/office/powerpoint/2010/main" val="347474918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41828">
              <a:spcBef>
                <a:spcPct val="0"/>
              </a:spcBef>
              <a:defRPr/>
            </a:pPr>
            <a:r>
              <a:rPr lang="en-US" b="1" dirty="0">
                <a:latin typeface="Trebuchet MS" pitchFamily="34" charset="0"/>
              </a:rPr>
              <a:t>PRESENTER/TRAINER NOTES:</a:t>
            </a:r>
          </a:p>
          <a:p>
            <a:pPr marL="243560" indent="-243560">
              <a:buFont typeface="+mj-lt"/>
              <a:buAutoNum type="arabicPeriod"/>
            </a:pPr>
            <a:r>
              <a:rPr lang="en-US" dirty="0" smtClean="0">
                <a:latin typeface="Trebuchet MS" pitchFamily="34" charset="0"/>
              </a:rPr>
              <a:t>Ask participants to complete the </a:t>
            </a:r>
            <a:r>
              <a:rPr lang="en-US" dirty="0">
                <a:latin typeface="Trebuchet MS" pitchFamily="34" charset="0"/>
              </a:rPr>
              <a:t>Case </a:t>
            </a:r>
            <a:r>
              <a:rPr lang="en-US" dirty="0" smtClean="0">
                <a:latin typeface="Trebuchet MS" pitchFamily="34" charset="0"/>
              </a:rPr>
              <a:t>Study as a review of information covered in this training. </a:t>
            </a:r>
          </a:p>
          <a:p>
            <a:pPr marL="243560" indent="-243560">
              <a:buFont typeface="+mj-lt"/>
              <a:buAutoNum type="arabicPeriod"/>
            </a:pPr>
            <a:r>
              <a:rPr lang="en-US" dirty="0" smtClean="0">
                <a:latin typeface="Trebuchet MS" pitchFamily="34" charset="0"/>
              </a:rPr>
              <a:t>Set </a:t>
            </a:r>
            <a:r>
              <a:rPr lang="en-US" dirty="0">
                <a:latin typeface="Trebuchet MS" pitchFamily="34" charset="0"/>
              </a:rPr>
              <a:t>a start and end time.</a:t>
            </a:r>
          </a:p>
          <a:p>
            <a:pPr marL="246240" indent="-246240">
              <a:buFont typeface="+mj-lt"/>
              <a:buAutoNum type="arabicPeriod"/>
            </a:pPr>
            <a:r>
              <a:rPr lang="en-US" dirty="0">
                <a:latin typeface="Trebuchet MS" pitchFamily="34" charset="0"/>
              </a:rPr>
              <a:t>Before </a:t>
            </a:r>
            <a:r>
              <a:rPr lang="en-US" dirty="0" smtClean="0">
                <a:latin typeface="Trebuchet MS" pitchFamily="34" charset="0"/>
              </a:rPr>
              <a:t>starting </a:t>
            </a:r>
            <a:r>
              <a:rPr lang="en-US" dirty="0">
                <a:latin typeface="Trebuchet MS" pitchFamily="34" charset="0"/>
              </a:rPr>
              <a:t>the Case Study, ask if anyone has questions</a:t>
            </a:r>
            <a:r>
              <a:rPr lang="en-US" dirty="0" smtClean="0">
                <a:latin typeface="Trebuchet MS" pitchFamily="34" charset="0"/>
              </a:rPr>
              <a:t>.</a:t>
            </a:r>
            <a:endParaRPr lang="en-US" kern="0" dirty="0">
              <a:latin typeface="Trebuchet MS" pitchFamily="34" charset="0"/>
            </a:endParaRPr>
          </a:p>
          <a:p>
            <a:pPr marL="243560" indent="-243560">
              <a:buFont typeface="+mj-lt"/>
              <a:buAutoNum type="arabicPeriod"/>
            </a:pPr>
            <a:r>
              <a:rPr lang="en-US" kern="0" dirty="0">
                <a:latin typeface="Trebuchet MS" pitchFamily="34" charset="0"/>
              </a:rPr>
              <a:t>When </a:t>
            </a:r>
            <a:r>
              <a:rPr lang="en-US" kern="0" dirty="0" smtClean="0">
                <a:latin typeface="Trebuchet MS" pitchFamily="34" charset="0"/>
              </a:rPr>
              <a:t>each </a:t>
            </a:r>
            <a:r>
              <a:rPr lang="en-US" kern="0" dirty="0">
                <a:latin typeface="Trebuchet MS" pitchFamily="34" charset="0"/>
              </a:rPr>
              <a:t>group finishes, </a:t>
            </a:r>
            <a:r>
              <a:rPr lang="en-US" kern="0" dirty="0" smtClean="0">
                <a:latin typeface="Trebuchet MS" pitchFamily="34" charset="0"/>
              </a:rPr>
              <a:t>review </a:t>
            </a:r>
            <a:r>
              <a:rPr lang="en-US" kern="0" dirty="0">
                <a:latin typeface="Trebuchet MS" pitchFamily="34" charset="0"/>
              </a:rPr>
              <a:t>answers together.</a:t>
            </a:r>
          </a:p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Beyond Implementation Training 2016-17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7A8439-2D7E-4E58-A4F4-BCD30485A1D9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5216855" y="0"/>
            <a:ext cx="1767750" cy="281616"/>
          </a:xfrm>
          <a:prstGeom prst="rect">
            <a:avLst/>
          </a:prstGeom>
        </p:spPr>
        <p:txBody>
          <a:bodyPr wrap="none" lIns="93177" tIns="46589" rIns="93177" bIns="46589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prstClr val="black"/>
                </a:solidFill>
                <a:latin typeface="Calibri"/>
              </a:rPr>
              <a:t>Program Year 2016-2017</a:t>
            </a:r>
          </a:p>
        </p:txBody>
      </p:sp>
      <p:sp>
        <p:nvSpPr>
          <p:cNvPr id="5" name="Rectangle 4"/>
          <p:cNvSpPr/>
          <p:nvPr/>
        </p:nvSpPr>
        <p:spPr>
          <a:xfrm>
            <a:off x="63456" y="0"/>
            <a:ext cx="3505200" cy="281616"/>
          </a:xfrm>
          <a:prstGeom prst="rect">
            <a:avLst/>
          </a:prstGeom>
        </p:spPr>
        <p:txBody>
          <a:bodyPr lIns="93177" tIns="46589" rIns="93177" bIns="46589">
            <a:spAutoFit/>
          </a:bodyPr>
          <a:lstStyle/>
          <a:p>
            <a:pPr>
              <a:defRPr/>
            </a:pPr>
            <a:r>
              <a:rPr lang="en-US" sz="1200" dirty="0">
                <a:latin typeface="+mn-lt"/>
              </a:rPr>
              <a:t>CASAS Beyond Implementation Training</a:t>
            </a:r>
          </a:p>
        </p:txBody>
      </p:sp>
    </p:spTree>
    <p:extLst>
      <p:ext uri="{BB962C8B-B14F-4D97-AF65-F5344CB8AC3E}">
        <p14:creationId xmlns:p14="http://schemas.microsoft.com/office/powerpoint/2010/main" val="365495436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latin typeface="Trebuchet MS" pitchFamily="34" charset="0"/>
              </a:rPr>
              <a:t>PRESENTER/TRAINER NOTES:</a:t>
            </a:r>
          </a:p>
          <a:p>
            <a:pPr marL="243560" indent="-243560">
              <a:buFont typeface="+mj-lt"/>
              <a:buAutoNum type="arabicPeriod"/>
            </a:pPr>
            <a:r>
              <a:rPr lang="en-US" b="0" dirty="0" smtClean="0">
                <a:latin typeface="Trebuchet MS" pitchFamily="34" charset="0"/>
              </a:rPr>
              <a:t>This table</a:t>
            </a:r>
            <a:r>
              <a:rPr lang="en-US" b="0" baseline="0" dirty="0" smtClean="0">
                <a:latin typeface="Trebuchet MS" pitchFamily="34" charset="0"/>
              </a:rPr>
              <a:t> shows a partial list of the students who took the test and their pretest results.</a:t>
            </a:r>
            <a:endParaRPr lang="en-US" b="0" dirty="0">
              <a:latin typeface="Trebuchet MS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Beyond Implementation Training 2016-17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7A8439-2D7E-4E58-A4F4-BCD30485A1D9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5241028" y="0"/>
            <a:ext cx="1767750" cy="281616"/>
          </a:xfrm>
          <a:prstGeom prst="rect">
            <a:avLst/>
          </a:prstGeom>
        </p:spPr>
        <p:txBody>
          <a:bodyPr wrap="none" lIns="93177" tIns="46589" rIns="93177" bIns="46589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prstClr val="black"/>
                </a:solidFill>
                <a:latin typeface="Calibri"/>
              </a:rPr>
              <a:t>Program Year 2016-2017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40127"/>
            <a:ext cx="3505200" cy="281616"/>
          </a:xfrm>
          <a:prstGeom prst="rect">
            <a:avLst/>
          </a:prstGeom>
        </p:spPr>
        <p:txBody>
          <a:bodyPr lIns="93177" tIns="46589" rIns="93177" bIns="46589">
            <a:spAutoFit/>
          </a:bodyPr>
          <a:lstStyle/>
          <a:p>
            <a:pPr>
              <a:defRPr/>
            </a:pPr>
            <a:r>
              <a:rPr lang="en-US" sz="1200" dirty="0">
                <a:latin typeface="+mn-lt"/>
              </a:rPr>
              <a:t>CASAS Beyond Implementation Training</a:t>
            </a:r>
          </a:p>
        </p:txBody>
      </p:sp>
    </p:spTree>
    <p:extLst>
      <p:ext uri="{BB962C8B-B14F-4D97-AF65-F5344CB8AC3E}">
        <p14:creationId xmlns:p14="http://schemas.microsoft.com/office/powerpoint/2010/main" val="70127583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  <a:latin typeface="Trebuchet MS" panose="020B0603020202020204" pitchFamily="34" charset="0"/>
              </a:rPr>
              <a:t>This is a</a:t>
            </a:r>
            <a:r>
              <a:rPr lang="en-US" baseline="0" dirty="0" smtClean="0">
                <a:solidFill>
                  <a:schemeClr val="tx1"/>
                </a:solidFill>
                <a:latin typeface="Trebuchet MS" panose="020B0603020202020204" pitchFamily="34" charset="0"/>
              </a:rPr>
              <a:t> partial class performance report that displays pretest results.</a:t>
            </a:r>
            <a:endParaRPr lang="en-US" dirty="0">
              <a:solidFill>
                <a:schemeClr val="tx1"/>
              </a:solidFill>
              <a:latin typeface="Trebuchet MS" panose="020B0603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black"/>
                </a:solidFill>
              </a:rPr>
              <a:t>Beyond Implementation Training 2016-17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15</a:t>
            </a:fld>
            <a:endParaRPr lang="en-US" altLang="en-US"/>
          </a:p>
        </p:txBody>
      </p:sp>
      <p:sp>
        <p:nvSpPr>
          <p:cNvPr id="6" name="Rectangle 5"/>
          <p:cNvSpPr/>
          <p:nvPr/>
        </p:nvSpPr>
        <p:spPr>
          <a:xfrm>
            <a:off x="5241028" y="-5342"/>
            <a:ext cx="1767750" cy="281616"/>
          </a:xfrm>
          <a:prstGeom prst="rect">
            <a:avLst/>
          </a:prstGeom>
        </p:spPr>
        <p:txBody>
          <a:bodyPr wrap="none" lIns="93177" tIns="46589" rIns="93177" bIns="46589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prstClr val="black"/>
                </a:solidFill>
                <a:latin typeface="Calibri"/>
              </a:rPr>
              <a:t>Program Year 2016-2017</a:t>
            </a:r>
          </a:p>
        </p:txBody>
      </p:sp>
      <p:sp>
        <p:nvSpPr>
          <p:cNvPr id="7" name="Rectangle 6"/>
          <p:cNvSpPr/>
          <p:nvPr/>
        </p:nvSpPr>
        <p:spPr>
          <a:xfrm>
            <a:off x="5372" y="56099"/>
            <a:ext cx="3505200" cy="281616"/>
          </a:xfrm>
          <a:prstGeom prst="rect">
            <a:avLst/>
          </a:prstGeom>
        </p:spPr>
        <p:txBody>
          <a:bodyPr lIns="93177" tIns="46589" rIns="93177" bIns="46589">
            <a:spAutoFit/>
          </a:bodyPr>
          <a:lstStyle/>
          <a:p>
            <a:pPr>
              <a:defRPr/>
            </a:pPr>
            <a:r>
              <a:rPr lang="en-US" sz="1200" dirty="0">
                <a:latin typeface="+mn-lt"/>
              </a:rPr>
              <a:t>CASAS Beyond Implementation Training</a:t>
            </a:r>
          </a:p>
        </p:txBody>
      </p:sp>
    </p:spTree>
    <p:extLst>
      <p:ext uri="{BB962C8B-B14F-4D97-AF65-F5344CB8AC3E}">
        <p14:creationId xmlns:p14="http://schemas.microsoft.com/office/powerpoint/2010/main" val="199514702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latin typeface="Trebuchet MS" pitchFamily="34" charset="0"/>
              </a:rPr>
              <a:t>PRESENTER/TRAINER NOTES:</a:t>
            </a:r>
          </a:p>
          <a:p>
            <a:r>
              <a:rPr lang="en-US" b="1" dirty="0" smtClean="0"/>
              <a:t>Answer Key:</a:t>
            </a:r>
          </a:p>
          <a:p>
            <a:pPr marL="232943" indent="-232943">
              <a:lnSpc>
                <a:spcPct val="120000"/>
              </a:lnSpc>
              <a:spcBef>
                <a:spcPts val="204"/>
              </a:spcBef>
              <a:spcAft>
                <a:spcPts val="204"/>
              </a:spcAft>
              <a:buAutoNum type="arabicPeriod"/>
            </a:pPr>
            <a:r>
              <a:rPr lang="en-US" sz="1100" dirty="0"/>
              <a:t>Items 30, 21, 26 and 27.</a:t>
            </a:r>
          </a:p>
          <a:p>
            <a:pPr marL="232943" indent="-232943">
              <a:lnSpc>
                <a:spcPct val="120000"/>
              </a:lnSpc>
              <a:spcBef>
                <a:spcPts val="204"/>
              </a:spcBef>
              <a:spcAft>
                <a:spcPts val="204"/>
              </a:spcAft>
              <a:buFontTx/>
              <a:buAutoNum type="arabicPeriod"/>
              <a:defRPr/>
            </a:pPr>
            <a:r>
              <a:rPr lang="en-US" sz="1100" dirty="0"/>
              <a:t>Item 30: 1.1.3 – Interpret maps and graphs; 1.9.4 – Interpret maps relating to travel needs; 2.2.5 – Use maps relating to travel needs.</a:t>
            </a:r>
          </a:p>
          <a:p>
            <a:pPr indent="232943">
              <a:lnSpc>
                <a:spcPct val="120000"/>
              </a:lnSpc>
              <a:spcBef>
                <a:spcPts val="204"/>
              </a:spcBef>
              <a:spcAft>
                <a:spcPts val="204"/>
              </a:spcAft>
              <a:tabLst>
                <a:tab pos="232943" algn="l"/>
              </a:tabLst>
              <a:defRPr/>
            </a:pPr>
            <a:r>
              <a:rPr lang="en-US" sz="1100" dirty="0"/>
              <a:t>Item 21: 4.2.1 – Interpret wages, deductions, benefits, timekeeping forms;  7.2.3 	– Make comparisons of items, information, ideas.</a:t>
            </a:r>
          </a:p>
          <a:p>
            <a:pPr>
              <a:lnSpc>
                <a:spcPct val="120000"/>
              </a:lnSpc>
              <a:spcBef>
                <a:spcPts val="204"/>
              </a:spcBef>
              <a:spcAft>
                <a:spcPts val="204"/>
              </a:spcAft>
              <a:tabLst>
                <a:tab pos="232943" algn="l"/>
              </a:tabLst>
            </a:pPr>
            <a:r>
              <a:rPr lang="en-US" sz="1100" dirty="0"/>
              <a:t>	Item 26: 1.3.3 – Identify, use methods to buy goods, services, make returns; 7.2.1 	 – identify and paraphrase pertinent information.</a:t>
            </a:r>
          </a:p>
          <a:p>
            <a:pPr>
              <a:lnSpc>
                <a:spcPct val="120000"/>
              </a:lnSpc>
              <a:spcBef>
                <a:spcPts val="204"/>
              </a:spcBef>
              <a:spcAft>
                <a:spcPts val="204"/>
              </a:spcAft>
              <a:tabLst>
                <a:tab pos="232943" algn="l"/>
              </a:tabLst>
            </a:pPr>
            <a:r>
              <a:rPr lang="en-US" sz="1100" dirty="0"/>
              <a:t>	Item 27: 1.3.3 – Identify, use methods to buy goods, services, make returns.</a:t>
            </a:r>
          </a:p>
          <a:p>
            <a:pPr marL="232943" indent="-232943">
              <a:lnSpc>
                <a:spcPct val="120000"/>
              </a:lnSpc>
              <a:spcBef>
                <a:spcPts val="204"/>
              </a:spcBef>
              <a:spcAft>
                <a:spcPts val="204"/>
              </a:spcAft>
              <a:buAutoNum type="arabicPeriod" startAt="3"/>
              <a:tabLst>
                <a:tab pos="232943" algn="l"/>
              </a:tabLst>
            </a:pPr>
            <a:r>
              <a:rPr lang="en-US" sz="1100" dirty="0"/>
              <a:t>Items 30 and 21 – 2; Items 26 and 27 – 3.</a:t>
            </a:r>
          </a:p>
          <a:p>
            <a:pPr marL="232943" indent="-232943">
              <a:lnSpc>
                <a:spcPct val="120000"/>
              </a:lnSpc>
              <a:spcBef>
                <a:spcPts val="204"/>
              </a:spcBef>
              <a:spcAft>
                <a:spcPts val="204"/>
              </a:spcAft>
              <a:buAutoNum type="arabicPeriod" startAt="3"/>
              <a:tabLst>
                <a:tab pos="232943" algn="l"/>
              </a:tabLst>
            </a:pPr>
            <a:r>
              <a:rPr lang="en-US" sz="1100" dirty="0"/>
              <a:t>Open discussion</a:t>
            </a:r>
          </a:p>
          <a:p>
            <a:pPr marL="232943" indent="-232943">
              <a:lnSpc>
                <a:spcPct val="120000"/>
              </a:lnSpc>
              <a:spcBef>
                <a:spcPts val="204"/>
              </a:spcBef>
              <a:spcAft>
                <a:spcPts val="204"/>
              </a:spcAft>
              <a:buAutoNum type="arabicPeriod" startAt="3"/>
              <a:tabLst>
                <a:tab pos="232943" algn="l"/>
              </a:tabLst>
            </a:pPr>
            <a:r>
              <a:rPr lang="en-US" sz="1100" dirty="0"/>
              <a:t>Open discussion</a:t>
            </a:r>
          </a:p>
          <a:p>
            <a:pPr marL="232943" indent="-232943">
              <a:buFontTx/>
              <a:buAutoNum type="arabicPeriod" startAt="3"/>
              <a:defRPr/>
            </a:pPr>
            <a:endParaRPr lang="en-US" dirty="0" smtClean="0"/>
          </a:p>
          <a:p>
            <a:pPr marL="487121" lvl="2"/>
            <a:endParaRPr lang="en-US" dirty="0" smtClean="0">
              <a:latin typeface="Trebuchet MS" pitchFamily="34" charset="0"/>
            </a:endParaRPr>
          </a:p>
          <a:p>
            <a:pPr marL="730681" lvl="2" indent="-243560">
              <a:buFont typeface="+mj-lt"/>
              <a:buAutoNum type="arabicPeriod" startAt="16"/>
            </a:pPr>
            <a:endParaRPr lang="en-US" dirty="0">
              <a:latin typeface="Trebuchet MS" pitchFamily="34" charset="0"/>
            </a:endParaRPr>
          </a:p>
          <a:p>
            <a:pPr marL="730681" lvl="2" indent="-243560">
              <a:buFont typeface="+mj-lt"/>
              <a:buAutoNum type="arabicPeriod" startAt="15"/>
            </a:pPr>
            <a:endParaRPr lang="en-US" dirty="0" smtClean="0">
              <a:latin typeface="Trebuchet MS" pitchFamily="34" charset="0"/>
            </a:endParaRPr>
          </a:p>
          <a:p>
            <a:pPr marL="1022954" indent="-243560">
              <a:buFont typeface="+mj-lt"/>
              <a:buAutoNum type="arabicPeriod" startAt="3"/>
            </a:pPr>
            <a:endParaRPr lang="en-US" dirty="0" smtClean="0">
              <a:latin typeface="Trebuchet MS" pitchFamily="34" charset="0"/>
            </a:endParaRPr>
          </a:p>
          <a:p>
            <a:pPr marL="730681" lvl="1" indent="-243560">
              <a:buFont typeface="+mj-lt"/>
              <a:buAutoNum type="arabicPeriod" startAt="13"/>
            </a:pP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lvl="0">
              <a:defRPr/>
            </a:pPr>
            <a:r>
              <a:rPr lang="en-US" dirty="0">
                <a:solidFill>
                  <a:prstClr val="black"/>
                </a:solidFill>
              </a:rPr>
              <a:t>Program Year 2016-2017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Beyond Implementation Training 2016-17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7A8439-2D7E-4E58-A4F4-BCD30485A1D9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  <p:sp>
        <p:nvSpPr>
          <p:cNvPr id="10" name="Header Placeholder 9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602886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latin typeface="Trebuchet MS" pitchFamily="34" charset="0"/>
              </a:rPr>
              <a:t>PRESENTER/TRAINER NOTES:</a:t>
            </a:r>
          </a:p>
          <a:p>
            <a:r>
              <a:rPr lang="en-US" b="1" dirty="0" smtClean="0"/>
              <a:t>Answer Key:</a:t>
            </a:r>
          </a:p>
          <a:p>
            <a:pPr marL="487121" lvl="1"/>
            <a:r>
              <a:rPr lang="en-US" dirty="0" smtClean="0"/>
              <a:t>6.  Learning gains by student:</a:t>
            </a:r>
          </a:p>
          <a:p>
            <a:pPr marL="1217802" lvl="2" indent="-243560">
              <a:buFont typeface="+mj-lt"/>
              <a:buAutoNum type="arabicPeriod"/>
            </a:pPr>
            <a:r>
              <a:rPr lang="en-US" dirty="0" smtClean="0"/>
              <a:t>9</a:t>
            </a:r>
          </a:p>
          <a:p>
            <a:pPr marL="1217802" lvl="2" indent="-243560">
              <a:buFont typeface="+mj-lt"/>
              <a:buAutoNum type="arabicPeriod"/>
            </a:pPr>
            <a:r>
              <a:rPr lang="en-US" dirty="0" smtClean="0"/>
              <a:t>-2</a:t>
            </a:r>
          </a:p>
          <a:p>
            <a:pPr marL="1217802" lvl="2" indent="-243560">
              <a:buFont typeface="+mj-lt"/>
              <a:buAutoNum type="arabicPeriod"/>
            </a:pPr>
            <a:r>
              <a:rPr lang="en-US" dirty="0" smtClean="0"/>
              <a:t>8</a:t>
            </a:r>
          </a:p>
          <a:p>
            <a:pPr marL="1217802" lvl="2" indent="-243560">
              <a:buFont typeface="+mj-lt"/>
              <a:buAutoNum type="arabicPeriod"/>
            </a:pPr>
            <a:r>
              <a:rPr lang="en-US" dirty="0" smtClean="0"/>
              <a:t>3</a:t>
            </a:r>
          </a:p>
          <a:p>
            <a:pPr marL="1217802" lvl="2" indent="-243560">
              <a:buFont typeface="+mj-lt"/>
              <a:buAutoNum type="arabicPeriod"/>
            </a:pPr>
            <a:r>
              <a:rPr lang="en-US" dirty="0" smtClean="0"/>
              <a:t>10</a:t>
            </a:r>
          </a:p>
          <a:p>
            <a:pPr marL="1217802" lvl="2" indent="-243560">
              <a:buFont typeface="+mj-lt"/>
              <a:buAutoNum type="arabicPeriod"/>
            </a:pPr>
            <a:r>
              <a:rPr lang="en-US" dirty="0" smtClean="0"/>
              <a:t>4</a:t>
            </a:r>
          </a:p>
          <a:p>
            <a:pPr marL="1217802" lvl="2" indent="-243560">
              <a:buFont typeface="+mj-lt"/>
              <a:buAutoNum type="arabicPeriod"/>
            </a:pPr>
            <a:r>
              <a:rPr lang="en-US" dirty="0" smtClean="0"/>
              <a:t>6</a:t>
            </a:r>
          </a:p>
          <a:p>
            <a:pPr marL="1217802" lvl="2" indent="-243560">
              <a:buFont typeface="+mj-lt"/>
              <a:buAutoNum type="arabicPeriod"/>
            </a:pPr>
            <a:r>
              <a:rPr lang="en-US" dirty="0" smtClean="0"/>
              <a:t>7</a:t>
            </a:r>
          </a:p>
          <a:p>
            <a:pPr marL="1217802" lvl="2" indent="-243560">
              <a:buFont typeface="+mj-lt"/>
              <a:buAutoNum type="arabicPeriod"/>
            </a:pPr>
            <a:r>
              <a:rPr lang="en-US" dirty="0" smtClean="0"/>
              <a:t>-4</a:t>
            </a:r>
          </a:p>
          <a:p>
            <a:pPr marL="730681" lvl="1" indent="-243560">
              <a:buFont typeface="+mj-lt"/>
              <a:buAutoNum type="arabicPeriod" startAt="7"/>
            </a:pPr>
            <a:r>
              <a:rPr lang="en-US" dirty="0" smtClean="0"/>
              <a:t>Darius D., and Sang C.</a:t>
            </a:r>
          </a:p>
          <a:p>
            <a:pPr marL="730681" lvl="1" indent="-243560">
              <a:buFont typeface="+mj-lt"/>
              <a:buAutoNum type="arabicPeriod" startAt="7"/>
            </a:pPr>
            <a:r>
              <a:rPr lang="en-US" dirty="0" smtClean="0"/>
              <a:t>Open discussion </a:t>
            </a:r>
          </a:p>
          <a:p>
            <a:pPr marL="730681" lvl="1" indent="-243560">
              <a:buFont typeface="+mj-lt"/>
              <a:buAutoNum type="arabicPeriod" startAt="7"/>
            </a:pPr>
            <a:r>
              <a:rPr lang="en-US" dirty="0" smtClean="0"/>
              <a:t>No</a:t>
            </a:r>
          </a:p>
          <a:p>
            <a:pPr marL="730681" lvl="1" indent="-243560">
              <a:buFont typeface="+mj-lt"/>
              <a:buAutoNum type="arabicPeriod" startAt="7"/>
            </a:pPr>
            <a:r>
              <a:rPr lang="en-US" dirty="0" smtClean="0"/>
              <a:t>Open discussion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lvl="0">
              <a:defRPr/>
            </a:pPr>
            <a:r>
              <a:rPr lang="en-US" dirty="0">
                <a:solidFill>
                  <a:prstClr val="black"/>
                </a:solidFill>
              </a:rPr>
              <a:t>Program Year 2016-2017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Beyond Implementation Training 2016-17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7A8439-2D7E-4E58-A4F4-BCD30485A1D9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  <p:sp>
        <p:nvSpPr>
          <p:cNvPr id="10" name="Header Placeholder 9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411885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latin typeface="Trebuchet MS" pitchFamily="34" charset="0"/>
              </a:rPr>
              <a:t>PRESENTER/TRAINER NOTES</a:t>
            </a:r>
            <a:r>
              <a:rPr lang="en-US" b="1" dirty="0" smtClean="0">
                <a:latin typeface="Trebuchet MS" pitchFamily="34" charset="0"/>
              </a:rPr>
              <a:t>:</a:t>
            </a:r>
          </a:p>
          <a:p>
            <a:pPr marL="232943" indent="-232943">
              <a:buFont typeface="+mj-lt"/>
              <a:buAutoNum type="arabicPeriod"/>
            </a:pPr>
            <a:r>
              <a:rPr lang="en-US" dirty="0" smtClean="0">
                <a:latin typeface="Trebuchet MS" pitchFamily="34" charset="0"/>
              </a:rPr>
              <a:t>This chart shows a grid that can be used for class performance. </a:t>
            </a:r>
          </a:p>
          <a:p>
            <a:pPr marL="232943" indent="-232943">
              <a:buFont typeface="+mj-lt"/>
              <a:buAutoNum type="arabicPeriod"/>
            </a:pPr>
            <a:r>
              <a:rPr lang="en-US" dirty="0" smtClean="0">
                <a:latin typeface="Trebuchet MS" pitchFamily="34" charset="0"/>
              </a:rPr>
              <a:t>Test administration manuals also contain checklists that can be used for individual student performance.</a:t>
            </a:r>
            <a:endParaRPr lang="en-US" dirty="0">
              <a:latin typeface="Trebuchet MS" pitchFamily="34" charset="0"/>
            </a:endParaRPr>
          </a:p>
          <a:p>
            <a:pPr marL="232943" indent="-232943">
              <a:buFont typeface="+mj-lt"/>
              <a:buAutoNum type="arabicPeriod"/>
            </a:pP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lvl="0">
              <a:defRPr/>
            </a:pPr>
            <a:r>
              <a:rPr lang="en-US" dirty="0">
                <a:solidFill>
                  <a:prstClr val="black"/>
                </a:solidFill>
              </a:rPr>
              <a:t>Program Year 2016-2017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Beyond Implementation Training 2016-17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7A8439-2D7E-4E58-A4F4-BCD30485A1D9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  <p:sp>
        <p:nvSpPr>
          <p:cNvPr id="10" name="Header Placeholder 9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164077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41828">
              <a:spcBef>
                <a:spcPct val="0"/>
              </a:spcBef>
              <a:defRPr/>
            </a:pPr>
            <a:r>
              <a:rPr lang="en-US" dirty="0">
                <a:latin typeface="Trebuchet MS" pitchFamily="34" charset="0"/>
              </a:rPr>
              <a:t>PRESENTER/TRAINER </a:t>
            </a:r>
            <a:r>
              <a:rPr lang="en-US" dirty="0" smtClean="0">
                <a:latin typeface="Trebuchet MS" pitchFamily="34" charset="0"/>
              </a:rPr>
              <a:t>NOTES</a:t>
            </a:r>
          </a:p>
          <a:p>
            <a:pPr defTabSz="941828">
              <a:spcBef>
                <a:spcPct val="0"/>
              </a:spcBef>
              <a:defRPr/>
            </a:pPr>
            <a:endParaRPr lang="en-US" dirty="0" smtClean="0">
              <a:latin typeface="Trebuchet MS" pitchFamily="34" charset="0"/>
            </a:endParaRPr>
          </a:p>
          <a:p>
            <a:pPr defTabSz="941828">
              <a:spcBef>
                <a:spcPct val="0"/>
              </a:spcBef>
              <a:defRPr/>
            </a:pPr>
            <a:r>
              <a:rPr lang="en-US" dirty="0" smtClean="0">
                <a:latin typeface="Trebuchet MS" pitchFamily="34" charset="0"/>
              </a:rPr>
              <a:t>This page contains CASAS contact information.</a:t>
            </a:r>
          </a:p>
          <a:p>
            <a:pPr defTabSz="941828">
              <a:spcBef>
                <a:spcPct val="0"/>
              </a:spcBef>
              <a:defRPr/>
            </a:pPr>
            <a:endParaRPr lang="en-US" dirty="0" smtClean="0">
              <a:latin typeface="Trebuchet MS" pitchFamily="34" charset="0"/>
            </a:endParaRPr>
          </a:p>
          <a:p>
            <a:pPr defTabSz="941828">
              <a:spcBef>
                <a:spcPct val="0"/>
              </a:spcBef>
              <a:defRPr/>
            </a:pPr>
            <a:r>
              <a:rPr lang="en-US" dirty="0" smtClean="0">
                <a:latin typeface="Trebuchet MS" pitchFamily="34" charset="0"/>
              </a:rPr>
              <a:t>Remind participants to complete their training online. Training Completion Directions are included in their folder of materials.</a:t>
            </a:r>
          </a:p>
          <a:p>
            <a:pPr defTabSz="941828">
              <a:spcBef>
                <a:spcPct val="0"/>
              </a:spcBef>
              <a:defRPr/>
            </a:pPr>
            <a:endParaRPr lang="en-US" dirty="0" smtClean="0">
              <a:latin typeface="Trebuchet MS" pitchFamily="34" charset="0"/>
            </a:endParaRPr>
          </a:p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lvl="0">
              <a:defRPr/>
            </a:pPr>
            <a:r>
              <a:rPr lang="en-US" dirty="0">
                <a:solidFill>
                  <a:prstClr val="black"/>
                </a:solidFill>
              </a:rPr>
              <a:t>Program Year 2016-2017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7A8439-2D7E-4E58-A4F4-BCD30485A1D9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  <p:sp>
        <p:nvSpPr>
          <p:cNvPr id="10" name="Header Placeholder 9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</a:t>
            </a:r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9013171"/>
            <a:ext cx="4424812" cy="278754"/>
          </a:xfrm>
          <a:prstGeom prst="rect">
            <a:avLst/>
          </a:prstGeom>
        </p:spPr>
        <p:txBody>
          <a:bodyPr wrap="square" lIns="93177" tIns="46589" rIns="93177" bIns="46589">
            <a:spAutoFit/>
          </a:bodyPr>
          <a:lstStyle/>
          <a:p>
            <a:pPr>
              <a:defRPr/>
            </a:pPr>
            <a:r>
              <a:rPr lang="en-US" sz="1200" dirty="0"/>
              <a:t>Beyond Implementation Training 2016-17</a:t>
            </a:r>
          </a:p>
        </p:txBody>
      </p:sp>
    </p:spTree>
    <p:extLst>
      <p:ext uri="{BB962C8B-B14F-4D97-AF65-F5344CB8AC3E}">
        <p14:creationId xmlns:p14="http://schemas.microsoft.com/office/powerpoint/2010/main" val="24498027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197100" y="696913"/>
            <a:ext cx="26162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701040" y="4493260"/>
            <a:ext cx="5608320" cy="4183380"/>
          </a:xfrm>
        </p:spPr>
        <p:txBody>
          <a:bodyPr/>
          <a:lstStyle/>
          <a:p>
            <a:pPr defTabSz="941828">
              <a:spcBef>
                <a:spcPts val="439"/>
              </a:spcBef>
              <a:defRPr/>
            </a:pPr>
            <a:r>
              <a:rPr lang="en-US" b="1" dirty="0" smtClean="0">
                <a:latin typeface="Trebuchet MS" pitchFamily="34" charset="0"/>
              </a:rPr>
              <a:t>PRESENTER/TRAINER </a:t>
            </a:r>
            <a:r>
              <a:rPr lang="en-US" b="1" dirty="0">
                <a:latin typeface="Trebuchet MS" pitchFamily="34" charset="0"/>
              </a:rPr>
              <a:t>NOTES:</a:t>
            </a:r>
          </a:p>
          <a:p>
            <a:pPr marL="232894" indent="-232894">
              <a:spcBef>
                <a:spcPts val="439"/>
              </a:spcBef>
              <a:buFont typeface="+mj-lt"/>
              <a:buAutoNum type="arabicPeriod"/>
            </a:pPr>
            <a:r>
              <a:rPr lang="en-US" dirty="0">
                <a:latin typeface="Trebuchet MS" pitchFamily="34" charset="0"/>
              </a:rPr>
              <a:t>“Here are some questions to help you think about CASAS implementation at your agency.”</a:t>
            </a:r>
          </a:p>
          <a:p>
            <a:pPr marL="232894" indent="-232894">
              <a:spcBef>
                <a:spcPts val="439"/>
              </a:spcBef>
              <a:buFont typeface="+mj-lt"/>
              <a:buAutoNum type="arabicPeriod"/>
            </a:pPr>
            <a:r>
              <a:rPr lang="en-US" dirty="0">
                <a:latin typeface="Trebuchet MS" pitchFamily="34" charset="0"/>
              </a:rPr>
              <a:t>Take a few minutes </a:t>
            </a:r>
            <a:r>
              <a:rPr lang="en-US" dirty="0" smtClean="0">
                <a:latin typeface="Trebuchet MS" pitchFamily="34" charset="0"/>
              </a:rPr>
              <a:t>to read through the questions.</a:t>
            </a:r>
            <a:endParaRPr lang="en-US" dirty="0">
              <a:latin typeface="Trebuchet MS" pitchFamily="34" charset="0"/>
            </a:endParaRPr>
          </a:p>
          <a:p>
            <a:pPr marL="232894" indent="-232894">
              <a:spcBef>
                <a:spcPts val="439"/>
              </a:spcBef>
              <a:buFont typeface="+mj-lt"/>
              <a:buAutoNum type="arabicPeriod"/>
            </a:pPr>
            <a:r>
              <a:rPr lang="en-US" dirty="0">
                <a:latin typeface="Trebuchet MS" pitchFamily="34" charset="0"/>
              </a:rPr>
              <a:t>Elicit a few responses afterwards.</a:t>
            </a:r>
          </a:p>
          <a:p>
            <a:pPr marL="232894" indent="-232894">
              <a:spcBef>
                <a:spcPts val="439"/>
              </a:spcBef>
              <a:buFont typeface="+mj-lt"/>
              <a:buAutoNum type="arabicPeriod"/>
            </a:pPr>
            <a:r>
              <a:rPr lang="en-US" dirty="0">
                <a:latin typeface="Trebuchet MS" pitchFamily="34" charset="0"/>
              </a:rPr>
              <a:t>Point out similarities and differences between agencies.</a:t>
            </a:r>
          </a:p>
          <a:p>
            <a:pPr marL="232894" indent="-232894">
              <a:spcBef>
                <a:spcPts val="439"/>
              </a:spcBef>
              <a:buFont typeface="+mj-lt"/>
              <a:buAutoNum type="arabicPeriod"/>
            </a:pPr>
            <a:r>
              <a:rPr lang="en-US" dirty="0">
                <a:latin typeface="Trebuchet MS" pitchFamily="34" charset="0"/>
              </a:rPr>
              <a:t>Explain that you will allow time at the end of the session for any questions if needed.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black"/>
                </a:solidFill>
              </a:rPr>
              <a:t>Beyond Implementation Training 2016-17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  <p:sp>
        <p:nvSpPr>
          <p:cNvPr id="6" name="Rectangle 5"/>
          <p:cNvSpPr/>
          <p:nvPr/>
        </p:nvSpPr>
        <p:spPr>
          <a:xfrm>
            <a:off x="5241028" y="-15598"/>
            <a:ext cx="1767750" cy="281616"/>
          </a:xfrm>
          <a:prstGeom prst="rect">
            <a:avLst/>
          </a:prstGeom>
        </p:spPr>
        <p:txBody>
          <a:bodyPr wrap="none" lIns="93177" tIns="46589" rIns="93177" bIns="46589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prstClr val="black"/>
                </a:solidFill>
                <a:latin typeface="Calibri"/>
              </a:rPr>
              <a:t>Program Year 2016-2017</a:t>
            </a:r>
          </a:p>
        </p:txBody>
      </p:sp>
      <p:sp>
        <p:nvSpPr>
          <p:cNvPr id="7" name="Rectangle 6"/>
          <p:cNvSpPr/>
          <p:nvPr/>
        </p:nvSpPr>
        <p:spPr>
          <a:xfrm>
            <a:off x="34918" y="58798"/>
            <a:ext cx="3505200" cy="281616"/>
          </a:xfrm>
          <a:prstGeom prst="rect">
            <a:avLst/>
          </a:prstGeom>
        </p:spPr>
        <p:txBody>
          <a:bodyPr lIns="93177" tIns="46589" rIns="93177" bIns="46589">
            <a:spAutoFit/>
          </a:bodyPr>
          <a:lstStyle/>
          <a:p>
            <a:pPr>
              <a:defRPr/>
            </a:pPr>
            <a:r>
              <a:rPr lang="en-US" sz="1200" dirty="0">
                <a:latin typeface="+mn-lt"/>
              </a:rPr>
              <a:t>CASAS Beyond Implementation Training</a:t>
            </a:r>
          </a:p>
        </p:txBody>
      </p:sp>
    </p:spTree>
    <p:extLst>
      <p:ext uri="{BB962C8B-B14F-4D97-AF65-F5344CB8AC3E}">
        <p14:creationId xmlns:p14="http://schemas.microsoft.com/office/powerpoint/2010/main" val="145925708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defTabSz="931774">
              <a:defRPr/>
            </a:pPr>
            <a:fld id="{3851D73E-79B9-4A11-A286-BC86322183E6}" type="slidenum">
              <a:rPr lang="en-US">
                <a:solidFill>
                  <a:prstClr val="black"/>
                </a:solidFill>
              </a:rPr>
              <a:pPr defTabSz="931774">
                <a:defRPr/>
              </a:pPr>
              <a:t>20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Header Placeholder 7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pPr defTabSz="931774">
              <a:defRPr/>
            </a:pPr>
            <a:r>
              <a:rPr lang="en-US" dirty="0">
                <a:solidFill>
                  <a:prstClr val="black"/>
                </a:solidFill>
                <a:latin typeface="Calibri"/>
              </a:rPr>
              <a:t>CASAS Beyond Implementation Training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idx="14"/>
          </p:nvPr>
        </p:nvSpPr>
        <p:spPr/>
        <p:txBody>
          <a:bodyPr/>
          <a:lstStyle/>
          <a:p>
            <a:pPr lvl="0">
              <a:defRPr/>
            </a:pPr>
            <a:r>
              <a:rPr lang="en-US" dirty="0">
                <a:solidFill>
                  <a:prstClr val="black"/>
                </a:solidFill>
                <a:latin typeface="Calibri"/>
              </a:rPr>
              <a:t>Program Year </a:t>
            </a:r>
            <a:r>
              <a:rPr lang="en-US" dirty="0">
                <a:solidFill>
                  <a:prstClr val="black"/>
                </a:solidFill>
              </a:rPr>
              <a:t>2016-2017</a:t>
            </a:r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 smtClean="0"/>
              <a:t>You have an informational sheet in your folder that walks you through training completion directions.</a:t>
            </a:r>
          </a:p>
          <a:p>
            <a:r>
              <a:rPr lang="en-US" dirty="0" smtClean="0"/>
              <a:t>This allows you to submit a training verification form and receive a certificate of completion via e-mail.</a:t>
            </a:r>
          </a:p>
          <a:p>
            <a:endParaRPr lang="en-US" dirty="0"/>
          </a:p>
          <a:p>
            <a:r>
              <a:rPr lang="en-US" dirty="0" smtClean="0"/>
              <a:t>Thank you for attending today’s Beyond Implementation Training session.</a:t>
            </a:r>
          </a:p>
          <a:p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defTabSz="931774">
              <a:defRPr/>
            </a:pPr>
            <a:r>
              <a:rPr lang="en-US" smtClean="0">
                <a:solidFill>
                  <a:prstClr val="black"/>
                </a:solidFill>
                <a:latin typeface="Calibri"/>
              </a:rPr>
              <a:t>Beyond Implementation Training 2016-17</a:t>
            </a:r>
            <a:endParaRPr lang="en-US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016840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41828">
              <a:spcBef>
                <a:spcPct val="0"/>
              </a:spcBef>
              <a:defRPr/>
            </a:pPr>
            <a:r>
              <a:rPr lang="en-US" b="1" dirty="0">
                <a:latin typeface="Trebuchet MS" pitchFamily="34" charset="0"/>
              </a:rPr>
              <a:t>PRESENTER/TRAINER NOTES</a:t>
            </a:r>
            <a:r>
              <a:rPr lang="en-US" b="1" dirty="0" smtClean="0">
                <a:latin typeface="Trebuchet MS" pitchFamily="34" charset="0"/>
              </a:rPr>
              <a:t>:</a:t>
            </a:r>
          </a:p>
          <a:p>
            <a:pPr defTabSz="941828">
              <a:spcBef>
                <a:spcPct val="0"/>
              </a:spcBef>
              <a:defRPr/>
            </a:pPr>
            <a:endParaRPr lang="en-US" b="1" dirty="0" smtClean="0">
              <a:latin typeface="Trebuchet MS" pitchFamily="34" charset="0"/>
            </a:endParaRPr>
          </a:p>
          <a:p>
            <a:pPr marL="237797" indent="-237797" defTabSz="941828">
              <a:spcBef>
                <a:spcPct val="0"/>
              </a:spcBef>
              <a:buAutoNum type="arabicPeriod"/>
              <a:defRPr/>
            </a:pPr>
            <a:r>
              <a:rPr lang="en-US" dirty="0" smtClean="0">
                <a:latin typeface="Trebuchet MS" pitchFamily="34" charset="0"/>
              </a:rPr>
              <a:t>Have participants take out the CASAS Competencies from their folders.</a:t>
            </a:r>
            <a:endParaRPr lang="en-US" dirty="0">
              <a:latin typeface="Trebuchet MS" pitchFamily="34" charset="0"/>
            </a:endParaRPr>
          </a:p>
          <a:p>
            <a:pPr marL="232894" indent="-232894">
              <a:buFont typeface="+mj-lt"/>
              <a:buAutoNum type="arabicPeriod"/>
            </a:pPr>
            <a:r>
              <a:rPr lang="en-US" dirty="0">
                <a:latin typeface="Trebuchet MS" pitchFamily="34" charset="0"/>
              </a:rPr>
              <a:t>Have participants work with a partner and select one of the three scenarios.</a:t>
            </a:r>
          </a:p>
          <a:p>
            <a:pPr marL="232894" indent="-232894">
              <a:buFont typeface="+mj-lt"/>
              <a:buAutoNum type="arabicPeriod"/>
            </a:pPr>
            <a:r>
              <a:rPr lang="en-US" dirty="0">
                <a:latin typeface="Trebuchet MS" pitchFamily="34" charset="0"/>
              </a:rPr>
              <a:t>Have each group report back on one specific scenario and the competencies they chose.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8829967"/>
            <a:ext cx="3037840" cy="464819"/>
          </a:xfrm>
        </p:spPr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black"/>
                </a:solidFill>
              </a:rPr>
              <a:t>Beyond Implementation Training 2016-17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  <p:sp>
        <p:nvSpPr>
          <p:cNvPr id="6" name="Rectangle 5"/>
          <p:cNvSpPr/>
          <p:nvPr/>
        </p:nvSpPr>
        <p:spPr>
          <a:xfrm>
            <a:off x="5242650" y="0"/>
            <a:ext cx="1767750" cy="281616"/>
          </a:xfrm>
          <a:prstGeom prst="rect">
            <a:avLst/>
          </a:prstGeom>
        </p:spPr>
        <p:txBody>
          <a:bodyPr wrap="none" lIns="93177" tIns="46589" rIns="93177" bIns="46589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prstClr val="black"/>
                </a:solidFill>
                <a:latin typeface="Calibri"/>
              </a:rPr>
              <a:t>Program Year 2016-2017</a:t>
            </a:r>
          </a:p>
        </p:txBody>
      </p:sp>
      <p:sp>
        <p:nvSpPr>
          <p:cNvPr id="7" name="Rectangle 6"/>
          <p:cNvSpPr/>
          <p:nvPr/>
        </p:nvSpPr>
        <p:spPr>
          <a:xfrm>
            <a:off x="0" y="40127"/>
            <a:ext cx="3505200" cy="281616"/>
          </a:xfrm>
          <a:prstGeom prst="rect">
            <a:avLst/>
          </a:prstGeom>
        </p:spPr>
        <p:txBody>
          <a:bodyPr lIns="93177" tIns="46589" rIns="93177" bIns="46589">
            <a:spAutoFit/>
          </a:bodyPr>
          <a:lstStyle/>
          <a:p>
            <a:pPr>
              <a:defRPr/>
            </a:pPr>
            <a:r>
              <a:rPr lang="en-US" sz="1200" dirty="0">
                <a:latin typeface="+mn-lt"/>
              </a:rPr>
              <a:t>CASAS Beyond Implementation Training</a:t>
            </a:r>
          </a:p>
        </p:txBody>
      </p:sp>
    </p:spTree>
    <p:extLst>
      <p:ext uri="{BB962C8B-B14F-4D97-AF65-F5344CB8AC3E}">
        <p14:creationId xmlns:p14="http://schemas.microsoft.com/office/powerpoint/2010/main" val="36993654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41828">
              <a:spcBef>
                <a:spcPct val="0"/>
              </a:spcBef>
              <a:defRPr/>
            </a:pPr>
            <a:r>
              <a:rPr lang="en-US" b="1" dirty="0">
                <a:latin typeface="Trebuchet MS" pitchFamily="34" charset="0"/>
              </a:rPr>
              <a:t>PRESENTER/TRAINER NOTES:</a:t>
            </a:r>
          </a:p>
          <a:p>
            <a:pPr marL="232894" indent="-232894">
              <a:buFont typeface="+mj-lt"/>
              <a:buAutoNum type="arabicPeriod"/>
            </a:pPr>
            <a:r>
              <a:rPr lang="en-US" dirty="0" smtClean="0">
                <a:latin typeface="Trebuchet MS" pitchFamily="34" charset="0"/>
              </a:rPr>
              <a:t>Go </a:t>
            </a:r>
            <a:r>
              <a:rPr lang="en-US" dirty="0">
                <a:latin typeface="Trebuchet MS" pitchFamily="34" charset="0"/>
              </a:rPr>
              <a:t>through the top scenario with participants and solicit examples of Content Standards that correspond to the </a:t>
            </a:r>
            <a:r>
              <a:rPr lang="en-US" dirty="0" smtClean="0">
                <a:latin typeface="Trebuchet MS" pitchFamily="34" charset="0"/>
              </a:rPr>
              <a:t>Competency</a:t>
            </a:r>
            <a:r>
              <a:rPr lang="en-US" dirty="0">
                <a:latin typeface="Trebuchet MS" pitchFamily="34" charset="0"/>
              </a:rPr>
              <a:t>.</a:t>
            </a:r>
          </a:p>
          <a:p>
            <a:pPr marL="232894" indent="-232894">
              <a:buFont typeface="+mj-lt"/>
              <a:buAutoNum type="arabicPeriod"/>
            </a:pPr>
            <a:r>
              <a:rPr lang="en-US" dirty="0" smtClean="0">
                <a:latin typeface="Trebuchet MS" pitchFamily="34" charset="0"/>
              </a:rPr>
              <a:t>If </a:t>
            </a:r>
            <a:r>
              <a:rPr lang="en-US" dirty="0">
                <a:latin typeface="Trebuchet MS" pitchFamily="34" charset="0"/>
              </a:rPr>
              <a:t>time permits, have participants work in pairs or groups to select a competency from the previous slide and complete the exercise on the bottom half of the page.</a:t>
            </a:r>
          </a:p>
          <a:p>
            <a:pPr marL="232894" indent="-232894">
              <a:buFont typeface="+mj-lt"/>
              <a:buAutoNum type="arabicPeriod"/>
            </a:pPr>
            <a:r>
              <a:rPr lang="en-US" dirty="0" smtClean="0">
                <a:latin typeface="Trebuchet MS" pitchFamily="34" charset="0"/>
              </a:rPr>
              <a:t>Encourage </a:t>
            </a:r>
            <a:r>
              <a:rPr lang="en-US" dirty="0">
                <a:latin typeface="Trebuchet MS" pitchFamily="34" charset="0"/>
              </a:rPr>
              <a:t>them to use the second mapping activity </a:t>
            </a:r>
            <a:r>
              <a:rPr lang="en-US" dirty="0" smtClean="0">
                <a:latin typeface="Trebuchet MS" pitchFamily="34" charset="0"/>
              </a:rPr>
              <a:t>for </a:t>
            </a:r>
            <a:r>
              <a:rPr lang="en-US" dirty="0">
                <a:latin typeface="Trebuchet MS" pitchFamily="34" charset="0"/>
              </a:rPr>
              <a:t>staff development </a:t>
            </a:r>
            <a:r>
              <a:rPr lang="en-US" dirty="0" smtClean="0">
                <a:latin typeface="Trebuchet MS" pitchFamily="34" charset="0"/>
              </a:rPr>
              <a:t>at </a:t>
            </a:r>
            <a:r>
              <a:rPr lang="en-US" dirty="0">
                <a:latin typeface="Trebuchet MS" pitchFamily="34" charset="0"/>
              </a:rPr>
              <a:t>their agency</a:t>
            </a:r>
            <a:r>
              <a:rPr lang="en-US" dirty="0" smtClean="0">
                <a:latin typeface="Trebuchet MS" pitchFamily="34" charset="0"/>
              </a:rPr>
              <a:t>.</a:t>
            </a:r>
            <a:endParaRPr lang="en-US" b="1" dirty="0">
              <a:latin typeface="Trebuchet MS" pitchFamily="34" charset="0"/>
            </a:endParaRPr>
          </a:p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Beyond Implementation Training 2016-17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7A8439-2D7E-4E58-A4F4-BCD30485A1D9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5241028" y="-22277"/>
            <a:ext cx="1767750" cy="281616"/>
          </a:xfrm>
          <a:prstGeom prst="rect">
            <a:avLst/>
          </a:prstGeom>
        </p:spPr>
        <p:txBody>
          <a:bodyPr wrap="none" lIns="93177" tIns="46589" rIns="93177" bIns="46589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prstClr val="black"/>
                </a:solidFill>
                <a:latin typeface="Calibri"/>
              </a:rPr>
              <a:t>Program Year 2016-2017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40127"/>
            <a:ext cx="3505200" cy="281616"/>
          </a:xfrm>
          <a:prstGeom prst="rect">
            <a:avLst/>
          </a:prstGeom>
        </p:spPr>
        <p:txBody>
          <a:bodyPr lIns="93177" tIns="46589" rIns="93177" bIns="46589">
            <a:spAutoFit/>
          </a:bodyPr>
          <a:lstStyle/>
          <a:p>
            <a:pPr>
              <a:defRPr/>
            </a:pPr>
            <a:r>
              <a:rPr lang="en-US" sz="1200" dirty="0">
                <a:latin typeface="+mn-lt"/>
              </a:rPr>
              <a:t>CASAS Beyond Implementation Training</a:t>
            </a:r>
          </a:p>
        </p:txBody>
      </p:sp>
    </p:spTree>
    <p:extLst>
      <p:ext uri="{BB962C8B-B14F-4D97-AF65-F5344CB8AC3E}">
        <p14:creationId xmlns:p14="http://schemas.microsoft.com/office/powerpoint/2010/main" val="21788825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latin typeface="Trebuchet MS" pitchFamily="34" charset="0"/>
              </a:rPr>
              <a:t>PRESENTER/TRAINER NOTES</a:t>
            </a:r>
            <a:r>
              <a:rPr lang="en-US" b="1" dirty="0" smtClean="0">
                <a:latin typeface="Trebuchet MS" pitchFamily="34" charset="0"/>
              </a:rPr>
              <a:t>:</a:t>
            </a:r>
            <a:endParaRPr lang="en-US" dirty="0" smtClean="0"/>
          </a:p>
          <a:p>
            <a:r>
              <a:rPr lang="en-US" dirty="0" smtClean="0"/>
              <a:t>1.  Pages 5 and 6 are references for participants to use to complete Activity 3. 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black"/>
                </a:solidFill>
              </a:rPr>
              <a:t>Beyond Implementation Training 2016-17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5</a:t>
            </a:fld>
            <a:endParaRPr lang="en-US" altLang="en-US"/>
          </a:p>
        </p:txBody>
      </p:sp>
      <p:sp>
        <p:nvSpPr>
          <p:cNvPr id="6" name="Rectangle 5"/>
          <p:cNvSpPr/>
          <p:nvPr/>
        </p:nvSpPr>
        <p:spPr>
          <a:xfrm>
            <a:off x="5258767" y="0"/>
            <a:ext cx="1767750" cy="281616"/>
          </a:xfrm>
          <a:prstGeom prst="rect">
            <a:avLst/>
          </a:prstGeom>
        </p:spPr>
        <p:txBody>
          <a:bodyPr wrap="none" lIns="93177" tIns="46589" rIns="93177" bIns="46589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prstClr val="black"/>
                </a:solidFill>
                <a:latin typeface="Calibri"/>
              </a:rPr>
              <a:t>Program Year 2016-2017</a:t>
            </a:r>
          </a:p>
        </p:txBody>
      </p:sp>
      <p:sp>
        <p:nvSpPr>
          <p:cNvPr id="7" name="Rectangle 6"/>
          <p:cNvSpPr/>
          <p:nvPr/>
        </p:nvSpPr>
        <p:spPr>
          <a:xfrm>
            <a:off x="8058" y="40127"/>
            <a:ext cx="3505200" cy="281616"/>
          </a:xfrm>
          <a:prstGeom prst="rect">
            <a:avLst/>
          </a:prstGeom>
        </p:spPr>
        <p:txBody>
          <a:bodyPr lIns="93177" tIns="46589" rIns="93177" bIns="46589">
            <a:spAutoFit/>
          </a:bodyPr>
          <a:lstStyle/>
          <a:p>
            <a:pPr>
              <a:defRPr/>
            </a:pPr>
            <a:r>
              <a:rPr lang="en-US" sz="1200" dirty="0">
                <a:latin typeface="+mn-lt"/>
              </a:rPr>
              <a:t>CASAS Beyond Implementation Training</a:t>
            </a:r>
          </a:p>
        </p:txBody>
      </p:sp>
    </p:spTree>
    <p:extLst>
      <p:ext uri="{BB962C8B-B14F-4D97-AF65-F5344CB8AC3E}">
        <p14:creationId xmlns:p14="http://schemas.microsoft.com/office/powerpoint/2010/main" val="25307023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latin typeface="Trebuchet MS" pitchFamily="34" charset="0"/>
              </a:rPr>
              <a:t>PRESENTER/TRAINER NOTES:</a:t>
            </a:r>
            <a:endParaRPr lang="en-US" dirty="0"/>
          </a:p>
          <a:p>
            <a:r>
              <a:rPr lang="en-US" dirty="0"/>
              <a:t>1.  Pages 5 and 6 are references for participants to use to complete Activity 3. 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black"/>
                </a:solidFill>
              </a:rPr>
              <a:t>Beyond Implementation Training 2016-17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6</a:t>
            </a:fld>
            <a:endParaRPr lang="en-US" altLang="en-US"/>
          </a:p>
        </p:txBody>
      </p:sp>
      <p:sp>
        <p:nvSpPr>
          <p:cNvPr id="6" name="Rectangle 5"/>
          <p:cNvSpPr/>
          <p:nvPr/>
        </p:nvSpPr>
        <p:spPr>
          <a:xfrm>
            <a:off x="5242650" y="-24042"/>
            <a:ext cx="1767750" cy="281616"/>
          </a:xfrm>
          <a:prstGeom prst="rect">
            <a:avLst/>
          </a:prstGeom>
        </p:spPr>
        <p:txBody>
          <a:bodyPr wrap="none" lIns="93177" tIns="46589" rIns="93177" bIns="46589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prstClr val="black"/>
                </a:solidFill>
                <a:latin typeface="Calibri"/>
              </a:rPr>
              <a:t>Program Year 2016-2017</a:t>
            </a:r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3505200" cy="281616"/>
          </a:xfrm>
          <a:prstGeom prst="rect">
            <a:avLst/>
          </a:prstGeom>
        </p:spPr>
        <p:txBody>
          <a:bodyPr lIns="93177" tIns="46589" rIns="93177" bIns="46589">
            <a:spAutoFit/>
          </a:bodyPr>
          <a:lstStyle/>
          <a:p>
            <a:pPr>
              <a:defRPr/>
            </a:pPr>
            <a:r>
              <a:rPr lang="en-US" sz="1200" dirty="0">
                <a:latin typeface="+mn-lt"/>
              </a:rPr>
              <a:t>CASAS Beyond Implementation Training</a:t>
            </a:r>
          </a:p>
        </p:txBody>
      </p:sp>
    </p:spTree>
    <p:extLst>
      <p:ext uri="{BB962C8B-B14F-4D97-AF65-F5344CB8AC3E}">
        <p14:creationId xmlns:p14="http://schemas.microsoft.com/office/powerpoint/2010/main" val="6298567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latin typeface="Trebuchet MS" pitchFamily="34" charset="0"/>
              </a:rPr>
              <a:t>PRESENTER/TRAINER NOTES</a:t>
            </a:r>
            <a:r>
              <a:rPr lang="en-US" b="1" dirty="0" smtClean="0">
                <a:latin typeface="Trebuchet MS" pitchFamily="34" charset="0"/>
              </a:rPr>
              <a:t>:</a:t>
            </a:r>
          </a:p>
          <a:p>
            <a:endParaRPr lang="en-US" b="1" dirty="0" smtClean="0">
              <a:latin typeface="Trebuchet MS" pitchFamily="34" charset="0"/>
            </a:endParaRPr>
          </a:p>
          <a:p>
            <a:r>
              <a:rPr lang="en-US" b="1" dirty="0" smtClean="0">
                <a:latin typeface="Trebuchet MS" pitchFamily="34" charset="0"/>
              </a:rPr>
              <a:t>Explain to participants that this next section contains resources for your</a:t>
            </a:r>
            <a:r>
              <a:rPr lang="en-US" b="1" baseline="0" dirty="0" smtClean="0">
                <a:latin typeface="Trebuchet MS" pitchFamily="34" charset="0"/>
              </a:rPr>
              <a:t> agency staff.</a:t>
            </a:r>
            <a:endParaRPr lang="en-US" dirty="0" smtClean="0">
              <a:latin typeface="Trebuchet MS" pitchFamily="34" charset="0"/>
            </a:endParaRPr>
          </a:p>
          <a:p>
            <a:pPr marL="232894" indent="-232894" defTabSz="931581">
              <a:buFont typeface="+mj-lt"/>
              <a:buAutoNum type="arabicPeriod"/>
            </a:pPr>
            <a:r>
              <a:rPr lang="en-US" dirty="0" smtClean="0">
                <a:latin typeface="Trebuchet MS" pitchFamily="34" charset="0"/>
              </a:rPr>
              <a:t>Review titles for each section.</a:t>
            </a:r>
          </a:p>
          <a:p>
            <a:pPr marL="232894" indent="-232894">
              <a:buFont typeface="+mj-lt"/>
              <a:buAutoNum type="arabicPeriod"/>
            </a:pPr>
            <a:r>
              <a:rPr lang="en-US" dirty="0" smtClean="0">
                <a:latin typeface="Trebuchet MS" pitchFamily="34" charset="0"/>
              </a:rPr>
              <a:t>Explain to participants that the Resource Section is for them to take back to their agencies. </a:t>
            </a:r>
          </a:p>
          <a:p>
            <a:pPr marL="232894" indent="-232894">
              <a:buFont typeface="+mj-lt"/>
              <a:buAutoNum type="arabicPeriod"/>
            </a:pPr>
            <a:r>
              <a:rPr lang="en-US" dirty="0" smtClean="0">
                <a:latin typeface="Trebuchet MS" pitchFamily="34" charset="0"/>
              </a:rPr>
              <a:t>Encourage them to share these resources with other staff.</a:t>
            </a:r>
          </a:p>
          <a:p>
            <a:pPr marL="232894" indent="-232894">
              <a:buFont typeface="+mj-lt"/>
              <a:buAutoNum type="arabicPeriod"/>
            </a:pPr>
            <a:r>
              <a:rPr lang="en-US" dirty="0" smtClean="0">
                <a:latin typeface="Trebuchet MS" pitchFamily="34" charset="0"/>
              </a:rPr>
              <a:t>These are designed to generate discussion and may be used as staff development activities.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Beyond Implementation Training 2016-17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7A8439-2D7E-4E58-A4F4-BCD30485A1D9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241028" y="0"/>
            <a:ext cx="1767750" cy="281616"/>
          </a:xfrm>
          <a:prstGeom prst="rect">
            <a:avLst/>
          </a:prstGeom>
        </p:spPr>
        <p:txBody>
          <a:bodyPr wrap="none" lIns="93177" tIns="46589" rIns="93177" bIns="46589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prstClr val="black"/>
                </a:solidFill>
                <a:latin typeface="Calibri"/>
              </a:rPr>
              <a:t>Program Year 2016-2017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3505200" cy="281616"/>
          </a:xfrm>
          <a:prstGeom prst="rect">
            <a:avLst/>
          </a:prstGeom>
        </p:spPr>
        <p:txBody>
          <a:bodyPr lIns="93177" tIns="46589" rIns="93177" bIns="46589">
            <a:spAutoFit/>
          </a:bodyPr>
          <a:lstStyle/>
          <a:p>
            <a:pPr>
              <a:defRPr/>
            </a:pPr>
            <a:r>
              <a:rPr lang="en-US" sz="1200" dirty="0">
                <a:latin typeface="+mn-lt"/>
              </a:rPr>
              <a:t>CASAS Beyond Implementation Training</a:t>
            </a:r>
          </a:p>
        </p:txBody>
      </p:sp>
    </p:spTree>
    <p:extLst>
      <p:ext uri="{BB962C8B-B14F-4D97-AF65-F5344CB8AC3E}">
        <p14:creationId xmlns:p14="http://schemas.microsoft.com/office/powerpoint/2010/main" val="11670603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latin typeface="Trebuchet MS" pitchFamily="34" charset="0"/>
              </a:rPr>
              <a:t>PRESENTER/TRAINER NOTES:</a:t>
            </a:r>
          </a:p>
          <a:p>
            <a:pPr marL="243560" indent="-243560">
              <a:buFont typeface="+mj-lt"/>
              <a:buAutoNum type="arabicPeriod"/>
            </a:pPr>
            <a:r>
              <a:rPr lang="en-US" dirty="0">
                <a:latin typeface="Trebuchet MS" pitchFamily="34" charset="0"/>
              </a:rPr>
              <a:t>Encourage </a:t>
            </a:r>
            <a:r>
              <a:rPr lang="en-US" dirty="0" smtClean="0">
                <a:latin typeface="Trebuchet MS" pitchFamily="34" charset="0"/>
              </a:rPr>
              <a:t>participants </a:t>
            </a:r>
            <a:r>
              <a:rPr lang="en-US" dirty="0">
                <a:latin typeface="Trebuchet MS" pitchFamily="34" charset="0"/>
              </a:rPr>
              <a:t>to share </a:t>
            </a:r>
            <a:r>
              <a:rPr lang="en-US" dirty="0" smtClean="0">
                <a:latin typeface="Trebuchet MS" pitchFamily="34" charset="0"/>
              </a:rPr>
              <a:t>these discussion questions with their agency staff</a:t>
            </a:r>
            <a:r>
              <a:rPr lang="en-US" dirty="0">
                <a:latin typeface="Trebuchet MS" pitchFamily="34" charset="0"/>
              </a:rPr>
              <a:t>.</a:t>
            </a:r>
          </a:p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Beyond Implementation Training 2016-17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7A8439-2D7E-4E58-A4F4-BCD30485A1D9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241028" y="-6248"/>
            <a:ext cx="1767750" cy="281616"/>
          </a:xfrm>
          <a:prstGeom prst="rect">
            <a:avLst/>
          </a:prstGeom>
        </p:spPr>
        <p:txBody>
          <a:bodyPr wrap="none" lIns="93177" tIns="46589" rIns="93177" bIns="46589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prstClr val="black"/>
                </a:solidFill>
                <a:latin typeface="Calibri"/>
              </a:rPr>
              <a:t>Program Year 2016-2017</a:t>
            </a:r>
          </a:p>
        </p:txBody>
      </p:sp>
      <p:sp>
        <p:nvSpPr>
          <p:cNvPr id="6" name="Rectangle 5"/>
          <p:cNvSpPr/>
          <p:nvPr/>
        </p:nvSpPr>
        <p:spPr>
          <a:xfrm>
            <a:off x="29545" y="40127"/>
            <a:ext cx="3505200" cy="281616"/>
          </a:xfrm>
          <a:prstGeom prst="rect">
            <a:avLst/>
          </a:prstGeom>
        </p:spPr>
        <p:txBody>
          <a:bodyPr lIns="93177" tIns="46589" rIns="93177" bIns="46589">
            <a:spAutoFit/>
          </a:bodyPr>
          <a:lstStyle/>
          <a:p>
            <a:pPr>
              <a:defRPr/>
            </a:pPr>
            <a:r>
              <a:rPr lang="en-US" sz="1200" dirty="0">
                <a:latin typeface="+mn-lt"/>
              </a:rPr>
              <a:t>CASAS Beyond Implementation Training</a:t>
            </a:r>
          </a:p>
        </p:txBody>
      </p:sp>
    </p:spTree>
    <p:extLst>
      <p:ext uri="{BB962C8B-B14F-4D97-AF65-F5344CB8AC3E}">
        <p14:creationId xmlns:p14="http://schemas.microsoft.com/office/powerpoint/2010/main" val="16704775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latin typeface="Trebuchet MS" pitchFamily="34" charset="0"/>
              </a:rPr>
              <a:t>PRESENTER/TRAINER NOTES:</a:t>
            </a:r>
          </a:p>
          <a:p>
            <a:pPr marL="243560" indent="-243560">
              <a:buFont typeface="+mj-lt"/>
              <a:buAutoNum type="arabicPeriod"/>
            </a:pPr>
            <a:r>
              <a:rPr lang="en-US" dirty="0">
                <a:latin typeface="Trebuchet MS" pitchFamily="34" charset="0"/>
              </a:rPr>
              <a:t>Encourage participants to share these discussion questions with their agency staff.</a:t>
            </a:r>
          </a:p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Beyond Implementation Training 2016-17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7A8439-2D7E-4E58-A4F4-BCD30485A1D9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241028" y="0"/>
            <a:ext cx="1767750" cy="281616"/>
          </a:xfrm>
          <a:prstGeom prst="rect">
            <a:avLst/>
          </a:prstGeom>
        </p:spPr>
        <p:txBody>
          <a:bodyPr wrap="none" lIns="93177" tIns="46589" rIns="93177" bIns="46589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prstClr val="black"/>
                </a:solidFill>
                <a:latin typeface="Calibri"/>
              </a:rPr>
              <a:t>Program Year 2016-2017</a:t>
            </a:r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3505200" cy="281616"/>
          </a:xfrm>
          <a:prstGeom prst="rect">
            <a:avLst/>
          </a:prstGeom>
        </p:spPr>
        <p:txBody>
          <a:bodyPr lIns="93177" tIns="46589" rIns="93177" bIns="46589">
            <a:spAutoFit/>
          </a:bodyPr>
          <a:lstStyle/>
          <a:p>
            <a:pPr>
              <a:defRPr/>
            </a:pPr>
            <a:r>
              <a:rPr lang="en-US" sz="1200" dirty="0">
                <a:latin typeface="+mn-lt"/>
              </a:rPr>
              <a:t>CASAS Beyond Implementation Training</a:t>
            </a:r>
          </a:p>
        </p:txBody>
      </p:sp>
    </p:spTree>
    <p:extLst>
      <p:ext uri="{BB962C8B-B14F-4D97-AF65-F5344CB8AC3E}">
        <p14:creationId xmlns:p14="http://schemas.microsoft.com/office/powerpoint/2010/main" val="18920939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-1191" y="8128000"/>
            <a:ext cx="6858001" cy="1016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sz="1470" dirty="0" smtClean="0">
                <a:latin typeface="Trebuchet MS" panose="020B0603020202020204" pitchFamily="34" charset="0"/>
              </a:rPr>
              <a:t>CASAS Beyond Implementation 2016-17</a:t>
            </a:r>
            <a:endParaRPr lang="en-US" sz="1470" dirty="0">
              <a:latin typeface="Trebuchet MS" panose="020B0603020202020204" pitchFamily="34" charset="0"/>
            </a:endParaRPr>
          </a:p>
        </p:txBody>
      </p:sp>
      <p:sp>
        <p:nvSpPr>
          <p:cNvPr id="5" name="Rectangle 4"/>
          <p:cNvSpPr/>
          <p:nvPr userDrawn="1"/>
        </p:nvSpPr>
        <p:spPr>
          <a:xfrm>
            <a:off x="-1191" y="1828800"/>
            <a:ext cx="6858001" cy="5994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228600" y="2133600"/>
            <a:ext cx="5429250" cy="2438400"/>
          </a:xfrm>
        </p:spPr>
        <p:txBody>
          <a:bodyPr/>
          <a:lstStyle>
            <a:lvl1pPr>
              <a:defRPr sz="5333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"/>
          </p:nvPr>
        </p:nvSpPr>
        <p:spPr>
          <a:xfrm>
            <a:off x="2800351" y="4978400"/>
            <a:ext cx="3827462" cy="2540000"/>
          </a:xfrm>
        </p:spPr>
        <p:txBody>
          <a:bodyPr>
            <a:normAutofit/>
          </a:bodyPr>
          <a:lstStyle>
            <a:lvl1pPr marL="0" indent="0" algn="r">
              <a:lnSpc>
                <a:spcPct val="200000"/>
              </a:lnSpc>
              <a:buNone/>
              <a:defRPr sz="2400" b="0">
                <a:solidFill>
                  <a:srgbClr val="005596"/>
                </a:solidFill>
                <a:latin typeface="Trebuchet MS" pitchFamily="34" charset="0"/>
                <a:cs typeface="Arial" pitchFamily="34" charset="0"/>
              </a:defRPr>
            </a:lvl1pPr>
            <a:lvl2pPr marL="609585" indent="0" algn="r">
              <a:lnSpc>
                <a:spcPct val="200000"/>
              </a:lnSpc>
              <a:buNone/>
              <a:defRPr sz="2400">
                <a:solidFill>
                  <a:srgbClr val="005596"/>
                </a:solidFill>
              </a:defRPr>
            </a:lvl2pPr>
            <a:lvl3pPr marL="1219170" indent="0" algn="r">
              <a:lnSpc>
                <a:spcPct val="200000"/>
              </a:lnSpc>
              <a:buNone/>
              <a:defRPr sz="2400">
                <a:solidFill>
                  <a:srgbClr val="005596"/>
                </a:solidFill>
              </a:defRPr>
            </a:lvl3pPr>
            <a:lvl4pPr marL="1828754" indent="0">
              <a:buNone/>
              <a:defRPr sz="1867"/>
            </a:lvl4pPr>
            <a:lvl5pPr marL="2438339" indent="0">
              <a:buNone/>
              <a:defRPr sz="1867"/>
            </a:lvl5pPr>
            <a:lvl6pPr marL="3047924" indent="0">
              <a:buNone/>
              <a:defRPr sz="1867"/>
            </a:lvl6pPr>
            <a:lvl7pPr marL="3657509" indent="0">
              <a:buNone/>
              <a:defRPr sz="1867"/>
            </a:lvl7pPr>
            <a:lvl8pPr marL="4267093" indent="0">
              <a:buNone/>
              <a:defRPr sz="1867"/>
            </a:lvl8pPr>
            <a:lvl9pPr marL="4876678" indent="0">
              <a:buNone/>
              <a:defRPr sz="1867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4745" y="25467"/>
            <a:ext cx="1587302" cy="5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9795137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-1191" y="3122085"/>
            <a:ext cx="6859191" cy="61383"/>
          </a:xfrm>
          <a:prstGeom prst="rect">
            <a:avLst/>
          </a:prstGeom>
          <a:solidFill>
            <a:srgbClr val="005596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 bwMode="auto">
          <a:xfrm>
            <a:off x="-1191" y="0"/>
            <a:ext cx="6858001" cy="914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-1191" y="8636000"/>
            <a:ext cx="6858001" cy="508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1450" y="1117601"/>
            <a:ext cx="6577013" cy="1968500"/>
          </a:xfrm>
        </p:spPr>
        <p:txBody>
          <a:bodyPr anchor="b">
            <a:normAutofit/>
          </a:bodyPr>
          <a:lstStyle>
            <a:lvl1pPr algn="l">
              <a:buNone/>
              <a:defRPr sz="4800" b="1" cap="none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"/>
          </p:nvPr>
        </p:nvSpPr>
        <p:spPr>
          <a:xfrm>
            <a:off x="171450" y="3454400"/>
            <a:ext cx="6577013" cy="4978400"/>
          </a:xfrm>
        </p:spPr>
        <p:txBody>
          <a:bodyPr/>
          <a:lstStyle>
            <a:lvl1pPr marL="457189" marR="0" indent="-457189" algn="l" defTabSz="121917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Wingdings" pitchFamily="2" charset="2"/>
              <a:buChar char="§"/>
              <a:tabLst/>
              <a:defRPr sz="3733">
                <a:solidFill>
                  <a:schemeClr val="bg1">
                    <a:lumMod val="50000"/>
                  </a:schemeClr>
                </a:solidFill>
              </a:defRPr>
            </a:lvl1pPr>
            <a:lvl2pPr marL="990575" marR="0" indent="-380990" algn="l" defTabSz="121917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Arial" charset="0"/>
              <a:buChar char="•"/>
              <a:tabLst/>
              <a:defRPr sz="3200">
                <a:solidFill>
                  <a:schemeClr val="bg1">
                    <a:lumMod val="50000"/>
                  </a:schemeClr>
                </a:solidFill>
              </a:defRPr>
            </a:lvl2pPr>
            <a:lvl3pPr marL="1523962" marR="0" indent="-304792" algn="l" defTabSz="121917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Arial" charset="0"/>
              <a:buChar char="•"/>
              <a:tabLst/>
              <a:defRPr sz="2667">
                <a:solidFill>
                  <a:schemeClr val="bg1">
                    <a:lumMod val="50000"/>
                  </a:schemeClr>
                </a:solidFill>
              </a:defRPr>
            </a:lvl3pPr>
            <a:lvl4pPr marL="2133547" marR="0" indent="-304792" algn="l" defTabSz="121917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Arial" charset="0"/>
              <a:buChar char="•"/>
              <a:tabLst/>
              <a:defRPr sz="2400">
                <a:solidFill>
                  <a:schemeClr val="bg1">
                    <a:lumMod val="50000"/>
                  </a:schemeClr>
                </a:solidFill>
              </a:defRPr>
            </a:lvl4pPr>
            <a:lvl5pPr marL="2743131" marR="0" indent="-304792" algn="l" defTabSz="121917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Trebuchet MS" pitchFamily="34" charset="0"/>
              <a:buChar char="–"/>
              <a:tabLst/>
              <a:defRPr sz="2400"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0"/>
            <a:endParaRPr lang="en-US" noProof="0" dirty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13CD6F-68FF-4A4F-893A-32D4604559A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4300" y="8695267"/>
            <a:ext cx="3848100" cy="406400"/>
          </a:xfrm>
        </p:spPr>
        <p:txBody>
          <a:bodyPr/>
          <a:lstStyle>
            <a:lvl1pPr>
              <a:defRPr sz="1467" b="0">
                <a:solidFill>
                  <a:schemeClr val="bg1"/>
                </a:solidFill>
                <a:latin typeface="Trebuchet MS" pitchFamily="34" charset="0"/>
              </a:defRPr>
            </a:lvl1pPr>
          </a:lstStyle>
          <a:p>
            <a:pPr>
              <a:defRPr/>
            </a:pPr>
            <a:r>
              <a:rPr lang="en-US" smtClean="0"/>
              <a:t>CASAS Beyond Implementation 2016-17</a:t>
            </a: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4745" y="25467"/>
            <a:ext cx="1587302" cy="5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28824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114300" y="1219200"/>
            <a:ext cx="6572250" cy="711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-1191" y="0"/>
            <a:ext cx="4801791" cy="9144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0EDDD3-551C-47B0-B340-8566AFD08FD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4300" y="8695267"/>
            <a:ext cx="3848100" cy="406400"/>
          </a:xfr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CASAS Beyond Implementation 2016-17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04628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342900" y="1320801"/>
            <a:ext cx="3028950" cy="6847417"/>
          </a:xfrm>
          <a:prstGeom prst="rect">
            <a:avLst/>
          </a:prstGeo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1316735"/>
            <a:ext cx="3028950" cy="6851904"/>
          </a:xfrm>
          <a:prstGeom prst="rect">
            <a:avLst/>
          </a:prstGeo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Title 6"/>
          <p:cNvSpPr>
            <a:spLocks noGrp="1"/>
          </p:cNvSpPr>
          <p:nvPr>
            <p:ph type="title"/>
          </p:nvPr>
        </p:nvSpPr>
        <p:spPr>
          <a:xfrm>
            <a:off x="-1191" y="0"/>
            <a:ext cx="4920854" cy="9144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0F3CDF-A981-4EE4-A628-17C2454E1C3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4300" y="8695267"/>
            <a:ext cx="3543300" cy="406400"/>
          </a:xfr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 dirty="0" smtClean="0"/>
              <a:t>CASAS Beyond Implementation 2016-17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9142563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chemeClr val="bg1"/>
            </a:gs>
            <a:gs pos="50000">
              <a:srgbClr val="FFFFFF"/>
            </a:gs>
            <a:gs pos="100000">
              <a:schemeClr val="bg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auto">
          <a:xfrm>
            <a:off x="-1191" y="0"/>
            <a:ext cx="6858001" cy="914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-1191" y="8636000"/>
            <a:ext cx="6858001" cy="508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1A79D"/>
              </a:solidFill>
            </a:endParaRPr>
          </a:p>
        </p:txBody>
      </p:sp>
      <p:sp>
        <p:nvSpPr>
          <p:cNvPr id="1029" name="Title Placeholder 8"/>
          <p:cNvSpPr>
            <a:spLocks noGrp="1"/>
          </p:cNvSpPr>
          <p:nvPr userDrawn="1">
            <p:ph type="title"/>
          </p:nvPr>
        </p:nvSpPr>
        <p:spPr bwMode="auto">
          <a:xfrm>
            <a:off x="-1191" y="0"/>
            <a:ext cx="4920854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3" name="Rectangle 6"/>
          <p:cNvSpPr>
            <a:spLocks noGrp="1" noChangeArrowheads="1"/>
          </p:cNvSpPr>
          <p:nvPr userDrawn="1">
            <p:ph type="sldNum" sz="quarter" idx="4"/>
          </p:nvPr>
        </p:nvSpPr>
        <p:spPr>
          <a:xfrm>
            <a:off x="5200650" y="8695267"/>
            <a:ext cx="1600200" cy="330200"/>
          </a:xfrm>
          <a:prstGeom prst="rect">
            <a:avLst/>
          </a:prstGeom>
          <a:ln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67" b="1" smtClean="0">
                <a:solidFill>
                  <a:schemeClr val="bg1"/>
                </a:solidFill>
                <a:latin typeface="Trebuchet MS" panose="020B0603020202020204" pitchFamily="34" charset="0"/>
              </a:defRPr>
            </a:lvl1pPr>
          </a:lstStyle>
          <a:p>
            <a:pPr>
              <a:defRPr/>
            </a:pPr>
            <a:fld id="{19DEF598-1556-4A88-9E64-20BFC217BAFE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  <p:sp>
        <p:nvSpPr>
          <p:cNvPr id="1031" name="Rectangle 5"/>
          <p:cNvSpPr>
            <a:spLocks noGrp="1" noChangeArrowheads="1"/>
          </p:cNvSpPr>
          <p:nvPr userDrawn="1">
            <p:ph type="body" idx="1"/>
          </p:nvPr>
        </p:nvSpPr>
        <p:spPr bwMode="auto">
          <a:xfrm>
            <a:off x="114300" y="1117600"/>
            <a:ext cx="6457950" cy="741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5" name="Footer Placeholder 4"/>
          <p:cNvSpPr>
            <a:spLocks noGrp="1"/>
          </p:cNvSpPr>
          <p:nvPr userDrawn="1">
            <p:ph type="ftr" sz="quarter" idx="3"/>
          </p:nvPr>
        </p:nvSpPr>
        <p:spPr>
          <a:xfrm>
            <a:off x="114300" y="8695267"/>
            <a:ext cx="4000500" cy="406400"/>
          </a:xfrm>
          <a:prstGeom prst="rect">
            <a:avLst/>
          </a:prstGeom>
        </p:spPr>
        <p:txBody>
          <a:bodyPr/>
          <a:lstStyle>
            <a:lvl1pPr eaLnBrk="1" hangingPunct="1">
              <a:defRPr sz="1467" b="1">
                <a:solidFill>
                  <a:srgbClr val="FFFFFF"/>
                </a:solidFill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r>
              <a:rPr lang="en-US" dirty="0" smtClean="0"/>
              <a:t>CASAS Beyond Implementation 2016-17</a:t>
            </a:r>
            <a:endParaRPr lang="en-US" b="0" dirty="0">
              <a:solidFill>
                <a:schemeClr val="bg1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4745" y="25467"/>
            <a:ext cx="1587302" cy="53333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049" r:id="rId1"/>
    <p:sldLayoutId id="2147484050" r:id="rId2"/>
    <p:sldLayoutId id="2147484051" r:id="rId3"/>
    <p:sldLayoutId id="2147484052" r:id="rId4"/>
  </p:sldLayoutIdLst>
  <p:transition spd="slow"/>
  <p:timing>
    <p:tnLst>
      <p:par>
        <p:cTn id="1" dur="indefinite" restart="never" nodeType="tmRoot"/>
      </p:par>
    </p:tnLst>
  </p:timing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267" b="1">
          <a:solidFill>
            <a:srgbClr val="005596"/>
          </a:solidFill>
          <a:latin typeface="Trebuchet MS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67" b="1">
          <a:solidFill>
            <a:srgbClr val="005596"/>
          </a:solidFill>
          <a:latin typeface="Trebuchet MS" pitchFamily="34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67" b="1">
          <a:solidFill>
            <a:srgbClr val="005596"/>
          </a:solidFill>
          <a:latin typeface="Trebuchet MS" pitchFamily="34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67" b="1">
          <a:solidFill>
            <a:srgbClr val="005596"/>
          </a:solidFill>
          <a:latin typeface="Trebuchet MS" pitchFamily="34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67" b="1">
          <a:solidFill>
            <a:srgbClr val="005596"/>
          </a:solidFill>
          <a:latin typeface="Trebuchet MS" pitchFamily="34" charset="0"/>
          <a:cs typeface="Arial" charset="0"/>
        </a:defRPr>
      </a:lvl5pPr>
      <a:lvl6pPr marL="609585" algn="r" rtl="0" fontAlgn="base">
        <a:spcBef>
          <a:spcPct val="0"/>
        </a:spcBef>
        <a:spcAft>
          <a:spcPct val="0"/>
        </a:spcAft>
        <a:defRPr sz="4267" b="1">
          <a:solidFill>
            <a:srgbClr val="008080"/>
          </a:solidFill>
          <a:latin typeface="Helvetica" pitchFamily="34" charset="0"/>
        </a:defRPr>
      </a:lvl6pPr>
      <a:lvl7pPr marL="1219170" algn="r" rtl="0" fontAlgn="base">
        <a:spcBef>
          <a:spcPct val="0"/>
        </a:spcBef>
        <a:spcAft>
          <a:spcPct val="0"/>
        </a:spcAft>
        <a:defRPr sz="4267" b="1">
          <a:solidFill>
            <a:srgbClr val="008080"/>
          </a:solidFill>
          <a:latin typeface="Helvetica" pitchFamily="34" charset="0"/>
        </a:defRPr>
      </a:lvl7pPr>
      <a:lvl8pPr marL="1828754" algn="r" rtl="0" fontAlgn="base">
        <a:spcBef>
          <a:spcPct val="0"/>
        </a:spcBef>
        <a:spcAft>
          <a:spcPct val="0"/>
        </a:spcAft>
        <a:defRPr sz="4267" b="1">
          <a:solidFill>
            <a:srgbClr val="008080"/>
          </a:solidFill>
          <a:latin typeface="Helvetica" pitchFamily="34" charset="0"/>
        </a:defRPr>
      </a:lvl8pPr>
      <a:lvl9pPr marL="2438339" algn="r" rtl="0" fontAlgn="base">
        <a:spcBef>
          <a:spcPct val="0"/>
        </a:spcBef>
        <a:spcAft>
          <a:spcPct val="0"/>
        </a:spcAft>
        <a:defRPr sz="4267" b="1">
          <a:solidFill>
            <a:srgbClr val="008080"/>
          </a:solidFill>
          <a:latin typeface="Helvetica" pitchFamily="34" charset="0"/>
        </a:defRPr>
      </a:lvl9pPr>
    </p:titleStyle>
    <p:bodyStyle>
      <a:lvl1pPr marL="457189" indent="-457189" algn="l" rtl="0" eaLnBrk="0" fontAlgn="base" hangingPunct="0">
        <a:spcBef>
          <a:spcPct val="20000"/>
        </a:spcBef>
        <a:spcAft>
          <a:spcPct val="0"/>
        </a:spcAft>
        <a:buSzPct val="100000"/>
        <a:buFont typeface="Wingdings" panose="05000000000000000000" pitchFamily="2" charset="2"/>
        <a:buChar char="§"/>
        <a:defRPr sz="3733">
          <a:solidFill>
            <a:schemeClr val="tx1"/>
          </a:solidFill>
          <a:latin typeface="Trebuchet MS" pitchFamily="34" charset="0"/>
          <a:ea typeface="+mn-ea"/>
          <a:cs typeface="Arial" pitchFamily="34" charset="0"/>
        </a:defRPr>
      </a:lvl1pPr>
      <a:lvl2pPr marL="990575" indent="-380990" algn="l" rtl="0" eaLnBrk="0" fontAlgn="base" hangingPunct="0">
        <a:spcBef>
          <a:spcPct val="20000"/>
        </a:spcBef>
        <a:spcAft>
          <a:spcPct val="0"/>
        </a:spcAft>
        <a:buSzPct val="100000"/>
        <a:buFont typeface="Arial" panose="020B0604020202020204" pitchFamily="34" charset="0"/>
        <a:buChar char="•"/>
        <a:defRPr sz="3200">
          <a:solidFill>
            <a:schemeClr val="tx1"/>
          </a:solidFill>
          <a:latin typeface="Trebuchet MS" pitchFamily="34" charset="0"/>
          <a:cs typeface="Arial" pitchFamily="34" charset="0"/>
        </a:defRPr>
      </a:lvl2pPr>
      <a:lvl3pPr marL="1523962" indent="-304792" algn="l" rtl="0" eaLnBrk="0" fontAlgn="base" hangingPunct="0">
        <a:spcBef>
          <a:spcPct val="20000"/>
        </a:spcBef>
        <a:spcAft>
          <a:spcPct val="0"/>
        </a:spcAft>
        <a:buSzPct val="100000"/>
        <a:buFont typeface="Arial" panose="020B0604020202020204" pitchFamily="34" charset="0"/>
        <a:buChar char="•"/>
        <a:defRPr sz="2667">
          <a:solidFill>
            <a:schemeClr val="tx1"/>
          </a:solidFill>
          <a:latin typeface="Trebuchet MS" pitchFamily="34" charset="0"/>
          <a:cs typeface="Arial" pitchFamily="34" charset="0"/>
        </a:defRPr>
      </a:lvl3pPr>
      <a:lvl4pPr marL="2133547" indent="-304792" algn="l" rtl="0" eaLnBrk="0" fontAlgn="base" hangingPunct="0">
        <a:spcBef>
          <a:spcPct val="20000"/>
        </a:spcBef>
        <a:spcAft>
          <a:spcPct val="0"/>
        </a:spcAft>
        <a:buSzPct val="100000"/>
        <a:buFont typeface="Arial" panose="020B0604020202020204" pitchFamily="34" charset="0"/>
        <a:buChar char="•"/>
        <a:defRPr sz="2667">
          <a:solidFill>
            <a:schemeClr val="tx1"/>
          </a:solidFill>
          <a:latin typeface="Trebuchet MS" pitchFamily="34" charset="0"/>
          <a:cs typeface="Arial" pitchFamily="34" charset="0"/>
        </a:defRPr>
      </a:lvl4pPr>
      <a:lvl5pPr marL="2743131" indent="-304792" algn="l" rtl="0" eaLnBrk="0" fontAlgn="base" hangingPunct="0">
        <a:spcBef>
          <a:spcPct val="20000"/>
        </a:spcBef>
        <a:spcAft>
          <a:spcPct val="0"/>
        </a:spcAft>
        <a:buSzPct val="100000"/>
        <a:buFont typeface="Trebuchet MS" panose="020B0603020202020204" pitchFamily="34" charset="0"/>
        <a:buChar char="–"/>
        <a:defRPr sz="2667">
          <a:solidFill>
            <a:schemeClr val="tx1"/>
          </a:solidFill>
          <a:latin typeface="Trebuchet MS" pitchFamily="34" charset="0"/>
          <a:cs typeface="Arial" pitchFamily="34" charset="0"/>
        </a:defRPr>
      </a:lvl5pPr>
      <a:lvl6pPr marL="3352716" indent="-304792" algn="l" rtl="0" fontAlgn="base">
        <a:spcBef>
          <a:spcPct val="20000"/>
        </a:spcBef>
        <a:spcAft>
          <a:spcPct val="0"/>
        </a:spcAft>
        <a:buSzPct val="100000"/>
        <a:buChar char="•"/>
        <a:defRPr sz="2667">
          <a:solidFill>
            <a:schemeClr val="tx1"/>
          </a:solidFill>
          <a:latin typeface="+mn-lt"/>
        </a:defRPr>
      </a:lvl6pPr>
      <a:lvl7pPr marL="3962301" indent="-304792" algn="l" rtl="0" fontAlgn="base">
        <a:spcBef>
          <a:spcPct val="20000"/>
        </a:spcBef>
        <a:spcAft>
          <a:spcPct val="0"/>
        </a:spcAft>
        <a:buSzPct val="100000"/>
        <a:buChar char="•"/>
        <a:defRPr sz="2667">
          <a:solidFill>
            <a:schemeClr val="tx1"/>
          </a:solidFill>
          <a:latin typeface="+mn-lt"/>
        </a:defRPr>
      </a:lvl7pPr>
      <a:lvl8pPr marL="4571886" indent="-304792" algn="l" rtl="0" fontAlgn="base">
        <a:spcBef>
          <a:spcPct val="20000"/>
        </a:spcBef>
        <a:spcAft>
          <a:spcPct val="0"/>
        </a:spcAft>
        <a:buSzPct val="100000"/>
        <a:buChar char="•"/>
        <a:defRPr sz="2667">
          <a:solidFill>
            <a:schemeClr val="tx1"/>
          </a:solidFill>
          <a:latin typeface="+mn-lt"/>
        </a:defRPr>
      </a:lvl8pPr>
      <a:lvl9pPr marL="5181470" indent="-304792" algn="l" rtl="0" fontAlgn="base">
        <a:spcBef>
          <a:spcPct val="20000"/>
        </a:spcBef>
        <a:spcAft>
          <a:spcPct val="0"/>
        </a:spcAft>
        <a:buSzPct val="100000"/>
        <a:buChar char="•"/>
        <a:defRPr sz="2667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casas.org/product-overviews" TargetMode="External"/><Relationship Id="rId3" Type="http://schemas.openxmlformats.org/officeDocument/2006/relationships/hyperlink" Target="https://www.casas.org/docs/training-materials/training-completion-directions.pdf?sfvrsn=14?Status=Master" TargetMode="External"/><Relationship Id="rId7" Type="http://schemas.openxmlformats.org/officeDocument/2006/relationships/hyperlink" Target="http://www.casas.org/" TargetMode="External"/><Relationship Id="rId12" Type="http://schemas.openxmlformats.org/officeDocument/2006/relationships/hyperlink" Target="https://www.casas.org/social-media-newsroom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casas.org/product-overviews/curriculum-management-instruction" TargetMode="External"/><Relationship Id="rId11" Type="http://schemas.openxmlformats.org/officeDocument/2006/relationships/hyperlink" Target="http://www.casas.org/product-overviews/software/topspro-enterprise" TargetMode="External"/><Relationship Id="rId5" Type="http://schemas.openxmlformats.org/officeDocument/2006/relationships/hyperlink" Target="https://www.casas.org/product-overviews" TargetMode="External"/><Relationship Id="rId10" Type="http://schemas.openxmlformats.org/officeDocument/2006/relationships/hyperlink" Target="http://www.casas.org/product-overviews/software" TargetMode="External"/><Relationship Id="rId4" Type="http://schemas.openxmlformats.org/officeDocument/2006/relationships/hyperlink" Target="https://www.casas.org/" TargetMode="External"/><Relationship Id="rId9" Type="http://schemas.openxmlformats.org/officeDocument/2006/relationships/hyperlink" Target="http://www.casas.org/product-overviews/curriculum-management-instruction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asas.org/product-overviews/curriculum-management-instruction/quicksearch-online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hyperlink" Target="http://www2.casas.org/online_registration/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techsupport@casas.org" TargetMode="External"/><Relationship Id="rId5" Type="http://schemas.openxmlformats.org/officeDocument/2006/relationships/hyperlink" Target="mailto:casas@casas.org" TargetMode="External"/><Relationship Id="rId4" Type="http://schemas.openxmlformats.org/officeDocument/2006/relationships/hyperlink" Target="http://www.casas.org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hyperlink" Target="http://training.casas.org/" TargetMode="External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4000" dirty="0" smtClean="0"/>
              <a:t>Beyond Implementation Training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Activity Packet and Case Study</a:t>
            </a:r>
          </a:p>
          <a:p>
            <a:r>
              <a:rPr lang="en-US" b="1" dirty="0" smtClean="0"/>
              <a:t>TRAINER COPY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52570196"/>
              </p:ext>
            </p:extLst>
          </p:nvPr>
        </p:nvGraphicFramePr>
        <p:xfrm>
          <a:off x="0" y="1188720"/>
          <a:ext cx="6858000" cy="7040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21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958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400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2400" b="1" dirty="0" smtClean="0">
                          <a:solidFill>
                            <a:schemeClr val="accent1"/>
                          </a:solidFill>
                          <a:latin typeface="Trebuchet MS" pitchFamily="34" charset="0"/>
                          <a:sym typeface="Wingdings"/>
                        </a:rPr>
                        <a:t></a:t>
                      </a:r>
                      <a:endParaRPr lang="en-US" sz="2400" b="1" dirty="0">
                        <a:solidFill>
                          <a:schemeClr val="accent1"/>
                        </a:solidFill>
                        <a:latin typeface="Trebuchet MS" pitchFamily="34" charset="0"/>
                      </a:endParaRPr>
                    </a:p>
                  </a:txBody>
                  <a:tcPr marL="182880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Follow an intake plan; administer </a:t>
                      </a:r>
                      <a:r>
                        <a:rPr lang="en-US" sz="1300" b="1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Appraisal</a:t>
                      </a:r>
                      <a:r>
                        <a:rPr lang="en-US" sz="1300" b="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 or               </a:t>
                      </a:r>
                      <a:r>
                        <a:rPr lang="en-US" sz="1300" b="1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Locator</a:t>
                      </a:r>
                      <a:r>
                        <a:rPr lang="en-US" sz="1300" b="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.</a:t>
                      </a:r>
                    </a:p>
                  </a:txBody>
                  <a:tcPr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>
                          <a:solidFill>
                            <a:schemeClr val="accent1"/>
                          </a:solidFill>
                          <a:latin typeface="Trebuchet MS" pitchFamily="34" charset="0"/>
                          <a:sym typeface="Wingdings"/>
                        </a:rPr>
                        <a:t></a:t>
                      </a:r>
                      <a:endParaRPr lang="en-US" sz="2400" b="1" dirty="0" smtClean="0">
                        <a:solidFill>
                          <a:schemeClr val="accent1"/>
                        </a:solidFill>
                        <a:latin typeface="Trebuchet MS" pitchFamily="34" charset="0"/>
                      </a:endParaRPr>
                    </a:p>
                  </a:txBody>
                  <a:tcPr marL="182880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6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Select appropriate level pretest from </a:t>
                      </a:r>
                      <a:r>
                        <a:rPr lang="en-US" sz="1300" b="1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Next Assigned Test </a:t>
                      </a:r>
                      <a:r>
                        <a:rPr lang="en-US" sz="1300" b="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chart.                     </a:t>
                      </a:r>
                    </a:p>
                    <a:p>
                      <a:pPr marL="0" marR="0" lvl="6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                      </a:t>
                      </a:r>
                      <a:r>
                        <a:rPr lang="en-US" sz="1300" dirty="0" smtClean="0">
                          <a:latin typeface="Trebuchet MS" pitchFamily="34" charset="0"/>
                        </a:rPr>
                        <a:t>does this automatically.</a:t>
                      </a:r>
                    </a:p>
                  </a:txBody>
                  <a:tcPr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>
                          <a:solidFill>
                            <a:schemeClr val="accent1"/>
                          </a:solidFill>
                          <a:latin typeface="Trebuchet MS" pitchFamily="34" charset="0"/>
                          <a:sym typeface="Wingdings"/>
                        </a:rPr>
                        <a:t></a:t>
                      </a:r>
                      <a:endParaRPr lang="en-US" sz="2400" b="1" dirty="0" smtClean="0">
                        <a:solidFill>
                          <a:schemeClr val="accent1"/>
                        </a:solidFill>
                        <a:latin typeface="Trebuchet MS" pitchFamily="34" charset="0"/>
                      </a:endParaRPr>
                    </a:p>
                  </a:txBody>
                  <a:tcPr marL="182880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Administer pretest.</a:t>
                      </a:r>
                    </a:p>
                  </a:txBody>
                  <a:tcPr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>
                          <a:solidFill>
                            <a:schemeClr val="accent1"/>
                          </a:solidFill>
                          <a:latin typeface="Trebuchet MS" pitchFamily="34" charset="0"/>
                          <a:sym typeface="Wingdings"/>
                        </a:rPr>
                        <a:t></a:t>
                      </a:r>
                      <a:endParaRPr lang="en-US" sz="2400" b="1" dirty="0" smtClean="0">
                        <a:solidFill>
                          <a:schemeClr val="accent1"/>
                        </a:solidFill>
                        <a:latin typeface="Trebuchet MS" pitchFamily="34" charset="0"/>
                      </a:endParaRPr>
                    </a:p>
                  </a:txBody>
                  <a:tcPr marL="182880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Font typeface="Wingdings" pitchFamily="2" charset="2"/>
                        <a:buNone/>
                      </a:pPr>
                      <a:r>
                        <a:rPr lang="en-US" sz="1300" dirty="0" smtClean="0">
                          <a:latin typeface="Trebuchet MS" pitchFamily="34" charset="0"/>
                        </a:rPr>
                        <a:t>Generate reports and identify </a:t>
                      </a:r>
                      <a:r>
                        <a:rPr lang="en-US" sz="1300" b="1" dirty="0" smtClean="0">
                          <a:latin typeface="Trebuchet MS" pitchFamily="34" charset="0"/>
                        </a:rPr>
                        <a:t>Competency</a:t>
                      </a:r>
                      <a:r>
                        <a:rPr lang="en-US" sz="1300" dirty="0" smtClean="0">
                          <a:latin typeface="Trebuchet MS" pitchFamily="34" charset="0"/>
                        </a:rPr>
                        <a:t> areas for instruction or training.</a:t>
                      </a:r>
                    </a:p>
                    <a:p>
                      <a:pPr>
                        <a:lnSpc>
                          <a:spcPct val="100000"/>
                        </a:lnSpc>
                        <a:buFont typeface="Wingdings" pitchFamily="2" charset="2"/>
                        <a:buNone/>
                      </a:pPr>
                      <a:r>
                        <a:rPr lang="en-US" sz="1300" dirty="0" smtClean="0">
                          <a:latin typeface="Trebuchet MS" pitchFamily="34" charset="0"/>
                        </a:rPr>
                        <a:t>                          automates this process.</a:t>
                      </a:r>
                    </a:p>
                  </a:txBody>
                  <a:tcPr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>
                          <a:solidFill>
                            <a:schemeClr val="accent1"/>
                          </a:solidFill>
                          <a:latin typeface="Trebuchet MS" pitchFamily="34" charset="0"/>
                          <a:sym typeface="Wingdings"/>
                        </a:rPr>
                        <a:t></a:t>
                      </a:r>
                      <a:endParaRPr lang="en-US" sz="2400" b="1" dirty="0" smtClean="0">
                        <a:solidFill>
                          <a:schemeClr val="accent1"/>
                        </a:solidFill>
                        <a:latin typeface="Trebuchet MS" pitchFamily="34" charset="0"/>
                      </a:endParaRPr>
                    </a:p>
                  </a:txBody>
                  <a:tcPr marL="182880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Trebuchet MS" pitchFamily="34" charset="0"/>
                        </a:rPr>
                        <a:t>Use a variety of resources to help identify instructional or training</a:t>
                      </a:r>
                      <a:r>
                        <a:rPr lang="en-US" sz="1300" baseline="0" dirty="0" smtClean="0">
                          <a:latin typeface="Trebuchet MS" pitchFamily="34" charset="0"/>
                        </a:rPr>
                        <a:t> </a:t>
                      </a:r>
                      <a:r>
                        <a:rPr lang="en-US" sz="1300" dirty="0" smtClean="0">
                          <a:latin typeface="Trebuchet MS" pitchFamily="34" charset="0"/>
                        </a:rPr>
                        <a:t>materials.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Trebuchet MS" pitchFamily="34" charset="0"/>
                        </a:rPr>
                        <a:t>                               can help. </a:t>
                      </a:r>
                    </a:p>
                  </a:txBody>
                  <a:tcPr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>
                          <a:solidFill>
                            <a:schemeClr val="accent1"/>
                          </a:solidFill>
                          <a:latin typeface="Trebuchet MS" pitchFamily="34" charset="0"/>
                          <a:sym typeface="Wingdings"/>
                        </a:rPr>
                        <a:t></a:t>
                      </a:r>
                      <a:endParaRPr lang="en-US" sz="2400" b="1" dirty="0" smtClean="0">
                        <a:solidFill>
                          <a:schemeClr val="accent1"/>
                        </a:solidFill>
                        <a:latin typeface="Trebuchet MS" pitchFamily="34" charset="0"/>
                      </a:endParaRPr>
                    </a:p>
                  </a:txBody>
                  <a:tcPr marL="182880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Conduct instruction or training.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                 can</a:t>
                      </a:r>
                      <a:r>
                        <a:rPr lang="en-US" sz="1300" b="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 help with </a:t>
                      </a:r>
                      <a:r>
                        <a:rPr lang="en-US" sz="1300" b="1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Adult Low-Level Literacy</a:t>
                      </a:r>
                      <a:r>
                        <a:rPr lang="en-US" sz="1300" b="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.</a:t>
                      </a:r>
                      <a:endParaRPr lang="en-US" sz="1300" b="0" dirty="0" smtClean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>
                          <a:solidFill>
                            <a:schemeClr val="accent1"/>
                          </a:solidFill>
                          <a:latin typeface="Trebuchet MS" pitchFamily="34" charset="0"/>
                          <a:sym typeface="Wingdings"/>
                        </a:rPr>
                        <a:t></a:t>
                      </a:r>
                      <a:endParaRPr lang="en-US" sz="2400" b="1" dirty="0" smtClean="0">
                        <a:solidFill>
                          <a:schemeClr val="accent1"/>
                        </a:solidFill>
                        <a:latin typeface="Trebuchet MS" pitchFamily="34" charset="0"/>
                      </a:endParaRPr>
                    </a:p>
                  </a:txBody>
                  <a:tcPr marL="182880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6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Select appropriate level post-test from </a:t>
                      </a:r>
                      <a:r>
                        <a:rPr lang="en-US" sz="1300" b="1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Next Assigned Test </a:t>
                      </a:r>
                      <a:r>
                        <a:rPr lang="en-US" sz="1300" b="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chart.           </a:t>
                      </a:r>
                    </a:p>
                    <a:p>
                      <a:pPr marL="0" marR="0" lvl="6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                      </a:t>
                      </a:r>
                      <a:r>
                        <a:rPr lang="en-US" sz="1300" dirty="0" smtClean="0">
                          <a:latin typeface="Trebuchet MS" pitchFamily="34" charset="0"/>
                        </a:rPr>
                        <a:t>does this automatically.</a:t>
                      </a:r>
                    </a:p>
                  </a:txBody>
                  <a:tcPr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>
                          <a:solidFill>
                            <a:schemeClr val="accent1"/>
                          </a:solidFill>
                          <a:latin typeface="Trebuchet MS" pitchFamily="34" charset="0"/>
                          <a:sym typeface="Wingdings"/>
                        </a:rPr>
                        <a:t></a:t>
                      </a:r>
                      <a:endParaRPr lang="en-US" sz="2400" b="1" dirty="0" smtClean="0">
                        <a:solidFill>
                          <a:schemeClr val="accent1"/>
                        </a:solidFill>
                        <a:latin typeface="Trebuchet MS" pitchFamily="34" charset="0"/>
                      </a:endParaRPr>
                    </a:p>
                  </a:txBody>
                  <a:tcPr marL="182880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Font typeface="Wingdings" pitchFamily="2" charset="2"/>
                        <a:buNone/>
                      </a:pPr>
                      <a:r>
                        <a:rPr lang="en-US" sz="1300" b="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Administer post-test.</a:t>
                      </a:r>
                    </a:p>
                  </a:txBody>
                  <a:tcPr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>
                          <a:solidFill>
                            <a:schemeClr val="accent1"/>
                          </a:solidFill>
                          <a:latin typeface="Trebuchet MS" pitchFamily="34" charset="0"/>
                          <a:sym typeface="Wingdings"/>
                        </a:rPr>
                        <a:t></a:t>
                      </a:r>
                      <a:endParaRPr lang="en-US" sz="2400" b="1" dirty="0" smtClean="0">
                        <a:solidFill>
                          <a:schemeClr val="accent1"/>
                        </a:solidFill>
                        <a:latin typeface="Trebuchet MS" pitchFamily="34" charset="0"/>
                      </a:endParaRPr>
                    </a:p>
                  </a:txBody>
                  <a:tcPr marL="182880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Font typeface="Wingdings" pitchFamily="2" charset="2"/>
                        <a:buNone/>
                      </a:pPr>
                      <a:r>
                        <a:rPr lang="en-US" sz="1300" dirty="0" smtClean="0">
                          <a:latin typeface="Trebuchet MS" pitchFamily="34" charset="0"/>
                        </a:rPr>
                        <a:t>Generate reports and analyze results.</a:t>
                      </a:r>
                    </a:p>
                    <a:p>
                      <a:pPr>
                        <a:lnSpc>
                          <a:spcPct val="100000"/>
                        </a:lnSpc>
                        <a:buFont typeface="Wingdings" pitchFamily="2" charset="2"/>
                        <a:buNone/>
                      </a:pPr>
                      <a:r>
                        <a:rPr lang="en-US" sz="1300" dirty="0" smtClean="0">
                          <a:latin typeface="Trebuchet MS" pitchFamily="34" charset="0"/>
                        </a:rPr>
                        <a:t>                          automates</a:t>
                      </a:r>
                      <a:r>
                        <a:rPr lang="en-US" sz="1300" baseline="0" dirty="0" smtClean="0">
                          <a:latin typeface="Trebuchet MS" pitchFamily="34" charset="0"/>
                        </a:rPr>
                        <a:t> </a:t>
                      </a:r>
                      <a:r>
                        <a:rPr lang="en-US" sz="1300" dirty="0" smtClean="0">
                          <a:latin typeface="Trebuchet MS" pitchFamily="34" charset="0"/>
                        </a:rPr>
                        <a:t>this process. </a:t>
                      </a:r>
                    </a:p>
                  </a:txBody>
                  <a:tcPr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>
                          <a:solidFill>
                            <a:schemeClr val="accent1"/>
                          </a:solidFill>
                          <a:latin typeface="Trebuchet MS" pitchFamily="34" charset="0"/>
                          <a:sym typeface="Wingdings"/>
                        </a:rPr>
                        <a:t></a:t>
                      </a:r>
                      <a:endParaRPr lang="en-US" sz="2400" b="1" dirty="0" smtClean="0">
                        <a:solidFill>
                          <a:schemeClr val="accent1"/>
                        </a:solidFill>
                        <a:latin typeface="Trebuchet MS" pitchFamily="34" charset="0"/>
                      </a:endParaRPr>
                    </a:p>
                  </a:txBody>
                  <a:tcPr marL="182880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Font typeface="Wingdings" pitchFamily="2" charset="2"/>
                        <a:buNone/>
                      </a:pPr>
                      <a:r>
                        <a:rPr lang="en-US" sz="1300" dirty="0" smtClean="0">
                          <a:latin typeface="Trebuchet MS" pitchFamily="34" charset="0"/>
                        </a:rPr>
                        <a:t>Move students to next level if appropriate.</a:t>
                      </a:r>
                      <a:endParaRPr lang="en-US" sz="1300" dirty="0">
                        <a:latin typeface="Trebuchet MS" pitchFamily="34" charset="0"/>
                      </a:endParaRPr>
                    </a:p>
                  </a:txBody>
                  <a:tcPr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>
                          <a:solidFill>
                            <a:schemeClr val="accent1"/>
                          </a:solidFill>
                          <a:latin typeface="Trebuchet MS" pitchFamily="34" charset="0"/>
                          <a:sym typeface="Wingdings"/>
                        </a:rPr>
                        <a:t></a:t>
                      </a:r>
                      <a:endParaRPr lang="en-US" sz="2400" b="1" dirty="0" smtClean="0">
                        <a:solidFill>
                          <a:schemeClr val="accent1"/>
                        </a:solidFill>
                        <a:latin typeface="Trebuchet MS" pitchFamily="34" charset="0"/>
                      </a:endParaRPr>
                    </a:p>
                  </a:txBody>
                  <a:tcPr marL="182880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Repeat the</a:t>
                      </a:r>
                      <a:r>
                        <a:rPr lang="en-US" sz="1300" b="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 process and administer a</a:t>
                      </a:r>
                      <a:r>
                        <a:rPr lang="en-US" sz="1300" b="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dditional progress</a:t>
                      </a:r>
                      <a:r>
                        <a:rPr lang="en-US" sz="1300" b="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 </a:t>
                      </a:r>
                      <a:r>
                        <a:rPr lang="en-US" sz="1300" b="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tests as needed.</a:t>
                      </a:r>
                    </a:p>
                  </a:txBody>
                  <a:tcPr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 smtClean="0"/>
              <a:t>Checklist:</a:t>
            </a:r>
            <a:br>
              <a:rPr lang="en-US" sz="2400" dirty="0" smtClean="0"/>
            </a:br>
            <a:r>
              <a:rPr lang="en-US" sz="2400" dirty="0" smtClean="0"/>
              <a:t>The Assessment Process</a:t>
            </a:r>
            <a:endParaRPr lang="en-US" sz="2400" dirty="0"/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5169" y="1371600"/>
            <a:ext cx="665431" cy="274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780" y="2154615"/>
            <a:ext cx="665430" cy="274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780" y="5347750"/>
            <a:ext cx="665430" cy="274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1919" y="4066724"/>
            <a:ext cx="1159045" cy="274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1919" y="3433911"/>
            <a:ext cx="876151" cy="274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0223" y="4699203"/>
            <a:ext cx="365760" cy="365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780" y="6620072"/>
            <a:ext cx="876151" cy="274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2016-17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605083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/>
          </p:nvPr>
        </p:nvGraphicFramePr>
        <p:xfrm>
          <a:off x="381000" y="990600"/>
          <a:ext cx="6195435" cy="2926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47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07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3152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2400" b="1" dirty="0" smtClean="0">
                          <a:solidFill>
                            <a:schemeClr val="accent1"/>
                          </a:solidFill>
                          <a:latin typeface="Trebuchet MS" pitchFamily="34" charset="0"/>
                          <a:sym typeface="Wingdings"/>
                        </a:rPr>
                        <a:t></a:t>
                      </a:r>
                      <a:endParaRPr lang="en-US" sz="2400" b="1" dirty="0">
                        <a:solidFill>
                          <a:schemeClr val="accent1"/>
                        </a:solidFill>
                        <a:latin typeface="Trebuchet MS" pitchFamily="34" charset="0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buFont typeface="Wingdings" pitchFamily="2" charset="2"/>
                        <a:buNone/>
                      </a:pP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Identify priority </a:t>
                      </a:r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Competencies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 based on test results.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315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>
                          <a:solidFill>
                            <a:schemeClr val="accent1"/>
                          </a:solidFill>
                          <a:latin typeface="Trebuchet MS" pitchFamily="34" charset="0"/>
                          <a:sym typeface="Wingdings"/>
                        </a:rPr>
                        <a:t></a:t>
                      </a:r>
                      <a:endParaRPr lang="en-US" sz="2400" b="1" dirty="0" smtClean="0">
                        <a:solidFill>
                          <a:schemeClr val="accent1"/>
                        </a:solidFill>
                        <a:latin typeface="Trebuchet MS" pitchFamily="34" charset="0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buFont typeface="Wingdings" pitchFamily="2" charset="2"/>
                        <a:buNone/>
                      </a:pPr>
                      <a:r>
                        <a:rPr lang="en-US" sz="1400" dirty="0" smtClean="0">
                          <a:latin typeface="Trebuchet MS" pitchFamily="34" charset="0"/>
                        </a:rPr>
                        <a:t>Identify </a:t>
                      </a:r>
                      <a:r>
                        <a:rPr lang="en-US" sz="1400" b="1" dirty="0" smtClean="0">
                          <a:latin typeface="Trebuchet MS" pitchFamily="34" charset="0"/>
                        </a:rPr>
                        <a:t>Content Standards </a:t>
                      </a:r>
                      <a:r>
                        <a:rPr lang="en-US" sz="1400" dirty="0" smtClean="0">
                          <a:latin typeface="Trebuchet MS" pitchFamily="34" charset="0"/>
                        </a:rPr>
                        <a:t>that support priority </a:t>
                      </a:r>
                      <a:r>
                        <a:rPr lang="en-US" sz="1400" b="1" dirty="0" smtClean="0">
                          <a:latin typeface="Trebuchet MS" pitchFamily="34" charset="0"/>
                        </a:rPr>
                        <a:t>Competencies</a:t>
                      </a:r>
                      <a:r>
                        <a:rPr lang="en-US" sz="1400" dirty="0" smtClean="0">
                          <a:latin typeface="Trebuchet MS" pitchFamily="34" charset="0"/>
                        </a:rPr>
                        <a:t>.</a:t>
                      </a:r>
                      <a:endParaRPr lang="en-US" sz="1400" dirty="0">
                        <a:latin typeface="Trebuchet MS" pitchFamily="34" charset="0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315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>
                          <a:solidFill>
                            <a:schemeClr val="accent1"/>
                          </a:solidFill>
                          <a:latin typeface="Trebuchet MS" pitchFamily="34" charset="0"/>
                          <a:sym typeface="Wingdings"/>
                        </a:rPr>
                        <a:t></a:t>
                      </a:r>
                      <a:endParaRPr lang="en-US" sz="2400" b="1" dirty="0" smtClean="0">
                        <a:solidFill>
                          <a:schemeClr val="accent1"/>
                        </a:solidFill>
                        <a:latin typeface="Trebuchet MS" pitchFamily="34" charset="0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buFont typeface="Wingdings" pitchFamily="2" charset="2"/>
                        <a:buNone/>
                      </a:pPr>
                      <a:r>
                        <a:rPr lang="en-US" sz="1400" dirty="0" smtClean="0">
                          <a:latin typeface="Trebuchet MS" pitchFamily="34" charset="0"/>
                        </a:rPr>
                        <a:t>Identify curriculum resources that address targeted </a:t>
                      </a:r>
                      <a:r>
                        <a:rPr lang="en-US" sz="1400" b="1" dirty="0" smtClean="0">
                          <a:latin typeface="Trebuchet MS" pitchFamily="34" charset="0"/>
                        </a:rPr>
                        <a:t>Competencies</a:t>
                      </a:r>
                      <a:r>
                        <a:rPr lang="en-US" sz="1400" dirty="0" smtClean="0">
                          <a:latin typeface="Trebuchet MS" pitchFamily="34" charset="0"/>
                        </a:rPr>
                        <a:t>.</a:t>
                      </a:r>
                      <a:endParaRPr lang="en-US" sz="1400" dirty="0">
                        <a:latin typeface="Trebuchet MS" pitchFamily="34" charset="0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315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>
                          <a:solidFill>
                            <a:schemeClr val="accent1"/>
                          </a:solidFill>
                          <a:latin typeface="Trebuchet MS" pitchFamily="34" charset="0"/>
                          <a:sym typeface="Wingdings"/>
                        </a:rPr>
                        <a:t></a:t>
                      </a:r>
                      <a:endParaRPr lang="en-US" sz="2400" b="1" dirty="0" smtClean="0">
                        <a:solidFill>
                          <a:schemeClr val="accent1"/>
                        </a:solidFill>
                        <a:latin typeface="Trebuchet MS" pitchFamily="34" charset="0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buFont typeface="Wingdings" pitchFamily="2" charset="2"/>
                        <a:buNone/>
                      </a:pPr>
                      <a:r>
                        <a:rPr lang="en-US" sz="1400" dirty="0" smtClean="0">
                          <a:latin typeface="Trebuchet MS" pitchFamily="34" charset="0"/>
                        </a:rPr>
                        <a:t>Develop lesson plans that incorporate all of the above.</a:t>
                      </a:r>
                      <a:endParaRPr lang="en-US" sz="1400" dirty="0">
                        <a:latin typeface="Trebuchet MS" pitchFamily="34" charset="0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 smtClean="0"/>
              <a:t>Checklist:</a:t>
            </a:r>
            <a:br>
              <a:rPr lang="en-US" sz="2400" dirty="0" smtClean="0"/>
            </a:br>
            <a:r>
              <a:rPr lang="en-US" sz="2400" dirty="0" smtClean="0"/>
              <a:t>Planning for Instruction</a:t>
            </a:r>
            <a:endParaRPr lang="en-US" sz="2400" dirty="0"/>
          </a:p>
        </p:txBody>
      </p:sp>
      <p:pic>
        <p:nvPicPr>
          <p:cNvPr id="13314" name="Picture 2" descr="\\WEB1\www\www2.casas.org\htdocs\Images\Moodle\CASAS_IT\Business_Meetin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4343400"/>
            <a:ext cx="5486400" cy="3657600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2016-17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214270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1600" dirty="0"/>
              <a:t>Follow the path from </a:t>
            </a:r>
            <a:r>
              <a:rPr lang="en-US" sz="1600" dirty="0">
                <a:solidFill>
                  <a:srgbClr val="005596"/>
                </a:solidFill>
                <a:hlinkClick r:id="rId3"/>
              </a:rPr>
              <a:t>www.casas.org</a:t>
            </a:r>
            <a:r>
              <a:rPr lang="en-US" sz="1600" dirty="0"/>
              <a:t> </a:t>
            </a:r>
            <a:r>
              <a:rPr lang="en-US" sz="1600" dirty="0" smtClean="0"/>
              <a:t>for unlimited </a:t>
            </a:r>
            <a:r>
              <a:rPr lang="en-US" sz="1600" dirty="0"/>
              <a:t>access </a:t>
            </a:r>
            <a:r>
              <a:rPr lang="en-US" sz="1600" dirty="0" smtClean="0"/>
              <a:t>to these complimentary resources.</a:t>
            </a:r>
            <a:endParaRPr lang="en-US" sz="1600" dirty="0"/>
          </a:p>
          <a:p>
            <a:pPr eaLnBrk="1" fontAlgn="ctr" hangingPunct="1"/>
            <a:endParaRPr lang="en-US" sz="1400" b="1" dirty="0" smtClean="0"/>
          </a:p>
          <a:p>
            <a:pPr marL="400050" lvl="1" indent="0" eaLnBrk="1" fontAlgn="auto" hangingPunct="1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1400" dirty="0" smtClean="0">
                <a:solidFill>
                  <a:srgbClr val="005596"/>
                </a:solidFill>
                <a:hlinkClick r:id="rId4"/>
              </a:rPr>
              <a:t>Home</a:t>
            </a:r>
            <a:r>
              <a:rPr lang="en-US" sz="1400" dirty="0" smtClean="0"/>
              <a:t> </a:t>
            </a:r>
            <a:r>
              <a:rPr lang="en-US" sz="1400" dirty="0"/>
              <a:t>&gt; </a:t>
            </a:r>
            <a:r>
              <a:rPr lang="en-US" sz="1400" dirty="0">
                <a:solidFill>
                  <a:srgbClr val="005596"/>
                </a:solidFill>
                <a:hlinkClick r:id="rId5"/>
              </a:rPr>
              <a:t>Product Overviews</a:t>
            </a:r>
            <a:r>
              <a:rPr lang="en-US" sz="1400" dirty="0">
                <a:solidFill>
                  <a:srgbClr val="005596"/>
                </a:solidFill>
              </a:rPr>
              <a:t> </a:t>
            </a:r>
            <a:r>
              <a:rPr lang="en-US" sz="1400" dirty="0"/>
              <a:t>&gt; </a:t>
            </a:r>
            <a:r>
              <a:rPr lang="en-US" sz="1400" dirty="0">
                <a:solidFill>
                  <a:srgbClr val="005596"/>
                </a:solidFill>
                <a:hlinkClick r:id="rId6"/>
              </a:rPr>
              <a:t>Curriculum Management &amp; Instruction</a:t>
            </a:r>
            <a:r>
              <a:rPr lang="en-US" sz="1400" dirty="0">
                <a:solidFill>
                  <a:srgbClr val="005596"/>
                </a:solidFill>
              </a:rPr>
              <a:t> </a:t>
            </a:r>
            <a:r>
              <a:rPr lang="en-US" sz="1400" dirty="0"/>
              <a:t>&gt; </a:t>
            </a:r>
            <a:r>
              <a:rPr lang="en-US" sz="1400" b="1" dirty="0"/>
              <a:t>CASAS Basic Skills Content Standards </a:t>
            </a:r>
          </a:p>
          <a:p>
            <a:pPr marL="400050" lvl="1" indent="0" eaLnBrk="1" fontAlgn="ctr" hangingPunct="1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1400" dirty="0">
                <a:solidFill>
                  <a:srgbClr val="005596"/>
                </a:solidFill>
                <a:hlinkClick r:id="rId7"/>
              </a:rPr>
              <a:t>Home</a:t>
            </a:r>
            <a:r>
              <a:rPr lang="en-US" sz="1400" dirty="0"/>
              <a:t> &gt; </a:t>
            </a:r>
            <a:r>
              <a:rPr lang="en-US" sz="1400" dirty="0">
                <a:solidFill>
                  <a:srgbClr val="005596"/>
                </a:solidFill>
                <a:hlinkClick r:id="rId8"/>
              </a:rPr>
              <a:t>Product Overviews</a:t>
            </a:r>
            <a:r>
              <a:rPr lang="en-US" sz="1400" dirty="0">
                <a:solidFill>
                  <a:srgbClr val="005596"/>
                </a:solidFill>
              </a:rPr>
              <a:t> </a:t>
            </a:r>
            <a:r>
              <a:rPr lang="en-US" sz="1400" dirty="0"/>
              <a:t>&gt; </a:t>
            </a:r>
            <a:r>
              <a:rPr lang="en-US" sz="1400" dirty="0">
                <a:solidFill>
                  <a:srgbClr val="005596"/>
                </a:solidFill>
                <a:hlinkClick r:id="rId9"/>
              </a:rPr>
              <a:t>Curriculum Management &amp; Instruction</a:t>
            </a:r>
            <a:r>
              <a:rPr lang="en-US" sz="1400" dirty="0">
                <a:solidFill>
                  <a:srgbClr val="005596"/>
                </a:solidFill>
              </a:rPr>
              <a:t> </a:t>
            </a:r>
            <a:r>
              <a:rPr lang="en-US" sz="1400" dirty="0"/>
              <a:t>&gt; </a:t>
            </a:r>
            <a:r>
              <a:rPr lang="en-US" sz="1400" b="1" dirty="0"/>
              <a:t>CASAS and Common Core State Standards </a:t>
            </a:r>
          </a:p>
          <a:p>
            <a:pPr marL="400050" lvl="1" indent="0" eaLnBrk="1" fontAlgn="ctr" hangingPunct="1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1400" dirty="0">
                <a:solidFill>
                  <a:srgbClr val="005596"/>
                </a:solidFill>
                <a:hlinkClick r:id="rId4"/>
              </a:rPr>
              <a:t>Home</a:t>
            </a:r>
            <a:r>
              <a:rPr lang="en-US" sz="1400" dirty="0"/>
              <a:t> &gt; </a:t>
            </a:r>
            <a:r>
              <a:rPr lang="en-US" sz="1400" dirty="0">
                <a:solidFill>
                  <a:srgbClr val="005596"/>
                </a:solidFill>
                <a:hlinkClick r:id="rId5"/>
              </a:rPr>
              <a:t>Product Overviews</a:t>
            </a:r>
            <a:r>
              <a:rPr lang="en-US" sz="1400" dirty="0">
                <a:solidFill>
                  <a:srgbClr val="005596"/>
                </a:solidFill>
              </a:rPr>
              <a:t> </a:t>
            </a:r>
            <a:r>
              <a:rPr lang="en-US" sz="1400" dirty="0"/>
              <a:t>&gt; </a:t>
            </a:r>
            <a:r>
              <a:rPr lang="en-US" sz="1400" dirty="0">
                <a:solidFill>
                  <a:srgbClr val="005596"/>
                </a:solidFill>
                <a:hlinkClick r:id="rId6"/>
              </a:rPr>
              <a:t>Curriculum Management &amp; Instruction</a:t>
            </a:r>
            <a:r>
              <a:rPr lang="en-US" sz="1400" dirty="0">
                <a:solidFill>
                  <a:srgbClr val="005596"/>
                </a:solidFill>
              </a:rPr>
              <a:t> </a:t>
            </a:r>
            <a:r>
              <a:rPr lang="en-US" sz="1400" dirty="0"/>
              <a:t>&gt; </a:t>
            </a:r>
            <a:r>
              <a:rPr lang="en-US" sz="1400" b="1" dirty="0"/>
              <a:t>CASAS Competencies </a:t>
            </a:r>
          </a:p>
          <a:p>
            <a:pPr marL="400050" lvl="1" indent="0" eaLnBrk="1" fontAlgn="auto" hangingPunct="1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1400" dirty="0">
                <a:solidFill>
                  <a:srgbClr val="005596"/>
                </a:solidFill>
                <a:hlinkClick r:id="rId4"/>
              </a:rPr>
              <a:t>Home</a:t>
            </a:r>
            <a:r>
              <a:rPr lang="en-US" sz="1400" dirty="0"/>
              <a:t> &gt; </a:t>
            </a:r>
            <a:r>
              <a:rPr lang="en-US" sz="1400" dirty="0">
                <a:solidFill>
                  <a:srgbClr val="005596"/>
                </a:solidFill>
                <a:hlinkClick r:id="rId5"/>
              </a:rPr>
              <a:t>Product Overviews</a:t>
            </a:r>
            <a:r>
              <a:rPr lang="en-US" sz="1400" dirty="0">
                <a:solidFill>
                  <a:srgbClr val="005596"/>
                </a:solidFill>
              </a:rPr>
              <a:t> </a:t>
            </a:r>
            <a:r>
              <a:rPr lang="en-US" sz="1400" dirty="0"/>
              <a:t>&gt; </a:t>
            </a:r>
            <a:r>
              <a:rPr lang="en-US" sz="1400" dirty="0">
                <a:solidFill>
                  <a:srgbClr val="005596"/>
                </a:solidFill>
                <a:hlinkClick r:id="rId6"/>
              </a:rPr>
              <a:t>Curriculum Management &amp; Instruction</a:t>
            </a:r>
            <a:r>
              <a:rPr lang="en-US" sz="1400" dirty="0">
                <a:solidFill>
                  <a:srgbClr val="005596"/>
                </a:solidFill>
              </a:rPr>
              <a:t> </a:t>
            </a:r>
            <a:r>
              <a:rPr lang="en-US" sz="1400" dirty="0"/>
              <a:t>&gt; </a:t>
            </a:r>
            <a:r>
              <a:rPr lang="en-US" sz="1400" b="1" dirty="0"/>
              <a:t>CASAS Scale, Skill Levels, and Descriptors </a:t>
            </a:r>
          </a:p>
          <a:p>
            <a:pPr marL="400050" lvl="1" indent="0" eaLnBrk="1" fontAlgn="auto" hangingPunct="1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1400" b="1" dirty="0">
                <a:solidFill>
                  <a:srgbClr val="005596"/>
                </a:solidFill>
                <a:hlinkClick r:id="rId4"/>
              </a:rPr>
              <a:t>Home</a:t>
            </a:r>
            <a:r>
              <a:rPr lang="en-US" sz="1400" b="1" dirty="0"/>
              <a:t> &gt; </a:t>
            </a:r>
            <a:r>
              <a:rPr lang="en-US" sz="1400" b="1" dirty="0">
                <a:solidFill>
                  <a:srgbClr val="005596"/>
                </a:solidFill>
                <a:hlinkClick r:id="rId5"/>
              </a:rPr>
              <a:t>Product Overviews</a:t>
            </a:r>
            <a:r>
              <a:rPr lang="en-US" sz="1400" b="1" dirty="0">
                <a:solidFill>
                  <a:srgbClr val="005596"/>
                </a:solidFill>
              </a:rPr>
              <a:t> </a:t>
            </a:r>
            <a:r>
              <a:rPr lang="en-US" sz="1400" dirty="0"/>
              <a:t>&gt; </a:t>
            </a:r>
            <a:r>
              <a:rPr lang="en-US" sz="1400" dirty="0">
                <a:solidFill>
                  <a:srgbClr val="005596"/>
                </a:solidFill>
                <a:hlinkClick r:id="rId6"/>
              </a:rPr>
              <a:t>Curriculum Management &amp; Instruction</a:t>
            </a:r>
            <a:r>
              <a:rPr lang="en-US" sz="1400" dirty="0">
                <a:solidFill>
                  <a:srgbClr val="005596"/>
                </a:solidFill>
              </a:rPr>
              <a:t> </a:t>
            </a:r>
            <a:r>
              <a:rPr lang="en-US" sz="1400" dirty="0"/>
              <a:t>&gt; </a:t>
            </a:r>
            <a:r>
              <a:rPr lang="en-US" sz="1400" b="1" dirty="0"/>
              <a:t>Curriculum Modules (Low Level Literacy) </a:t>
            </a:r>
          </a:p>
          <a:p>
            <a:pPr marL="400050" lvl="1" indent="0" eaLnBrk="1" fontAlgn="auto" hangingPunct="1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1400" dirty="0">
                <a:solidFill>
                  <a:srgbClr val="005596"/>
                </a:solidFill>
                <a:hlinkClick r:id="rId4"/>
              </a:rPr>
              <a:t>Home</a:t>
            </a:r>
            <a:r>
              <a:rPr lang="en-US" sz="1400" dirty="0"/>
              <a:t> &gt; </a:t>
            </a:r>
            <a:r>
              <a:rPr lang="en-US" sz="1400" dirty="0">
                <a:solidFill>
                  <a:srgbClr val="005596"/>
                </a:solidFill>
                <a:hlinkClick r:id="rId5"/>
              </a:rPr>
              <a:t>Product Overviews</a:t>
            </a:r>
            <a:r>
              <a:rPr lang="en-US" sz="1400" dirty="0">
                <a:solidFill>
                  <a:srgbClr val="005596"/>
                </a:solidFill>
              </a:rPr>
              <a:t> </a:t>
            </a:r>
            <a:r>
              <a:rPr lang="en-US" sz="1400" dirty="0"/>
              <a:t>&gt; </a:t>
            </a:r>
            <a:r>
              <a:rPr lang="en-US" sz="1400" dirty="0">
                <a:solidFill>
                  <a:srgbClr val="005596"/>
                </a:solidFill>
                <a:hlinkClick r:id="rId6"/>
              </a:rPr>
              <a:t>Curriculum Management &amp; Instruction</a:t>
            </a:r>
            <a:r>
              <a:rPr lang="en-US" sz="1400" dirty="0">
                <a:solidFill>
                  <a:srgbClr val="005596"/>
                </a:solidFill>
              </a:rPr>
              <a:t> </a:t>
            </a:r>
            <a:r>
              <a:rPr lang="en-US" sz="1400" dirty="0"/>
              <a:t>&gt; </a:t>
            </a:r>
            <a:r>
              <a:rPr lang="en-US" sz="1400" b="1" dirty="0"/>
              <a:t>Instructional Materials: </a:t>
            </a:r>
            <a:r>
              <a:rPr lang="en-US" sz="1400" b="1" dirty="0" err="1"/>
              <a:t>QuickSearch</a:t>
            </a:r>
            <a:r>
              <a:rPr lang="en-US" sz="1400" b="1" dirty="0"/>
              <a:t> Online </a:t>
            </a:r>
          </a:p>
          <a:p>
            <a:pPr marL="400050" lvl="1" indent="0" eaLnBrk="1" fontAlgn="auto" hangingPunct="1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1400" dirty="0">
                <a:solidFill>
                  <a:srgbClr val="005596"/>
                </a:solidFill>
                <a:hlinkClick r:id="rId4"/>
              </a:rPr>
              <a:t>Home</a:t>
            </a:r>
            <a:r>
              <a:rPr lang="en-US" sz="1400" dirty="0"/>
              <a:t> &gt; </a:t>
            </a:r>
            <a:r>
              <a:rPr lang="en-US" sz="1400" dirty="0">
                <a:solidFill>
                  <a:srgbClr val="005596"/>
                </a:solidFill>
                <a:hlinkClick r:id="rId5"/>
              </a:rPr>
              <a:t>Product Overviews</a:t>
            </a:r>
            <a:r>
              <a:rPr lang="en-US" sz="1400" dirty="0">
                <a:solidFill>
                  <a:srgbClr val="005596"/>
                </a:solidFill>
              </a:rPr>
              <a:t> </a:t>
            </a:r>
            <a:r>
              <a:rPr lang="en-US" sz="1400" dirty="0"/>
              <a:t>&gt; </a:t>
            </a:r>
            <a:r>
              <a:rPr lang="en-US" sz="1400" dirty="0">
                <a:solidFill>
                  <a:srgbClr val="005596"/>
                </a:solidFill>
                <a:hlinkClick r:id="rId6"/>
              </a:rPr>
              <a:t>Curriculum Management &amp; Instruction</a:t>
            </a:r>
            <a:r>
              <a:rPr lang="en-US" sz="1400" dirty="0">
                <a:solidFill>
                  <a:srgbClr val="005596"/>
                </a:solidFill>
              </a:rPr>
              <a:t> </a:t>
            </a:r>
            <a:r>
              <a:rPr lang="en-US" sz="1400" dirty="0"/>
              <a:t>&gt; </a:t>
            </a:r>
            <a:r>
              <a:rPr lang="en-US" sz="1400" b="1" dirty="0"/>
              <a:t>Sample Test Items </a:t>
            </a:r>
          </a:p>
          <a:p>
            <a:pPr marL="400050" lvl="1" indent="0" eaLnBrk="1" fontAlgn="auto" hangingPunct="1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1400" dirty="0">
                <a:solidFill>
                  <a:srgbClr val="005596"/>
                </a:solidFill>
                <a:hlinkClick r:id="rId7"/>
              </a:rPr>
              <a:t>Home</a:t>
            </a:r>
            <a:r>
              <a:rPr lang="en-US" sz="1400" dirty="0"/>
              <a:t> &gt; </a:t>
            </a:r>
            <a:r>
              <a:rPr lang="en-US" sz="1400" dirty="0">
                <a:solidFill>
                  <a:srgbClr val="005596"/>
                </a:solidFill>
                <a:hlinkClick r:id="rId8"/>
              </a:rPr>
              <a:t>Product Overviews</a:t>
            </a:r>
            <a:r>
              <a:rPr lang="en-US" sz="1400" dirty="0">
                <a:solidFill>
                  <a:srgbClr val="005596"/>
                </a:solidFill>
              </a:rPr>
              <a:t> </a:t>
            </a:r>
            <a:r>
              <a:rPr lang="en-US" sz="1400" dirty="0"/>
              <a:t>&gt; </a:t>
            </a:r>
            <a:r>
              <a:rPr lang="en-US" sz="1400" dirty="0">
                <a:solidFill>
                  <a:srgbClr val="005596"/>
                </a:solidFill>
                <a:hlinkClick r:id="rId10"/>
              </a:rPr>
              <a:t>Software</a:t>
            </a:r>
            <a:r>
              <a:rPr lang="en-US" sz="1400" dirty="0">
                <a:solidFill>
                  <a:srgbClr val="005596"/>
                </a:solidFill>
              </a:rPr>
              <a:t> </a:t>
            </a:r>
            <a:r>
              <a:rPr lang="en-US" sz="1400" dirty="0"/>
              <a:t>&gt; </a:t>
            </a:r>
            <a:r>
              <a:rPr lang="en-US" sz="1400" dirty="0">
                <a:solidFill>
                  <a:srgbClr val="005596"/>
                </a:solidFill>
                <a:hlinkClick r:id="rId11"/>
              </a:rPr>
              <a:t>TOPSpro Enterprise</a:t>
            </a:r>
            <a:r>
              <a:rPr lang="en-US" sz="1400" dirty="0">
                <a:solidFill>
                  <a:srgbClr val="005596"/>
                </a:solidFill>
              </a:rPr>
              <a:t> </a:t>
            </a:r>
            <a:r>
              <a:rPr lang="en-US" sz="1400" dirty="0"/>
              <a:t>&gt;  </a:t>
            </a:r>
            <a:r>
              <a:rPr lang="en-US" sz="1400" dirty="0" smtClean="0"/>
              <a:t>       </a:t>
            </a:r>
            <a:r>
              <a:rPr lang="en-US" sz="1400" b="1" dirty="0" smtClean="0"/>
              <a:t>Sample </a:t>
            </a:r>
            <a:r>
              <a:rPr lang="en-US" sz="1400" b="1" dirty="0"/>
              <a:t>Reports </a:t>
            </a:r>
          </a:p>
          <a:p>
            <a:pPr marL="400050" lvl="1" indent="0" eaLnBrk="1" fontAlgn="auto" hangingPunct="1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1400" dirty="0">
                <a:solidFill>
                  <a:srgbClr val="005596"/>
                </a:solidFill>
                <a:hlinkClick r:id="rId4"/>
              </a:rPr>
              <a:t>Home</a:t>
            </a:r>
            <a:r>
              <a:rPr lang="en-US" sz="1400" dirty="0"/>
              <a:t> &gt; </a:t>
            </a:r>
            <a:r>
              <a:rPr lang="en-US" sz="1400" dirty="0">
                <a:solidFill>
                  <a:srgbClr val="005596"/>
                </a:solidFill>
                <a:hlinkClick r:id="rId12"/>
              </a:rPr>
              <a:t>Social Media Newsroom</a:t>
            </a:r>
            <a:r>
              <a:rPr lang="en-US" sz="1400" dirty="0">
                <a:solidFill>
                  <a:srgbClr val="005596"/>
                </a:solidFill>
              </a:rPr>
              <a:t> </a:t>
            </a:r>
            <a:r>
              <a:rPr lang="en-US" sz="1400" dirty="0"/>
              <a:t>&gt; </a:t>
            </a:r>
            <a:r>
              <a:rPr lang="en-US" sz="1400" b="1" dirty="0"/>
              <a:t>Success Stories </a:t>
            </a:r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-1191" y="0"/>
            <a:ext cx="4920854" cy="914400"/>
          </a:xfrm>
        </p:spPr>
        <p:txBody>
          <a:bodyPr/>
          <a:lstStyle/>
          <a:p>
            <a:r>
              <a:rPr lang="en-US" sz="2400" dirty="0" smtClean="0"/>
              <a:t>CASAS </a:t>
            </a:r>
            <a:r>
              <a:rPr lang="en-US" sz="2400" dirty="0"/>
              <a:t>W</a:t>
            </a:r>
            <a:r>
              <a:rPr lang="en-US" sz="2400" dirty="0" smtClean="0"/>
              <a:t>ebsite — www.casas.org</a:t>
            </a:r>
            <a:endParaRPr lang="en-US" sz="24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2016-17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891022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>Case Study</a:t>
            </a:r>
            <a:endParaRPr lang="en-US" b="1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3454400"/>
            <a:ext cx="6096001" cy="3403600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/>
              <a:t>The purpose of this case study </a:t>
            </a:r>
            <a:r>
              <a:rPr lang="en-US" sz="2400" dirty="0" smtClean="0"/>
              <a:t>is </a:t>
            </a:r>
            <a:r>
              <a:rPr lang="en-US" sz="2400" dirty="0"/>
              <a:t>to </a:t>
            </a:r>
            <a:r>
              <a:rPr lang="en-US" sz="2400" dirty="0" smtClean="0"/>
              <a:t>guide </a:t>
            </a:r>
            <a:r>
              <a:rPr lang="en-US" sz="2400" dirty="0"/>
              <a:t>you through the process </a:t>
            </a:r>
            <a:r>
              <a:rPr lang="en-US" sz="2400" dirty="0" smtClean="0"/>
              <a:t>of selecting</a:t>
            </a:r>
            <a:r>
              <a:rPr lang="en-US" sz="2400" dirty="0"/>
              <a:t>, administering, and interpreting the results of CASAS assessments for a class.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14300" y="8695267"/>
            <a:ext cx="3848100" cy="3302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CASAS Beyond Implementation 2016-17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336444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04800" y="914400"/>
            <a:ext cx="6248400" cy="7680960"/>
          </a:xfrm>
          <a:ln>
            <a:noFill/>
          </a:ln>
        </p:spPr>
        <p:txBody>
          <a:bodyPr/>
          <a:lstStyle/>
          <a:p>
            <a:pPr marL="0" indent="0">
              <a:buNone/>
            </a:pPr>
            <a:r>
              <a:rPr lang="en-US" sz="900" dirty="0"/>
              <a:t>  </a:t>
            </a:r>
            <a:endParaRPr lang="en-US" sz="1400" dirty="0" smtClean="0"/>
          </a:p>
          <a:p>
            <a:pPr marL="0" indent="0">
              <a:buNone/>
            </a:pPr>
            <a:r>
              <a:rPr lang="en-US" sz="1400" dirty="0" smtClean="0"/>
              <a:t>Within </a:t>
            </a:r>
            <a:r>
              <a:rPr lang="en-US" sz="1400" dirty="0"/>
              <a:t>the first week of class, </a:t>
            </a:r>
            <a:r>
              <a:rPr lang="en-US" sz="1400" dirty="0" smtClean="0"/>
              <a:t>students </a:t>
            </a:r>
            <a:r>
              <a:rPr lang="en-US" sz="1400" dirty="0"/>
              <a:t>take the reading pretest. </a:t>
            </a:r>
            <a:r>
              <a:rPr lang="en-US" sz="1400" dirty="0" smtClean="0"/>
              <a:t>Many </a:t>
            </a:r>
            <a:r>
              <a:rPr lang="en-US" sz="1400" dirty="0"/>
              <a:t>agencies assess more than one skill (such as </a:t>
            </a:r>
            <a:r>
              <a:rPr lang="en-US" sz="1400" dirty="0" smtClean="0"/>
              <a:t>reading), </a:t>
            </a:r>
            <a:r>
              <a:rPr lang="en-US" sz="1400" dirty="0"/>
              <a:t>and </a:t>
            </a:r>
            <a:r>
              <a:rPr lang="en-US" sz="1400" dirty="0" smtClean="0"/>
              <a:t>may include </a:t>
            </a:r>
            <a:r>
              <a:rPr lang="en-US" sz="1400" dirty="0"/>
              <a:t>listening, math, or writing</a:t>
            </a:r>
            <a:r>
              <a:rPr lang="en-US" sz="1400" dirty="0" smtClean="0"/>
              <a:t>. </a:t>
            </a:r>
            <a:r>
              <a:rPr lang="en-US" sz="1400" dirty="0"/>
              <a:t>Your </a:t>
            </a:r>
            <a:r>
              <a:rPr lang="en-US" sz="1400" dirty="0" smtClean="0"/>
              <a:t>students </a:t>
            </a:r>
            <a:r>
              <a:rPr lang="en-US" sz="1400" dirty="0"/>
              <a:t>took the Life and Work Reading Level </a:t>
            </a:r>
            <a:r>
              <a:rPr lang="en-US" sz="1400" dirty="0" smtClean="0"/>
              <a:t>B, </a:t>
            </a:r>
            <a:r>
              <a:rPr lang="en-US" sz="1400" dirty="0"/>
              <a:t>Form 83R as a pretest. </a:t>
            </a:r>
            <a:r>
              <a:rPr lang="en-US" sz="1400" dirty="0" smtClean="0"/>
              <a:t>Test </a:t>
            </a:r>
            <a:r>
              <a:rPr lang="en-US" sz="1400" dirty="0"/>
              <a:t>results are </a:t>
            </a:r>
            <a:r>
              <a:rPr lang="en-US" sz="1400" dirty="0" smtClean="0"/>
              <a:t>listed below for nine of the students. </a:t>
            </a:r>
            <a:endParaRPr lang="en-US" sz="1400" dirty="0"/>
          </a:p>
          <a:p>
            <a:pPr marL="0" indent="0">
              <a:buNone/>
            </a:pPr>
            <a:endParaRPr lang="en-US" sz="900" dirty="0" smtClean="0"/>
          </a:p>
          <a:p>
            <a:pPr marL="0" indent="0">
              <a:buNone/>
            </a:pPr>
            <a:endParaRPr lang="en-US" sz="900" dirty="0" smtClean="0"/>
          </a:p>
          <a:p>
            <a:pPr marL="0" indent="0">
              <a:buNone/>
            </a:pPr>
            <a:endParaRPr lang="en-US" sz="900" dirty="0"/>
          </a:p>
          <a:p>
            <a:pPr marL="0" indent="0">
              <a:buNone/>
            </a:pPr>
            <a:endParaRPr lang="en-US" sz="900" dirty="0" smtClean="0"/>
          </a:p>
          <a:p>
            <a:pPr marL="0" indent="0">
              <a:buNone/>
            </a:pPr>
            <a:endParaRPr lang="en-US" sz="900" dirty="0"/>
          </a:p>
          <a:p>
            <a:pPr marL="0" indent="0">
              <a:buNone/>
            </a:pPr>
            <a:endParaRPr lang="en-US" sz="900" dirty="0" smtClean="0"/>
          </a:p>
          <a:p>
            <a:pPr marL="0" indent="0">
              <a:buNone/>
            </a:pPr>
            <a:endParaRPr lang="en-US" sz="900" dirty="0" smtClean="0"/>
          </a:p>
          <a:p>
            <a:pPr marL="0" indent="0">
              <a:buNone/>
            </a:pPr>
            <a:endParaRPr lang="en-US" sz="900" dirty="0"/>
          </a:p>
          <a:p>
            <a:pPr marL="0" indent="0">
              <a:buNone/>
            </a:pPr>
            <a:endParaRPr lang="en-US" sz="900" dirty="0" smtClean="0"/>
          </a:p>
          <a:p>
            <a:pPr marL="0" indent="0">
              <a:buNone/>
            </a:pPr>
            <a:endParaRPr lang="en-US" sz="900" dirty="0"/>
          </a:p>
          <a:p>
            <a:pPr marL="0" indent="0">
              <a:buNone/>
            </a:pPr>
            <a:endParaRPr lang="en-US" sz="900" dirty="0" smtClean="0"/>
          </a:p>
          <a:p>
            <a:pPr marL="0" indent="0">
              <a:buNone/>
            </a:pPr>
            <a:endParaRPr lang="en-US" sz="900" dirty="0"/>
          </a:p>
          <a:p>
            <a:pPr marL="0" indent="0">
              <a:buNone/>
            </a:pPr>
            <a:endParaRPr lang="en-US" sz="900" dirty="0" smtClean="0"/>
          </a:p>
          <a:p>
            <a:pPr marL="0" indent="0">
              <a:buNone/>
            </a:pPr>
            <a:endParaRPr lang="en-US" sz="900" dirty="0"/>
          </a:p>
          <a:p>
            <a:pPr marL="0" indent="0">
              <a:buNone/>
            </a:pPr>
            <a:endParaRPr lang="en-US" sz="1200" dirty="0"/>
          </a:p>
          <a:p>
            <a:pPr marL="0" indent="0">
              <a:buNone/>
            </a:pPr>
            <a:endParaRPr lang="en-US" sz="1100" b="1" dirty="0" smtClean="0"/>
          </a:p>
          <a:p>
            <a:pPr marL="0" indent="0">
              <a:buNone/>
            </a:pPr>
            <a:endParaRPr lang="en-US" sz="1100" b="1" dirty="0"/>
          </a:p>
          <a:p>
            <a:pPr marL="0" indent="0">
              <a:buNone/>
            </a:pPr>
            <a:endParaRPr lang="en-US" sz="1100" b="1" dirty="0" smtClean="0"/>
          </a:p>
          <a:p>
            <a:pPr marL="0" indent="0">
              <a:buNone/>
            </a:pPr>
            <a:endParaRPr lang="en-US" sz="1100" b="1" dirty="0"/>
          </a:p>
          <a:p>
            <a:pPr marL="0" indent="0">
              <a:buNone/>
            </a:pPr>
            <a:endParaRPr lang="en-US" sz="1100" b="1" dirty="0" smtClean="0"/>
          </a:p>
          <a:p>
            <a:pPr marL="0" indent="0">
              <a:buNone/>
            </a:pPr>
            <a:endParaRPr lang="en-US" sz="1100" b="1" dirty="0"/>
          </a:p>
          <a:p>
            <a:pPr marL="0" indent="0">
              <a:buNone/>
            </a:pPr>
            <a:endParaRPr lang="en-US" sz="1100" b="1" dirty="0" smtClean="0"/>
          </a:p>
          <a:p>
            <a:pPr marL="0" indent="0">
              <a:buNone/>
            </a:pPr>
            <a:endParaRPr lang="en-US" sz="1100" dirty="0" smtClean="0"/>
          </a:p>
          <a:p>
            <a:pPr marL="0" indent="0">
              <a:buNone/>
            </a:pPr>
            <a:endParaRPr lang="en-US" sz="1100" dirty="0"/>
          </a:p>
          <a:p>
            <a:pPr marL="0" indent="0">
              <a:buNone/>
            </a:pPr>
            <a:endParaRPr lang="en-US" sz="1400" dirty="0" smtClean="0"/>
          </a:p>
          <a:p>
            <a:pPr marL="0" indent="0">
              <a:buNone/>
              <a:tabLst>
                <a:tab pos="463550" algn="ctr"/>
              </a:tabLst>
            </a:pPr>
            <a:r>
              <a:rPr lang="en-US" sz="1400" dirty="0"/>
              <a:t>	</a:t>
            </a:r>
            <a:r>
              <a:rPr lang="en-US" sz="1400" dirty="0" smtClean="0"/>
              <a:t>Look </a:t>
            </a:r>
            <a:r>
              <a:rPr lang="en-US" sz="1400" b="1" dirty="0"/>
              <a:t>at the </a:t>
            </a:r>
            <a:r>
              <a:rPr lang="en-US" sz="1400" b="1" i="1" dirty="0"/>
              <a:t>Class Performance by Test Item and Competency </a:t>
            </a:r>
            <a:r>
              <a:rPr lang="en-US" sz="1400" b="1" dirty="0"/>
              <a:t>on the </a:t>
            </a:r>
            <a:r>
              <a:rPr lang="en-US" sz="1400" b="1" dirty="0" smtClean="0"/>
              <a:t>next </a:t>
            </a:r>
            <a:r>
              <a:rPr lang="en-US" sz="1400" b="1" dirty="0"/>
              <a:t>page to view test results for </a:t>
            </a:r>
            <a:r>
              <a:rPr lang="en-US" sz="1400" b="1" dirty="0" smtClean="0"/>
              <a:t>the entire class.</a:t>
            </a:r>
            <a:endParaRPr lang="en-US" sz="1400" b="1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Case Study cont.</a:t>
            </a:r>
            <a:endParaRPr lang="en-US" sz="3200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9448255"/>
              </p:ext>
            </p:extLst>
          </p:nvPr>
        </p:nvGraphicFramePr>
        <p:xfrm>
          <a:off x="1066799" y="2438400"/>
          <a:ext cx="4724402" cy="3810000"/>
        </p:xfrm>
        <a:graphic>
          <a:graphicData uri="http://schemas.openxmlformats.org/drawingml/2006/table">
            <a:tbl>
              <a:tblPr firstRow="1" firstCol="1" bandRow="1">
                <a:tableStyleId>{B301B821-A1FF-4177-AEE7-76D212191A09}</a:tableStyleId>
              </a:tblPr>
              <a:tblGrid>
                <a:gridCol w="5135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97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352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1352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2704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2704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879230"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ID #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Name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Reading Appraisal Scores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Pretest Form </a:t>
                      </a:r>
                      <a:r>
                        <a:rPr lang="en-US" sz="1100" dirty="0" err="1">
                          <a:solidFill>
                            <a:schemeClr val="tx1"/>
                          </a:solidFill>
                          <a:effectLst/>
                        </a:rPr>
                        <a:t>83R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Pretest Scale Score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3077">
                <a:tc v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dirty="0">
                          <a:effectLst/>
                        </a:rPr>
                        <a:t>Raw</a:t>
                      </a:r>
                      <a:endParaRPr lang="en-US" sz="1100" b="1" dirty="0"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dirty="0">
                          <a:effectLst/>
                        </a:rPr>
                        <a:t>Scale</a:t>
                      </a:r>
                      <a:endParaRPr lang="en-US" sz="1100" b="1" dirty="0"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307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dirty="0">
                          <a:effectLst/>
                        </a:rPr>
                        <a:t>1</a:t>
                      </a:r>
                      <a:endParaRPr lang="en-US" sz="1100" dirty="0"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dirty="0">
                          <a:effectLst/>
                        </a:rPr>
                        <a:t>David V.</a:t>
                      </a:r>
                      <a:endParaRPr lang="en-US" sz="1100" dirty="0"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dirty="0">
                          <a:effectLst/>
                        </a:rPr>
                        <a:t>10</a:t>
                      </a:r>
                      <a:endParaRPr lang="en-US" sz="1100" dirty="0"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dirty="0">
                          <a:effectLst/>
                        </a:rPr>
                        <a:t>207</a:t>
                      </a:r>
                      <a:endParaRPr lang="en-US" sz="1100" dirty="0"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dirty="0">
                          <a:effectLst/>
                        </a:rPr>
                        <a:t>B</a:t>
                      </a:r>
                      <a:endParaRPr lang="en-US" sz="1100" dirty="0"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dirty="0" smtClean="0">
                          <a:effectLst/>
                        </a:rPr>
                        <a:t>203</a:t>
                      </a:r>
                      <a:endParaRPr lang="en-US" sz="1100" dirty="0"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307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dirty="0">
                          <a:effectLst/>
                        </a:rPr>
                        <a:t>2</a:t>
                      </a:r>
                      <a:endParaRPr lang="en-US" sz="1100" dirty="0"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dirty="0">
                          <a:effectLst/>
                        </a:rPr>
                        <a:t>Darius D</a:t>
                      </a:r>
                      <a:endParaRPr lang="en-US" sz="1100" dirty="0"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dirty="0">
                          <a:effectLst/>
                        </a:rPr>
                        <a:t>11</a:t>
                      </a:r>
                      <a:endParaRPr lang="en-US" sz="1100" dirty="0"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dirty="0">
                          <a:effectLst/>
                        </a:rPr>
                        <a:t>209</a:t>
                      </a:r>
                      <a:endParaRPr lang="en-US" sz="1100" dirty="0"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dirty="0">
                          <a:effectLst/>
                        </a:rPr>
                        <a:t>B</a:t>
                      </a:r>
                      <a:endParaRPr lang="en-US" sz="1100" dirty="0"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dirty="0" smtClean="0">
                          <a:effectLst/>
                        </a:rPr>
                        <a:t>205</a:t>
                      </a:r>
                      <a:endParaRPr lang="en-US" sz="1100" dirty="0"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307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dirty="0">
                          <a:effectLst/>
                        </a:rPr>
                        <a:t>4</a:t>
                      </a:r>
                      <a:endParaRPr lang="en-US" sz="1100" dirty="0"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dirty="0">
                          <a:effectLst/>
                        </a:rPr>
                        <a:t>Veronica L.</a:t>
                      </a:r>
                      <a:endParaRPr lang="en-US" sz="1100" dirty="0"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dirty="0">
                          <a:effectLst/>
                        </a:rPr>
                        <a:t>8</a:t>
                      </a:r>
                      <a:endParaRPr lang="en-US" sz="1100" dirty="0"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dirty="0">
                          <a:effectLst/>
                        </a:rPr>
                        <a:t>201</a:t>
                      </a:r>
                      <a:endParaRPr lang="en-US" sz="1100" dirty="0"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dirty="0">
                          <a:effectLst/>
                        </a:rPr>
                        <a:t>B</a:t>
                      </a:r>
                      <a:endParaRPr lang="en-US" sz="1100" dirty="0"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dirty="0" smtClean="0">
                          <a:effectLst/>
                        </a:rPr>
                        <a:t>200</a:t>
                      </a:r>
                      <a:endParaRPr lang="en-US" sz="1100" dirty="0"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307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dirty="0">
                          <a:effectLst/>
                        </a:rPr>
                        <a:t>6</a:t>
                      </a:r>
                      <a:endParaRPr lang="en-US" sz="1100" dirty="0"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dirty="0">
                          <a:effectLst/>
                        </a:rPr>
                        <a:t>Zelmira D.</a:t>
                      </a:r>
                      <a:endParaRPr lang="en-US" sz="1100" dirty="0"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dirty="0">
                          <a:effectLst/>
                        </a:rPr>
                        <a:t>9</a:t>
                      </a:r>
                      <a:endParaRPr lang="en-US" sz="1100" dirty="0"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dirty="0">
                          <a:effectLst/>
                        </a:rPr>
                        <a:t>204</a:t>
                      </a:r>
                      <a:endParaRPr lang="en-US" sz="1100" dirty="0"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dirty="0">
                          <a:effectLst/>
                        </a:rPr>
                        <a:t>B</a:t>
                      </a:r>
                      <a:endParaRPr lang="en-US" sz="1100" dirty="0"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dirty="0" smtClean="0">
                          <a:effectLst/>
                        </a:rPr>
                        <a:t>202</a:t>
                      </a:r>
                      <a:endParaRPr lang="en-US" sz="1100" dirty="0"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307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dirty="0">
                          <a:effectLst/>
                        </a:rPr>
                        <a:t>11</a:t>
                      </a:r>
                      <a:endParaRPr lang="en-US" sz="1100" dirty="0"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dirty="0" err="1">
                          <a:effectLst/>
                        </a:rPr>
                        <a:t>Khamboon</a:t>
                      </a:r>
                      <a:r>
                        <a:rPr lang="en-US" sz="1100" dirty="0">
                          <a:effectLst/>
                        </a:rPr>
                        <a:t> V.</a:t>
                      </a:r>
                      <a:endParaRPr lang="en-US" sz="1100" dirty="0"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dirty="0">
                          <a:effectLst/>
                        </a:rPr>
                        <a:t>6</a:t>
                      </a:r>
                      <a:endParaRPr lang="en-US" sz="1100" dirty="0"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dirty="0">
                          <a:effectLst/>
                        </a:rPr>
                        <a:t>196</a:t>
                      </a:r>
                      <a:endParaRPr lang="en-US" sz="1100" dirty="0"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dirty="0">
                          <a:effectLst/>
                        </a:rPr>
                        <a:t>B</a:t>
                      </a:r>
                      <a:endParaRPr lang="en-US" sz="1100" dirty="0"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dirty="0" smtClean="0">
                          <a:effectLst/>
                        </a:rPr>
                        <a:t>195</a:t>
                      </a:r>
                      <a:endParaRPr lang="en-US" sz="1100" dirty="0"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307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dirty="0">
                          <a:effectLst/>
                        </a:rPr>
                        <a:t>12</a:t>
                      </a:r>
                      <a:endParaRPr lang="en-US" sz="1100" dirty="0"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dirty="0">
                          <a:effectLst/>
                        </a:rPr>
                        <a:t>Quentin T.</a:t>
                      </a:r>
                      <a:endParaRPr lang="en-US" sz="1100" dirty="0"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dirty="0">
                          <a:effectLst/>
                        </a:rPr>
                        <a:t>12</a:t>
                      </a:r>
                      <a:endParaRPr lang="en-US" sz="1100" dirty="0"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dirty="0">
                          <a:effectLst/>
                        </a:rPr>
                        <a:t>212</a:t>
                      </a:r>
                      <a:endParaRPr lang="en-US" sz="1100" dirty="0"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dirty="0">
                          <a:effectLst/>
                        </a:rPr>
                        <a:t>B</a:t>
                      </a:r>
                      <a:endParaRPr lang="en-US" sz="1100" dirty="0"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dirty="0" smtClean="0">
                          <a:effectLst/>
                        </a:rPr>
                        <a:t>209</a:t>
                      </a:r>
                      <a:endParaRPr lang="en-US" sz="1100" dirty="0"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307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dirty="0">
                          <a:effectLst/>
                        </a:rPr>
                        <a:t>18</a:t>
                      </a:r>
                      <a:endParaRPr lang="en-US" sz="1100" dirty="0"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dirty="0">
                          <a:effectLst/>
                        </a:rPr>
                        <a:t>Chu L.</a:t>
                      </a:r>
                      <a:endParaRPr lang="en-US" sz="1100" dirty="0"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dirty="0">
                          <a:effectLst/>
                        </a:rPr>
                        <a:t>8</a:t>
                      </a:r>
                      <a:endParaRPr lang="en-US" sz="1100" dirty="0"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dirty="0">
                          <a:effectLst/>
                        </a:rPr>
                        <a:t>201</a:t>
                      </a:r>
                      <a:endParaRPr lang="en-US" sz="1100" dirty="0"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dirty="0">
                          <a:effectLst/>
                        </a:rPr>
                        <a:t>B</a:t>
                      </a:r>
                      <a:endParaRPr lang="en-US" sz="1100" dirty="0"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dirty="0" smtClean="0">
                          <a:effectLst/>
                        </a:rPr>
                        <a:t>200</a:t>
                      </a:r>
                      <a:endParaRPr lang="en-US" sz="1100" dirty="0"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307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dirty="0">
                          <a:effectLst/>
                        </a:rPr>
                        <a:t>20</a:t>
                      </a:r>
                      <a:endParaRPr lang="en-US" sz="1100" dirty="0"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dirty="0">
                          <a:effectLst/>
                        </a:rPr>
                        <a:t>Rodolfo R.</a:t>
                      </a:r>
                      <a:endParaRPr lang="en-US" sz="1100" dirty="0"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dirty="0">
                          <a:effectLst/>
                        </a:rPr>
                        <a:t>9</a:t>
                      </a:r>
                      <a:endParaRPr lang="en-US" sz="1100" dirty="0"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dirty="0">
                          <a:effectLst/>
                        </a:rPr>
                        <a:t>204</a:t>
                      </a:r>
                      <a:endParaRPr lang="en-US" sz="1100" dirty="0"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dirty="0">
                          <a:effectLst/>
                        </a:rPr>
                        <a:t>B</a:t>
                      </a:r>
                      <a:endParaRPr lang="en-US" sz="1100" dirty="0"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dirty="0" smtClean="0">
                          <a:effectLst/>
                        </a:rPr>
                        <a:t>202</a:t>
                      </a:r>
                      <a:endParaRPr lang="en-US" sz="1100" dirty="0"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307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dirty="0">
                          <a:effectLst/>
                        </a:rPr>
                        <a:t>24</a:t>
                      </a:r>
                      <a:endParaRPr lang="en-US" sz="1100" dirty="0"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dirty="0">
                          <a:effectLst/>
                        </a:rPr>
                        <a:t>Sang C.</a:t>
                      </a:r>
                      <a:endParaRPr lang="en-US" sz="1100" dirty="0"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dirty="0">
                          <a:effectLst/>
                        </a:rPr>
                        <a:t>15</a:t>
                      </a:r>
                      <a:endParaRPr lang="en-US" sz="1100" dirty="0"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dirty="0">
                          <a:effectLst/>
                        </a:rPr>
                        <a:t>219</a:t>
                      </a:r>
                      <a:endParaRPr lang="en-US" sz="1100" dirty="0"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dirty="0">
                          <a:effectLst/>
                        </a:rPr>
                        <a:t>B</a:t>
                      </a:r>
                      <a:endParaRPr lang="en-US" sz="1100" dirty="0"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dirty="0" smtClean="0">
                          <a:effectLst/>
                        </a:rPr>
                        <a:t>210</a:t>
                      </a:r>
                      <a:endParaRPr lang="en-US" sz="1100" dirty="0"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2016-17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33454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57200" y="1295400"/>
            <a:ext cx="5943600" cy="601980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Case Study cont</a:t>
            </a:r>
            <a:r>
              <a:rPr lang="en-US" sz="3200" dirty="0" smtClean="0"/>
              <a:t>.</a:t>
            </a:r>
            <a:br>
              <a:rPr lang="en-US" sz="3200" dirty="0" smtClean="0"/>
            </a:br>
            <a:r>
              <a:rPr lang="en-US" sz="1600" dirty="0" smtClean="0"/>
              <a:t>Excerpt from Class Performance Report</a:t>
            </a:r>
            <a:endParaRPr lang="en-US" sz="16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2016-17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0737326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0" y="914400"/>
            <a:ext cx="6858000" cy="7589520"/>
          </a:xfrm>
        </p:spPr>
        <p:txBody>
          <a:bodyPr/>
          <a:lstStyle/>
          <a:p>
            <a:pPr marL="228600" lvl="0" indent="-228600">
              <a:buFont typeface="+mj-lt"/>
              <a:buAutoNum type="arabicPeriod"/>
            </a:pPr>
            <a:r>
              <a:rPr lang="en-US" sz="900" dirty="0"/>
              <a:t>What are the </a:t>
            </a:r>
            <a:r>
              <a:rPr lang="en-US" sz="900" dirty="0" smtClean="0"/>
              <a:t>four </a:t>
            </a:r>
            <a:r>
              <a:rPr lang="en-US" sz="900" dirty="0"/>
              <a:t>items with the lowest percentage correct?</a:t>
            </a:r>
          </a:p>
          <a:p>
            <a:pPr marL="400050" lvl="1" indent="0">
              <a:buNone/>
            </a:pPr>
            <a:endParaRPr lang="en-US" sz="900" dirty="0" smtClean="0"/>
          </a:p>
          <a:p>
            <a:pPr marL="400050" lvl="1" indent="0">
              <a:buNone/>
            </a:pPr>
            <a:r>
              <a:rPr lang="en-US" sz="900" dirty="0" smtClean="0"/>
              <a:t>Items </a:t>
            </a:r>
            <a:r>
              <a:rPr lang="en-US" sz="900" dirty="0"/>
              <a:t>30, 21, 26 and 27.</a:t>
            </a:r>
          </a:p>
          <a:p>
            <a:pPr marL="400050" lvl="1" indent="0">
              <a:buNone/>
            </a:pPr>
            <a:endParaRPr lang="en-US" sz="900" dirty="0"/>
          </a:p>
          <a:p>
            <a:pPr marL="228600" indent="-228600">
              <a:buFont typeface="+mj-lt"/>
              <a:buAutoNum type="arabicPeriod"/>
            </a:pPr>
            <a:r>
              <a:rPr lang="en-US" sz="900" dirty="0" smtClean="0"/>
              <a:t>What </a:t>
            </a:r>
            <a:r>
              <a:rPr lang="en-US" sz="900" dirty="0"/>
              <a:t>competencies do these test items correlate to? List the Competency Numbers and the Competency </a:t>
            </a:r>
            <a:r>
              <a:rPr lang="en-US" sz="900" dirty="0" smtClean="0"/>
              <a:t>Statement.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tabLst>
                <a:tab pos="461963" algn="l"/>
              </a:tabLst>
              <a:defRPr/>
            </a:pPr>
            <a:r>
              <a:rPr lang="en-US" sz="900" dirty="0" smtClean="0"/>
              <a:t>	</a:t>
            </a:r>
          </a:p>
          <a:p>
            <a:pPr marL="455613" indent="0" defTabSz="687388">
              <a:spcBef>
                <a:spcPts val="0"/>
              </a:spcBef>
              <a:spcAft>
                <a:spcPts val="0"/>
              </a:spcAft>
              <a:buNone/>
              <a:tabLst>
                <a:tab pos="461963" algn="l"/>
              </a:tabLst>
              <a:defRPr/>
            </a:pPr>
            <a:r>
              <a:rPr lang="en-US" sz="900" dirty="0"/>
              <a:t>	</a:t>
            </a:r>
            <a:r>
              <a:rPr lang="en-US" sz="900" dirty="0" smtClean="0"/>
              <a:t>Item </a:t>
            </a:r>
            <a:r>
              <a:rPr lang="en-US" sz="900" dirty="0"/>
              <a:t>30: 1.1.3 – Interpret maps and graphs; 1.9.4 – Interpret maps relating to travel needs; </a:t>
            </a:r>
            <a:endParaRPr lang="en-US" sz="900" dirty="0" smtClean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tabLst>
                <a:tab pos="461963" algn="l"/>
                <a:tab pos="687388" algn="l"/>
              </a:tabLst>
              <a:defRPr/>
            </a:pPr>
            <a:r>
              <a:rPr lang="en-US" sz="900" dirty="0"/>
              <a:t>	</a:t>
            </a:r>
            <a:r>
              <a:rPr lang="en-US" sz="900" dirty="0" smtClean="0"/>
              <a:t>	2.2.5 </a:t>
            </a:r>
            <a:r>
              <a:rPr lang="en-US" sz="900" dirty="0"/>
              <a:t>– Use maps </a:t>
            </a:r>
            <a:r>
              <a:rPr lang="en-US" sz="900" dirty="0" smtClean="0"/>
              <a:t>relating </a:t>
            </a:r>
            <a:r>
              <a:rPr lang="en-US" sz="900" dirty="0"/>
              <a:t>to travel needs</a:t>
            </a:r>
            <a:r>
              <a:rPr lang="en-US" sz="900" dirty="0" smtClean="0"/>
              <a:t>.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tabLst>
                <a:tab pos="461963" algn="l"/>
                <a:tab pos="687388" algn="l"/>
              </a:tabLst>
              <a:defRPr/>
            </a:pPr>
            <a:endParaRPr lang="en-US" sz="9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tabLst>
                <a:tab pos="461963" algn="l"/>
                <a:tab pos="687388" algn="l"/>
              </a:tabLst>
              <a:defRPr/>
            </a:pPr>
            <a:r>
              <a:rPr lang="en-US" sz="900" dirty="0" smtClean="0"/>
              <a:t>	Item </a:t>
            </a:r>
            <a:r>
              <a:rPr lang="en-US" sz="900" dirty="0"/>
              <a:t>21: 4.2.1 – Interpret wages, deductions, benefits, timekeeping forms;  7.2.3 </a:t>
            </a:r>
            <a:r>
              <a:rPr lang="en-US" sz="900" dirty="0" smtClean="0"/>
              <a:t>– </a:t>
            </a:r>
            <a:r>
              <a:rPr lang="en-US" sz="900" dirty="0"/>
              <a:t>Make comparisons of </a:t>
            </a:r>
            <a:r>
              <a:rPr lang="en-US" sz="900" dirty="0" smtClean="0"/>
              <a:t>items</a:t>
            </a:r>
            <a:r>
              <a:rPr lang="en-US" sz="900" dirty="0"/>
              <a:t>, </a:t>
            </a:r>
            <a:r>
              <a:rPr lang="en-US" sz="900" dirty="0" smtClean="0"/>
              <a:t>			information</a:t>
            </a:r>
            <a:r>
              <a:rPr lang="en-US" sz="900" dirty="0"/>
              <a:t>, ideas</a:t>
            </a:r>
            <a:r>
              <a:rPr lang="en-US" sz="900" dirty="0" smtClean="0"/>
              <a:t>.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tabLst>
                <a:tab pos="461963" algn="l"/>
                <a:tab pos="687388" algn="l"/>
              </a:tabLst>
              <a:defRPr/>
            </a:pPr>
            <a:endParaRPr lang="en-US" sz="900" dirty="0" smtClean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tabLst>
                <a:tab pos="461963" algn="l"/>
                <a:tab pos="687388" algn="l"/>
              </a:tabLst>
              <a:defRPr/>
            </a:pPr>
            <a:r>
              <a:rPr lang="en-US" sz="900" dirty="0"/>
              <a:t>	</a:t>
            </a:r>
            <a:r>
              <a:rPr lang="en-US" sz="900" dirty="0" smtClean="0"/>
              <a:t>Item </a:t>
            </a:r>
            <a:r>
              <a:rPr lang="en-US" sz="900" dirty="0"/>
              <a:t>26: 1.3.3 – Identify, use methods to buy goods, services, make returns; 7.2.1 </a:t>
            </a:r>
            <a:r>
              <a:rPr lang="en-US" sz="900" dirty="0" smtClean="0"/>
              <a:t>– </a:t>
            </a:r>
            <a:r>
              <a:rPr lang="en-US" sz="900" dirty="0"/>
              <a:t>identify </a:t>
            </a:r>
            <a:r>
              <a:rPr lang="en-US" sz="900" dirty="0" smtClean="0"/>
              <a:t>and paraphrase 			 </a:t>
            </a:r>
            <a:r>
              <a:rPr lang="en-US" sz="900" dirty="0"/>
              <a:t>pertinent information</a:t>
            </a:r>
            <a:r>
              <a:rPr lang="en-US" sz="900" dirty="0" smtClean="0"/>
              <a:t>.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tabLst>
                <a:tab pos="461963" algn="l"/>
                <a:tab pos="687388" algn="l"/>
              </a:tabLst>
              <a:defRPr/>
            </a:pPr>
            <a:endParaRPr lang="en-US" sz="900" dirty="0"/>
          </a:p>
          <a:p>
            <a:pPr marL="0" indent="0">
              <a:spcBef>
                <a:spcPts val="204"/>
              </a:spcBef>
              <a:spcAft>
                <a:spcPts val="204"/>
              </a:spcAft>
              <a:buNone/>
              <a:tabLst>
                <a:tab pos="231775" algn="l"/>
                <a:tab pos="461963" algn="l"/>
              </a:tabLst>
            </a:pPr>
            <a:r>
              <a:rPr lang="en-US" sz="900" dirty="0" smtClean="0"/>
              <a:t>		Item </a:t>
            </a:r>
            <a:r>
              <a:rPr lang="en-US" sz="900" dirty="0"/>
              <a:t>27: 1.3.3 – Identify, use methods to buy goods, services, make returns</a:t>
            </a:r>
          </a:p>
          <a:p>
            <a:pPr marL="731520" indent="0">
              <a:buNone/>
            </a:pPr>
            <a:r>
              <a:rPr lang="en-US" sz="900" b="1" dirty="0" smtClean="0">
                <a:solidFill>
                  <a:schemeClr val="bg1"/>
                </a:solidFill>
              </a:rPr>
              <a:t>Item 30: 1.1.3 </a:t>
            </a:r>
            <a:r>
              <a:rPr lang="en-US" sz="900" b="1" dirty="0">
                <a:solidFill>
                  <a:schemeClr val="bg1"/>
                </a:solidFill>
              </a:rPr>
              <a:t>– Interpret maps and graphs; </a:t>
            </a:r>
            <a:endParaRPr lang="en-US" sz="900" dirty="0">
              <a:solidFill>
                <a:schemeClr val="bg1"/>
              </a:solidFill>
            </a:endParaRPr>
          </a:p>
          <a:p>
            <a:pPr marL="228600" indent="-228600">
              <a:buFont typeface="+mj-lt"/>
              <a:buAutoNum type="arabicPeriod" startAt="3"/>
            </a:pPr>
            <a:r>
              <a:rPr lang="en-US" sz="900" dirty="0" smtClean="0"/>
              <a:t>What </a:t>
            </a:r>
            <a:r>
              <a:rPr lang="en-US" sz="900" dirty="0"/>
              <a:t>are the task areas that correspond to these test items? </a:t>
            </a:r>
            <a:endParaRPr lang="en-US" sz="900" dirty="0" smtClean="0"/>
          </a:p>
          <a:p>
            <a:pPr marL="0" indent="0">
              <a:buNone/>
              <a:tabLst>
                <a:tab pos="461963" algn="l"/>
              </a:tabLst>
            </a:pPr>
            <a:r>
              <a:rPr lang="en-US" sz="900" dirty="0" smtClean="0"/>
              <a:t>	Items </a:t>
            </a:r>
            <a:r>
              <a:rPr lang="en-US" sz="900" dirty="0"/>
              <a:t>30 and 21 – 2; Items 26 and 27 – 3.</a:t>
            </a:r>
          </a:p>
          <a:p>
            <a:pPr marL="0" indent="0">
              <a:buNone/>
            </a:pPr>
            <a:endParaRPr lang="en-US" sz="900" dirty="0"/>
          </a:p>
          <a:p>
            <a:pPr marL="228600" lvl="0" indent="-228600">
              <a:buNone/>
            </a:pPr>
            <a:r>
              <a:rPr lang="en-US" sz="900" dirty="0" smtClean="0"/>
              <a:t>4. 	Which </a:t>
            </a:r>
            <a:r>
              <a:rPr lang="en-US" sz="900" dirty="0"/>
              <a:t>competencies do you think the teacher should incorporate into instruction before the students take the post-test? Why</a:t>
            </a:r>
            <a:r>
              <a:rPr lang="en-US" sz="900" dirty="0" smtClean="0"/>
              <a:t>?</a:t>
            </a:r>
          </a:p>
          <a:p>
            <a:pPr marL="0" indent="0">
              <a:buNone/>
            </a:pPr>
            <a:endParaRPr lang="en-US" sz="900" dirty="0" smtClean="0"/>
          </a:p>
          <a:p>
            <a:pPr marL="0" indent="0">
              <a:buNone/>
              <a:tabLst>
                <a:tab pos="461963" algn="l"/>
              </a:tabLst>
            </a:pPr>
            <a:r>
              <a:rPr lang="en-US" sz="900" dirty="0" smtClean="0"/>
              <a:t>	Open discussion</a:t>
            </a:r>
          </a:p>
          <a:p>
            <a:pPr marL="0" indent="0">
              <a:buNone/>
            </a:pPr>
            <a:endParaRPr lang="en-US" sz="900" dirty="0"/>
          </a:p>
          <a:p>
            <a:pPr marL="0" indent="0">
              <a:buNone/>
            </a:pPr>
            <a:r>
              <a:rPr lang="en-US" sz="1100" b="1" dirty="0"/>
              <a:t>You decide to prepare a lesson that addresses the test item that the greatest percentage of students missed – item 30. </a:t>
            </a:r>
          </a:p>
          <a:p>
            <a:pPr marL="0" indent="0">
              <a:buNone/>
            </a:pPr>
            <a:r>
              <a:rPr lang="en-US" sz="900" dirty="0"/>
              <a:t>	</a:t>
            </a:r>
          </a:p>
          <a:p>
            <a:pPr marL="228600" lvl="0" indent="-228600">
              <a:buAutoNum type="arabicPeriod" startAt="5"/>
            </a:pPr>
            <a:r>
              <a:rPr lang="en-US" sz="900" dirty="0" smtClean="0"/>
              <a:t>Identify </a:t>
            </a:r>
            <a:r>
              <a:rPr lang="en-US" sz="900" dirty="0"/>
              <a:t>the </a:t>
            </a:r>
            <a:r>
              <a:rPr lang="en-US" sz="900" b="1" dirty="0"/>
              <a:t>CASAS Content Standards </a:t>
            </a:r>
            <a:r>
              <a:rPr lang="en-US" sz="900" dirty="0"/>
              <a:t>that provide the foundation of </a:t>
            </a:r>
            <a:r>
              <a:rPr lang="en-US" sz="900" dirty="0" smtClean="0"/>
              <a:t>competencies </a:t>
            </a:r>
            <a:r>
              <a:rPr lang="en-US" sz="900" dirty="0"/>
              <a:t>you are targeting in this lesson (1.1.3 and 1.9.4). Look at the list of </a:t>
            </a:r>
            <a:r>
              <a:rPr lang="en-US" sz="900" b="1" dirty="0"/>
              <a:t>CASAS Content Standards </a:t>
            </a:r>
            <a:r>
              <a:rPr lang="en-US" sz="900" dirty="0"/>
              <a:t>for </a:t>
            </a:r>
            <a:r>
              <a:rPr lang="en-US" sz="900" b="1" dirty="0" smtClean="0"/>
              <a:t>Reading (see pp. 5-6) </a:t>
            </a:r>
            <a:r>
              <a:rPr lang="en-US" sz="900" dirty="0"/>
              <a:t>and identify two content standards for the competency listed</a:t>
            </a:r>
            <a:r>
              <a:rPr lang="en-US" sz="900" dirty="0" smtClean="0"/>
              <a:t>.</a:t>
            </a:r>
          </a:p>
          <a:p>
            <a:pPr marL="0" lvl="0" indent="0">
              <a:buNone/>
              <a:tabLst>
                <a:tab pos="461963" algn="l"/>
              </a:tabLst>
            </a:pPr>
            <a:r>
              <a:rPr lang="en-US" sz="900" dirty="0" smtClean="0"/>
              <a:t>	</a:t>
            </a:r>
          </a:p>
          <a:p>
            <a:pPr marL="0" lvl="0" indent="0">
              <a:buNone/>
              <a:tabLst>
                <a:tab pos="461963" algn="l"/>
              </a:tabLst>
            </a:pPr>
            <a:r>
              <a:rPr lang="en-US" sz="900" dirty="0"/>
              <a:t>	</a:t>
            </a:r>
            <a:r>
              <a:rPr lang="en-US" sz="900" dirty="0" smtClean="0"/>
              <a:t>Open discussion</a:t>
            </a:r>
          </a:p>
          <a:p>
            <a:pPr marL="228600" lvl="0" indent="-228600">
              <a:buAutoNum type="arabicPeriod" startAt="5"/>
            </a:pPr>
            <a:endParaRPr lang="en-US" sz="900" dirty="0"/>
          </a:p>
          <a:p>
            <a:pPr marL="0" lvl="0" indent="0">
              <a:buNone/>
            </a:pPr>
            <a:endParaRPr lang="en-US" sz="9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Case Study </a:t>
            </a:r>
            <a:r>
              <a:rPr lang="en-US" sz="3200" dirty="0"/>
              <a:t>c</a:t>
            </a:r>
            <a:r>
              <a:rPr lang="en-US" sz="3200" dirty="0" smtClean="0"/>
              <a:t>ont.</a:t>
            </a:r>
            <a:endParaRPr lang="en-US" sz="3200" dirty="0"/>
          </a:p>
        </p:txBody>
      </p:sp>
      <p:grpSp>
        <p:nvGrpSpPr>
          <p:cNvPr id="6" name="Group 5"/>
          <p:cNvGrpSpPr/>
          <p:nvPr/>
        </p:nvGrpSpPr>
        <p:grpSpPr>
          <a:xfrm>
            <a:off x="266700" y="6324600"/>
            <a:ext cx="6324600" cy="1794509"/>
            <a:chOff x="304800" y="4038600"/>
            <a:chExt cx="6324600" cy="1718309"/>
          </a:xfrm>
        </p:grpSpPr>
        <p:sp>
          <p:nvSpPr>
            <p:cNvPr id="7" name="Oval 7"/>
            <p:cNvSpPr>
              <a:spLocks noChangeArrowheads="1"/>
            </p:cNvSpPr>
            <p:nvPr/>
          </p:nvSpPr>
          <p:spPr bwMode="auto">
            <a:xfrm>
              <a:off x="304800" y="4133088"/>
              <a:ext cx="1554480" cy="1554480"/>
            </a:xfrm>
            <a:prstGeom prst="ellipse">
              <a:avLst/>
            </a:prstGeom>
            <a:solidFill>
              <a:srgbClr val="FFFF99"/>
            </a:solidFill>
            <a:ln w="76200" cmpd="tri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rebuchet MS" pitchFamily="34" charset="0"/>
                  <a:cs typeface="Arial" pitchFamily="34" charset="0"/>
                </a:rPr>
                <a:t>1.1.3 Interpret maps and graphs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rebuchet MS" pitchFamily="34" charset="0"/>
                  <a:cs typeface="Arial" pitchFamily="34" charset="0"/>
                </a:rPr>
                <a:t>(See 2.2.5)</a:t>
              </a:r>
              <a:endPara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ebuchet MS" pitchFamily="34" charset="0"/>
                <a:cs typeface="Arial" pitchFamily="34" charset="0"/>
              </a:endParaRPr>
            </a:p>
          </p:txBody>
        </p:sp>
        <p:sp>
          <p:nvSpPr>
            <p:cNvPr id="8" name="Oval 24"/>
            <p:cNvSpPr>
              <a:spLocks noChangeArrowheads="1"/>
            </p:cNvSpPr>
            <p:nvPr/>
          </p:nvSpPr>
          <p:spPr bwMode="auto">
            <a:xfrm>
              <a:off x="2468880" y="4130040"/>
              <a:ext cx="1554480" cy="1554480"/>
            </a:xfrm>
            <a:prstGeom prst="ellipse">
              <a:avLst/>
            </a:prstGeom>
            <a:solidFill>
              <a:srgbClr val="CCFFCC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rebuchet MS" pitchFamily="34" charset="0"/>
                  <a:cs typeface="Arial" pitchFamily="34" charset="0"/>
                </a:rPr>
                <a:t>Find directions from your home to the closest post office.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9" name="Group 8"/>
            <p:cNvGrpSpPr/>
            <p:nvPr/>
          </p:nvGrpSpPr>
          <p:grpSpPr>
            <a:xfrm>
              <a:off x="4572000" y="4038600"/>
              <a:ext cx="2057400" cy="1718309"/>
              <a:chOff x="4648200" y="4105275"/>
              <a:chExt cx="2057400" cy="1718309"/>
            </a:xfrm>
          </p:grpSpPr>
          <p:sp>
            <p:nvSpPr>
              <p:cNvPr id="13" name="Text Box 8"/>
              <p:cNvSpPr txBox="1">
                <a:spLocks noChangeArrowheads="1"/>
              </p:cNvSpPr>
              <p:nvPr/>
            </p:nvSpPr>
            <p:spPr bwMode="auto">
              <a:xfrm>
                <a:off x="4648200" y="4105275"/>
                <a:ext cx="2057400" cy="819150"/>
              </a:xfrm>
              <a:prstGeom prst="rect">
                <a:avLst/>
              </a:prstGeom>
              <a:solidFill>
                <a:srgbClr val="FFCC99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1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Reading Content Standard</a:t>
                </a:r>
                <a:endParaRPr kumimoji="0" 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" name="Text Box 8"/>
              <p:cNvSpPr txBox="1">
                <a:spLocks noChangeArrowheads="1"/>
              </p:cNvSpPr>
              <p:nvPr/>
            </p:nvSpPr>
            <p:spPr bwMode="auto">
              <a:xfrm>
                <a:off x="4648200" y="5000624"/>
                <a:ext cx="2057400" cy="822960"/>
              </a:xfrm>
              <a:prstGeom prst="rect">
                <a:avLst/>
              </a:prstGeom>
              <a:solidFill>
                <a:srgbClr val="FFCC99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1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Reading Content Standard</a:t>
                </a:r>
              </a:p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10" name="Line 9"/>
            <p:cNvSpPr>
              <a:spLocks noChangeShapeType="1"/>
            </p:cNvSpPr>
            <p:nvPr/>
          </p:nvSpPr>
          <p:spPr bwMode="auto">
            <a:xfrm>
              <a:off x="1905000" y="4933949"/>
              <a:ext cx="548640" cy="0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Line 11"/>
            <p:cNvSpPr>
              <a:spLocks noChangeShapeType="1"/>
            </p:cNvSpPr>
            <p:nvPr/>
          </p:nvSpPr>
          <p:spPr bwMode="auto">
            <a:xfrm flipV="1">
              <a:off x="4023360" y="4419600"/>
              <a:ext cx="548640" cy="287338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Line 11"/>
            <p:cNvSpPr>
              <a:spLocks noChangeShapeType="1"/>
            </p:cNvSpPr>
            <p:nvPr/>
          </p:nvSpPr>
          <p:spPr bwMode="auto">
            <a:xfrm>
              <a:off x="4023360" y="5139689"/>
              <a:ext cx="548640" cy="228600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2016-17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437113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0" y="914400"/>
            <a:ext cx="6858000" cy="7772400"/>
          </a:xfrm>
        </p:spPr>
        <p:txBody>
          <a:bodyPr/>
          <a:lstStyle/>
          <a:p>
            <a:pPr marL="0" lvl="0" indent="0">
              <a:buNone/>
            </a:pPr>
            <a:r>
              <a:rPr lang="en-US" sz="900" b="1" dirty="0" err="1" smtClean="0"/>
              <a:t>QuickSearch</a:t>
            </a:r>
            <a:r>
              <a:rPr lang="en-US" sz="900" b="1" dirty="0" smtClean="0"/>
              <a:t> Online helps identify appropriate </a:t>
            </a:r>
            <a:r>
              <a:rPr lang="en-US" sz="900" b="1" dirty="0"/>
              <a:t>resources and instructional materials that match </a:t>
            </a:r>
            <a:r>
              <a:rPr lang="en-US" sz="900" b="1" dirty="0" smtClean="0"/>
              <a:t>CASAS </a:t>
            </a:r>
            <a:r>
              <a:rPr lang="en-US" sz="900" b="1" dirty="0"/>
              <a:t>Competencies and CASAS Content Standards you want to focus on in your </a:t>
            </a:r>
            <a:r>
              <a:rPr lang="en-US" sz="900" b="1" dirty="0" smtClean="0"/>
              <a:t>lesson.</a:t>
            </a:r>
          </a:p>
          <a:p>
            <a:pPr marL="365760" lvl="1" indent="0">
              <a:buNone/>
            </a:pPr>
            <a:r>
              <a:rPr lang="en-US" sz="900" b="1" dirty="0" smtClean="0"/>
              <a:t>View a brief tutorial about </a:t>
            </a:r>
            <a:r>
              <a:rPr lang="en-US" sz="900" b="1" dirty="0" err="1" smtClean="0"/>
              <a:t>QuickSearch</a:t>
            </a:r>
            <a:r>
              <a:rPr lang="en-US" sz="900" b="1" dirty="0" smtClean="0"/>
              <a:t> at:</a:t>
            </a:r>
          </a:p>
          <a:p>
            <a:pPr marL="0" indent="0" algn="r">
              <a:buNone/>
            </a:pPr>
            <a:r>
              <a:rPr lang="en-US" sz="900" dirty="0">
                <a:hlinkClick r:id="rId3"/>
              </a:rPr>
              <a:t>www.casas.org &gt; Product Overviews &gt; Curriculum Management &amp; Instruction &gt; Instructional Materials: </a:t>
            </a:r>
            <a:r>
              <a:rPr lang="en-US" sz="900" dirty="0" err="1">
                <a:hlinkClick r:id="rId3"/>
              </a:rPr>
              <a:t>QuickSearch</a:t>
            </a:r>
            <a:r>
              <a:rPr lang="en-US" sz="900" dirty="0">
                <a:hlinkClick r:id="rId3"/>
              </a:rPr>
              <a:t> Online</a:t>
            </a:r>
            <a:endParaRPr lang="en-US" sz="900" dirty="0"/>
          </a:p>
          <a:p>
            <a:pPr marL="0" indent="0">
              <a:buNone/>
            </a:pPr>
            <a:endParaRPr lang="en-US" sz="800" dirty="0"/>
          </a:p>
          <a:p>
            <a:pPr marL="0" indent="0">
              <a:buNone/>
            </a:pPr>
            <a:r>
              <a:rPr lang="en-US" sz="1100" b="1" dirty="0"/>
              <a:t>Your students have completed approximately 70–100 hours of instruction so now it is time to monitor their </a:t>
            </a:r>
            <a:r>
              <a:rPr lang="en-US" sz="1100" b="1" dirty="0" smtClean="0"/>
              <a:t>progress and administer a post-test.</a:t>
            </a:r>
            <a:endParaRPr lang="en-US" sz="1100" dirty="0"/>
          </a:p>
          <a:p>
            <a:pPr marL="0" indent="0">
              <a:buNone/>
            </a:pPr>
            <a:r>
              <a:rPr lang="en-US" sz="900" dirty="0"/>
              <a:t> </a:t>
            </a:r>
            <a:endParaRPr lang="en-US" sz="800" dirty="0"/>
          </a:p>
          <a:p>
            <a:pPr marL="0" indent="0">
              <a:buNone/>
              <a:tabLst>
                <a:tab pos="228600" algn="l"/>
              </a:tabLst>
            </a:pPr>
            <a:r>
              <a:rPr lang="en-US" sz="900" dirty="0" smtClean="0"/>
              <a:t>6.	Post-test scores for the same nine students are listed below. </a:t>
            </a:r>
            <a:r>
              <a:rPr lang="en-US" sz="900" dirty="0"/>
              <a:t>Calculate </a:t>
            </a:r>
            <a:r>
              <a:rPr lang="en-US" sz="900" dirty="0" smtClean="0"/>
              <a:t>learning </a:t>
            </a:r>
            <a:r>
              <a:rPr lang="en-US" sz="900" dirty="0"/>
              <a:t>gains for each </a:t>
            </a:r>
            <a:r>
              <a:rPr lang="en-US" sz="900" dirty="0" smtClean="0"/>
              <a:t>student.</a:t>
            </a:r>
            <a:endParaRPr lang="en-US" sz="900" dirty="0"/>
          </a:p>
          <a:p>
            <a:pPr marL="0" indent="0">
              <a:buNone/>
            </a:pPr>
            <a:endParaRPr lang="en-US" sz="900" dirty="0" smtClean="0"/>
          </a:p>
          <a:p>
            <a:pPr marL="0" indent="0">
              <a:buNone/>
            </a:pPr>
            <a:endParaRPr lang="en-US" sz="900" dirty="0"/>
          </a:p>
          <a:p>
            <a:pPr marL="0" indent="0">
              <a:buNone/>
            </a:pPr>
            <a:endParaRPr lang="en-US" sz="900" dirty="0" smtClean="0"/>
          </a:p>
          <a:p>
            <a:pPr marL="0" indent="0">
              <a:buNone/>
            </a:pPr>
            <a:endParaRPr lang="en-US" sz="900" dirty="0"/>
          </a:p>
          <a:p>
            <a:pPr marL="0" indent="0">
              <a:buNone/>
            </a:pPr>
            <a:endParaRPr lang="en-US" sz="900" dirty="0" smtClean="0"/>
          </a:p>
          <a:p>
            <a:pPr marL="0" indent="0">
              <a:buNone/>
            </a:pPr>
            <a:endParaRPr lang="en-US" sz="900" dirty="0" smtClean="0"/>
          </a:p>
          <a:p>
            <a:pPr marL="0" indent="0">
              <a:buNone/>
            </a:pPr>
            <a:endParaRPr lang="en-US" sz="900" dirty="0"/>
          </a:p>
          <a:p>
            <a:pPr marL="0" indent="0">
              <a:buNone/>
            </a:pPr>
            <a:endParaRPr lang="en-US" sz="900" dirty="0" smtClean="0"/>
          </a:p>
          <a:p>
            <a:pPr marL="0" indent="0">
              <a:buNone/>
            </a:pPr>
            <a:endParaRPr lang="en-US" sz="900" dirty="0"/>
          </a:p>
          <a:p>
            <a:pPr marL="0" indent="0">
              <a:buNone/>
            </a:pPr>
            <a:endParaRPr lang="en-US" sz="900" dirty="0" smtClean="0"/>
          </a:p>
          <a:p>
            <a:pPr marL="0" indent="0">
              <a:buNone/>
            </a:pPr>
            <a:endParaRPr lang="en-US" sz="900" dirty="0" smtClean="0"/>
          </a:p>
          <a:p>
            <a:pPr marL="0" indent="0">
              <a:buNone/>
            </a:pPr>
            <a:endParaRPr lang="en-US" sz="900" dirty="0"/>
          </a:p>
          <a:p>
            <a:pPr marL="0" indent="0">
              <a:buNone/>
            </a:pPr>
            <a:endParaRPr lang="en-US" sz="1100" b="1" dirty="0" smtClean="0"/>
          </a:p>
          <a:p>
            <a:pPr marL="0" indent="0">
              <a:buNone/>
              <a:tabLst>
                <a:tab pos="457200" algn="l"/>
              </a:tabLst>
            </a:pPr>
            <a:r>
              <a:rPr lang="en-US" sz="1100" b="1" dirty="0"/>
              <a:t>	</a:t>
            </a:r>
            <a:r>
              <a:rPr lang="en-US" sz="1000" b="1" dirty="0" smtClean="0"/>
              <a:t>A </a:t>
            </a:r>
            <a:r>
              <a:rPr lang="en-US" sz="1000" b="1" dirty="0"/>
              <a:t>typical point gain for students who </a:t>
            </a:r>
            <a:r>
              <a:rPr lang="en-US" sz="1000" b="1" dirty="0" smtClean="0"/>
              <a:t>receive 70 </a:t>
            </a:r>
            <a:r>
              <a:rPr lang="en-US" sz="1000" b="1" dirty="0"/>
              <a:t>– 100 hours of instruction ranges </a:t>
            </a:r>
            <a:endParaRPr lang="en-US" sz="1000" b="1" dirty="0" smtClean="0"/>
          </a:p>
          <a:p>
            <a:pPr marL="0" indent="0">
              <a:buNone/>
              <a:tabLst>
                <a:tab pos="457200" algn="l"/>
              </a:tabLst>
            </a:pPr>
            <a:r>
              <a:rPr lang="en-US" sz="1000" b="1" dirty="0"/>
              <a:t>	</a:t>
            </a:r>
            <a:r>
              <a:rPr lang="en-US" sz="1000" b="1" dirty="0" smtClean="0"/>
              <a:t>between 3 – 8 </a:t>
            </a:r>
            <a:r>
              <a:rPr lang="en-US" sz="1000" b="1" dirty="0"/>
              <a:t>points.</a:t>
            </a:r>
          </a:p>
          <a:p>
            <a:pPr marL="0" indent="0">
              <a:buNone/>
            </a:pPr>
            <a:r>
              <a:rPr lang="en-US" sz="800" dirty="0"/>
              <a:t> </a:t>
            </a:r>
          </a:p>
          <a:p>
            <a:pPr marL="0" lvl="0" indent="0">
              <a:buNone/>
              <a:tabLst>
                <a:tab pos="228600" algn="l"/>
              </a:tabLst>
            </a:pPr>
            <a:r>
              <a:rPr lang="en-US" sz="900" dirty="0" smtClean="0"/>
              <a:t>7.	Do </a:t>
            </a:r>
            <a:r>
              <a:rPr lang="en-US" sz="900" dirty="0"/>
              <a:t>any of the students above show a “negative” learning gain? If so, who </a:t>
            </a:r>
            <a:r>
              <a:rPr lang="en-US" sz="900" dirty="0" smtClean="0"/>
              <a:t>are they? </a:t>
            </a:r>
          </a:p>
          <a:p>
            <a:pPr marL="0" lvl="0" indent="0">
              <a:buNone/>
            </a:pPr>
            <a:r>
              <a:rPr lang="en-US" sz="900" dirty="0" smtClean="0"/>
              <a:t>	</a:t>
            </a:r>
          </a:p>
          <a:p>
            <a:pPr marL="0" indent="0">
              <a:buNone/>
              <a:tabLst>
                <a:tab pos="461963" algn="l"/>
              </a:tabLst>
            </a:pPr>
            <a:r>
              <a:rPr lang="en-US" sz="900" dirty="0" smtClean="0"/>
              <a:t>	Darius </a:t>
            </a:r>
            <a:r>
              <a:rPr lang="en-US" sz="900" dirty="0"/>
              <a:t>D., and Sang C.</a:t>
            </a:r>
          </a:p>
          <a:p>
            <a:pPr marL="0" lvl="0" indent="0">
              <a:buNone/>
            </a:pPr>
            <a:endParaRPr lang="en-US" sz="900" dirty="0"/>
          </a:p>
          <a:p>
            <a:pPr marL="0" lvl="0" indent="0">
              <a:buNone/>
              <a:tabLst>
                <a:tab pos="228600" algn="l"/>
              </a:tabLst>
            </a:pPr>
            <a:r>
              <a:rPr lang="en-US" sz="900" dirty="0" smtClean="0"/>
              <a:t>8. 	What </a:t>
            </a:r>
            <a:r>
              <a:rPr lang="en-US" sz="900" dirty="0"/>
              <a:t>are some reasons why students might score lower on a post-test</a:t>
            </a:r>
            <a:r>
              <a:rPr lang="en-US" sz="900" dirty="0" smtClean="0"/>
              <a:t>?</a:t>
            </a:r>
            <a:endParaRPr lang="en-US" sz="367" dirty="0"/>
          </a:p>
          <a:p>
            <a:pPr marL="0" lvl="0" indent="0">
              <a:buNone/>
              <a:tabLst>
                <a:tab pos="461963" algn="l"/>
              </a:tabLst>
            </a:pPr>
            <a:r>
              <a:rPr lang="en-US" sz="900" dirty="0" smtClean="0"/>
              <a:t>	Open discussion</a:t>
            </a:r>
          </a:p>
          <a:p>
            <a:pPr marL="0" lvl="0" indent="0">
              <a:buNone/>
            </a:pPr>
            <a:endParaRPr lang="en-US" sz="900" dirty="0"/>
          </a:p>
          <a:p>
            <a:pPr marL="228600" lvl="0" indent="-228600">
              <a:buAutoNum type="arabicPeriod" startAt="9"/>
              <a:tabLst>
                <a:tab pos="228600" algn="l"/>
              </a:tabLst>
            </a:pPr>
            <a:r>
              <a:rPr lang="en-US" sz="900" dirty="0" smtClean="0"/>
              <a:t>For </a:t>
            </a:r>
            <a:r>
              <a:rPr lang="en-US" sz="900" dirty="0"/>
              <a:t>students who show a negative gain between pre- and post-testing, should they be retested </a:t>
            </a:r>
            <a:r>
              <a:rPr lang="en-US" sz="900" dirty="0" smtClean="0"/>
              <a:t>immediately with </a:t>
            </a:r>
            <a:r>
              <a:rPr lang="en-US" sz="900" dirty="0"/>
              <a:t>the </a:t>
            </a:r>
            <a:r>
              <a:rPr lang="en-US" sz="900" i="1" dirty="0"/>
              <a:t>same </a:t>
            </a:r>
            <a:r>
              <a:rPr lang="en-US" sz="900" i="1" dirty="0" smtClean="0"/>
              <a:t>test </a:t>
            </a:r>
            <a:r>
              <a:rPr lang="en-US" sz="900" i="1" dirty="0"/>
              <a:t>form</a:t>
            </a:r>
            <a:r>
              <a:rPr lang="en-US" sz="900" b="1" dirty="0"/>
              <a:t> </a:t>
            </a:r>
            <a:r>
              <a:rPr lang="en-US" sz="900" dirty="0"/>
              <a:t>in hopes that they will show improvement the second time? </a:t>
            </a:r>
            <a:r>
              <a:rPr lang="en-US" sz="900" dirty="0" smtClean="0"/>
              <a:t>Yes or no?</a:t>
            </a:r>
          </a:p>
          <a:p>
            <a:pPr marL="533386" lvl="1" indent="0">
              <a:buNone/>
              <a:tabLst>
                <a:tab pos="228600" algn="l"/>
              </a:tabLst>
            </a:pPr>
            <a:endParaRPr lang="en-US" sz="367" dirty="0" smtClean="0"/>
          </a:p>
          <a:p>
            <a:pPr marL="0" lvl="0" indent="0">
              <a:buNone/>
              <a:tabLst>
                <a:tab pos="228600" algn="l"/>
                <a:tab pos="461963" algn="l"/>
              </a:tabLst>
            </a:pPr>
            <a:r>
              <a:rPr lang="en-US" sz="900" dirty="0" smtClean="0"/>
              <a:t>		No</a:t>
            </a:r>
          </a:p>
          <a:p>
            <a:pPr marL="228600" lvl="0" indent="-228600">
              <a:buAutoNum type="arabicPeriod" startAt="9"/>
              <a:tabLst>
                <a:tab pos="228600" algn="l"/>
              </a:tabLst>
            </a:pPr>
            <a:endParaRPr lang="en-US" sz="900" dirty="0"/>
          </a:p>
          <a:p>
            <a:pPr marL="228600" lvl="0" indent="-228600">
              <a:buAutoNum type="arabicPeriod" startAt="9"/>
              <a:tabLst>
                <a:tab pos="228600" algn="l"/>
              </a:tabLst>
            </a:pPr>
            <a:endParaRPr lang="en-US" sz="900" dirty="0" smtClean="0"/>
          </a:p>
          <a:p>
            <a:pPr marL="228600" lvl="0" indent="-228600">
              <a:buAutoNum type="arabicPeriod" startAt="9"/>
              <a:tabLst>
                <a:tab pos="228600" algn="l"/>
              </a:tabLst>
            </a:pPr>
            <a:r>
              <a:rPr lang="en-US" sz="900" dirty="0" smtClean="0"/>
              <a:t>Why or why not?</a:t>
            </a:r>
          </a:p>
          <a:p>
            <a:pPr marL="228600" lvl="0" indent="-228600">
              <a:buAutoNum type="arabicPeriod" startAt="9"/>
              <a:tabLst>
                <a:tab pos="228600" algn="l"/>
              </a:tabLst>
            </a:pPr>
            <a:endParaRPr lang="en-US" sz="900" dirty="0"/>
          </a:p>
          <a:p>
            <a:pPr marL="0" lvl="0" indent="0">
              <a:buNone/>
              <a:tabLst>
                <a:tab pos="228600" algn="l"/>
                <a:tab pos="461963" algn="l"/>
              </a:tabLst>
            </a:pPr>
            <a:r>
              <a:rPr lang="en-US" sz="900" dirty="0" smtClean="0"/>
              <a:t>		Open discussion</a:t>
            </a:r>
          </a:p>
          <a:p>
            <a:pPr marL="228600" lvl="0" indent="-228600">
              <a:buAutoNum type="arabicPeriod" startAt="9"/>
              <a:tabLst>
                <a:tab pos="228600" algn="l"/>
              </a:tabLst>
            </a:pPr>
            <a:endParaRPr lang="en-US" sz="900" dirty="0"/>
          </a:p>
          <a:p>
            <a:pPr marL="685800" lvl="0" indent="0">
              <a:spcBef>
                <a:spcPts val="216"/>
              </a:spcBef>
              <a:buNone/>
            </a:pPr>
            <a:r>
              <a:rPr lang="en-US" sz="900" dirty="0" smtClean="0"/>
              <a:t>	</a:t>
            </a:r>
            <a:endParaRPr lang="en-US" sz="9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Case Study cont.</a:t>
            </a:r>
            <a:endParaRPr lang="en-US" sz="3200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4998951"/>
              </p:ext>
            </p:extLst>
          </p:nvPr>
        </p:nvGraphicFramePr>
        <p:xfrm>
          <a:off x="533400" y="2514600"/>
          <a:ext cx="5562600" cy="2057394"/>
        </p:xfrm>
        <a:graphic>
          <a:graphicData uri="http://schemas.openxmlformats.org/drawingml/2006/table">
            <a:tbl>
              <a:tblPr firstRow="1" firstCol="1" bandRow="1">
                <a:tableStyleId>{3B4B98B0-60AC-42C2-AFA5-B58CD77FA1E5}</a:tableStyleId>
              </a:tblPr>
              <a:tblGrid>
                <a:gridCol w="4334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558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9666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966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9332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9332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9332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74784"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</a:t>
                      </a:r>
                    </a:p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dirty="0">
                          <a:effectLst/>
                        </a:rPr>
                        <a:t>ID #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dirty="0">
                          <a:effectLst/>
                        </a:rPr>
                        <a:t>Name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dirty="0">
                          <a:effectLst/>
                        </a:rPr>
                        <a:t>Reading Appraisal Scores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dirty="0">
                          <a:effectLst/>
                        </a:rPr>
                        <a:t>Pretest Scale Score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dirty="0">
                          <a:effectLst/>
                        </a:rPr>
                        <a:t>Post-test Scale Score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dirty="0">
                          <a:effectLst/>
                        </a:rPr>
                        <a:t>Learning Gains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8261">
                <a:tc vMerge="1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dirty="0">
                          <a:effectLst/>
                        </a:rPr>
                        <a:t>Raw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dirty="0">
                          <a:effectLst/>
                        </a:rPr>
                        <a:t>Scale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826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dirty="0">
                          <a:effectLst/>
                        </a:rPr>
                        <a:t>1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dirty="0">
                          <a:effectLst/>
                        </a:rPr>
                        <a:t>David V.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dirty="0">
                          <a:effectLst/>
                        </a:rPr>
                        <a:t>10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dirty="0">
                          <a:effectLst/>
                        </a:rPr>
                        <a:t>207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dirty="0">
                          <a:effectLst/>
                        </a:rPr>
                        <a:t>203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dirty="0">
                          <a:effectLst/>
                        </a:rPr>
                        <a:t>212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b="1" dirty="0" smtClean="0"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ea typeface="Times"/>
                          <a:cs typeface="Times New Roman"/>
                        </a:rPr>
                        <a:t>9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826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dirty="0">
                          <a:effectLst/>
                        </a:rPr>
                        <a:t>2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dirty="0">
                          <a:effectLst/>
                        </a:rPr>
                        <a:t>Darius D.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dirty="0">
                          <a:effectLst/>
                        </a:rPr>
                        <a:t>11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dirty="0">
                          <a:effectLst/>
                        </a:rPr>
                        <a:t>209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dirty="0">
                          <a:effectLst/>
                        </a:rPr>
                        <a:t>205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dirty="0">
                          <a:effectLst/>
                        </a:rPr>
                        <a:t>203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b="1" dirty="0" smtClean="0"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ea typeface="Times"/>
                          <a:cs typeface="Times New Roman"/>
                        </a:rPr>
                        <a:t>-2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826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dirty="0">
                          <a:effectLst/>
                        </a:rPr>
                        <a:t>4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dirty="0">
                          <a:effectLst/>
                        </a:rPr>
                        <a:t>Veronica L.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dirty="0">
                          <a:effectLst/>
                        </a:rPr>
                        <a:t>8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dirty="0">
                          <a:effectLst/>
                        </a:rPr>
                        <a:t>201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dirty="0">
                          <a:effectLst/>
                        </a:rPr>
                        <a:t>200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dirty="0">
                          <a:effectLst/>
                        </a:rPr>
                        <a:t>208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b="1" dirty="0" smtClean="0"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ea typeface="Times"/>
                          <a:cs typeface="Times New Roman"/>
                        </a:rPr>
                        <a:t>8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5826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dirty="0">
                          <a:effectLst/>
                        </a:rPr>
                        <a:t>6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dirty="0">
                          <a:effectLst/>
                        </a:rPr>
                        <a:t>Zelmira D.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dirty="0">
                          <a:effectLst/>
                        </a:rPr>
                        <a:t>9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dirty="0">
                          <a:effectLst/>
                        </a:rPr>
                        <a:t>204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dirty="0">
                          <a:effectLst/>
                        </a:rPr>
                        <a:t>202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dirty="0">
                          <a:effectLst/>
                        </a:rPr>
                        <a:t>205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b="1" dirty="0" smtClean="0"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ea typeface="Times"/>
                          <a:cs typeface="Times New Roman"/>
                        </a:rPr>
                        <a:t>3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5826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dirty="0">
                          <a:effectLst/>
                        </a:rPr>
                        <a:t>11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dirty="0" err="1">
                          <a:effectLst/>
                        </a:rPr>
                        <a:t>Khamboon</a:t>
                      </a:r>
                      <a:r>
                        <a:rPr lang="en-US" sz="900" dirty="0">
                          <a:effectLst/>
                        </a:rPr>
                        <a:t> V.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dirty="0">
                          <a:effectLst/>
                        </a:rPr>
                        <a:t>6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dirty="0">
                          <a:effectLst/>
                        </a:rPr>
                        <a:t>196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dirty="0">
                          <a:effectLst/>
                        </a:rPr>
                        <a:t>195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dirty="0">
                          <a:effectLst/>
                        </a:rPr>
                        <a:t>205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b="1" dirty="0" smtClean="0"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ea typeface="Times"/>
                          <a:cs typeface="Times New Roman"/>
                        </a:rPr>
                        <a:t>10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5826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dirty="0">
                          <a:effectLst/>
                        </a:rPr>
                        <a:t>12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dirty="0">
                          <a:effectLst/>
                        </a:rPr>
                        <a:t>Quentin T.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dirty="0">
                          <a:effectLst/>
                        </a:rPr>
                        <a:t>12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dirty="0">
                          <a:effectLst/>
                        </a:rPr>
                        <a:t>212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dirty="0">
                          <a:effectLst/>
                        </a:rPr>
                        <a:t>209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dirty="0">
                          <a:effectLst/>
                        </a:rPr>
                        <a:t>213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b="1" dirty="0" smtClean="0"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ea typeface="Times"/>
                          <a:cs typeface="Times New Roman"/>
                        </a:rPr>
                        <a:t>4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5826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dirty="0">
                          <a:effectLst/>
                        </a:rPr>
                        <a:t>18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dirty="0">
                          <a:effectLst/>
                        </a:rPr>
                        <a:t>Chu L.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dirty="0">
                          <a:effectLst/>
                        </a:rPr>
                        <a:t>8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dirty="0">
                          <a:effectLst/>
                        </a:rPr>
                        <a:t>201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dirty="0">
                          <a:effectLst/>
                        </a:rPr>
                        <a:t>200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dirty="0">
                          <a:effectLst/>
                        </a:rPr>
                        <a:t>206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b="1" dirty="0" smtClean="0"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ea typeface="Times"/>
                          <a:cs typeface="Times New Roman"/>
                        </a:rPr>
                        <a:t>6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5826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dirty="0">
                          <a:effectLst/>
                        </a:rPr>
                        <a:t>20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dirty="0">
                          <a:effectLst/>
                        </a:rPr>
                        <a:t>Rodolfo R.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dirty="0">
                          <a:effectLst/>
                        </a:rPr>
                        <a:t>9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dirty="0">
                          <a:effectLst/>
                        </a:rPr>
                        <a:t>204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dirty="0">
                          <a:effectLst/>
                        </a:rPr>
                        <a:t>202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dirty="0">
                          <a:effectLst/>
                        </a:rPr>
                        <a:t>209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b="1" dirty="0" smtClean="0"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ea typeface="Times"/>
                          <a:cs typeface="Times New Roman"/>
                        </a:rPr>
                        <a:t>7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5826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dirty="0">
                          <a:effectLst/>
                        </a:rPr>
                        <a:t>24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dirty="0">
                          <a:effectLst/>
                        </a:rPr>
                        <a:t>Sang C.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dirty="0">
                          <a:effectLst/>
                        </a:rPr>
                        <a:t>15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dirty="0">
                          <a:effectLst/>
                        </a:rPr>
                        <a:t>219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dirty="0">
                          <a:effectLst/>
                        </a:rPr>
                        <a:t>210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dirty="0">
                          <a:effectLst/>
                        </a:rPr>
                        <a:t>206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b="1" dirty="0" smtClean="0"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ea typeface="Times"/>
                          <a:cs typeface="Times New Roman"/>
                        </a:rPr>
                        <a:t>-4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2016-17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835547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0" y="914400"/>
            <a:ext cx="6858000" cy="7589520"/>
          </a:xfrm>
        </p:spPr>
        <p:txBody>
          <a:bodyPr/>
          <a:lstStyle/>
          <a:p>
            <a:pPr marL="0" indent="0">
              <a:buNone/>
            </a:pPr>
            <a:r>
              <a:rPr lang="en-US" sz="1200" dirty="0"/>
              <a:t>Agencies that score CASAS tests manually may use templates such as </a:t>
            </a:r>
            <a:r>
              <a:rPr lang="en-US" sz="1200" dirty="0" smtClean="0"/>
              <a:t>the one below </a:t>
            </a:r>
            <a:r>
              <a:rPr lang="en-US" sz="1200" dirty="0"/>
              <a:t>to </a:t>
            </a:r>
            <a:r>
              <a:rPr lang="en-US" sz="1200" dirty="0" smtClean="0"/>
              <a:t>view how </a:t>
            </a:r>
            <a:r>
              <a:rPr lang="en-US" sz="1200" dirty="0"/>
              <a:t>an entire class performed on a pre- or post-test. These templates are found in the test administration manuals. </a:t>
            </a:r>
          </a:p>
          <a:p>
            <a:pPr marL="0" indent="0">
              <a:buNone/>
            </a:pPr>
            <a:r>
              <a:rPr lang="en-US" sz="1200" dirty="0"/>
              <a:t> </a:t>
            </a:r>
          </a:p>
          <a:p>
            <a:pPr marL="0" indent="0">
              <a:buNone/>
            </a:pPr>
            <a:endParaRPr lang="en-US" sz="12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Case Study cont.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2141600"/>
              </p:ext>
            </p:extLst>
          </p:nvPr>
        </p:nvGraphicFramePr>
        <p:xfrm>
          <a:off x="609598" y="1752607"/>
          <a:ext cx="5715003" cy="6769872"/>
        </p:xfrm>
        <a:graphic>
          <a:graphicData uri="http://schemas.openxmlformats.org/drawingml/2006/table">
            <a:tbl>
              <a:tblPr firstRow="1" firstCol="1" bandRow="1" bandCol="1"/>
              <a:tblGrid>
                <a:gridCol w="2691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1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247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402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72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72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0722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0722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0722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207229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207229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207229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207229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207229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207229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207229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</a:tblGrid>
              <a:tr h="179551">
                <a:tc gridSpan="3">
                  <a:txBody>
                    <a:bodyPr/>
                    <a:lstStyle/>
                    <a:p>
                      <a:pPr marL="0" marR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100" b="1">
                          <a:effectLst/>
                          <a:latin typeface="Times"/>
                          <a:ea typeface="Times"/>
                          <a:cs typeface="Times New Roman"/>
                        </a:rPr>
                        <a:t>CLASS PROFILE BY COMPETENCY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2"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STUDENT NAMES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4039">
                <a:tc gridSpan="3"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100" b="1" dirty="0">
                          <a:effectLst/>
                          <a:latin typeface="Times"/>
                          <a:ea typeface="Times"/>
                          <a:cs typeface="Times New Roman"/>
                        </a:rPr>
                        <a:t>Form 83 R - Reading - Level B</a:t>
                      </a:r>
                      <a:endParaRPr lang="en-US" sz="1100" dirty="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100" b="1" dirty="0">
                          <a:effectLst/>
                          <a:latin typeface="Times"/>
                          <a:ea typeface="Times"/>
                          <a:cs typeface="Times New Roman"/>
                        </a:rPr>
                        <a:t>Life and Work</a:t>
                      </a:r>
                      <a:endParaRPr lang="en-US" sz="1100" dirty="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1373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 dirty="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 dirty="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 dirty="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 dirty="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4588">
                <a:tc gridSpan="2">
                  <a:txBody>
                    <a:bodyPr/>
                    <a:lstStyle/>
                    <a:p>
                      <a:pPr marL="118745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"/>
                          <a:ea typeface="Times"/>
                          <a:cs typeface="Times New Roman"/>
                        </a:rPr>
                        <a:t>Test date: ___________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 dirty="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 dirty="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1373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100" dirty="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100" dirty="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5869">
                <a:tc rowSpan="3" gridSpan="2">
                  <a:txBody>
                    <a:bodyPr/>
                    <a:lstStyle/>
                    <a:p>
                      <a:pPr marL="118745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i="1">
                          <a:effectLst/>
                          <a:latin typeface="Times"/>
                          <a:ea typeface="Times"/>
                          <a:cs typeface="Times New Roman"/>
                        </a:rPr>
                        <a:t>Enter names and scores at top of columns and check items answered correctly.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551"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100">
                          <a:effectLst/>
                          <a:latin typeface="Times"/>
                          <a:ea typeface="Times"/>
                          <a:cs typeface="Times New Roman"/>
                        </a:rPr>
                        <a:t>Appraisal Score</a:t>
                      </a:r>
                    </a:p>
                  </a:txBody>
                  <a:tcPr marL="65325" marR="65325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100" dirty="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79551"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100">
                          <a:effectLst/>
                          <a:latin typeface="Times"/>
                          <a:ea typeface="Times"/>
                          <a:cs typeface="Times New Roman"/>
                        </a:rPr>
                        <a:t>Raw Score</a:t>
                      </a:r>
                    </a:p>
                  </a:txBody>
                  <a:tcPr marL="65325" marR="65325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79551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100">
                          <a:effectLst/>
                          <a:latin typeface="Times"/>
                          <a:ea typeface="Times"/>
                          <a:cs typeface="Times New Roman"/>
                        </a:rPr>
                        <a:t>Scale Score</a:t>
                      </a:r>
                    </a:p>
                  </a:txBody>
                  <a:tcPr marL="65325" marR="65325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100" dirty="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2566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8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8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8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8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8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8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8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8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8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8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8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8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8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8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8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8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2566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800">
                          <a:effectLst/>
                          <a:latin typeface="Times"/>
                          <a:ea typeface="Times"/>
                          <a:cs typeface="Times New Roman"/>
                        </a:rPr>
                        <a:t>#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800">
                          <a:effectLst/>
                          <a:latin typeface="Times"/>
                          <a:ea typeface="Times"/>
                          <a:cs typeface="Times New Roman"/>
                        </a:rPr>
                        <a:t>ITEM DESCRIPTION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800">
                          <a:effectLst/>
                          <a:latin typeface="Times"/>
                          <a:ea typeface="Times"/>
                          <a:cs typeface="Times New Roman"/>
                        </a:rPr>
                        <a:t>COMPETENCY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800">
                          <a:effectLst/>
                          <a:latin typeface="Times"/>
                          <a:ea typeface="Times"/>
                          <a:cs typeface="Times New Roman"/>
                        </a:rPr>
                        <a:t>T*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8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8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8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8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8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8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8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8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8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8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8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8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41373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1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Narrative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0.2.1, 7.2.1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3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41373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2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Narrative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4.2.1, 7.2.1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3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41373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3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Job ad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4.1.3, 4.1.6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4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41373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4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Job ad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4.1.3, 4.1.6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4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41373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5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Job application form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4.1.2, 0.2.1, 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1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41373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6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Job application form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4.1.2, 0.2.1, 2.3.2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1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41373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7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Narrative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1.4.7, 7.3.1, 7.2.1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3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41373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8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Narrative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1.4.7, 7.2.1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3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41373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9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Narrative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1.4.7, 7.2.1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3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41373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10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House ads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1.4.2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4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41373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11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Rental application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1.4.3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1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41373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12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Rental application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1.4.3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1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41373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13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Rental application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1.4.3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1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141373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14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Medicine label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3.3.2, 3.3.1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4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  <a:tr h="141373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15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Narrative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0.2.4, 7.2.1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3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  <a:tr h="141373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16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Narrative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4.1.8, 4.1.9, 7.2.1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3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6"/>
                  </a:ext>
                </a:extLst>
              </a:tr>
              <a:tr h="141373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17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Work schedule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4.4.3, 7.2.2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2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7"/>
                  </a:ext>
                </a:extLst>
              </a:tr>
              <a:tr h="141373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18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Work schedule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4.4.3, 2.3.1, 7.2.2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2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8"/>
                  </a:ext>
                </a:extLst>
              </a:tr>
              <a:tr h="141373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19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Work schedule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4.4.3, 2.3.2, 7.2.2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2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9"/>
                  </a:ext>
                </a:extLst>
              </a:tr>
              <a:tr h="141373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20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Pay stub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4.2.1, 1.1.6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2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0"/>
                  </a:ext>
                </a:extLst>
              </a:tr>
              <a:tr h="141373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21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Pay stub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4.2.1, 7.2.3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2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1"/>
                  </a:ext>
                </a:extLst>
              </a:tr>
              <a:tr h="141373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22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Pay stub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4.2.1, 1.1.6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2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2"/>
                  </a:ext>
                </a:extLst>
              </a:tr>
              <a:tr h="141373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23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Narrative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5.3.8, 7.2.2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3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3"/>
                  </a:ext>
                </a:extLst>
              </a:tr>
              <a:tr h="141373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24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Narrative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5.3.8, 7.2.2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3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4"/>
                  </a:ext>
                </a:extLst>
              </a:tr>
              <a:tr h="141373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25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Narrative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5.3.8, 7.2.1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3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5"/>
                  </a:ext>
                </a:extLst>
              </a:tr>
              <a:tr h="141373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26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Store return policy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1.3.3, 7.2.1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3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6"/>
                  </a:ext>
                </a:extLst>
              </a:tr>
              <a:tr h="141373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27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Store return policy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1.3.3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3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7"/>
                  </a:ext>
                </a:extLst>
              </a:tr>
              <a:tr h="141373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28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Store return policy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1.3.3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3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8"/>
                  </a:ext>
                </a:extLst>
              </a:tr>
              <a:tr h="141373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29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Street map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1.1.3, 2.2.5, 1.9.4, 2.2.1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2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9"/>
                  </a:ext>
                </a:extLst>
              </a:tr>
              <a:tr h="141373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30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Street map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1.1.3, 2.2.5, 1.9.4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2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0"/>
                  </a:ext>
                </a:extLst>
              </a:tr>
              <a:tr h="141373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31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Medical history form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3.2.1, 7.2.4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1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1"/>
                  </a:ext>
                </a:extLst>
              </a:tr>
              <a:tr h="141373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32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Explanation of health benefits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4.2.1, 3.2.3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3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 dirty="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 dirty="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2"/>
                  </a:ext>
                </a:extLst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2016-17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163769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>
          <a:xfrm>
            <a:off x="171450" y="762001"/>
            <a:ext cx="6577013" cy="1981199"/>
          </a:xfrm>
        </p:spPr>
        <p:txBody>
          <a:bodyPr/>
          <a:lstStyle/>
          <a:p>
            <a:r>
              <a:rPr lang="en-US" dirty="0" smtClean="0">
                <a:cs typeface="Arial" charset="0"/>
              </a:rPr>
              <a:t>Contact Information</a:t>
            </a:r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064364"/>
            <a:ext cx="2362200" cy="77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 Placeholder 2"/>
          <p:cNvSpPr>
            <a:spLocks noGrp="1"/>
          </p:cNvSpPr>
          <p:nvPr/>
        </p:nvSpPr>
        <p:spPr bwMode="auto">
          <a:xfrm>
            <a:off x="152400" y="3474720"/>
            <a:ext cx="3200400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Wingdings" pitchFamily="2" charset="2"/>
              <a:buChar char="§"/>
              <a:tabLst/>
              <a:defRPr sz="2800">
                <a:solidFill>
                  <a:schemeClr val="bg1">
                    <a:lumMod val="50000"/>
                  </a:schemeClr>
                </a:solidFill>
                <a:latin typeface="Trebuchet MS" pitchFamily="34" charset="0"/>
                <a:ea typeface="+mn-ea"/>
                <a:cs typeface="Arial" pitchFamily="34" charset="0"/>
              </a:defRPr>
            </a:lvl1pPr>
            <a:lvl2pPr marL="742950" marR="0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Arial" charset="0"/>
              <a:buChar char="•"/>
              <a:tabLst/>
              <a:defRPr sz="2400">
                <a:solidFill>
                  <a:schemeClr val="bg1">
                    <a:lumMod val="50000"/>
                  </a:schemeClr>
                </a:solidFill>
                <a:latin typeface="Trebuchet MS" pitchFamily="34" charset="0"/>
                <a:cs typeface="Arial" pitchFamily="34" charset="0"/>
              </a:defRPr>
            </a:lvl2pPr>
            <a:lvl3pPr marL="1143000" marR="0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Arial" charset="0"/>
              <a:buChar char="•"/>
              <a:tabLst/>
              <a:defRPr sz="2000">
                <a:solidFill>
                  <a:schemeClr val="bg1">
                    <a:lumMod val="50000"/>
                  </a:schemeClr>
                </a:solidFill>
                <a:latin typeface="Trebuchet MS" pitchFamily="34" charset="0"/>
                <a:cs typeface="Arial" pitchFamily="34" charset="0"/>
              </a:defRPr>
            </a:lvl3pPr>
            <a:lvl4pPr marL="1600200" marR="0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Arial" charset="0"/>
              <a:buChar char="•"/>
              <a:tabLst/>
              <a:defRPr sz="1800">
                <a:solidFill>
                  <a:schemeClr val="bg1">
                    <a:lumMod val="50000"/>
                  </a:schemeClr>
                </a:solidFill>
                <a:latin typeface="Trebuchet MS" pitchFamily="34" charset="0"/>
                <a:cs typeface="Arial" pitchFamily="34" charset="0"/>
              </a:defRPr>
            </a:lvl4pPr>
            <a:lvl5pPr marL="2057400" marR="0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Trebuchet MS" pitchFamily="34" charset="0"/>
              <a:buChar char="–"/>
              <a:tabLst/>
              <a:defRPr sz="1800">
                <a:solidFill>
                  <a:schemeClr val="bg1">
                    <a:lumMod val="50000"/>
                  </a:schemeClr>
                </a:solidFill>
                <a:latin typeface="Trebuchet MS" pitchFamily="34" charset="0"/>
                <a:cs typeface="Arial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sz="1800" b="1" dirty="0" smtClean="0"/>
              <a:t>Mail</a:t>
            </a:r>
          </a:p>
          <a:p>
            <a:pPr lvl="1">
              <a:buNone/>
            </a:pPr>
            <a:r>
              <a:rPr lang="en-US" sz="1600" dirty="0" smtClean="0"/>
              <a:t>CASAS</a:t>
            </a:r>
            <a:endParaRPr lang="en-US" sz="1600" dirty="0"/>
          </a:p>
          <a:p>
            <a:pPr lvl="1">
              <a:buNone/>
            </a:pPr>
            <a:r>
              <a:rPr lang="en-US" sz="1600" dirty="0"/>
              <a:t>5151 Murphy Canyon Rd</a:t>
            </a:r>
            <a:r>
              <a:rPr lang="en-US" sz="1600" dirty="0" smtClean="0"/>
              <a:t>.,</a:t>
            </a:r>
          </a:p>
          <a:p>
            <a:pPr lvl="1">
              <a:buNone/>
            </a:pPr>
            <a:r>
              <a:rPr lang="en-US" sz="1600" dirty="0" smtClean="0"/>
              <a:t>Suite </a:t>
            </a:r>
            <a:r>
              <a:rPr lang="en-US" sz="1600" dirty="0"/>
              <a:t>220</a:t>
            </a:r>
          </a:p>
          <a:p>
            <a:pPr lvl="1">
              <a:buNone/>
            </a:pPr>
            <a:r>
              <a:rPr lang="en-US" sz="1600" dirty="0"/>
              <a:t>San Diego, CA 92123-4339 </a:t>
            </a:r>
          </a:p>
          <a:p>
            <a:pPr marL="400050" lvl="1" indent="0">
              <a:buNone/>
            </a:pPr>
            <a:endParaRPr lang="en-US" sz="1600" dirty="0" smtClean="0"/>
          </a:p>
          <a:p>
            <a:pPr marL="0" indent="0">
              <a:buNone/>
            </a:pPr>
            <a:r>
              <a:rPr lang="en-US" sz="1800" b="1" dirty="0" smtClean="0"/>
              <a:t>Website: </a:t>
            </a:r>
            <a:r>
              <a:rPr lang="en-US" sz="1600" dirty="0" smtClean="0">
                <a:hlinkClick r:id="rId4"/>
              </a:rPr>
              <a:t>www.casas.org</a:t>
            </a:r>
            <a:endParaRPr lang="en-US" sz="1600" dirty="0" smtClean="0"/>
          </a:p>
          <a:p>
            <a:pPr marL="0" indent="0">
              <a:buNone/>
            </a:pPr>
            <a:endParaRPr lang="en-US" sz="1600" dirty="0" smtClean="0"/>
          </a:p>
          <a:p>
            <a:pPr marL="0" indent="0">
              <a:buNone/>
            </a:pPr>
            <a:r>
              <a:rPr lang="en-US" sz="1800" b="1" dirty="0" smtClean="0"/>
              <a:t>Telephone</a:t>
            </a:r>
          </a:p>
          <a:p>
            <a:pPr marL="400050" lvl="1" indent="0">
              <a:buNone/>
            </a:pPr>
            <a:r>
              <a:rPr lang="en-US" sz="1600" dirty="0" smtClean="0"/>
              <a:t>(858) 292-2900 or</a:t>
            </a:r>
          </a:p>
          <a:p>
            <a:pPr marL="400050" lvl="1" indent="0">
              <a:buNone/>
            </a:pPr>
            <a:r>
              <a:rPr lang="en-US" sz="1600" dirty="0" smtClean="0"/>
              <a:t>(800) 255-1036 (toll free)</a:t>
            </a:r>
          </a:p>
          <a:p>
            <a:pPr marL="0" indent="0">
              <a:buNone/>
            </a:pPr>
            <a:endParaRPr lang="en-US" sz="1600" b="1" dirty="0" smtClean="0"/>
          </a:p>
          <a:p>
            <a:pPr marL="0" indent="0">
              <a:buNone/>
            </a:pPr>
            <a:r>
              <a:rPr lang="en-US" sz="1800" b="1" dirty="0" smtClean="0"/>
              <a:t>Fax</a:t>
            </a:r>
          </a:p>
          <a:p>
            <a:pPr marL="400050" lvl="1" indent="0">
              <a:buNone/>
            </a:pPr>
            <a:r>
              <a:rPr lang="en-US" sz="1600" dirty="0" smtClean="0"/>
              <a:t>(858) 292-2910</a:t>
            </a:r>
            <a:endParaRPr lang="en-US" sz="1600" dirty="0"/>
          </a:p>
        </p:txBody>
      </p:sp>
      <p:sp>
        <p:nvSpPr>
          <p:cNvPr id="12" name="Text Placeholder 2"/>
          <p:cNvSpPr txBox="1">
            <a:spLocks/>
          </p:cNvSpPr>
          <p:nvPr/>
        </p:nvSpPr>
        <p:spPr bwMode="auto">
          <a:xfrm>
            <a:off x="3200400" y="3474720"/>
            <a:ext cx="3505200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Trebuchet MS" pitchFamily="34" charset="0"/>
              </a:rPr>
              <a:t>E-Mail</a:t>
            </a:r>
          </a:p>
          <a:p>
            <a:pPr marL="40005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Trebuchet MS" pitchFamily="34" charset="0"/>
            </a:endParaRPr>
          </a:p>
          <a:p>
            <a:pPr marL="40005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Trebuchet MS" pitchFamily="34" charset="0"/>
              </a:rPr>
              <a:t>General questions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Trebuchet MS" pitchFamily="34" charset="0"/>
              </a:rPr>
              <a:t>:</a:t>
            </a:r>
          </a:p>
          <a:p>
            <a:pPr marL="8001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itchFamily="34" charset="0"/>
                <a:hlinkClick r:id="rId5"/>
              </a:rPr>
              <a:t>casas@casas.org</a:t>
            </a:r>
            <a:endParaRPr kumimoji="0" lang="en-US" sz="16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itchFamily="34" charset="0"/>
            </a:endParaRPr>
          </a:p>
          <a:p>
            <a:pPr marL="40005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Trebuchet MS" pitchFamily="34" charset="0"/>
            </a:endParaRPr>
          </a:p>
          <a:p>
            <a:pPr marL="40005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Trebuchet MS" pitchFamily="34" charset="0"/>
            </a:endParaRPr>
          </a:p>
          <a:p>
            <a:pPr marL="40005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Trebuchet MS" pitchFamily="34" charset="0"/>
              </a:rPr>
              <a:t>Websites:</a:t>
            </a:r>
            <a:endParaRPr kumimoji="0" lang="en-US" b="1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Trebuchet MS" pitchFamily="34" charset="0"/>
            </a:endParaRPr>
          </a:p>
          <a:p>
            <a:pPr marL="8001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Trebuchet MS" pitchFamily="34" charset="0"/>
              </a:rPr>
              <a:t>Click </a:t>
            </a:r>
            <a:r>
              <a:rPr kumimoji="0" lang="en-US" sz="1600" b="0" i="0" u="sng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Trebuchet MS" pitchFamily="34" charset="0"/>
              </a:rPr>
              <a:t>Feedback</a:t>
            </a: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Trebuchet MS" pitchFamily="34" charset="0"/>
              </a:rPr>
              <a:t> at bottom of any web page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Trebuchet MS" pitchFamily="34" charset="0"/>
            </a:endParaRPr>
          </a:p>
          <a:p>
            <a:pPr marL="40005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Trebuchet MS" pitchFamily="34" charset="0"/>
            </a:endParaRPr>
          </a:p>
          <a:p>
            <a:pPr marL="40005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Trebuchet MS" pitchFamily="34" charset="0"/>
            </a:endParaRPr>
          </a:p>
          <a:p>
            <a:pPr marL="40005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Trebuchet MS" pitchFamily="34" charset="0"/>
              </a:rPr>
              <a:t>Technology Support Team:</a:t>
            </a:r>
            <a:endParaRPr kumimoji="0" lang="en-US" b="1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Trebuchet MS" pitchFamily="34" charset="0"/>
            </a:endParaRPr>
          </a:p>
          <a:p>
            <a:pPr marL="8001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itchFamily="34" charset="0"/>
                <a:hlinkClick r:id="rId6"/>
              </a:rPr>
              <a:t>techsupport@casas.org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itchFamily="34" charset="0"/>
            </a:endParaRPr>
          </a:p>
          <a:p>
            <a:pPr marL="40005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Trebuchet MS" pitchFamily="34" charset="0"/>
            </a:endParaRPr>
          </a:p>
          <a:p>
            <a:pPr marL="40005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Trebuchet MS" pitchFamily="34" charset="0"/>
            </a:endParaRPr>
          </a:p>
          <a:p>
            <a:pPr marL="40005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Trebuchet MS" pitchFamily="34" charset="0"/>
              </a:rPr>
              <a:t>Workshops:</a:t>
            </a:r>
            <a:endParaRPr kumimoji="0" lang="en-US" b="1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Trebuchet MS" pitchFamily="34" charset="0"/>
            </a:endParaRPr>
          </a:p>
          <a:p>
            <a:pPr marL="8001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itchFamily="34" charset="0"/>
                <a:hlinkClick r:id="rId7"/>
              </a:rPr>
              <a:t>http://www2.casas.org/online_registration/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114300" y="8695267"/>
            <a:ext cx="3695700" cy="406400"/>
          </a:xfrm>
        </p:spPr>
        <p:txBody>
          <a:bodyPr/>
          <a:lstStyle/>
          <a:p>
            <a:pPr>
              <a:defRPr/>
            </a:pPr>
            <a:r>
              <a:rPr lang="en-US" smtClean="0"/>
              <a:t>CASAS Beyond Implementation 2016-17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488260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14300" y="914400"/>
            <a:ext cx="6572250" cy="7416800"/>
          </a:xfrm>
        </p:spPr>
        <p:txBody>
          <a:bodyPr/>
          <a:lstStyle/>
          <a:p>
            <a:pPr marL="0" indent="0">
              <a:buNone/>
            </a:pPr>
            <a:r>
              <a:rPr lang="en-US" sz="1400" b="1" dirty="0">
                <a:latin typeface="Calibri" panose="020F0502020204030204" pitchFamily="34" charset="0"/>
              </a:rPr>
              <a:t>Here are some questions to help you think about CASAS implementation at your </a:t>
            </a:r>
            <a:r>
              <a:rPr lang="en-US" sz="1400" b="1" dirty="0" smtClean="0">
                <a:latin typeface="Calibri" panose="020F0502020204030204" pitchFamily="34" charset="0"/>
              </a:rPr>
              <a:t>agency.</a:t>
            </a:r>
            <a:endParaRPr lang="en-US" sz="1400" dirty="0">
              <a:latin typeface="Calibri" panose="020F0502020204030204" pitchFamily="34" charset="0"/>
            </a:endParaRPr>
          </a:p>
          <a:p>
            <a:pPr marL="457200" indent="-228600">
              <a:spcBef>
                <a:spcPts val="3000"/>
              </a:spcBef>
              <a:buFont typeface="+mj-lt"/>
              <a:buAutoNum type="arabicPeriod"/>
            </a:pPr>
            <a:r>
              <a:rPr lang="en-US" sz="1400" dirty="0">
                <a:latin typeface="Calibri" panose="020F0502020204030204" pitchFamily="34" charset="0"/>
              </a:rPr>
              <a:t>What is your role at your agency (i.e., teacher, administrator, intake staff, other)?</a:t>
            </a:r>
          </a:p>
          <a:p>
            <a:pPr marL="457200" indent="-228600">
              <a:spcBef>
                <a:spcPts val="4800"/>
              </a:spcBef>
              <a:buFont typeface="+mj-lt"/>
              <a:buAutoNum type="arabicPeriod"/>
            </a:pPr>
            <a:r>
              <a:rPr lang="en-US" sz="1400" dirty="0">
                <a:latin typeface="Calibri" panose="020F0502020204030204" pitchFamily="34" charset="0"/>
              </a:rPr>
              <a:t>Does your agency have an initial intake process? If so, what are its components?</a:t>
            </a:r>
          </a:p>
          <a:p>
            <a:pPr marL="457200" indent="-228600">
              <a:spcBef>
                <a:spcPts val="4800"/>
              </a:spcBef>
              <a:buFont typeface="+mj-lt"/>
              <a:buAutoNum type="arabicPeriod"/>
            </a:pPr>
            <a:r>
              <a:rPr lang="en-US" sz="1400" dirty="0">
                <a:latin typeface="Calibri" panose="020F0502020204030204" pitchFamily="34" charset="0"/>
              </a:rPr>
              <a:t>If not, how do students get placed into programs, levels, and classes?</a:t>
            </a:r>
          </a:p>
          <a:p>
            <a:pPr marL="457200" indent="-228600">
              <a:spcBef>
                <a:spcPts val="4800"/>
              </a:spcBef>
              <a:buFont typeface="+mj-lt"/>
              <a:buAutoNum type="arabicPeriod"/>
            </a:pPr>
            <a:r>
              <a:rPr lang="en-US" sz="1400" dirty="0">
                <a:latin typeface="Calibri" panose="020F0502020204030204" pitchFamily="34" charset="0"/>
              </a:rPr>
              <a:t>What CASAS tests does your agency use?</a:t>
            </a:r>
          </a:p>
          <a:p>
            <a:pPr marL="457200" indent="-228600">
              <a:spcBef>
                <a:spcPts val="4800"/>
              </a:spcBef>
              <a:buFont typeface="+mj-lt"/>
              <a:buAutoNum type="arabicPeriod"/>
            </a:pPr>
            <a:r>
              <a:rPr lang="en-US" sz="1400" dirty="0">
                <a:latin typeface="Calibri" panose="020F0502020204030204" pitchFamily="34" charset="0"/>
              </a:rPr>
              <a:t>Who administers CASAS tests? Teachers? An assessment team? Others?</a:t>
            </a:r>
          </a:p>
          <a:p>
            <a:pPr marL="457200" indent="-228600">
              <a:spcBef>
                <a:spcPts val="4800"/>
              </a:spcBef>
              <a:buFont typeface="+mj-lt"/>
              <a:buAutoNum type="arabicPeriod"/>
            </a:pPr>
            <a:r>
              <a:rPr lang="en-US" sz="1400" dirty="0">
                <a:latin typeface="Calibri" panose="020F0502020204030204" pitchFamily="34" charset="0"/>
              </a:rPr>
              <a:t>How are tests scored (manually, electronically)?</a:t>
            </a:r>
          </a:p>
          <a:p>
            <a:pPr marL="457200" indent="-228600">
              <a:spcBef>
                <a:spcPts val="4800"/>
              </a:spcBef>
              <a:buFont typeface="+mj-lt"/>
              <a:buAutoNum type="arabicPeriod"/>
            </a:pPr>
            <a:r>
              <a:rPr lang="en-US" sz="1400" dirty="0">
                <a:latin typeface="Calibri" panose="020F0502020204030204" pitchFamily="34" charset="0"/>
              </a:rPr>
              <a:t>Who gets test results and how soon after testing do they get results?</a:t>
            </a:r>
          </a:p>
          <a:p>
            <a:pPr marL="457200" indent="-228600">
              <a:spcBef>
                <a:spcPts val="4800"/>
              </a:spcBef>
              <a:buFont typeface="+mj-lt"/>
              <a:buAutoNum type="arabicPeriod"/>
            </a:pPr>
            <a:r>
              <a:rPr lang="en-US" sz="1400" dirty="0">
                <a:latin typeface="Calibri" panose="020F0502020204030204" pitchFamily="34" charset="0"/>
              </a:rPr>
              <a:t>Do teachers use the test results to help plan instruction? If so, how?</a:t>
            </a:r>
          </a:p>
          <a:p>
            <a:pPr>
              <a:buFont typeface="+mj-lt"/>
              <a:buAutoNum type="arabicPeriod"/>
            </a:pPr>
            <a:endParaRPr lang="en-US" sz="1200" dirty="0"/>
          </a:p>
          <a:p>
            <a:pPr marL="0" indent="0">
              <a:buNone/>
            </a:pPr>
            <a:endParaRPr lang="en-US" sz="1200" dirty="0">
              <a:solidFill>
                <a:schemeClr val="bg1">
                  <a:lumMod val="50000"/>
                </a:schemeClr>
              </a:solidFill>
            </a:endParaRPr>
          </a:p>
          <a:p>
            <a:pPr marL="0" lvl="3" indent="0">
              <a:buNone/>
            </a:pPr>
            <a:r>
              <a:rPr lang="en-US" sz="1200" dirty="0">
                <a:solidFill>
                  <a:srgbClr val="FFFFFF">
                    <a:lumMod val="50000"/>
                  </a:srgbClr>
                </a:solidFill>
                <a:sym typeface="Symbol"/>
              </a:rPr>
              <a:t>	</a:t>
            </a:r>
            <a:endParaRPr lang="en-US" dirty="0" smtClean="0"/>
          </a:p>
          <a:p>
            <a:pPr marL="609585" lvl="1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Activity 1:</a:t>
            </a:r>
            <a:br>
              <a:rPr lang="en-US" sz="2400" dirty="0"/>
            </a:br>
            <a:r>
              <a:rPr lang="en-US" sz="2400" dirty="0"/>
              <a:t>Implementation at Your Agency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4300" y="8695267"/>
            <a:ext cx="3771900" cy="330200"/>
          </a:xfrm>
        </p:spPr>
        <p:txBody>
          <a:bodyPr/>
          <a:lstStyle/>
          <a:p>
            <a:pPr>
              <a:defRPr/>
            </a:pPr>
            <a:r>
              <a:rPr lang="en-US" smtClean="0"/>
              <a:t>CASAS Beyond Implementation 2016-17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363556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itle 2"/>
          <p:cNvSpPr>
            <a:spLocks noGrp="1"/>
          </p:cNvSpPr>
          <p:nvPr>
            <p:ph type="title"/>
          </p:nvPr>
        </p:nvSpPr>
        <p:spPr>
          <a:xfrm>
            <a:off x="-1192" y="0"/>
            <a:ext cx="5182791" cy="914400"/>
          </a:xfrm>
        </p:spPr>
        <p:txBody>
          <a:bodyPr/>
          <a:lstStyle/>
          <a:p>
            <a:r>
              <a:rPr lang="en-US" sz="2400" dirty="0" smtClean="0">
                <a:cs typeface="Arial" charset="0"/>
              </a:rPr>
              <a:t>Training Completion Directions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14300" y="8695267"/>
            <a:ext cx="3543300" cy="406400"/>
          </a:xfrm>
        </p:spPr>
        <p:txBody>
          <a:bodyPr/>
          <a:lstStyle/>
          <a:p>
            <a:pPr>
              <a:defRPr/>
            </a:pPr>
            <a:r>
              <a:rPr lang="en-US" smtClean="0"/>
              <a:t>CASAS Beyond Implementation 2016-17</a:t>
            </a:r>
            <a:endParaRPr kumimoji="0" lang="en-US" sz="1467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rebuchet MS" pitchFamily="34" charset="0"/>
              <a:ea typeface="+mn-ea"/>
              <a:cs typeface="Arial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/>
          </p:nvPr>
        </p:nvGraphicFramePr>
        <p:xfrm>
          <a:off x="0" y="914400"/>
          <a:ext cx="6857999" cy="50673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798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112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04708">
                  <a:extLst>
                    <a:ext uri="{9D8B030D-6E8A-4147-A177-3AD203B41FA5}">
                      <a16:colId xmlns:a16="http://schemas.microsoft.com/office/drawing/2014/main" val="2942658767"/>
                    </a:ext>
                  </a:extLst>
                </a:gridCol>
                <a:gridCol w="2362199">
                  <a:extLst>
                    <a:ext uri="{9D8B030D-6E8A-4147-A177-3AD203B41FA5}">
                      <a16:colId xmlns:a16="http://schemas.microsoft.com/office/drawing/2014/main" val="3018240659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r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b="1" u="none" strike="noStrike" dirty="0" smtClean="0">
                          <a:effectLst/>
                          <a:latin typeface="Trebuchet MS" panose="020B0603020202020204" pitchFamily="34" charset="0"/>
                        </a:rPr>
                        <a:t>Workshop </a:t>
                      </a:r>
                      <a:r>
                        <a:rPr lang="en-US" sz="1200" b="1" u="none" strike="noStrike" dirty="0">
                          <a:effectLst/>
                          <a:latin typeface="Trebuchet MS" panose="020B0603020202020204" pitchFamily="34" charset="0"/>
                        </a:rPr>
                        <a:t>ID</a:t>
                      </a:r>
                      <a:r>
                        <a:rPr lang="en-US" sz="1200" u="none" strike="noStrike" dirty="0">
                          <a:effectLst/>
                          <a:latin typeface="Trebuchet MS" panose="020B0603020202020204" pitchFamily="34" charset="0"/>
                        </a:rPr>
                        <a:t>: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9525" marR="9525" marT="9525" marB="0" anchor="b"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rebuchet MS" panose="020B0603020202020204" pitchFamily="34" charset="0"/>
                        </a:rPr>
                        <a:t>Date of Training: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9525" marR="9525" marT="9525" marB="0" anchor="b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9525" marR="9525" marT="9525" marB="0" anchor="b"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b="1" u="none" strike="noStrike" dirty="0">
                          <a:effectLst/>
                          <a:latin typeface="Trebuchet MS" panose="020B0603020202020204" pitchFamily="34" charset="0"/>
                        </a:rPr>
                        <a:t>Name of Trainer(s):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 gridSpan="3">
                  <a:txBody>
                    <a:bodyPr/>
                    <a:lstStyle/>
                    <a:p>
                      <a:pPr algn="l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9525" marR="9525" marT="9525" marB="0" anchor="b"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3962400" y="1889641"/>
            <a:ext cx="2895598" cy="6678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panose="020B0604020202020204" pitchFamily="34" charset="0"/>
              </a:rPr>
              <a:t>Go 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panose="020B0604020202020204" pitchFamily="34" charset="0"/>
              </a:rPr>
              <a:t>to: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panose="020B0604020202020204" pitchFamily="34" charset="0"/>
              </a:rPr>
              <a:t>CASAS 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panose="020B0604020202020204" pitchFamily="34" charset="0"/>
              </a:rPr>
              <a:t>Training website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panose="020B0604020202020204" pitchFamily="34" charset="0"/>
              </a:rPr>
              <a:t>at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panose="020B0604020202020204" pitchFamily="34" charset="0"/>
                <a:hlinkClick r:id="rId3"/>
              </a:rPr>
              <a:t>http://training.casas.org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panose="020B0604020202020204" pitchFamily="34" charset="0"/>
                <a:hlinkClick r:id="rId3"/>
              </a:rPr>
              <a:t>/</a:t>
            </a:r>
            <a:endParaRPr kumimoji="0" lang="en-US" sz="12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Arial" panose="020B0604020202020204" pitchFamily="34" charset="0"/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endParaRPr kumimoji="0" lang="en-US" sz="14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panose="020B0604020202020204" pitchFamily="34" charset="0"/>
              </a:rPr>
              <a:t>2. Click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panose="020B0604020202020204" pitchFamily="34" charset="0"/>
              </a:rPr>
              <a:t>: 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panose="020B0604020202020204" pitchFamily="34" charset="0"/>
              </a:rPr>
              <a:t>Login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panose="020B0604020202020204" pitchFamily="34" charset="0"/>
              </a:rPr>
              <a:t> </a:t>
            </a:r>
            <a:endParaRPr kumimoji="0" lang="en-US" sz="12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Arial" panose="020B0604020202020204" pitchFamily="34" charset="0"/>
              <a:sym typeface="Wingding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Arial" panose="020B0604020202020204" pitchFamily="34" charset="0"/>
              <a:sym typeface="Wingding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panose="020B0604020202020204" pitchFamily="34" charset="0"/>
                <a:sym typeface="Wingdings"/>
              </a:rPr>
              <a:t>3. </a:t>
            </a: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panose="020B0604020202020204" pitchFamily="34" charset="0"/>
              </a:rPr>
              <a:t>Click: 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panose="020B0604020202020204" pitchFamily="34" charset="0"/>
              </a:rPr>
              <a:t>Training Completion Portal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panose="020B0604020202020204" pitchFamily="34" charset="0"/>
              </a:rPr>
              <a:t>(for in-person/live training)</a:t>
            </a: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 startAt="2"/>
              <a:tabLst/>
              <a:defRPr/>
            </a:pPr>
            <a:endParaRPr kumimoji="0" lang="en-US" sz="1400" b="1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panose="020B0604020202020204" pitchFamily="34" charset="0"/>
              </a:rPr>
              <a:t>4. Click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panose="020B0604020202020204" pitchFamily="34" charset="0"/>
              </a:rPr>
              <a:t>: 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panose="020B0604020202020204" pitchFamily="34" charset="0"/>
              </a:rPr>
              <a:t>Training Title 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1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Arial" panose="020B0604020202020204" pitchFamily="34" charset="0"/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 startAt="2"/>
              <a:tabLst/>
              <a:defRPr/>
            </a:pPr>
            <a:endParaRPr kumimoji="0" lang="en-US" sz="1200" b="1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Arial" panose="020B0604020202020204" pitchFamily="34" charset="0"/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 startAt="2"/>
              <a:tabLst/>
              <a:defRPr/>
            </a:pPr>
            <a:endParaRPr kumimoji="0" lang="en-US" sz="1200" b="1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Arial" panose="020B0604020202020204" pitchFamily="34" charset="0"/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 startAt="2"/>
              <a:tabLst/>
              <a:defRPr/>
            </a:pPr>
            <a:endParaRPr kumimoji="0" lang="en-US" sz="1200" b="1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panose="020B0604020202020204" pitchFamily="34" charset="0"/>
              </a:rPr>
              <a:t>5. Click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panose="020B0604020202020204" pitchFamily="34" charset="0"/>
              </a:rPr>
              <a:t>: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panose="020B0604020202020204" pitchFamily="34" charset="0"/>
              </a:rPr>
              <a:t> Enroll 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panose="020B0604020202020204" pitchFamily="34" charset="0"/>
              </a:rPr>
              <a:t>me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panose="020B0604020202020204" pitchFamily="34" charset="0"/>
              </a:rPr>
              <a:t>6. Click &amp; Submit: 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panose="020B0604020202020204" pitchFamily="34" charset="0"/>
              </a:rPr>
              <a:t>Training Verification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panose="020B0604020202020204" pitchFamily="34" charset="0"/>
              </a:rPr>
              <a:t> </a:t>
            </a:r>
            <a:endParaRPr kumimoji="0" lang="en-US" sz="12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panose="020B0604020202020204" pitchFamily="34" charset="0"/>
              </a:rPr>
              <a:t>				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panose="020B0604020202020204" pitchFamily="34" charset="0"/>
              </a:rPr>
              <a:t>7. Click: 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panose="020B0604020202020204" pitchFamily="34" charset="0"/>
              </a:rPr>
              <a:t>Get your certificate</a:t>
            </a:r>
          </a:p>
        </p:txBody>
      </p:sp>
      <p:grpSp>
        <p:nvGrpSpPr>
          <p:cNvPr id="2" name="Group 1"/>
          <p:cNvGrpSpPr>
            <a:grpSpLocks noChangeAspect="1"/>
          </p:cNvGrpSpPr>
          <p:nvPr/>
        </p:nvGrpSpPr>
        <p:grpSpPr>
          <a:xfrm>
            <a:off x="152400" y="1648452"/>
            <a:ext cx="3657600" cy="1211877"/>
            <a:chOff x="210549" y="2654734"/>
            <a:chExt cx="4572000" cy="1514847"/>
          </a:xfrm>
        </p:grpSpPr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10549" y="2654734"/>
              <a:ext cx="4572000" cy="1514847"/>
            </a:xfrm>
            <a:prstGeom prst="rect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</p:pic>
        <p:sp>
          <p:nvSpPr>
            <p:cNvPr id="7" name="Rectangle 6"/>
            <p:cNvSpPr/>
            <p:nvPr/>
          </p:nvSpPr>
          <p:spPr>
            <a:xfrm>
              <a:off x="3801536" y="2654734"/>
              <a:ext cx="981013" cy="159904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Helvetica"/>
                <a:ea typeface="+mn-ea"/>
                <a:cs typeface="+mn-cs"/>
              </a:endParaRPr>
            </a:p>
          </p:txBody>
        </p:sp>
      </p:grp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52400" y="3024913"/>
            <a:ext cx="3657600" cy="1032940"/>
            <a:chOff x="210549" y="4343400"/>
            <a:chExt cx="4572000" cy="1291172"/>
          </a:xfrm>
        </p:grpSpPr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10549" y="4343400"/>
              <a:ext cx="4572000" cy="1291172"/>
            </a:xfrm>
            <a:prstGeom prst="rect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</p:pic>
        <p:sp>
          <p:nvSpPr>
            <p:cNvPr id="11" name="Rectangle 10"/>
            <p:cNvSpPr/>
            <p:nvPr/>
          </p:nvSpPr>
          <p:spPr>
            <a:xfrm>
              <a:off x="210549" y="4343400"/>
              <a:ext cx="4572000" cy="3810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Helvetica"/>
                <a:ea typeface="+mn-ea"/>
                <a:cs typeface="+mn-cs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920216" y="4229079"/>
            <a:ext cx="1828800" cy="1576136"/>
            <a:chOff x="3784554" y="4229079"/>
            <a:chExt cx="1828800" cy="1576136"/>
          </a:xfrm>
        </p:grpSpPr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784554" y="4229079"/>
              <a:ext cx="1828800" cy="1576136"/>
            </a:xfrm>
            <a:prstGeom prst="rect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</p:pic>
        <p:sp>
          <p:nvSpPr>
            <p:cNvPr id="22" name="Rectangle 21"/>
            <p:cNvSpPr/>
            <p:nvPr/>
          </p:nvSpPr>
          <p:spPr>
            <a:xfrm>
              <a:off x="4850300" y="5530895"/>
              <a:ext cx="502920" cy="27432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Helvetica"/>
                <a:ea typeface="+mn-ea"/>
                <a:cs typeface="+mn-cs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152400" y="5976441"/>
            <a:ext cx="3657600" cy="1798063"/>
            <a:chOff x="3016738" y="5976441"/>
            <a:chExt cx="3657600" cy="1798063"/>
          </a:xfrm>
        </p:grpSpPr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016738" y="5976441"/>
              <a:ext cx="3657600" cy="1798063"/>
            </a:xfrm>
            <a:prstGeom prst="rect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</p:pic>
        <p:sp>
          <p:nvSpPr>
            <p:cNvPr id="24" name="Rectangle 23"/>
            <p:cNvSpPr/>
            <p:nvPr/>
          </p:nvSpPr>
          <p:spPr>
            <a:xfrm>
              <a:off x="4153094" y="7571232"/>
              <a:ext cx="731520" cy="201168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Helvetica"/>
                <a:ea typeface="+mn-ea"/>
                <a:cs typeface="+mn-cs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152400" y="7945730"/>
            <a:ext cx="3657600" cy="502674"/>
            <a:chOff x="3016738" y="7945730"/>
            <a:chExt cx="3657600" cy="502674"/>
          </a:xfrm>
        </p:grpSpPr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3016738" y="7945730"/>
              <a:ext cx="3657600" cy="502674"/>
            </a:xfrm>
            <a:prstGeom prst="rect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</p:pic>
        <p:sp>
          <p:nvSpPr>
            <p:cNvPr id="25" name="Rectangle 24"/>
            <p:cNvSpPr/>
            <p:nvPr/>
          </p:nvSpPr>
          <p:spPr>
            <a:xfrm>
              <a:off x="4325112" y="8138160"/>
              <a:ext cx="1051560" cy="27432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Helvetica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7716003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28600" y="914400"/>
            <a:ext cx="6400800" cy="7416800"/>
          </a:xfrm>
        </p:spPr>
        <p:txBody>
          <a:bodyPr/>
          <a:lstStyle/>
          <a:p>
            <a:pPr marL="0" indent="0">
              <a:buNone/>
            </a:pPr>
            <a:endParaRPr lang="en-US" sz="1200" b="1" dirty="0" smtClean="0">
              <a:latin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sz="1200" b="1" dirty="0" smtClean="0">
                <a:latin typeface="Calibri" panose="020F0502020204030204" pitchFamily="34" charset="0"/>
              </a:rPr>
              <a:t>Your </a:t>
            </a:r>
            <a:r>
              <a:rPr lang="en-US" sz="1200" b="1" dirty="0">
                <a:latin typeface="Calibri" panose="020F0502020204030204" pitchFamily="34" charset="0"/>
              </a:rPr>
              <a:t>new evening class is an advanced class of students who want to attend college eventually. Identify three competencies that you think are important for this class</a:t>
            </a:r>
            <a:r>
              <a:rPr lang="en-US" sz="1200" b="1" dirty="0" smtClean="0">
                <a:latin typeface="Calibri" panose="020F0502020204030204" pitchFamily="34" charset="0"/>
              </a:rPr>
              <a:t>.</a:t>
            </a:r>
            <a:endParaRPr lang="en-US" sz="1200" dirty="0">
              <a:latin typeface="Calibri" panose="020F0502020204030204" pitchFamily="34" charset="0"/>
            </a:endParaRPr>
          </a:p>
          <a:p>
            <a:pPr marL="457200" indent="-228600">
              <a:spcBef>
                <a:spcPts val="2400"/>
              </a:spcBef>
              <a:buFont typeface="+mj-lt"/>
              <a:buAutoNum type="arabicPeriod"/>
            </a:pPr>
            <a:r>
              <a:rPr lang="en-US" sz="1200" dirty="0">
                <a:latin typeface="Calibri" panose="020F0502020204030204" pitchFamily="34" charset="0"/>
              </a:rPr>
              <a:t> </a:t>
            </a:r>
          </a:p>
          <a:p>
            <a:pPr marL="457200" indent="-228600">
              <a:spcBef>
                <a:spcPts val="2400"/>
              </a:spcBef>
              <a:buFont typeface="+mj-lt"/>
              <a:buAutoNum type="arabicPeriod"/>
            </a:pPr>
            <a:r>
              <a:rPr lang="en-US" sz="1200" dirty="0">
                <a:latin typeface="Calibri" panose="020F0502020204030204" pitchFamily="34" charset="0"/>
              </a:rPr>
              <a:t> </a:t>
            </a:r>
          </a:p>
          <a:p>
            <a:pPr marL="457200" indent="-228600">
              <a:spcBef>
                <a:spcPts val="2400"/>
              </a:spcBef>
              <a:buFont typeface="+mj-lt"/>
              <a:buAutoNum type="arabicPeriod"/>
            </a:pPr>
            <a:r>
              <a:rPr lang="en-US" sz="1200" dirty="0">
                <a:latin typeface="Calibri" panose="020F0502020204030204" pitchFamily="34" charset="0"/>
              </a:rPr>
              <a:t> </a:t>
            </a:r>
          </a:p>
          <a:p>
            <a:pPr marL="0" indent="0">
              <a:buNone/>
            </a:pPr>
            <a:endParaRPr lang="en-US" sz="1200" dirty="0" smtClean="0">
              <a:latin typeface="Calibri" panose="020F0502020204030204" pitchFamily="34" charset="0"/>
            </a:endParaRPr>
          </a:p>
          <a:p>
            <a:pPr marL="0" indent="0">
              <a:buNone/>
            </a:pPr>
            <a:endParaRPr lang="en-US" sz="1200" dirty="0">
              <a:latin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sz="1200" b="1" dirty="0">
                <a:latin typeface="Calibri" panose="020F0502020204030204" pitchFamily="34" charset="0"/>
              </a:rPr>
              <a:t>Your new morning class contains a group of young adults who are newly paroled. Identify three competencies that you think are important for this class</a:t>
            </a:r>
            <a:r>
              <a:rPr lang="en-US" sz="1200" b="1" dirty="0" smtClean="0">
                <a:latin typeface="Calibri" panose="020F0502020204030204" pitchFamily="34" charset="0"/>
              </a:rPr>
              <a:t>.</a:t>
            </a:r>
            <a:endParaRPr lang="en-US" sz="1200" dirty="0">
              <a:latin typeface="Calibri" panose="020F0502020204030204" pitchFamily="34" charset="0"/>
            </a:endParaRPr>
          </a:p>
          <a:p>
            <a:pPr marL="457200" indent="-228600">
              <a:spcBef>
                <a:spcPts val="2400"/>
              </a:spcBef>
              <a:buFont typeface="+mj-lt"/>
              <a:buAutoNum type="arabicPeriod"/>
            </a:pPr>
            <a:r>
              <a:rPr lang="en-US" sz="1200" dirty="0">
                <a:latin typeface="Calibri" panose="020F0502020204030204" pitchFamily="34" charset="0"/>
              </a:rPr>
              <a:t> </a:t>
            </a:r>
          </a:p>
          <a:p>
            <a:pPr marL="457200" indent="-228600">
              <a:spcBef>
                <a:spcPts val="2400"/>
              </a:spcBef>
              <a:buFont typeface="+mj-lt"/>
              <a:buAutoNum type="arabicPeriod"/>
            </a:pPr>
            <a:r>
              <a:rPr lang="en-US" sz="1200" dirty="0">
                <a:latin typeface="Calibri" panose="020F0502020204030204" pitchFamily="34" charset="0"/>
              </a:rPr>
              <a:t> </a:t>
            </a:r>
          </a:p>
          <a:p>
            <a:pPr marL="457200" indent="-228600">
              <a:spcBef>
                <a:spcPts val="2400"/>
              </a:spcBef>
              <a:buFont typeface="+mj-lt"/>
              <a:buAutoNum type="arabicPeriod"/>
            </a:pPr>
            <a:r>
              <a:rPr lang="en-US" sz="1200" dirty="0">
                <a:latin typeface="Calibri" panose="020F0502020204030204" pitchFamily="34" charset="0"/>
              </a:rPr>
              <a:t> </a:t>
            </a:r>
          </a:p>
          <a:p>
            <a:pPr marL="228600" indent="-228600">
              <a:buFont typeface="+mj-lt"/>
              <a:buAutoNum type="arabicPeriod"/>
            </a:pPr>
            <a:endParaRPr lang="en-US" sz="1200" dirty="0" smtClean="0">
              <a:latin typeface="Calibri" panose="020F0502020204030204" pitchFamily="34" charset="0"/>
            </a:endParaRPr>
          </a:p>
          <a:p>
            <a:pPr marL="228600" indent="-228600">
              <a:buFont typeface="+mj-lt"/>
              <a:buAutoNum type="arabicPeriod"/>
            </a:pPr>
            <a:endParaRPr lang="en-US" sz="1200" dirty="0">
              <a:latin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sz="1200" b="1" dirty="0">
                <a:latin typeface="Calibri" panose="020F0502020204030204" pitchFamily="34" charset="0"/>
              </a:rPr>
              <a:t>Your new afternoon class contains former displaced workers and adults who are newly unemployed. Identify three competencies that you think are important for this class</a:t>
            </a:r>
            <a:r>
              <a:rPr lang="en-US" sz="1200" b="1" dirty="0" smtClean="0">
                <a:latin typeface="Calibri" panose="020F0502020204030204" pitchFamily="34" charset="0"/>
              </a:rPr>
              <a:t>.</a:t>
            </a:r>
            <a:endParaRPr lang="en-US" sz="1200" dirty="0">
              <a:latin typeface="Calibri" panose="020F0502020204030204" pitchFamily="34" charset="0"/>
            </a:endParaRPr>
          </a:p>
          <a:p>
            <a:pPr marL="457200" indent="-228600">
              <a:spcBef>
                <a:spcPts val="2400"/>
              </a:spcBef>
              <a:buFont typeface="+mj-lt"/>
              <a:buAutoNum type="arabicPeriod"/>
            </a:pPr>
            <a:r>
              <a:rPr lang="en-US" sz="1200" dirty="0">
                <a:latin typeface="Calibri" panose="020F0502020204030204" pitchFamily="34" charset="0"/>
              </a:rPr>
              <a:t> </a:t>
            </a:r>
          </a:p>
          <a:p>
            <a:pPr marL="457200" indent="-228600">
              <a:spcBef>
                <a:spcPts val="2400"/>
              </a:spcBef>
              <a:buFont typeface="+mj-lt"/>
              <a:buAutoNum type="arabicPeriod"/>
            </a:pPr>
            <a:r>
              <a:rPr lang="en-US" sz="1200" dirty="0">
                <a:latin typeface="Calibri" panose="020F0502020204030204" pitchFamily="34" charset="0"/>
              </a:rPr>
              <a:t> </a:t>
            </a:r>
          </a:p>
          <a:p>
            <a:pPr marL="457200" indent="-228600">
              <a:spcBef>
                <a:spcPts val="2400"/>
              </a:spcBef>
              <a:buFont typeface="+mj-lt"/>
              <a:buAutoNum type="arabicPeriod"/>
            </a:pPr>
            <a:r>
              <a:rPr lang="en-US" sz="1200" dirty="0">
                <a:latin typeface="Calibri" panose="020F0502020204030204" pitchFamily="34" charset="0"/>
              </a:rPr>
              <a:t> 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Activity 2:</a:t>
            </a:r>
            <a:br>
              <a:rPr lang="en-US" sz="2400" dirty="0"/>
            </a:br>
            <a:r>
              <a:rPr lang="en-US" sz="2400" dirty="0"/>
              <a:t>CASAS Competencies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2016-17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754339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-1191" y="0"/>
            <a:ext cx="4919472" cy="914400"/>
          </a:xfrm>
        </p:spPr>
        <p:txBody>
          <a:bodyPr/>
          <a:lstStyle/>
          <a:p>
            <a:r>
              <a:rPr lang="en-US" sz="2400" dirty="0" smtClean="0"/>
              <a:t>Activity 3:</a:t>
            </a:r>
            <a:br>
              <a:rPr lang="en-US" sz="2400" dirty="0" smtClean="0"/>
            </a:br>
            <a:r>
              <a:rPr lang="en-US" sz="2400" dirty="0" smtClean="0"/>
              <a:t>Mapping Content Standards</a:t>
            </a:r>
            <a:endParaRPr lang="en-US" sz="2400" dirty="0"/>
          </a:p>
        </p:txBody>
      </p:sp>
      <p:sp>
        <p:nvSpPr>
          <p:cNvPr id="25" name="Content Placeholder 20"/>
          <p:cNvSpPr>
            <a:spLocks noGrp="1"/>
          </p:cNvSpPr>
          <p:nvPr>
            <p:ph idx="1"/>
          </p:nvPr>
        </p:nvSpPr>
        <p:spPr>
          <a:xfrm>
            <a:off x="0" y="914400"/>
            <a:ext cx="6858000" cy="7589520"/>
          </a:xfrm>
        </p:spPr>
        <p:txBody>
          <a:bodyPr/>
          <a:lstStyle/>
          <a:p>
            <a:pPr marL="0" indent="0">
              <a:buNone/>
            </a:pPr>
            <a:r>
              <a:rPr lang="en-US" sz="1200" b="1" dirty="0" smtClean="0"/>
              <a:t>Complete the first diagram. Use the reference on the next two pages to identify content standards that could be taught for the competency shown.</a:t>
            </a:r>
          </a:p>
          <a:p>
            <a:pPr marL="0" indent="0">
              <a:buNone/>
            </a:pPr>
            <a:endParaRPr lang="en-US" sz="1400" dirty="0" smtClean="0"/>
          </a:p>
          <a:p>
            <a:pPr marL="0" indent="0">
              <a:buNone/>
            </a:pPr>
            <a:endParaRPr lang="en-US" sz="1400" dirty="0" smtClean="0"/>
          </a:p>
          <a:p>
            <a:pPr marL="0" indent="0">
              <a:buNone/>
            </a:pPr>
            <a:endParaRPr lang="en-US" sz="1400" dirty="0" smtClean="0"/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endParaRPr lang="en-US" sz="1400" dirty="0" smtClean="0"/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endParaRPr lang="en-US" sz="1400" dirty="0" smtClean="0"/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endParaRPr lang="en-US" sz="1400" dirty="0" smtClean="0"/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endParaRPr lang="en-US" sz="1400" dirty="0" smtClean="0"/>
          </a:p>
          <a:p>
            <a:pPr marL="0" indent="0">
              <a:buNone/>
            </a:pPr>
            <a:endParaRPr lang="en-US" sz="1400" dirty="0" smtClean="0"/>
          </a:p>
          <a:p>
            <a:pPr marL="0" indent="0">
              <a:buNone/>
            </a:pPr>
            <a:endParaRPr lang="en-US" sz="1400" dirty="0" smtClean="0"/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r>
              <a:rPr lang="en-US" sz="1200" b="1" dirty="0" smtClean="0"/>
              <a:t>If </a:t>
            </a:r>
            <a:r>
              <a:rPr lang="en-US" sz="1200" b="1" dirty="0"/>
              <a:t>time permits, </a:t>
            </a:r>
            <a:r>
              <a:rPr lang="en-US" sz="1200" b="1" dirty="0" smtClean="0"/>
              <a:t>select </a:t>
            </a:r>
            <a:r>
              <a:rPr lang="en-US" sz="1200" b="1" dirty="0"/>
              <a:t>a competency from the previous </a:t>
            </a:r>
            <a:r>
              <a:rPr lang="en-US" sz="1200" b="1" dirty="0" smtClean="0"/>
              <a:t>page </a:t>
            </a:r>
            <a:r>
              <a:rPr lang="en-US" sz="1200" b="1" dirty="0"/>
              <a:t>and complete the </a:t>
            </a:r>
            <a:r>
              <a:rPr lang="en-US" sz="1200" b="1" dirty="0" smtClean="0"/>
              <a:t>next diagram. This activity can also be used as a mapping </a:t>
            </a:r>
            <a:r>
              <a:rPr lang="en-US" sz="1200" b="1" dirty="0"/>
              <a:t>activity </a:t>
            </a:r>
            <a:r>
              <a:rPr lang="en-US" sz="1200" b="1" dirty="0" smtClean="0"/>
              <a:t>for </a:t>
            </a:r>
            <a:r>
              <a:rPr lang="en-US" sz="1200" b="1" dirty="0"/>
              <a:t>staff development </a:t>
            </a:r>
            <a:r>
              <a:rPr lang="en-US" sz="1200" b="1" dirty="0" smtClean="0"/>
              <a:t>at your agency.</a:t>
            </a:r>
            <a:endParaRPr lang="en-US" sz="1200" b="1" dirty="0"/>
          </a:p>
          <a:p>
            <a:pPr marL="0" indent="0">
              <a:buNone/>
            </a:pPr>
            <a:endParaRPr lang="en-US" sz="1400" b="1" dirty="0" smtClean="0"/>
          </a:p>
        </p:txBody>
      </p:sp>
      <p:grpSp>
        <p:nvGrpSpPr>
          <p:cNvPr id="7" name="Group 6"/>
          <p:cNvGrpSpPr/>
          <p:nvPr/>
        </p:nvGrpSpPr>
        <p:grpSpPr>
          <a:xfrm>
            <a:off x="171450" y="2133600"/>
            <a:ext cx="6549390" cy="1948872"/>
            <a:chOff x="171450" y="2514600"/>
            <a:chExt cx="6549390" cy="1948872"/>
          </a:xfrm>
        </p:grpSpPr>
        <p:sp>
          <p:nvSpPr>
            <p:cNvPr id="10" name="Text Box 5"/>
            <p:cNvSpPr txBox="1">
              <a:spLocks noChangeArrowheads="1"/>
            </p:cNvSpPr>
            <p:nvPr/>
          </p:nvSpPr>
          <p:spPr bwMode="auto">
            <a:xfrm>
              <a:off x="4663440" y="3549072"/>
              <a:ext cx="2057400" cy="914400"/>
            </a:xfrm>
            <a:prstGeom prst="rect">
              <a:avLst/>
            </a:prstGeom>
            <a:solidFill>
              <a:srgbClr val="FFCC99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endParaRPr lang="en-US" sz="1400">
                <a:latin typeface="Helvetica" pitchFamily="34" charset="0"/>
              </a:endParaRPr>
            </a:p>
            <a:p>
              <a:pPr eaLnBrk="0" hangingPunct="0"/>
              <a:endParaRPr lang="en-US" sz="1400">
                <a:latin typeface="Helvetica" pitchFamily="34" charset="0"/>
              </a:endParaRPr>
            </a:p>
            <a:p>
              <a:pPr eaLnBrk="0" hangingPunct="0"/>
              <a:endParaRPr lang="en-US" sz="1400">
                <a:latin typeface="Helvetica" pitchFamily="34" charset="0"/>
              </a:endParaRPr>
            </a:p>
            <a:p>
              <a:pPr eaLnBrk="0" hangingPunct="0"/>
              <a:endParaRPr lang="en-US" sz="1400">
                <a:latin typeface="Helvetica" pitchFamily="34" charset="0"/>
              </a:endParaRPr>
            </a:p>
          </p:txBody>
        </p:sp>
        <p:sp>
          <p:nvSpPr>
            <p:cNvPr id="11" name="Oval 6"/>
            <p:cNvSpPr>
              <a:spLocks noChangeArrowheads="1"/>
            </p:cNvSpPr>
            <p:nvPr/>
          </p:nvSpPr>
          <p:spPr bwMode="auto">
            <a:xfrm>
              <a:off x="2438400" y="2560320"/>
              <a:ext cx="1828800" cy="1828800"/>
            </a:xfrm>
            <a:prstGeom prst="ellipse">
              <a:avLst/>
            </a:prstGeom>
            <a:solidFill>
              <a:srgbClr val="CCFFCC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square" lIns="0" tIns="0" rIns="0" bIns="0" anchor="ctr">
              <a:spAutoFit/>
            </a:bodyPr>
            <a:lstStyle/>
            <a:p>
              <a:pPr algn="ctr" eaLnBrk="0" hangingPunct="0"/>
              <a:endParaRPr lang="en-US" sz="1400" b="1" dirty="0">
                <a:latin typeface="Helvetica" pitchFamily="34" charset="0"/>
              </a:endParaRPr>
            </a:p>
            <a:p>
              <a:pPr algn="ctr" eaLnBrk="0" hangingPunct="0"/>
              <a:r>
                <a:rPr lang="en-US" sz="1400" b="1" dirty="0" smtClean="0">
                  <a:latin typeface="Helvetica" pitchFamily="34" charset="0"/>
                </a:rPr>
                <a:t>Reading</a:t>
              </a:r>
              <a:r>
                <a:rPr lang="en-US" sz="1400" dirty="0" smtClean="0">
                  <a:latin typeface="Helvetica" pitchFamily="34" charset="0"/>
                </a:rPr>
                <a:t> </a:t>
              </a:r>
              <a:endParaRPr lang="en-US" sz="1400" dirty="0">
                <a:latin typeface="Helvetica" pitchFamily="34" charset="0"/>
              </a:endParaRPr>
            </a:p>
            <a:p>
              <a:pPr algn="ctr" eaLnBrk="0" hangingPunct="0"/>
              <a:r>
                <a:rPr lang="en-US" sz="1400" dirty="0">
                  <a:latin typeface="Helvetica" pitchFamily="34" charset="0"/>
                </a:rPr>
                <a:t>Click It or </a:t>
              </a:r>
              <a:r>
                <a:rPr lang="en-US" sz="1400" dirty="0" smtClean="0">
                  <a:latin typeface="Helvetica" pitchFamily="34" charset="0"/>
                </a:rPr>
                <a:t>Ticket!</a:t>
              </a:r>
            </a:p>
            <a:p>
              <a:pPr algn="ctr" eaLnBrk="0" hangingPunct="0"/>
              <a:r>
                <a:rPr lang="en-US" sz="1400" dirty="0" smtClean="0">
                  <a:latin typeface="Helvetica" pitchFamily="34" charset="0"/>
                </a:rPr>
                <a:t>Buckle </a:t>
              </a:r>
              <a:r>
                <a:rPr lang="en-US" sz="1400" dirty="0">
                  <a:latin typeface="Helvetica" pitchFamily="34" charset="0"/>
                </a:rPr>
                <a:t>Up</a:t>
              </a:r>
              <a:r>
                <a:rPr lang="en-US" sz="1400" dirty="0" smtClean="0">
                  <a:latin typeface="Helvetica" pitchFamily="34" charset="0"/>
                </a:rPr>
                <a:t>!</a:t>
              </a:r>
            </a:p>
            <a:p>
              <a:pPr algn="ctr" eaLnBrk="0" hangingPunct="0"/>
              <a:endParaRPr lang="en-US" sz="1400" dirty="0">
                <a:latin typeface="Helvetica" pitchFamily="34" charset="0"/>
              </a:endParaRPr>
            </a:p>
          </p:txBody>
        </p:sp>
        <p:sp>
          <p:nvSpPr>
            <p:cNvPr id="12" name="Oval 7"/>
            <p:cNvSpPr>
              <a:spLocks noChangeArrowheads="1"/>
            </p:cNvSpPr>
            <p:nvPr/>
          </p:nvSpPr>
          <p:spPr bwMode="auto">
            <a:xfrm>
              <a:off x="171450" y="2560320"/>
              <a:ext cx="1828800" cy="1828800"/>
            </a:xfrm>
            <a:prstGeom prst="ellipse">
              <a:avLst/>
            </a:prstGeom>
            <a:solidFill>
              <a:srgbClr val="C5D9F0"/>
            </a:solidFill>
            <a:ln w="76200" cmpd="tri">
              <a:solidFill>
                <a:srgbClr val="000000"/>
              </a:solidFill>
              <a:round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pPr algn="ctr" eaLnBrk="0" hangingPunct="0"/>
              <a:r>
                <a:rPr lang="en-US" sz="1400" b="1" dirty="0">
                  <a:latin typeface="Helvetica" pitchFamily="34" charset="0"/>
                </a:rPr>
                <a:t>3.4.2 Identify safety measures that can prevent accidents and injuries</a:t>
              </a:r>
              <a:endParaRPr lang="en-US" sz="1400" dirty="0">
                <a:latin typeface="Helvetica" pitchFamily="34" charset="0"/>
              </a:endParaRPr>
            </a:p>
          </p:txBody>
        </p:sp>
        <p:sp>
          <p:nvSpPr>
            <p:cNvPr id="13" name="Text Box 8"/>
            <p:cNvSpPr txBox="1">
              <a:spLocks noChangeArrowheads="1"/>
            </p:cNvSpPr>
            <p:nvPr/>
          </p:nvSpPr>
          <p:spPr bwMode="auto">
            <a:xfrm>
              <a:off x="4663440" y="2514600"/>
              <a:ext cx="2057400" cy="914400"/>
            </a:xfrm>
            <a:prstGeom prst="rect">
              <a:avLst/>
            </a:prstGeom>
            <a:solidFill>
              <a:srgbClr val="FFCC99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endParaRPr lang="en-US" sz="1400">
                <a:latin typeface="Helvetica" pitchFamily="34" charset="0"/>
              </a:endParaRPr>
            </a:p>
            <a:p>
              <a:pPr eaLnBrk="0" hangingPunct="0"/>
              <a:endParaRPr lang="en-US" sz="1400">
                <a:latin typeface="Helvetica" pitchFamily="34" charset="0"/>
              </a:endParaRPr>
            </a:p>
            <a:p>
              <a:pPr eaLnBrk="0" hangingPunct="0"/>
              <a:endParaRPr lang="en-US" sz="1400">
                <a:latin typeface="Helvetica" pitchFamily="34" charset="0"/>
              </a:endParaRPr>
            </a:p>
            <a:p>
              <a:pPr eaLnBrk="0" hangingPunct="0"/>
              <a:endParaRPr lang="en-US" sz="1400">
                <a:latin typeface="Helvetica" pitchFamily="34" charset="0"/>
              </a:endParaRPr>
            </a:p>
          </p:txBody>
        </p:sp>
        <p:sp>
          <p:nvSpPr>
            <p:cNvPr id="14" name="Line 9"/>
            <p:cNvSpPr>
              <a:spLocks noChangeShapeType="1"/>
            </p:cNvSpPr>
            <p:nvPr/>
          </p:nvSpPr>
          <p:spPr bwMode="auto">
            <a:xfrm>
              <a:off x="2057400" y="3474720"/>
              <a:ext cx="365760" cy="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Line 10"/>
            <p:cNvSpPr>
              <a:spLocks noChangeShapeType="1"/>
            </p:cNvSpPr>
            <p:nvPr/>
          </p:nvSpPr>
          <p:spPr bwMode="auto">
            <a:xfrm flipV="1">
              <a:off x="4227467" y="2788784"/>
              <a:ext cx="457994" cy="366032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Line 11"/>
            <p:cNvSpPr>
              <a:spLocks noChangeShapeType="1"/>
            </p:cNvSpPr>
            <p:nvPr/>
          </p:nvSpPr>
          <p:spPr bwMode="auto">
            <a:xfrm>
              <a:off x="4205446" y="3858424"/>
              <a:ext cx="457200" cy="295696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173736" y="6172200"/>
            <a:ext cx="6549390" cy="1948872"/>
            <a:chOff x="171450" y="2514600"/>
            <a:chExt cx="6549390" cy="1948872"/>
          </a:xfrm>
        </p:grpSpPr>
        <p:sp>
          <p:nvSpPr>
            <p:cNvPr id="27" name="Text Box 5"/>
            <p:cNvSpPr txBox="1">
              <a:spLocks noChangeArrowheads="1"/>
            </p:cNvSpPr>
            <p:nvPr/>
          </p:nvSpPr>
          <p:spPr bwMode="auto">
            <a:xfrm>
              <a:off x="4663440" y="3549072"/>
              <a:ext cx="2057400" cy="914400"/>
            </a:xfrm>
            <a:prstGeom prst="rect">
              <a:avLst/>
            </a:prstGeom>
            <a:solidFill>
              <a:srgbClr val="FFCC99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endParaRPr lang="en-US" sz="1400">
                <a:latin typeface="Helvetica" pitchFamily="34" charset="0"/>
              </a:endParaRPr>
            </a:p>
            <a:p>
              <a:pPr eaLnBrk="0" hangingPunct="0"/>
              <a:endParaRPr lang="en-US" sz="1400">
                <a:latin typeface="Helvetica" pitchFamily="34" charset="0"/>
              </a:endParaRPr>
            </a:p>
            <a:p>
              <a:pPr eaLnBrk="0" hangingPunct="0"/>
              <a:endParaRPr lang="en-US" sz="1400">
                <a:latin typeface="Helvetica" pitchFamily="34" charset="0"/>
              </a:endParaRPr>
            </a:p>
            <a:p>
              <a:pPr eaLnBrk="0" hangingPunct="0"/>
              <a:endParaRPr lang="en-US" sz="1400">
                <a:latin typeface="Helvetica" pitchFamily="34" charset="0"/>
              </a:endParaRPr>
            </a:p>
          </p:txBody>
        </p:sp>
        <p:sp>
          <p:nvSpPr>
            <p:cNvPr id="28" name="Oval 6"/>
            <p:cNvSpPr>
              <a:spLocks noChangeArrowheads="1"/>
            </p:cNvSpPr>
            <p:nvPr/>
          </p:nvSpPr>
          <p:spPr bwMode="auto">
            <a:xfrm>
              <a:off x="2438400" y="2560320"/>
              <a:ext cx="1828800" cy="1828800"/>
            </a:xfrm>
            <a:prstGeom prst="ellipse">
              <a:avLst/>
            </a:prstGeom>
            <a:solidFill>
              <a:srgbClr val="CCFFCC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square" lIns="0" tIns="0" rIns="0" bIns="0" anchor="ctr">
              <a:spAutoFit/>
            </a:bodyPr>
            <a:lstStyle/>
            <a:p>
              <a:pPr algn="ctr" eaLnBrk="0" hangingPunct="0"/>
              <a:endParaRPr lang="en-US" sz="1400" b="1" dirty="0">
                <a:latin typeface="Helvetica" pitchFamily="34" charset="0"/>
              </a:endParaRPr>
            </a:p>
            <a:p>
              <a:pPr algn="ctr" eaLnBrk="0" hangingPunct="0"/>
              <a:r>
                <a:rPr lang="en-US" sz="1400" b="1" dirty="0" smtClean="0">
                  <a:solidFill>
                    <a:srgbClr val="CCFFCC"/>
                  </a:solidFill>
                  <a:latin typeface="Helvetica" pitchFamily="34" charset="0"/>
                </a:rPr>
                <a:t>Reading</a:t>
              </a:r>
              <a:r>
                <a:rPr lang="en-US" sz="1400" dirty="0" smtClean="0">
                  <a:solidFill>
                    <a:srgbClr val="CCFFCC"/>
                  </a:solidFill>
                  <a:latin typeface="Helvetica" pitchFamily="34" charset="0"/>
                </a:rPr>
                <a:t> </a:t>
              </a:r>
              <a:endParaRPr lang="en-US" sz="1400" dirty="0">
                <a:solidFill>
                  <a:srgbClr val="CCFFCC"/>
                </a:solidFill>
                <a:latin typeface="Helvetica" pitchFamily="34" charset="0"/>
              </a:endParaRPr>
            </a:p>
            <a:p>
              <a:pPr algn="ctr" eaLnBrk="0" hangingPunct="0"/>
              <a:r>
                <a:rPr lang="en-US" sz="1400" dirty="0">
                  <a:solidFill>
                    <a:srgbClr val="CCFFCC"/>
                  </a:solidFill>
                  <a:latin typeface="Helvetica" pitchFamily="34" charset="0"/>
                </a:rPr>
                <a:t>Click It or </a:t>
              </a:r>
              <a:r>
                <a:rPr lang="en-US" sz="1400" dirty="0" smtClean="0">
                  <a:solidFill>
                    <a:srgbClr val="CCFFCC"/>
                  </a:solidFill>
                  <a:latin typeface="Helvetica" pitchFamily="34" charset="0"/>
                </a:rPr>
                <a:t>Ticket!</a:t>
              </a:r>
            </a:p>
            <a:p>
              <a:pPr algn="ctr" eaLnBrk="0" hangingPunct="0"/>
              <a:r>
                <a:rPr lang="en-US" sz="1400" dirty="0" smtClean="0">
                  <a:solidFill>
                    <a:srgbClr val="CCFFCC"/>
                  </a:solidFill>
                  <a:latin typeface="Helvetica" pitchFamily="34" charset="0"/>
                </a:rPr>
                <a:t>Buckle </a:t>
              </a:r>
              <a:r>
                <a:rPr lang="en-US" sz="1400" dirty="0">
                  <a:solidFill>
                    <a:srgbClr val="CCFFCC"/>
                  </a:solidFill>
                  <a:latin typeface="Helvetica" pitchFamily="34" charset="0"/>
                </a:rPr>
                <a:t>Up</a:t>
              </a:r>
              <a:r>
                <a:rPr lang="en-US" sz="1400" dirty="0" smtClean="0">
                  <a:solidFill>
                    <a:srgbClr val="CCFFCC"/>
                  </a:solidFill>
                  <a:latin typeface="Helvetica" pitchFamily="34" charset="0"/>
                </a:rPr>
                <a:t>!</a:t>
              </a:r>
            </a:p>
            <a:p>
              <a:pPr algn="ctr" eaLnBrk="0" hangingPunct="0"/>
              <a:endParaRPr lang="en-US" sz="1400" dirty="0">
                <a:latin typeface="Helvetica" pitchFamily="34" charset="0"/>
              </a:endParaRPr>
            </a:p>
          </p:txBody>
        </p:sp>
        <p:sp>
          <p:nvSpPr>
            <p:cNvPr id="29" name="Oval 7"/>
            <p:cNvSpPr>
              <a:spLocks noChangeArrowheads="1"/>
            </p:cNvSpPr>
            <p:nvPr/>
          </p:nvSpPr>
          <p:spPr bwMode="auto">
            <a:xfrm>
              <a:off x="171450" y="2560320"/>
              <a:ext cx="1828800" cy="1828800"/>
            </a:xfrm>
            <a:prstGeom prst="ellipse">
              <a:avLst/>
            </a:prstGeom>
            <a:solidFill>
              <a:srgbClr val="C5D9F0"/>
            </a:solidFill>
            <a:ln w="76200" cmpd="tri">
              <a:solidFill>
                <a:srgbClr val="000000"/>
              </a:solidFill>
              <a:round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pPr algn="ctr" eaLnBrk="0" hangingPunct="0"/>
              <a:r>
                <a:rPr lang="en-US" sz="1400" b="1" dirty="0" smtClean="0">
                  <a:solidFill>
                    <a:srgbClr val="C5D9F0"/>
                  </a:solidFill>
                  <a:latin typeface="Helvetica" pitchFamily="34" charset="0"/>
                </a:rPr>
                <a:t>3.4.2 Identify safety measures that can prevent accidents and injuries</a:t>
              </a:r>
              <a:endParaRPr lang="en-US" sz="1400" dirty="0">
                <a:solidFill>
                  <a:srgbClr val="C5D9F0"/>
                </a:solidFill>
                <a:latin typeface="Helvetica" pitchFamily="34" charset="0"/>
              </a:endParaRPr>
            </a:p>
          </p:txBody>
        </p:sp>
        <p:sp>
          <p:nvSpPr>
            <p:cNvPr id="30" name="Text Box 8"/>
            <p:cNvSpPr txBox="1">
              <a:spLocks noChangeArrowheads="1"/>
            </p:cNvSpPr>
            <p:nvPr/>
          </p:nvSpPr>
          <p:spPr bwMode="auto">
            <a:xfrm>
              <a:off x="4663440" y="2514600"/>
              <a:ext cx="2057400" cy="914400"/>
            </a:xfrm>
            <a:prstGeom prst="rect">
              <a:avLst/>
            </a:prstGeom>
            <a:solidFill>
              <a:srgbClr val="FFCC99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endParaRPr lang="en-US" sz="1400">
                <a:latin typeface="Helvetica" pitchFamily="34" charset="0"/>
              </a:endParaRPr>
            </a:p>
            <a:p>
              <a:pPr eaLnBrk="0" hangingPunct="0"/>
              <a:endParaRPr lang="en-US" sz="1400">
                <a:latin typeface="Helvetica" pitchFamily="34" charset="0"/>
              </a:endParaRPr>
            </a:p>
            <a:p>
              <a:pPr eaLnBrk="0" hangingPunct="0"/>
              <a:endParaRPr lang="en-US" sz="1400">
                <a:latin typeface="Helvetica" pitchFamily="34" charset="0"/>
              </a:endParaRPr>
            </a:p>
            <a:p>
              <a:pPr eaLnBrk="0" hangingPunct="0"/>
              <a:endParaRPr lang="en-US" sz="1400">
                <a:latin typeface="Helvetica" pitchFamily="34" charset="0"/>
              </a:endParaRPr>
            </a:p>
          </p:txBody>
        </p:sp>
        <p:sp>
          <p:nvSpPr>
            <p:cNvPr id="31" name="Line 9"/>
            <p:cNvSpPr>
              <a:spLocks noChangeShapeType="1"/>
            </p:cNvSpPr>
            <p:nvPr/>
          </p:nvSpPr>
          <p:spPr bwMode="auto">
            <a:xfrm>
              <a:off x="2057400" y="3474720"/>
              <a:ext cx="365760" cy="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Line 10"/>
            <p:cNvSpPr>
              <a:spLocks noChangeShapeType="1"/>
            </p:cNvSpPr>
            <p:nvPr/>
          </p:nvSpPr>
          <p:spPr bwMode="auto">
            <a:xfrm flipV="1">
              <a:off x="4227467" y="2788784"/>
              <a:ext cx="457994" cy="366032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Line 11"/>
            <p:cNvSpPr>
              <a:spLocks noChangeShapeType="1"/>
            </p:cNvSpPr>
            <p:nvPr/>
          </p:nvSpPr>
          <p:spPr bwMode="auto">
            <a:xfrm>
              <a:off x="4205446" y="3858424"/>
              <a:ext cx="457200" cy="295696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2016-17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209904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Activity 3: </a:t>
            </a:r>
            <a:r>
              <a:rPr lang="en-US" sz="2400" dirty="0" smtClean="0"/>
              <a:t>Reference</a:t>
            </a:r>
            <a:br>
              <a:rPr lang="en-US" sz="2400" dirty="0" smtClean="0"/>
            </a:br>
            <a:r>
              <a:rPr lang="en-US" sz="1200" dirty="0"/>
              <a:t>Excerpt from “Aligning CASAS Competencies and Assessments to Basic Skill Content Standards”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CASAS Beyond Implementation 2016-17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5162" y="1325563"/>
            <a:ext cx="6311388" cy="1905000"/>
          </a:xfrm>
          <a:prstGeom prst="rect">
            <a:avLst/>
          </a:prstGeom>
        </p:spPr>
      </p:pic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6344858"/>
              </p:ext>
            </p:extLst>
          </p:nvPr>
        </p:nvGraphicFramePr>
        <p:xfrm>
          <a:off x="457196" y="3230565"/>
          <a:ext cx="6019801" cy="5206999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547255">
                  <a:extLst>
                    <a:ext uri="{9D8B030D-6E8A-4147-A177-3AD203B41FA5}">
                      <a16:colId xmlns:a16="http://schemas.microsoft.com/office/drawing/2014/main" val="4181446417"/>
                    </a:ext>
                  </a:extLst>
                </a:gridCol>
                <a:gridCol w="2006601">
                  <a:extLst>
                    <a:ext uri="{9D8B030D-6E8A-4147-A177-3AD203B41FA5}">
                      <a16:colId xmlns:a16="http://schemas.microsoft.com/office/drawing/2014/main" val="713835812"/>
                    </a:ext>
                  </a:extLst>
                </a:gridCol>
                <a:gridCol w="2006601">
                  <a:extLst>
                    <a:ext uri="{9D8B030D-6E8A-4147-A177-3AD203B41FA5}">
                      <a16:colId xmlns:a16="http://schemas.microsoft.com/office/drawing/2014/main" val="951345779"/>
                    </a:ext>
                  </a:extLst>
                </a:gridCol>
                <a:gridCol w="182418">
                  <a:extLst>
                    <a:ext uri="{9D8B030D-6E8A-4147-A177-3AD203B41FA5}">
                      <a16:colId xmlns:a16="http://schemas.microsoft.com/office/drawing/2014/main" val="563891326"/>
                    </a:ext>
                  </a:extLst>
                </a:gridCol>
                <a:gridCol w="182418">
                  <a:extLst>
                    <a:ext uri="{9D8B030D-6E8A-4147-A177-3AD203B41FA5}">
                      <a16:colId xmlns:a16="http://schemas.microsoft.com/office/drawing/2014/main" val="2563765513"/>
                    </a:ext>
                  </a:extLst>
                </a:gridCol>
                <a:gridCol w="182418">
                  <a:extLst>
                    <a:ext uri="{9D8B030D-6E8A-4147-A177-3AD203B41FA5}">
                      <a16:colId xmlns:a16="http://schemas.microsoft.com/office/drawing/2014/main" val="33324489"/>
                    </a:ext>
                  </a:extLst>
                </a:gridCol>
                <a:gridCol w="182418">
                  <a:extLst>
                    <a:ext uri="{9D8B030D-6E8A-4147-A177-3AD203B41FA5}">
                      <a16:colId xmlns:a16="http://schemas.microsoft.com/office/drawing/2014/main" val="3224645790"/>
                    </a:ext>
                  </a:extLst>
                </a:gridCol>
                <a:gridCol w="182418">
                  <a:extLst>
                    <a:ext uri="{9D8B030D-6E8A-4147-A177-3AD203B41FA5}">
                      <a16:colId xmlns:a16="http://schemas.microsoft.com/office/drawing/2014/main" val="4031305391"/>
                    </a:ext>
                  </a:extLst>
                </a:gridCol>
                <a:gridCol w="182418">
                  <a:extLst>
                    <a:ext uri="{9D8B030D-6E8A-4147-A177-3AD203B41FA5}">
                      <a16:colId xmlns:a16="http://schemas.microsoft.com/office/drawing/2014/main" val="229953227"/>
                    </a:ext>
                  </a:extLst>
                </a:gridCol>
                <a:gridCol w="182418">
                  <a:extLst>
                    <a:ext uri="{9D8B030D-6E8A-4147-A177-3AD203B41FA5}">
                      <a16:colId xmlns:a16="http://schemas.microsoft.com/office/drawing/2014/main" val="2338993914"/>
                    </a:ext>
                  </a:extLst>
                </a:gridCol>
                <a:gridCol w="182418">
                  <a:extLst>
                    <a:ext uri="{9D8B030D-6E8A-4147-A177-3AD203B41FA5}">
                      <a16:colId xmlns:a16="http://schemas.microsoft.com/office/drawing/2014/main" val="2894210568"/>
                    </a:ext>
                  </a:extLst>
                </a:gridCol>
              </a:tblGrid>
              <a:tr h="192970">
                <a:tc gridSpan="3">
                  <a:txBody>
                    <a:bodyPr/>
                    <a:lstStyle/>
                    <a:p>
                      <a:pPr marL="0" marR="0" algn="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ABE/ASE  NRS Level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D9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1670253"/>
                  </a:ext>
                </a:extLst>
              </a:tr>
              <a:tr h="208904">
                <a:tc gridSpan="3">
                  <a:txBody>
                    <a:bodyPr/>
                    <a:lstStyle/>
                    <a:p>
                      <a:pPr marL="0" marR="0" algn="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ESL  NRS Level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D9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6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4645407"/>
                  </a:ext>
                </a:extLst>
              </a:tr>
              <a:tr h="215131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CS #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Content Standard   	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b="1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CASAS Level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B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B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C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573969"/>
                  </a:ext>
                </a:extLst>
              </a:tr>
              <a:tr h="157868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b="1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R1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Beginning literacy / Phonics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0631009"/>
                  </a:ext>
                </a:extLst>
              </a:tr>
              <a:tr h="157868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R1.1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Identify the letters of the English alphabet (upper and lower case)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1511254"/>
                  </a:ext>
                </a:extLst>
              </a:tr>
              <a:tr h="157868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R1.2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Recognize that letters make words and words make sentences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57506"/>
                  </a:ext>
                </a:extLst>
              </a:tr>
              <a:tr h="157868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R1.3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Read from left to right, top to bottom, front to back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4657854"/>
                  </a:ext>
                </a:extLst>
              </a:tr>
              <a:tr h="169708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R1.4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Relate letters to sounds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7615014"/>
                  </a:ext>
                </a:extLst>
              </a:tr>
              <a:tr h="315734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R1.5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Relate letters to a range of possible pronunciations, including recognizing common homonyms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9647237"/>
                  </a:ext>
                </a:extLst>
              </a:tr>
              <a:tr h="315734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R1.6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Use common phonological patterns to sound out unfamiliar words </a:t>
                      </a:r>
                      <a:b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</a:b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(e.g., man/van)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2501138"/>
                  </a:ext>
                </a:extLst>
              </a:tr>
              <a:tr h="157868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Vocabulary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3169113"/>
                  </a:ext>
                </a:extLst>
              </a:tr>
              <a:tr h="157868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R2.1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Interpret common symbols (e.g., restroom signs, traffic signs; #, 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3" panose="05040102010807070707" pitchFamily="18" charset="2"/>
                        </a:rPr>
                        <a:t>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</a:t>
                      </a:r>
                      <a:r>
                        <a:rPr lang="en-US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3" panose="05040102010807070707" pitchFamily="18" charset="2"/>
                        </a:rPr>
                        <a:t>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)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6819101"/>
                  </a:ext>
                </a:extLst>
              </a:tr>
              <a:tr h="157868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R2.2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Read basic sight words (e.g., the, is)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7962348"/>
                  </a:ext>
                </a:extLst>
              </a:tr>
              <a:tr h="315734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R2.3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Interpret common high-frequency words and phrases in everyday contexts </a:t>
                      </a:r>
                      <a:b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</a:b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(e.g., signs, ads, labels)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6897186"/>
                  </a:ext>
                </a:extLst>
              </a:tr>
              <a:tr h="315734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R2.4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Use capitalization as a clue to interpret words (e.g., names, place names, other proper nouns)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421890"/>
                  </a:ext>
                </a:extLst>
              </a:tr>
              <a:tr h="157868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R2.5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Interpret contractions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8064063"/>
                  </a:ext>
                </a:extLst>
              </a:tr>
              <a:tr h="157868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R2.6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Interpret basic abbreviations (e.g., Mr., apt., lb.)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37110"/>
                  </a:ext>
                </a:extLst>
              </a:tr>
              <a:tr h="157868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R2.7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Interpret abbreviations in specialized contexts (e.g., tsp., bnfts.)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0705440"/>
                  </a:ext>
                </a:extLst>
              </a:tr>
              <a:tr h="315734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R2.8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Interpret meaning from word formations (e.g., verb endings, plurals, possessives, comparative forms)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0419731"/>
                  </a:ext>
                </a:extLst>
              </a:tr>
              <a:tr h="315734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R2.9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Interpret common prefixes and suffixes to determine the meaning of words </a:t>
                      </a:r>
                      <a:b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</a:b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(e.g., un-happy, work-er)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8327745"/>
                  </a:ext>
                </a:extLst>
              </a:tr>
              <a:tr h="315734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R2.10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Interpret less common prefixes and suffixes to determine the meaning of words (e.g., </a:t>
                      </a:r>
                      <a:r>
                        <a:rPr lang="en-US" sz="1000" u="sng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im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possible, </a:t>
                      </a:r>
                      <a:r>
                        <a:rPr lang="en-US" sz="1000" u="sng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anti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-war, attend</a:t>
                      </a:r>
                      <a:r>
                        <a:rPr lang="en-US" sz="1000" u="sng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ee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2840638"/>
                  </a:ext>
                </a:extLst>
              </a:tr>
              <a:tr h="315734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R2.11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Interpret familiar words used in a new context </a:t>
                      </a:r>
                      <a:b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</a:b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(e.g., enter a room, enter data on a computer)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4023692"/>
                  </a:ext>
                </a:extLst>
              </a:tr>
              <a:tr h="315734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R2.12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Interpret specialized vocabulary in context </a:t>
                      </a:r>
                      <a:br>
                        <a:rPr lang="en-US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</a:b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(e.g., consumer, work, field of interest)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6668325"/>
                  </a:ext>
                </a:extLst>
              </a:tr>
            </a:tbl>
          </a:graphicData>
        </a:graphic>
      </p:graphicFrame>
      <p:sp>
        <p:nvSpPr>
          <p:cNvPr id="12" name="Rectangle 11"/>
          <p:cNvSpPr/>
          <p:nvPr/>
        </p:nvSpPr>
        <p:spPr>
          <a:xfrm>
            <a:off x="375162" y="898667"/>
            <a:ext cx="63113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Reading Basic Skills Content Standards by Instructional Level</a:t>
            </a:r>
          </a:p>
        </p:txBody>
      </p:sp>
    </p:spTree>
    <p:extLst>
      <p:ext uri="{BB962C8B-B14F-4D97-AF65-F5344CB8AC3E}">
        <p14:creationId xmlns:p14="http://schemas.microsoft.com/office/powerpoint/2010/main" val="215138976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41223095"/>
              </p:ext>
            </p:extLst>
          </p:nvPr>
        </p:nvGraphicFramePr>
        <p:xfrm>
          <a:off x="195262" y="1900125"/>
          <a:ext cx="6410323" cy="6558074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582757">
                  <a:extLst>
                    <a:ext uri="{9D8B030D-6E8A-4147-A177-3AD203B41FA5}">
                      <a16:colId xmlns:a16="http://schemas.microsoft.com/office/drawing/2014/main" val="2108153565"/>
                    </a:ext>
                  </a:extLst>
                </a:gridCol>
                <a:gridCol w="4273550">
                  <a:extLst>
                    <a:ext uri="{9D8B030D-6E8A-4147-A177-3AD203B41FA5}">
                      <a16:colId xmlns:a16="http://schemas.microsoft.com/office/drawing/2014/main" val="157669068"/>
                    </a:ext>
                  </a:extLst>
                </a:gridCol>
                <a:gridCol w="194252">
                  <a:extLst>
                    <a:ext uri="{9D8B030D-6E8A-4147-A177-3AD203B41FA5}">
                      <a16:colId xmlns:a16="http://schemas.microsoft.com/office/drawing/2014/main" val="2309800525"/>
                    </a:ext>
                  </a:extLst>
                </a:gridCol>
                <a:gridCol w="194252">
                  <a:extLst>
                    <a:ext uri="{9D8B030D-6E8A-4147-A177-3AD203B41FA5}">
                      <a16:colId xmlns:a16="http://schemas.microsoft.com/office/drawing/2014/main" val="3105096546"/>
                    </a:ext>
                  </a:extLst>
                </a:gridCol>
                <a:gridCol w="194252">
                  <a:extLst>
                    <a:ext uri="{9D8B030D-6E8A-4147-A177-3AD203B41FA5}">
                      <a16:colId xmlns:a16="http://schemas.microsoft.com/office/drawing/2014/main" val="4196898979"/>
                    </a:ext>
                  </a:extLst>
                </a:gridCol>
                <a:gridCol w="194252">
                  <a:extLst>
                    <a:ext uri="{9D8B030D-6E8A-4147-A177-3AD203B41FA5}">
                      <a16:colId xmlns:a16="http://schemas.microsoft.com/office/drawing/2014/main" val="708771654"/>
                    </a:ext>
                  </a:extLst>
                </a:gridCol>
                <a:gridCol w="194252">
                  <a:extLst>
                    <a:ext uri="{9D8B030D-6E8A-4147-A177-3AD203B41FA5}">
                      <a16:colId xmlns:a16="http://schemas.microsoft.com/office/drawing/2014/main" val="2212425200"/>
                    </a:ext>
                  </a:extLst>
                </a:gridCol>
                <a:gridCol w="194252">
                  <a:extLst>
                    <a:ext uri="{9D8B030D-6E8A-4147-A177-3AD203B41FA5}">
                      <a16:colId xmlns:a16="http://schemas.microsoft.com/office/drawing/2014/main" val="1374003395"/>
                    </a:ext>
                  </a:extLst>
                </a:gridCol>
                <a:gridCol w="194252">
                  <a:extLst>
                    <a:ext uri="{9D8B030D-6E8A-4147-A177-3AD203B41FA5}">
                      <a16:colId xmlns:a16="http://schemas.microsoft.com/office/drawing/2014/main" val="2958153278"/>
                    </a:ext>
                  </a:extLst>
                </a:gridCol>
                <a:gridCol w="194252">
                  <a:extLst>
                    <a:ext uri="{9D8B030D-6E8A-4147-A177-3AD203B41FA5}">
                      <a16:colId xmlns:a16="http://schemas.microsoft.com/office/drawing/2014/main" val="2447224851"/>
                    </a:ext>
                  </a:extLst>
                </a:gridCol>
              </a:tblGrid>
              <a:tr h="168156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General reading comprehension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0751072"/>
                  </a:ext>
                </a:extLst>
              </a:tr>
              <a:tr h="336311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R3.1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Interpret common punctuation and sentence-writing conventions (e.g., capitalized first word)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8921035"/>
                  </a:ext>
                </a:extLst>
              </a:tr>
              <a:tr h="168156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R3.2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Read and understand simple sentences that contain familiar vocabulary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11180933"/>
                  </a:ext>
                </a:extLst>
              </a:tr>
              <a:tr h="336311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R3.3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Read and understand simple texts on familiar topics (e.g., short narratives, basic consumer materials)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2638110"/>
                  </a:ext>
                </a:extLst>
              </a:tr>
              <a:tr h="336311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R3.4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Read and understand moderately complex texts (e.g., general informational materials, common workplace materials)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177261"/>
                  </a:ext>
                </a:extLst>
              </a:tr>
              <a:tr h="336311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R3.5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Read and understand complex texts (e.g., newspaper and magazine articles, technical materials, literature)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8227071"/>
                  </a:ext>
                </a:extLst>
              </a:tr>
              <a:tr h="168156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R3.6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Interpret simple written instructions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7979304"/>
                  </a:ext>
                </a:extLst>
              </a:tr>
              <a:tr h="336311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R3.7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Interpret detailed instructions (e.g., workplace procedures, operating instructions, consumer materials)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7589006"/>
                  </a:ext>
                </a:extLst>
              </a:tr>
              <a:tr h="336311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R3.8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Interpret basic sentence structure and grammar (e.g., statements, questions, negatives; adjectives modifying nouns)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0344198"/>
                  </a:ext>
                </a:extLst>
              </a:tr>
              <a:tr h="336311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R3.9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Interpret complex sentence structure and grammar (e.g., relative clauses, perfect tenses)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80260688"/>
                  </a:ext>
                </a:extLst>
              </a:tr>
              <a:tr h="336311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R3.10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Follow pronoun references within a text (e.g., Ms. Smith… she; This is important.)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4281320"/>
                  </a:ext>
                </a:extLst>
              </a:tr>
              <a:tr h="168156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R3.11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Make connections between related information across different sections of a text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8655054"/>
                  </a:ext>
                </a:extLst>
              </a:tr>
              <a:tr h="168156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R3.12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Use supporting illustrations to interpret text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3120277"/>
                  </a:ext>
                </a:extLst>
              </a:tr>
              <a:tr h="336311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R3.13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Use contextual clues to determine the meaning of words and phrases </a:t>
                      </a:r>
                      <a:b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</a:b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(e.g., Save $10 on your next </a:t>
                      </a:r>
                      <a:r>
                        <a:rPr lang="en-US" sz="1000" i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purchase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.)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554651"/>
                  </a:ext>
                </a:extLst>
              </a:tr>
              <a:tr h="336311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R3.14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Interpret signal words as clues to the organization and content of a text </a:t>
                      </a:r>
                      <a:b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</a:b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(e.g., first… then; however; it’s important that…)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8693646"/>
                  </a:ext>
                </a:extLst>
              </a:tr>
              <a:tr h="168156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R3.15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Interpret idioms and collocations from context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1862844"/>
                  </a:ext>
                </a:extLst>
              </a:tr>
              <a:tr h="168156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R3.16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Interpret figurative meanings of words from context (e.g., flooded with calls)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2048191"/>
                  </a:ext>
                </a:extLst>
              </a:tr>
              <a:tr h="168156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R3.17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Interpret the connotative meaning of a word (e.g., inexpensive vs. cheap)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4513272"/>
                  </a:ext>
                </a:extLst>
              </a:tr>
              <a:tr h="168156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R3.18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fr-FR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Interpret analogies in familiar contexts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8396377"/>
                  </a:ext>
                </a:extLst>
              </a:tr>
              <a:tr h="168156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R3.19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Interpret meaning of metaphors and similes in context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5739207"/>
                  </a:ext>
                </a:extLst>
              </a:tr>
              <a:tr h="168156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Text in format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65563699"/>
                  </a:ext>
                </a:extLst>
              </a:tr>
              <a:tr h="168156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R4.1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Read numbers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0909725"/>
                  </a:ext>
                </a:extLst>
              </a:tr>
              <a:tr h="168156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R4.2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Read clock times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7258677"/>
                  </a:ext>
                </a:extLst>
              </a:tr>
              <a:tr h="168156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R4.3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Read dates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5628491"/>
                  </a:ext>
                </a:extLst>
              </a:tr>
              <a:tr h="168156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R4.4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Read money amounts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8030079"/>
                  </a:ext>
                </a:extLst>
              </a:tr>
              <a:tr h="168156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R4.5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Read simple handwriting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2468677"/>
                  </a:ext>
                </a:extLst>
              </a:tr>
              <a:tr h="168156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R4.6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Interpret simple forms (e.g., appointment sign-in sheet, class registration)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04289365"/>
                  </a:ext>
                </a:extLst>
              </a:tr>
              <a:tr h="168156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R4.7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Interpret complex forms (e.g., rental, insurance, pay statements)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6212922"/>
                  </a:ext>
                </a:extLst>
              </a:tr>
              <a:tr h="168156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R4.8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Interpret information in charts and tables (e.g., bus schedules)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2542971"/>
                  </a:ext>
                </a:extLst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 smtClean="0"/>
              <a:t>Activity 3: Reference cont. </a:t>
            </a:r>
            <a:br>
              <a:rPr lang="en-US" sz="2400" dirty="0" smtClean="0"/>
            </a:br>
            <a:r>
              <a:rPr lang="en-US" sz="1200" dirty="0" smtClean="0"/>
              <a:t>Excerpt from “Aligning CASAS Competencies and Assessments to Basic Skill Content Standards”</a:t>
            </a:r>
            <a:endParaRPr lang="en-US" sz="12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2016-17</a:t>
            </a:r>
            <a:endParaRPr lang="en-US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2446062"/>
              </p:ext>
            </p:extLst>
          </p:nvPr>
        </p:nvGraphicFramePr>
        <p:xfrm>
          <a:off x="195262" y="965047"/>
          <a:ext cx="6410321" cy="803259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582757">
                  <a:extLst>
                    <a:ext uri="{9D8B030D-6E8A-4147-A177-3AD203B41FA5}">
                      <a16:colId xmlns:a16="http://schemas.microsoft.com/office/drawing/2014/main" val="3665407364"/>
                    </a:ext>
                  </a:extLst>
                </a:gridCol>
                <a:gridCol w="2136774">
                  <a:extLst>
                    <a:ext uri="{9D8B030D-6E8A-4147-A177-3AD203B41FA5}">
                      <a16:colId xmlns:a16="http://schemas.microsoft.com/office/drawing/2014/main" val="3182117422"/>
                    </a:ext>
                  </a:extLst>
                </a:gridCol>
                <a:gridCol w="2136774">
                  <a:extLst>
                    <a:ext uri="{9D8B030D-6E8A-4147-A177-3AD203B41FA5}">
                      <a16:colId xmlns:a16="http://schemas.microsoft.com/office/drawing/2014/main" val="2559512651"/>
                    </a:ext>
                  </a:extLst>
                </a:gridCol>
                <a:gridCol w="194252">
                  <a:extLst>
                    <a:ext uri="{9D8B030D-6E8A-4147-A177-3AD203B41FA5}">
                      <a16:colId xmlns:a16="http://schemas.microsoft.com/office/drawing/2014/main" val="2681409469"/>
                    </a:ext>
                  </a:extLst>
                </a:gridCol>
                <a:gridCol w="194252">
                  <a:extLst>
                    <a:ext uri="{9D8B030D-6E8A-4147-A177-3AD203B41FA5}">
                      <a16:colId xmlns:a16="http://schemas.microsoft.com/office/drawing/2014/main" val="597839708"/>
                    </a:ext>
                  </a:extLst>
                </a:gridCol>
                <a:gridCol w="194252">
                  <a:extLst>
                    <a:ext uri="{9D8B030D-6E8A-4147-A177-3AD203B41FA5}">
                      <a16:colId xmlns:a16="http://schemas.microsoft.com/office/drawing/2014/main" val="1773291693"/>
                    </a:ext>
                  </a:extLst>
                </a:gridCol>
                <a:gridCol w="194252">
                  <a:extLst>
                    <a:ext uri="{9D8B030D-6E8A-4147-A177-3AD203B41FA5}">
                      <a16:colId xmlns:a16="http://schemas.microsoft.com/office/drawing/2014/main" val="1866422918"/>
                    </a:ext>
                  </a:extLst>
                </a:gridCol>
                <a:gridCol w="194252">
                  <a:extLst>
                    <a:ext uri="{9D8B030D-6E8A-4147-A177-3AD203B41FA5}">
                      <a16:colId xmlns:a16="http://schemas.microsoft.com/office/drawing/2014/main" val="962187678"/>
                    </a:ext>
                  </a:extLst>
                </a:gridCol>
                <a:gridCol w="194252">
                  <a:extLst>
                    <a:ext uri="{9D8B030D-6E8A-4147-A177-3AD203B41FA5}">
                      <a16:colId xmlns:a16="http://schemas.microsoft.com/office/drawing/2014/main" val="3057766480"/>
                    </a:ext>
                  </a:extLst>
                </a:gridCol>
                <a:gridCol w="194252">
                  <a:extLst>
                    <a:ext uri="{9D8B030D-6E8A-4147-A177-3AD203B41FA5}">
                      <a16:colId xmlns:a16="http://schemas.microsoft.com/office/drawing/2014/main" val="1044033217"/>
                    </a:ext>
                  </a:extLst>
                </a:gridCol>
                <a:gridCol w="194252">
                  <a:extLst>
                    <a:ext uri="{9D8B030D-6E8A-4147-A177-3AD203B41FA5}">
                      <a16:colId xmlns:a16="http://schemas.microsoft.com/office/drawing/2014/main" val="37191595"/>
                    </a:ext>
                  </a:extLst>
                </a:gridCol>
              </a:tblGrid>
              <a:tr h="254153">
                <a:tc gridSpan="3">
                  <a:txBody>
                    <a:bodyPr/>
                    <a:lstStyle/>
                    <a:p>
                      <a:pPr marL="0" marR="0" algn="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ABE/ASE  NRS Level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D9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4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5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4169710"/>
                  </a:ext>
                </a:extLst>
              </a:tr>
              <a:tr h="260857">
                <a:tc gridSpan="3">
                  <a:txBody>
                    <a:bodyPr/>
                    <a:lstStyle/>
                    <a:p>
                      <a:pPr marL="0" marR="0" algn="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ESL  NRS Level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D9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4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5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6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7702994"/>
                  </a:ext>
                </a:extLst>
              </a:tr>
              <a:tr h="288249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CS #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Content Standard   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CASAS Level</a:t>
                      </a:r>
                      <a:endParaRPr lang="en-US" sz="1000" dirty="0" smtClean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B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B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C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82762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2232477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" y="990600"/>
            <a:ext cx="6577013" cy="1968500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/>
              <a:t>Resources for Your Program</a:t>
            </a:r>
          </a:p>
        </p:txBody>
      </p:sp>
      <p:sp>
        <p:nvSpPr>
          <p:cNvPr id="6" name="Content Placeholder 1"/>
          <p:cNvSpPr txBox="1">
            <a:spLocks/>
          </p:cNvSpPr>
          <p:nvPr/>
        </p:nvSpPr>
        <p:spPr bwMode="auto">
          <a:xfrm>
            <a:off x="304800" y="3450337"/>
            <a:ext cx="2819400" cy="5120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Wingdings" pitchFamily="2" charset="2"/>
              <a:buChar char="§"/>
              <a:tabLst/>
              <a:defRPr sz="2800">
                <a:solidFill>
                  <a:schemeClr val="bg1">
                    <a:lumMod val="50000"/>
                  </a:schemeClr>
                </a:solidFill>
                <a:latin typeface="Trebuchet MS" pitchFamily="34" charset="0"/>
                <a:ea typeface="+mn-ea"/>
                <a:cs typeface="Arial" pitchFamily="34" charset="0"/>
              </a:defRPr>
            </a:lvl1pPr>
            <a:lvl2pPr marL="742950" marR="0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Arial" charset="0"/>
              <a:buChar char="•"/>
              <a:tabLst/>
              <a:defRPr sz="2400">
                <a:solidFill>
                  <a:schemeClr val="bg1">
                    <a:lumMod val="50000"/>
                  </a:schemeClr>
                </a:solidFill>
                <a:latin typeface="Trebuchet MS" pitchFamily="34" charset="0"/>
                <a:cs typeface="Arial" pitchFamily="34" charset="0"/>
              </a:defRPr>
            </a:lvl2pPr>
            <a:lvl3pPr marL="1143000" marR="0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Trebuchet MS" pitchFamily="34" charset="0"/>
              <a:buChar char="–"/>
              <a:tabLst/>
              <a:defRPr sz="2000">
                <a:solidFill>
                  <a:schemeClr val="bg1">
                    <a:lumMod val="50000"/>
                  </a:schemeClr>
                </a:solidFill>
                <a:latin typeface="Trebuchet MS" pitchFamily="34" charset="0"/>
                <a:cs typeface="Arial" pitchFamily="34" charset="0"/>
              </a:defRPr>
            </a:lvl3pPr>
            <a:lvl4pPr marL="1600200" marR="0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Trebuchet MS" pitchFamily="34" charset="0"/>
              <a:buChar char="–"/>
              <a:tabLst/>
              <a:defRPr sz="1800">
                <a:solidFill>
                  <a:schemeClr val="bg1">
                    <a:lumMod val="50000"/>
                  </a:schemeClr>
                </a:solidFill>
                <a:latin typeface="Trebuchet MS" pitchFamily="34" charset="0"/>
                <a:cs typeface="Arial" pitchFamily="34" charset="0"/>
              </a:defRPr>
            </a:lvl4pPr>
            <a:lvl5pPr marL="2057400" marR="0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Trebuchet MS" pitchFamily="34" charset="0"/>
              <a:buChar char="–"/>
              <a:tabLst/>
              <a:defRPr sz="1800">
                <a:solidFill>
                  <a:schemeClr val="bg1">
                    <a:lumMod val="50000"/>
                  </a:schemeClr>
                </a:solidFill>
                <a:latin typeface="Trebuchet MS" pitchFamily="34" charset="0"/>
                <a:cs typeface="Arial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dirty="0" smtClean="0">
                <a:solidFill>
                  <a:srgbClr val="005596"/>
                </a:solidFill>
              </a:rPr>
              <a:t>Discussion </a:t>
            </a:r>
            <a:r>
              <a:rPr lang="en-US" dirty="0">
                <a:solidFill>
                  <a:srgbClr val="005596"/>
                </a:solidFill>
              </a:rPr>
              <a:t>Questions</a:t>
            </a:r>
          </a:p>
          <a:p>
            <a:pPr marL="574675" lvl="1" indent="-234950"/>
            <a:r>
              <a:rPr lang="en-US" sz="2200" dirty="0">
                <a:solidFill>
                  <a:srgbClr val="005596"/>
                </a:solidFill>
              </a:rPr>
              <a:t>For Instructors</a:t>
            </a:r>
          </a:p>
          <a:p>
            <a:pPr marL="574675" lvl="1" indent="-234950"/>
            <a:r>
              <a:rPr lang="en-US" sz="2200" dirty="0">
                <a:solidFill>
                  <a:srgbClr val="005596"/>
                </a:solidFill>
              </a:rPr>
              <a:t>For Program Managers and Administrators</a:t>
            </a:r>
          </a:p>
          <a:p>
            <a:r>
              <a:rPr lang="en-US" dirty="0">
                <a:solidFill>
                  <a:srgbClr val="005596"/>
                </a:solidFill>
              </a:rPr>
              <a:t>Checklists</a:t>
            </a:r>
          </a:p>
          <a:p>
            <a:pPr marL="574675" lvl="1" indent="-234950"/>
            <a:r>
              <a:rPr lang="en-US" sz="2200" dirty="0" smtClean="0">
                <a:solidFill>
                  <a:srgbClr val="005596"/>
                </a:solidFill>
              </a:rPr>
              <a:t>The Assessment </a:t>
            </a:r>
            <a:r>
              <a:rPr lang="en-US" sz="2200" dirty="0">
                <a:solidFill>
                  <a:srgbClr val="005596"/>
                </a:solidFill>
              </a:rPr>
              <a:t>Process</a:t>
            </a:r>
          </a:p>
          <a:p>
            <a:pPr marL="574675" lvl="1" indent="-234950"/>
            <a:r>
              <a:rPr lang="en-US" sz="2200" dirty="0">
                <a:solidFill>
                  <a:srgbClr val="005596"/>
                </a:solidFill>
              </a:rPr>
              <a:t>Planning for Instruction</a:t>
            </a: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3124200" y="3450337"/>
            <a:ext cx="3429000" cy="5120217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Trebuchet MS" pitchFamily="34" charset="0"/>
                <a:ea typeface="+mn-ea"/>
                <a:cs typeface="Arial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Arial" charset="0"/>
              <a:buChar char="•"/>
              <a:defRPr sz="2400"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Trebuchet MS" pitchFamily="34" charset="0"/>
              <a:buChar char="–"/>
              <a:defRPr sz="2000"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Trebuchet MS" pitchFamily="34" charset="0"/>
              <a:buChar char="–"/>
              <a:defRPr sz="1800"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Trebuchet MS" pitchFamily="34" charset="0"/>
              <a:buChar char="–"/>
              <a:defRPr sz="1800"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dirty="0">
                <a:solidFill>
                  <a:srgbClr val="005596"/>
                </a:solidFill>
              </a:rPr>
              <a:t>CASAS </a:t>
            </a:r>
            <a:r>
              <a:rPr lang="en-US" dirty="0" smtClean="0">
                <a:solidFill>
                  <a:srgbClr val="005596"/>
                </a:solidFill>
              </a:rPr>
              <a:t>Website</a:t>
            </a:r>
          </a:p>
          <a:p>
            <a:pPr marL="574675" lvl="1" indent="-234950"/>
            <a:r>
              <a:rPr lang="en-US" sz="2200" dirty="0" smtClean="0">
                <a:solidFill>
                  <a:srgbClr val="005596"/>
                </a:solidFill>
              </a:rPr>
              <a:t>Training and Support</a:t>
            </a:r>
          </a:p>
          <a:p>
            <a:pPr marL="574675" lvl="1" indent="-234950"/>
            <a:r>
              <a:rPr lang="en-US" sz="2200" dirty="0" smtClean="0">
                <a:solidFill>
                  <a:srgbClr val="005596"/>
                </a:solidFill>
              </a:rPr>
              <a:t>Education Providers</a:t>
            </a:r>
          </a:p>
          <a:p>
            <a:pPr marL="574675" lvl="1" indent="-234950"/>
            <a:r>
              <a:rPr lang="en-US" sz="2200" dirty="0" smtClean="0">
                <a:solidFill>
                  <a:srgbClr val="005596"/>
                </a:solidFill>
              </a:rPr>
              <a:t>Workforce Development</a:t>
            </a:r>
          </a:p>
          <a:p>
            <a:pPr marL="574675" lvl="1" indent="-234950"/>
            <a:r>
              <a:rPr lang="en-US" sz="2200" dirty="0" smtClean="0">
                <a:solidFill>
                  <a:srgbClr val="005596"/>
                </a:solidFill>
              </a:rPr>
              <a:t>Business and Industry</a:t>
            </a:r>
          </a:p>
          <a:p>
            <a:pPr marL="574675" lvl="1" indent="-234950"/>
            <a:r>
              <a:rPr lang="en-US" sz="2200" dirty="0" smtClean="0">
                <a:solidFill>
                  <a:srgbClr val="005596"/>
                </a:solidFill>
              </a:rPr>
              <a:t>Social Media Newsroom</a:t>
            </a:r>
          </a:p>
          <a:p>
            <a:pPr marL="233362" lvl="1" indent="0">
              <a:buNone/>
            </a:pP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2016-17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776690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 smtClean="0"/>
              <a:t>Discussion Questions:</a:t>
            </a:r>
            <a:br>
              <a:rPr lang="en-US" sz="2400" dirty="0" smtClean="0"/>
            </a:br>
            <a:r>
              <a:rPr lang="en-US" sz="2400" dirty="0" smtClean="0"/>
              <a:t>For Instructors</a:t>
            </a:r>
            <a:endParaRPr lang="en-US" sz="2400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0" y="1188720"/>
            <a:ext cx="6858000" cy="7315200"/>
          </a:xfrm>
        </p:spPr>
        <p:txBody>
          <a:bodyPr/>
          <a:lstStyle/>
          <a:p>
            <a:pPr marL="0" indent="0">
              <a:buNone/>
            </a:pPr>
            <a:r>
              <a:rPr lang="en-US" sz="1400" b="1" dirty="0" smtClean="0"/>
              <a:t>Program Orientation and Student Placement</a:t>
            </a:r>
          </a:p>
          <a:p>
            <a:pPr marL="457200" indent="-228600">
              <a:spcBef>
                <a:spcPts val="2400"/>
              </a:spcBef>
            </a:pPr>
            <a:r>
              <a:rPr lang="en-US" sz="1200" dirty="0" smtClean="0"/>
              <a:t>What is your agency’s process for placing students into your classes?</a:t>
            </a:r>
          </a:p>
          <a:p>
            <a:pPr marL="457200" indent="-228600">
              <a:spcBef>
                <a:spcPts val="2400"/>
              </a:spcBef>
            </a:pPr>
            <a:r>
              <a:rPr lang="en-US" sz="1200" dirty="0" smtClean="0"/>
              <a:t>Is there a process for moving students who may not have been placed correctly?</a:t>
            </a:r>
          </a:p>
          <a:p>
            <a:pPr marL="457200" indent="-228600">
              <a:spcBef>
                <a:spcPts val="2400"/>
              </a:spcBef>
            </a:pPr>
            <a:r>
              <a:rPr lang="en-US" sz="1200" dirty="0" smtClean="0"/>
              <a:t>How do you involve students in identifying short and long-term goals and monitoring their progress toward attainment of identified goals?</a:t>
            </a:r>
          </a:p>
          <a:p>
            <a:endParaRPr lang="en-US" sz="1200" dirty="0" smtClean="0"/>
          </a:p>
          <a:p>
            <a:pPr marL="0" indent="0">
              <a:buNone/>
            </a:pPr>
            <a:endParaRPr lang="en-US" sz="1200" dirty="0"/>
          </a:p>
          <a:p>
            <a:pPr marL="0" indent="0">
              <a:buNone/>
            </a:pPr>
            <a:r>
              <a:rPr lang="en-US" sz="1400" b="1" dirty="0" smtClean="0"/>
              <a:t>Accountability</a:t>
            </a:r>
          </a:p>
          <a:p>
            <a:pPr marL="457200" indent="-228600">
              <a:spcBef>
                <a:spcPts val="2400"/>
              </a:spcBef>
            </a:pPr>
            <a:r>
              <a:rPr lang="en-US" sz="1200" dirty="0" smtClean="0"/>
              <a:t>How does your agency provide assessment results to instructional staff and how do you use the data provided?</a:t>
            </a:r>
          </a:p>
          <a:p>
            <a:pPr marL="457200" indent="-228600">
              <a:spcBef>
                <a:spcPts val="2400"/>
              </a:spcBef>
            </a:pPr>
            <a:r>
              <a:rPr lang="en-US" sz="1200" dirty="0" smtClean="0"/>
              <a:t>How do you report assessment results to students?</a:t>
            </a:r>
          </a:p>
          <a:p>
            <a:pPr marL="457200" indent="-228600">
              <a:spcBef>
                <a:spcPts val="2400"/>
              </a:spcBef>
            </a:pPr>
            <a:r>
              <a:rPr lang="en-US" sz="1200" dirty="0" smtClean="0"/>
              <a:t>How do you use assessment results to inform and target instruction?</a:t>
            </a:r>
          </a:p>
          <a:p>
            <a:endParaRPr lang="en-US" sz="1200" dirty="0" smtClean="0"/>
          </a:p>
          <a:p>
            <a:endParaRPr lang="en-US" sz="1200" dirty="0" smtClean="0"/>
          </a:p>
          <a:p>
            <a:pPr marL="0" indent="0">
              <a:buNone/>
            </a:pPr>
            <a:r>
              <a:rPr lang="en-US" sz="1400" b="1" dirty="0" smtClean="0"/>
              <a:t>Professional Development</a:t>
            </a:r>
          </a:p>
          <a:p>
            <a:pPr marL="457200" indent="-228600">
              <a:spcBef>
                <a:spcPts val="2400"/>
              </a:spcBef>
            </a:pPr>
            <a:r>
              <a:rPr lang="en-US" sz="1200" dirty="0" smtClean="0"/>
              <a:t>Describe how you provide input for your staff development needs.</a:t>
            </a:r>
          </a:p>
          <a:p>
            <a:pPr marL="457200" indent="-228600">
              <a:spcBef>
                <a:spcPts val="2400"/>
              </a:spcBef>
            </a:pPr>
            <a:r>
              <a:rPr lang="en-US" sz="1200" dirty="0" smtClean="0"/>
              <a:t>What is your agency’s process for scheduling professional development activities?</a:t>
            </a:r>
          </a:p>
          <a:p>
            <a:pPr marL="457200" indent="-228600">
              <a:spcBef>
                <a:spcPts val="2400"/>
              </a:spcBef>
            </a:pPr>
            <a:r>
              <a:rPr lang="en-US" sz="1200" dirty="0" smtClean="0"/>
              <a:t>What incentives are there for you to participate in staff development activities?</a:t>
            </a:r>
            <a:endParaRPr lang="en-US" sz="1200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2016-17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45134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-1192" y="0"/>
            <a:ext cx="5411391" cy="914400"/>
          </a:xfrm>
        </p:spPr>
        <p:txBody>
          <a:bodyPr/>
          <a:lstStyle/>
          <a:p>
            <a:pPr lvl="1"/>
            <a:r>
              <a:rPr lang="en-US" sz="2000" dirty="0" smtClean="0"/>
              <a:t>Discussion Questions:</a:t>
            </a:r>
            <a:br>
              <a:rPr lang="en-US" sz="2000" dirty="0" smtClean="0"/>
            </a:br>
            <a:r>
              <a:rPr lang="en-US" sz="2000" dirty="0"/>
              <a:t>For Program Managers and </a:t>
            </a:r>
            <a:r>
              <a:rPr lang="en-US" sz="2000" dirty="0" smtClean="0"/>
              <a:t>Administrators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0" y="1188720"/>
            <a:ext cx="6858000" cy="7315200"/>
          </a:xfrm>
        </p:spPr>
        <p:txBody>
          <a:bodyPr/>
          <a:lstStyle/>
          <a:p>
            <a:pPr marL="0" indent="0">
              <a:buNone/>
            </a:pPr>
            <a:r>
              <a:rPr lang="en-US" sz="1400" b="1" dirty="0"/>
              <a:t>Program Orientation and Student Placement</a:t>
            </a:r>
          </a:p>
          <a:p>
            <a:pPr marL="457200" indent="-228600">
              <a:spcBef>
                <a:spcPts val="2400"/>
              </a:spcBef>
            </a:pPr>
            <a:r>
              <a:rPr lang="en-US" sz="1200" dirty="0"/>
              <a:t>How does your agency enroll students and place them into appropriate classes or programs? </a:t>
            </a:r>
          </a:p>
          <a:p>
            <a:pPr marL="457200" indent="-228600">
              <a:spcBef>
                <a:spcPts val="2400"/>
              </a:spcBef>
            </a:pPr>
            <a:r>
              <a:rPr lang="en-US" sz="1200" dirty="0" smtClean="0"/>
              <a:t>How </a:t>
            </a:r>
            <a:r>
              <a:rPr lang="en-US" sz="1200" dirty="0"/>
              <a:t>accurate is your placement process?  Is there a process for modifying or changing placement decisions? </a:t>
            </a:r>
          </a:p>
          <a:p>
            <a:pPr marL="457200" indent="-228600">
              <a:spcBef>
                <a:spcPts val="2400"/>
              </a:spcBef>
            </a:pPr>
            <a:r>
              <a:rPr lang="en-US" sz="1200" dirty="0" smtClean="0"/>
              <a:t>How </a:t>
            </a:r>
            <a:r>
              <a:rPr lang="en-US" sz="1200" dirty="0"/>
              <a:t>are students oriented to your program, facilities, support services, requirements, and program opportunities?  Does the orientation process include student goal setting? </a:t>
            </a:r>
          </a:p>
          <a:p>
            <a:pPr marL="0" indent="0">
              <a:buNone/>
            </a:pPr>
            <a:endParaRPr lang="en-US" sz="1200" dirty="0"/>
          </a:p>
          <a:p>
            <a:pPr marL="0" indent="0">
              <a:buNone/>
            </a:pPr>
            <a:endParaRPr lang="en-US" sz="1200" dirty="0"/>
          </a:p>
          <a:p>
            <a:pPr marL="0" indent="0">
              <a:buNone/>
            </a:pPr>
            <a:r>
              <a:rPr lang="en-US" sz="1400" b="1" dirty="0"/>
              <a:t>Assessment and Accountability</a:t>
            </a:r>
          </a:p>
          <a:p>
            <a:pPr marL="457200" indent="-228600">
              <a:spcBef>
                <a:spcPts val="2400"/>
              </a:spcBef>
            </a:pPr>
            <a:r>
              <a:rPr lang="en-US" sz="1200" dirty="0"/>
              <a:t>How does your agency use assessment results and other program data?</a:t>
            </a:r>
          </a:p>
          <a:p>
            <a:pPr marL="457200" indent="-228600">
              <a:spcBef>
                <a:spcPts val="2400"/>
              </a:spcBef>
            </a:pPr>
            <a:r>
              <a:rPr lang="en-US" sz="1200" dirty="0" smtClean="0"/>
              <a:t>How </a:t>
            </a:r>
            <a:r>
              <a:rPr lang="en-US" sz="1200" dirty="0"/>
              <a:t>does your agency provide assessment results to instructional staff and how do they use the data provided?</a:t>
            </a:r>
          </a:p>
          <a:p>
            <a:pPr marL="457200" indent="-228600">
              <a:spcBef>
                <a:spcPts val="2400"/>
              </a:spcBef>
            </a:pPr>
            <a:r>
              <a:rPr lang="en-US" sz="1200" dirty="0" smtClean="0"/>
              <a:t>What </a:t>
            </a:r>
            <a:r>
              <a:rPr lang="en-US" sz="1200" dirty="0"/>
              <a:t>strategies has your agency found effective in improving its assessment and data collection process?</a:t>
            </a:r>
          </a:p>
          <a:p>
            <a:pPr marL="0" indent="0">
              <a:buNone/>
            </a:pPr>
            <a:endParaRPr lang="en-US" sz="1200" dirty="0"/>
          </a:p>
          <a:p>
            <a:pPr marL="0" indent="0">
              <a:buNone/>
            </a:pPr>
            <a:endParaRPr lang="en-US" sz="1200" dirty="0"/>
          </a:p>
          <a:p>
            <a:pPr marL="0" indent="0">
              <a:buNone/>
            </a:pPr>
            <a:r>
              <a:rPr lang="en-US" sz="1400" b="1" dirty="0"/>
              <a:t>Professional Development</a:t>
            </a:r>
          </a:p>
          <a:p>
            <a:pPr marL="457200" indent="-228600">
              <a:spcBef>
                <a:spcPts val="2400"/>
              </a:spcBef>
            </a:pPr>
            <a:r>
              <a:rPr lang="en-US" sz="1200" dirty="0"/>
              <a:t>Describe your professional development plan and how it was developed.</a:t>
            </a:r>
          </a:p>
          <a:p>
            <a:pPr marL="457200" indent="-228600">
              <a:spcBef>
                <a:spcPts val="2400"/>
              </a:spcBef>
            </a:pPr>
            <a:r>
              <a:rPr lang="en-US" sz="1200" dirty="0" smtClean="0"/>
              <a:t>What </a:t>
            </a:r>
            <a:r>
              <a:rPr lang="en-US" sz="1200" dirty="0"/>
              <a:t>is your agency’s process for scheduling professional development activities?</a:t>
            </a:r>
          </a:p>
          <a:p>
            <a:pPr marL="457200" indent="-228600">
              <a:spcBef>
                <a:spcPts val="2400"/>
              </a:spcBef>
            </a:pPr>
            <a:r>
              <a:rPr lang="en-US" sz="1200" dirty="0" smtClean="0"/>
              <a:t>What </a:t>
            </a:r>
            <a:r>
              <a:rPr lang="en-US" sz="1200" dirty="0"/>
              <a:t>incentives have you found to be effective in encouraging teachers to participate in staff development activities?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2016-17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863248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Default Design">
  <a:themeElements>
    <a:clrScheme name="Custom 1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CC66"/>
      </a:accent1>
      <a:accent2>
        <a:srgbClr val="0000FF"/>
      </a:accent2>
      <a:accent3>
        <a:srgbClr val="FFFFFF"/>
      </a:accent3>
      <a:accent4>
        <a:srgbClr val="000000"/>
      </a:accent4>
      <a:accent5>
        <a:srgbClr val="FFE2B8"/>
      </a:accent5>
      <a:accent6>
        <a:srgbClr val="0000E7"/>
      </a:accent6>
      <a:hlink>
        <a:srgbClr val="0042C7"/>
      </a:hlink>
      <a:folHlink>
        <a:srgbClr val="C0C0C0"/>
      </a:folHlink>
    </a:clrScheme>
    <a:fontScheme name="1_Default Design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0000"/>
        </a:dk1>
        <a:lt1>
          <a:srgbClr val="FFFFFF"/>
        </a:lt1>
        <a:dk2>
          <a:srgbClr val="232323"/>
        </a:dk2>
        <a:lt2>
          <a:srgbClr val="333333"/>
        </a:lt2>
        <a:accent1>
          <a:srgbClr val="CECECE"/>
        </a:accent1>
        <a:accent2>
          <a:srgbClr val="474747"/>
        </a:accent2>
        <a:accent3>
          <a:srgbClr val="FFFFFF"/>
        </a:accent3>
        <a:accent4>
          <a:srgbClr val="000000"/>
        </a:accent4>
        <a:accent5>
          <a:srgbClr val="E3E3E3"/>
        </a:accent5>
        <a:accent6>
          <a:srgbClr val="3F3F3F"/>
        </a:accent6>
        <a:hlink>
          <a:srgbClr val="676767"/>
        </a:hlink>
        <a:folHlink>
          <a:srgbClr val="11111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000000"/>
        </a:dk1>
        <a:lt1>
          <a:srgbClr val="FFFFFF"/>
        </a:lt1>
        <a:dk2>
          <a:srgbClr val="232323"/>
        </a:dk2>
        <a:lt2>
          <a:srgbClr val="333333"/>
        </a:lt2>
        <a:accent1>
          <a:srgbClr val="CECECE"/>
        </a:accent1>
        <a:accent2>
          <a:srgbClr val="474747"/>
        </a:accent2>
        <a:accent3>
          <a:srgbClr val="FFFFFF"/>
        </a:accent3>
        <a:accent4>
          <a:srgbClr val="000000"/>
        </a:accent4>
        <a:accent5>
          <a:srgbClr val="E3E3E3"/>
        </a:accent5>
        <a:accent6>
          <a:srgbClr val="3F3F3F"/>
        </a:accent6>
        <a:hlink>
          <a:srgbClr val="676767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5022</TotalTime>
  <Words>3409</Words>
  <Application>Microsoft Office PowerPoint</Application>
  <PresentationFormat>On-screen Show (4:3)</PresentationFormat>
  <Paragraphs>1872</Paragraphs>
  <Slides>20</Slides>
  <Notes>20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32" baseType="lpstr">
      <vt:lpstr>Malgun Gothic</vt:lpstr>
      <vt:lpstr>Arial</vt:lpstr>
      <vt:lpstr>Calibri</vt:lpstr>
      <vt:lpstr>Helvetica</vt:lpstr>
      <vt:lpstr>Symbol</vt:lpstr>
      <vt:lpstr>Times</vt:lpstr>
      <vt:lpstr>Times New Roman</vt:lpstr>
      <vt:lpstr>Trebuchet MS</vt:lpstr>
      <vt:lpstr>Wingdings</vt:lpstr>
      <vt:lpstr>Wingdings 2</vt:lpstr>
      <vt:lpstr>Wingdings 3</vt:lpstr>
      <vt:lpstr>1_Default Design</vt:lpstr>
      <vt:lpstr>Beyond Implementation Training</vt:lpstr>
      <vt:lpstr>Activity 1: Implementation at Your Agency</vt:lpstr>
      <vt:lpstr>Activity 2: CASAS Competencies</vt:lpstr>
      <vt:lpstr>Activity 3: Mapping Content Standards</vt:lpstr>
      <vt:lpstr>Activity 3: Reference Excerpt from “Aligning CASAS Competencies and Assessments to Basic Skill Content Standards”</vt:lpstr>
      <vt:lpstr>Activity 3: Reference cont.  Excerpt from “Aligning CASAS Competencies and Assessments to Basic Skill Content Standards”</vt:lpstr>
      <vt:lpstr>Resources for Your Program</vt:lpstr>
      <vt:lpstr>Discussion Questions: For Instructors</vt:lpstr>
      <vt:lpstr>Discussion Questions: For Program Managers and Administrators</vt:lpstr>
      <vt:lpstr>Checklist: The Assessment Process</vt:lpstr>
      <vt:lpstr>Checklist: Planning for Instruction</vt:lpstr>
      <vt:lpstr>CASAS Website — www.casas.org</vt:lpstr>
      <vt:lpstr> Case Study</vt:lpstr>
      <vt:lpstr>Case Study cont.</vt:lpstr>
      <vt:lpstr>Case Study cont. Excerpt from Class Performance Report</vt:lpstr>
      <vt:lpstr>Case Study cont.</vt:lpstr>
      <vt:lpstr>Case Study cont.</vt:lpstr>
      <vt:lpstr>Case Study cont.</vt:lpstr>
      <vt:lpstr>Contact Information</vt:lpstr>
      <vt:lpstr>Training Completion Directions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adolney</dc:creator>
  <cp:lastModifiedBy>Martha Gustafson</cp:lastModifiedBy>
  <cp:revision>320</cp:revision>
  <cp:lastPrinted>2016-05-18T21:56:03Z</cp:lastPrinted>
  <dcterms:created xsi:type="dcterms:W3CDTF">2008-03-13T22:52:28Z</dcterms:created>
  <dcterms:modified xsi:type="dcterms:W3CDTF">2016-09-20T19:38:41Z</dcterms:modified>
</cp:coreProperties>
</file>