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9" r:id="rId3"/>
    <p:sldId id="266" r:id="rId4"/>
    <p:sldId id="268" r:id="rId5"/>
    <p:sldId id="267" r:id="rId6"/>
    <p:sldId id="269" r:id="rId7"/>
    <p:sldId id="260" r:id="rId8"/>
    <p:sldId id="270" r:id="rId9"/>
    <p:sldId id="272" r:id="rId10"/>
    <p:sldId id="273" r:id="rId11"/>
    <p:sldId id="274" r:id="rId12"/>
    <p:sldId id="275" r:id="rId13"/>
    <p:sldId id="276" r:id="rId14"/>
    <p:sldId id="271" r:id="rId15"/>
    <p:sldId id="277" r:id="rId16"/>
    <p:sldId id="280" r:id="rId17"/>
    <p:sldId id="281" r:id="rId18"/>
    <p:sldId id="278" r:id="rId19"/>
    <p:sldId id="282" r:id="rId20"/>
    <p:sldId id="283" r:id="rId21"/>
    <p:sldId id="284" r:id="rId22"/>
    <p:sldId id="285" r:id="rId23"/>
    <p:sldId id="286" r:id="rId24"/>
    <p:sldId id="287" r:id="rId25"/>
    <p:sldId id="313" r:id="rId26"/>
    <p:sldId id="289" r:id="rId27"/>
    <p:sldId id="292" r:id="rId28"/>
    <p:sldId id="291" r:id="rId29"/>
    <p:sldId id="293" r:id="rId30"/>
    <p:sldId id="294" r:id="rId31"/>
    <p:sldId id="295" r:id="rId32"/>
    <p:sldId id="296" r:id="rId33"/>
    <p:sldId id="297" r:id="rId34"/>
    <p:sldId id="290" r:id="rId35"/>
    <p:sldId id="310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1" r:id="rId4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5596"/>
    <a:srgbClr val="FFFFFF"/>
    <a:srgbClr val="01A79D"/>
    <a:srgbClr val="920000"/>
    <a:srgbClr val="F8F8F8"/>
    <a:srgbClr val="C4C132"/>
    <a:srgbClr val="D8D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591" autoAdjust="0"/>
    <p:restoredTop sz="94620" autoAdjust="0"/>
  </p:normalViewPr>
  <p:slideViewPr>
    <p:cSldViewPr>
      <p:cViewPr varScale="1">
        <p:scale>
          <a:sx n="76" d="100"/>
          <a:sy n="76" d="100"/>
        </p:scale>
        <p:origin x="109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144"/>
    </p:cViewPr>
  </p:sorterViewPr>
  <p:notesViewPr>
    <p:cSldViewPr>
      <p:cViewPr>
        <p:scale>
          <a:sx n="90" d="100"/>
          <a:sy n="90" d="100"/>
        </p:scale>
        <p:origin x="1962" y="-75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3C51C52-3881-470F-9CF1-5BD64A87BC7E}" type="datetimeFigureOut">
              <a:rPr lang="en-US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11BE009-1F3D-46D2-BF45-0EE0C4F343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45FBB0-A8A3-4901-BFA4-EE5DD0AD6CC6}" type="datetimeFigureOut">
              <a:rPr lang="en-US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91D7333-EA18-4B3D-B06C-52F3B98279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techsupport@casas.org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ttellez@casas.org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docs/training-materials/access_online_training_verification.pdf?Status=Master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04372" eaLnBrk="1" hangingPunct="1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 smtClean="0"/>
              <a:t>Remind </a:t>
            </a:r>
            <a:r>
              <a:rPr lang="en-US" dirty="0"/>
              <a:t>participants </a:t>
            </a:r>
            <a:r>
              <a:rPr lang="en-US" dirty="0" smtClean="0"/>
              <a:t>to sign the sign-in sheet.</a:t>
            </a:r>
            <a:endParaRPr lang="en-US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5F070DB-FC58-485B-A56C-BCDF6B65C605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PRESENTER/TRAINER </a:t>
            </a:r>
            <a:r>
              <a:rPr lang="en-US" b="1" dirty="0"/>
              <a:t>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5155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941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306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3071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Encourage discussion if time permits.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With budget cuts in many states, more professional development is being provided online.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36887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Give participants a few minutes to think about </a:t>
            </a:r>
            <a:r>
              <a:rPr lang="en-US" dirty="0" smtClean="0"/>
              <a:t>the above.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 smtClean="0"/>
              <a:t>Participants </a:t>
            </a:r>
            <a:r>
              <a:rPr lang="en-US" dirty="0"/>
              <a:t>can write their responses on their presentation handout.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Solicit feedback.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015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428"/>
              </a:spcBef>
            </a:pPr>
            <a:r>
              <a:rPr lang="en-US" b="1" dirty="0"/>
              <a:t>PRESENTER/TRAINER NOTES: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Find out if there are participants who use </a:t>
            </a:r>
            <a:r>
              <a:rPr lang="en-US" b="1" dirty="0"/>
              <a:t>CASAS </a:t>
            </a:r>
            <a:r>
              <a:rPr lang="en-US" b="1" dirty="0" err="1"/>
              <a:t>eTests</a:t>
            </a:r>
            <a:r>
              <a:rPr lang="en-US" b="1" dirty="0"/>
              <a:t> </a:t>
            </a:r>
            <a:r>
              <a:rPr lang="en-US" dirty="0"/>
              <a:t>or </a:t>
            </a:r>
            <a:r>
              <a:rPr lang="en-US" b="1" dirty="0" err="1"/>
              <a:t>TOPSpro</a:t>
            </a:r>
            <a:r>
              <a:rPr lang="en-US" b="1" dirty="0"/>
              <a:t> Enterprise</a:t>
            </a:r>
            <a:r>
              <a:rPr lang="en-US" dirty="0"/>
              <a:t>. 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California-funded agencies use </a:t>
            </a:r>
            <a:r>
              <a:rPr lang="en-US" b="1" dirty="0" err="1"/>
              <a:t>TOPSpro</a:t>
            </a:r>
            <a:r>
              <a:rPr lang="en-US" b="1" dirty="0"/>
              <a:t> Enterprise </a:t>
            </a:r>
            <a:r>
              <a:rPr lang="en-US" dirty="0"/>
              <a:t>but non-funded agencies and agencies outside of California may not be using it.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CASAS encourages agencies to use </a:t>
            </a:r>
            <a:r>
              <a:rPr lang="en-US" b="1" dirty="0"/>
              <a:t>CASAS </a:t>
            </a:r>
            <a:r>
              <a:rPr lang="en-US" b="1" dirty="0" err="1"/>
              <a:t>eTests</a:t>
            </a:r>
            <a:r>
              <a:rPr lang="en-US" b="1" dirty="0"/>
              <a:t> Online </a:t>
            </a:r>
            <a:r>
              <a:rPr lang="en-US" dirty="0"/>
              <a:t>together with </a:t>
            </a:r>
            <a:r>
              <a:rPr lang="en-US" b="1" dirty="0" err="1"/>
              <a:t>TOPSpro</a:t>
            </a:r>
            <a:r>
              <a:rPr lang="en-US" b="1" dirty="0"/>
              <a:t> Enterprise Online.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5460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defTabSz="914319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8581" indent="-228581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Agencies have the option of using web-based tests in combination with paper-based tests.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Encourage participants to contact </a:t>
            </a:r>
            <a:r>
              <a:rPr lang="en-US" dirty="0">
                <a:hlinkClick r:id="rId3"/>
              </a:rPr>
              <a:t>techsupport@casas.org</a:t>
            </a:r>
            <a:r>
              <a:rPr lang="en-US" dirty="0"/>
              <a:t> for additional information about how to get started with CASAS </a:t>
            </a:r>
            <a:r>
              <a:rPr lang="en-US" dirty="0" err="1"/>
              <a:t>eTests</a:t>
            </a:r>
            <a:r>
              <a:rPr lang="en-US" dirty="0"/>
              <a:t> Online.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53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Have participants look at questions in terms of their agency.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Get feedback from participants on the final bullet about why competencies are important.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1291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428"/>
              </a:spcBef>
            </a:pPr>
            <a:r>
              <a:rPr lang="en-US" b="1" dirty="0"/>
              <a:t>PRESENTER/TRAINER NOTES: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Every competency is identified with a three-digit number. 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first digit refers to the content area.</a:t>
            </a:r>
          </a:p>
          <a:p>
            <a:pPr marL="605452" lvl="1" indent="-172986" defTabSz="450616" eaLnBrk="1" hangingPunct="1">
              <a:spcBef>
                <a:spcPts val="428"/>
              </a:spcBef>
              <a:buFont typeface="Arial" pitchFamily="34" charset="0"/>
              <a:buChar char="•"/>
            </a:pPr>
            <a:r>
              <a:rPr lang="en-US" dirty="0">
                <a:cs typeface="Arial" charset="0"/>
              </a:rPr>
              <a:t>This slide shows Content Area 7 - Learning and Thinking Skills.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second digit corresponds to a competency area. </a:t>
            </a:r>
          </a:p>
          <a:p>
            <a:pPr marL="605452" lvl="1" indent="-172986" defTabSz="450616" eaLnBrk="1" hangingPunct="1">
              <a:spcBef>
                <a:spcPts val="428"/>
              </a:spcBef>
              <a:buFont typeface="Arial" pitchFamily="34" charset="0"/>
              <a:buChar char="•"/>
            </a:pPr>
            <a:r>
              <a:rPr lang="en-US" b="1" dirty="0">
                <a:cs typeface="Arial" charset="0"/>
              </a:rPr>
              <a:t>7.7</a:t>
            </a:r>
            <a:r>
              <a:rPr lang="en-US" dirty="0">
                <a:cs typeface="Arial" charset="0"/>
              </a:rPr>
              <a:t> </a:t>
            </a:r>
            <a:r>
              <a:rPr lang="en-US" b="1" dirty="0">
                <a:cs typeface="Arial" charset="0"/>
              </a:rPr>
              <a:t>Demonstrate the ability to use information and communication technology.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three-digit competency statement 7.7.4 describes a measurable action.</a:t>
            </a:r>
          </a:p>
          <a:p>
            <a:pPr marL="605452" lvl="2" indent="-172986" defTabSz="450616" eaLnBrk="1" hangingPunct="1">
              <a:spcBef>
                <a:spcPts val="428"/>
              </a:spcBef>
              <a:buFont typeface="Arial" pitchFamily="34" charset="0"/>
              <a:buChar char="•"/>
            </a:pPr>
            <a:r>
              <a:rPr lang="en-US" b="1" dirty="0">
                <a:cs typeface="Arial" charset="0"/>
              </a:rPr>
              <a:t>Demonstrate ability to use e-mail and other messaging systems. 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Every test item in the CASAS system corresponds to at least one specific three-digit competency statement.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Ask participants to complete </a:t>
            </a:r>
            <a:r>
              <a:rPr lang="en-US" b="1" dirty="0">
                <a:cs typeface="Arial" charset="0"/>
              </a:rPr>
              <a:t>Activity </a:t>
            </a:r>
            <a:r>
              <a:rPr lang="en-US" b="1" dirty="0" smtClean="0">
                <a:cs typeface="Arial" charset="0"/>
              </a:rPr>
              <a:t>2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cs typeface="Arial" charset="0"/>
              </a:rPr>
              <a:t>in their packet.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Have participants work with a partner and select one of three scenarios.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Have each group report back on one specific scenario and competencies they chose.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6793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Welcome participants and introduce yourself.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Explain that this session is for participants who have completed CASAS Implementation Training (IT</a:t>
            </a:r>
            <a:r>
              <a:rPr lang="en-US" dirty="0" smtClean="0"/>
              <a:t>), either face-to-face or online.</a:t>
            </a:r>
            <a:endParaRPr lang="en-US" dirty="0"/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This session is not appropriate for participants new to CASAS.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41150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78675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510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293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/>
              <a:t>Review questions.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/>
              <a:t>Solicit feedback.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1176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>
                <a:cs typeface="Arial" charset="0"/>
              </a:rPr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21681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 smtClean="0"/>
              <a:t>This </a:t>
            </a:r>
            <a:r>
              <a:rPr lang="en-US" dirty="0"/>
              <a:t>slide shows </a:t>
            </a:r>
            <a:r>
              <a:rPr lang="en-US" dirty="0" smtClean="0"/>
              <a:t>content </a:t>
            </a:r>
            <a:r>
              <a:rPr lang="en-US" dirty="0"/>
              <a:t>standards categories for reading, listening, and math.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2015-16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159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This slide shows an example of how content standards work with competencies to support instruction.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Walk through the information with participants.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The </a:t>
            </a:r>
            <a:r>
              <a:rPr lang="en-US" b="1" dirty="0"/>
              <a:t>CASAS Competency </a:t>
            </a:r>
            <a:r>
              <a:rPr lang="en-US" dirty="0"/>
              <a:t>shown here, </a:t>
            </a:r>
            <a:r>
              <a:rPr lang="en-US" b="1" dirty="0"/>
              <a:t>1.4.2</a:t>
            </a:r>
            <a:r>
              <a:rPr lang="en-US" dirty="0"/>
              <a:t>, correlates to the reading example. 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For students to decode or understand the rental ad shown, they need to be able to interpret abbreviations and read basic sight words.</a:t>
            </a:r>
          </a:p>
          <a:p>
            <a:pPr marL="226093" indent="-226093">
              <a:buFont typeface="+mj-lt"/>
              <a:buAutoNum type="arabicPeriod"/>
            </a:pPr>
            <a:r>
              <a:rPr lang="en-US" i="1" dirty="0"/>
              <a:t>“Are there any other underlying basic skills they might need to understand this rental ad?”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one possible answer: recognize and understand numbers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Have participants </a:t>
            </a:r>
            <a:r>
              <a:rPr lang="en-US" b="1" dirty="0"/>
              <a:t>only </a:t>
            </a:r>
            <a:r>
              <a:rPr lang="en-US" dirty="0"/>
              <a:t>complete the top half of </a:t>
            </a:r>
            <a:r>
              <a:rPr lang="en-US" b="1" dirty="0"/>
              <a:t>Activity 4</a:t>
            </a:r>
            <a:r>
              <a:rPr lang="en-US" dirty="0"/>
              <a:t>. 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Allow </a:t>
            </a:r>
            <a:r>
              <a:rPr lang="en-US" u="sng" dirty="0"/>
              <a:t>ten minutes </a:t>
            </a:r>
            <a:r>
              <a:rPr lang="en-US" dirty="0"/>
              <a:t>and have them work in pairs or groups. 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Have several participants share with the group.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If time permits, have participants work in pairs or groups to select a competency from the previous slide and complete the exercise on the bottom half of the page.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Encourage them to use the second mapping activity as a staff development topic at their agency.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6247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  <a:endParaRPr lang="en-US" dirty="0"/>
          </a:p>
          <a:p>
            <a:pPr marL="228581" indent="-228581" eaLnBrk="1" hangingPunct="1">
              <a:buFont typeface="+mj-lt"/>
              <a:buAutoNum type="arabicPeriod"/>
            </a:pPr>
            <a:r>
              <a:rPr lang="en-US" dirty="0"/>
              <a:t>Explain that CASAS does not have a fixed curriculum but provides a number of resources to support curriculum design.</a:t>
            </a:r>
            <a:endParaRPr lang="en-US" dirty="0">
              <a:cs typeface="Arial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4704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For programs that score answer sheets manually, these individual student worksheets are available in the TAMs.</a:t>
            </a:r>
          </a:p>
          <a:p>
            <a:pPr marL="216233" indent="-216233">
              <a:buFont typeface="+mj-lt"/>
              <a:buAutoNum type="arabicPeriod"/>
            </a:pPr>
            <a:r>
              <a:rPr lang="en-US" dirty="0"/>
              <a:t>The format in this report is similar to reports generated through </a:t>
            </a:r>
            <a:r>
              <a:rPr lang="en-US" b="1" dirty="0" err="1"/>
              <a:t>TOPSpro</a:t>
            </a:r>
            <a:r>
              <a:rPr lang="en-US" b="1" dirty="0"/>
              <a:t> Enterprise.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24114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For programs that score answer sheets manually, these individual student worksheets are available in the TAMs.</a:t>
            </a:r>
          </a:p>
          <a:p>
            <a:pPr marL="216233" indent="-216233">
              <a:buFont typeface="+mj-lt"/>
              <a:buAutoNum type="arabicPeriod"/>
            </a:pPr>
            <a:r>
              <a:rPr lang="en-US" dirty="0"/>
              <a:t>The format in this report is similar to reports generated through </a:t>
            </a:r>
            <a:r>
              <a:rPr lang="en-US" b="1" dirty="0" err="1"/>
              <a:t>TOPSpro</a:t>
            </a:r>
            <a:r>
              <a:rPr lang="en-US" b="1" dirty="0"/>
              <a:t> Enterprise.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5750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Review bullets.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04948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Emphasize that even if an agency administers paper-based tests, they can benefit from using </a:t>
            </a:r>
            <a:r>
              <a:rPr lang="en-US" b="1" dirty="0" err="1"/>
              <a:t>TOPSpro</a:t>
            </a:r>
            <a:r>
              <a:rPr lang="en-US" b="1" dirty="0"/>
              <a:t> Enterprise </a:t>
            </a:r>
            <a:r>
              <a:rPr lang="en-US" dirty="0"/>
              <a:t>to process results for automated scoring, recording, and reporting test information.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94054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99006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This slide shows a </a:t>
            </a:r>
            <a:r>
              <a:rPr lang="en-US" b="1" dirty="0"/>
              <a:t>Class Performance </a:t>
            </a:r>
            <a:r>
              <a:rPr lang="en-US" dirty="0"/>
              <a:t>report sorted by percentage correct. </a:t>
            </a:r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This report is a popular alternative to the </a:t>
            </a:r>
            <a:r>
              <a:rPr lang="en-US" b="1" dirty="0"/>
              <a:t>Class Profile </a:t>
            </a:r>
            <a:r>
              <a:rPr lang="en-US" dirty="0"/>
              <a:t>report from a previous slide</a:t>
            </a:r>
            <a:r>
              <a:rPr lang="en-US" dirty="0" smtClean="0"/>
              <a:t>.</a:t>
            </a:r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 smtClean="0"/>
              <a:t>Go over the headings: position – test question number; correct – percentage of students who answered a particular item correctly; comp. no. – competency statement number; task – task area; competency description – bold statements = main competency addressed; non-bold statements = second or third competencies addressed.</a:t>
            </a:r>
            <a:endParaRPr lang="en-US" dirty="0"/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Teachers can readily identify areas of greatest need to develop lessons that address those needs and prepare students for post/progress-testing.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Ask if anyone has questions.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07303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This slide shows an example of an </a:t>
            </a:r>
            <a:r>
              <a:rPr lang="en-US" b="1" dirty="0"/>
              <a:t>Individual Skills Profile </a:t>
            </a:r>
            <a:r>
              <a:rPr lang="en-US" dirty="0"/>
              <a:t>report.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This sample displays competencies assessed in reading and math and includes a predictor for the likelihood of passing different GED subsections.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solidFill>
                  <a:srgbClr val="FF6600"/>
                </a:solidFill>
              </a:rPr>
              <a:t>CASAS is currently undertaking a study with </a:t>
            </a:r>
            <a:r>
              <a:rPr lang="en-US" dirty="0" err="1">
                <a:solidFill>
                  <a:srgbClr val="FF6600"/>
                </a:solidFill>
              </a:rPr>
              <a:t>HiSET</a:t>
            </a:r>
            <a:r>
              <a:rPr lang="en-US" dirty="0">
                <a:solidFill>
                  <a:srgbClr val="FF6600"/>
                </a:solidFill>
              </a:rPr>
              <a:t> and the new GED to update the predictor for either type of High School Equivalency (HSE) exam.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This is a very popular report among </a:t>
            </a:r>
            <a:r>
              <a:rPr lang="en-US" b="1" dirty="0"/>
              <a:t>ABE</a:t>
            </a:r>
            <a:r>
              <a:rPr lang="en-US" dirty="0"/>
              <a:t>, </a:t>
            </a:r>
            <a:r>
              <a:rPr lang="en-US" b="1" dirty="0"/>
              <a:t>HSE</a:t>
            </a:r>
            <a:r>
              <a:rPr lang="en-US" dirty="0"/>
              <a:t>, and </a:t>
            </a:r>
            <a:r>
              <a:rPr lang="en-US" b="1" dirty="0"/>
              <a:t>HSD</a:t>
            </a:r>
            <a:r>
              <a:rPr lang="en-US" dirty="0"/>
              <a:t> programs as well as workforce readiness programs.</a:t>
            </a:r>
          </a:p>
          <a:p>
            <a:pPr marL="228596" indent="-228596" defTabSz="914381">
              <a:buFont typeface="+mj-lt"/>
              <a:buAutoNum type="arabicPeriod"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52814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6108" indent="-226108">
              <a:buFont typeface="+mj-lt"/>
              <a:buAutoNum type="arabicPeriod"/>
            </a:pPr>
            <a:r>
              <a:rPr lang="en-US" dirty="0"/>
              <a:t>This is another example of an </a:t>
            </a:r>
            <a:r>
              <a:rPr lang="en-US" b="1" dirty="0"/>
              <a:t>Individual Skills Profile </a:t>
            </a:r>
            <a:r>
              <a:rPr lang="en-US" dirty="0"/>
              <a:t>report.</a:t>
            </a:r>
          </a:p>
          <a:p>
            <a:pPr marL="226108" indent="-226108">
              <a:buFont typeface="+mj-lt"/>
              <a:buAutoNum type="arabicPeriod"/>
            </a:pPr>
            <a:r>
              <a:rPr lang="en-US" dirty="0"/>
              <a:t>This sample displays competencies assessed in reading and listening.</a:t>
            </a:r>
          </a:p>
          <a:p>
            <a:pPr marL="226108" indent="-226108" defTabSz="914381">
              <a:buFont typeface="+mj-lt"/>
              <a:buAutoNum type="arabicPeriod"/>
              <a:defRPr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6108" indent="-226108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88697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The </a:t>
            </a:r>
            <a:r>
              <a:rPr lang="en-US" b="1" dirty="0"/>
              <a:t>Student Performance</a:t>
            </a:r>
            <a:r>
              <a:rPr lang="en-US" dirty="0"/>
              <a:t> report shows individual student test results on a given test form. The report - </a:t>
            </a:r>
          </a:p>
          <a:p>
            <a:pPr marL="685796" lvl="1" indent="-228596">
              <a:buFont typeface="Arial" panose="020B0604020202020204" pitchFamily="34" charset="0"/>
              <a:buChar char="•"/>
            </a:pPr>
            <a:r>
              <a:rPr lang="en-US" dirty="0"/>
              <a:t>Displays the competency number and statement for each test item.</a:t>
            </a:r>
          </a:p>
          <a:p>
            <a:pPr marL="685796" lvl="1" indent="-228596">
              <a:buFont typeface="Arial" panose="020B0604020202020204" pitchFamily="34" charset="0"/>
              <a:buChar char="•"/>
            </a:pPr>
            <a:r>
              <a:rPr lang="en-US" dirty="0"/>
              <a:t>Indicates if the student correctly answered the item. </a:t>
            </a:r>
          </a:p>
          <a:p>
            <a:pPr marL="228596" indent="-228596">
              <a:buFont typeface="+mj-lt"/>
              <a:buAutoNum type="arabicPeriod"/>
            </a:pPr>
            <a:r>
              <a:rPr lang="en-US"/>
              <a:t>This </a:t>
            </a:r>
            <a:r>
              <a:rPr lang="en-US" smtClean="0"/>
              <a:t>sample report </a:t>
            </a:r>
            <a:r>
              <a:rPr lang="en-US" dirty="0"/>
              <a:t>is sorted by order of </a:t>
            </a:r>
            <a:r>
              <a:rPr lang="en-US"/>
              <a:t>test </a:t>
            </a:r>
            <a:r>
              <a:rPr lang="en-US" smtClean="0"/>
              <a:t>item.</a:t>
            </a:r>
            <a:endParaRPr lang="en-US" dirty="0"/>
          </a:p>
          <a:p>
            <a:pPr marL="228596" indent="-228596" defTabSz="904433">
              <a:buFont typeface="+mj-lt"/>
              <a:buAutoNum type="arabicPeriod"/>
              <a:defRPr/>
            </a:pPr>
            <a:r>
              <a:rPr lang="en-US" dirty="0"/>
              <a:t>This is the electronic version of worksheets provided in TAMs.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pPr marL="228581" indent="-228581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99409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>
                <a:cs typeface="Arial" charset="0"/>
              </a:rPr>
              <a:t>Review bullets</a:t>
            </a:r>
            <a:r>
              <a:rPr lang="en-US" dirty="0" smtClean="0">
                <a:cs typeface="Arial" charset="0"/>
              </a:rPr>
              <a:t>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228581" indent="-228581">
              <a:buFont typeface="+mj-lt"/>
              <a:buAutoNum type="arabicPeriod"/>
            </a:pPr>
            <a:endParaRPr lang="en-US" dirty="0">
              <a:cs typeface="Arial" charset="0"/>
            </a:endParaRPr>
          </a:p>
          <a:p>
            <a:pPr marL="228581" indent="-228581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49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Arial" charset="0"/>
              </a:rPr>
              <a:t>Review bullets.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Arial" charset="0"/>
              </a:rPr>
              <a:t>Ask if anyone is currently using sample test items, what are they using and how are they using them.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685781" lvl="1" indent="-228581">
              <a:buFont typeface="+mj-lt"/>
              <a:buAutoNum type="arabicPeriod"/>
            </a:pPr>
            <a:endParaRPr lang="en-US" dirty="0">
              <a:cs typeface="Arial" charset="0"/>
            </a:endParaRPr>
          </a:p>
          <a:p>
            <a:pPr marL="228581" indent="-228581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598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575" indent="-228575">
              <a:buFont typeface="+mj-lt"/>
              <a:buAutoNum type="arabicPeriod"/>
            </a:pPr>
            <a:r>
              <a:rPr lang="en-US" dirty="0"/>
              <a:t>Introduce </a:t>
            </a:r>
            <a:r>
              <a:rPr lang="en-US" b="1" dirty="0" err="1"/>
              <a:t>QuickSearch</a:t>
            </a:r>
            <a:r>
              <a:rPr lang="en-US" b="1" dirty="0"/>
              <a:t> Online </a:t>
            </a:r>
            <a:r>
              <a:rPr lang="en-US" dirty="0"/>
              <a:t>by reviewing bullets.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dirty="0"/>
              <a:t>This database is complimentary with unlimited access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Helps program coordinators and instructors select materials to match curriculum.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Participants may search by title, competency, program, level, skill area, publisher, and test form.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Encourage participants to use </a:t>
            </a:r>
            <a:r>
              <a:rPr lang="en-US" b="1" dirty="0" err="1"/>
              <a:t>QuickSearch</a:t>
            </a:r>
            <a:r>
              <a:rPr lang="en-US" dirty="0"/>
              <a:t> to identify which competencies are targeted in curriculum they are already using.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If you have access to the Internet, you may wish to go to </a:t>
            </a:r>
            <a:r>
              <a:rPr lang="en-US" b="1" dirty="0" err="1"/>
              <a:t>QuickSearch</a:t>
            </a:r>
            <a:r>
              <a:rPr lang="en-US" dirty="0"/>
              <a:t> at this point and demonstrate how to use the database. 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Suggestion: ask participants for the title of a favorite instructional resource and “Search by Title” to see CASAS Competencies addressed in that title.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731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 smtClean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/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228581" indent="-228581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555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spcBef>
                <a:spcPts val="427"/>
              </a:spcBef>
              <a:defRPr/>
            </a:pPr>
            <a:r>
              <a:rPr lang="en-US" sz="1100" b="1" dirty="0"/>
              <a:t>PRESENTER/TRAINER NOTES:</a:t>
            </a:r>
          </a:p>
          <a:p>
            <a:pPr marL="228596" indent="-228596">
              <a:spcBef>
                <a:spcPts val="427"/>
              </a:spcBef>
              <a:buFont typeface="+mj-lt"/>
              <a:buAutoNum type="arabicPeriod"/>
            </a:pPr>
            <a:r>
              <a:rPr lang="en-US" sz="1100" dirty="0">
                <a:cs typeface="Arial" charset="0"/>
              </a:rPr>
              <a:t>Review training packet materials.</a:t>
            </a:r>
          </a:p>
          <a:p>
            <a:pPr marL="228596" lvl="1" indent="-228596">
              <a:spcBef>
                <a:spcPts val="427"/>
              </a:spcBef>
              <a:buFont typeface="+mj-lt"/>
              <a:buAutoNum type="arabicPeriod" startAt="2"/>
            </a:pPr>
            <a:r>
              <a:rPr lang="en-US" sz="1100" dirty="0">
                <a:cs typeface="Arial" charset="0"/>
              </a:rPr>
              <a:t>All participants complete their training by submitting verification </a:t>
            </a:r>
            <a:r>
              <a:rPr lang="en-US" sz="1100" dirty="0"/>
              <a:t>electronically.</a:t>
            </a:r>
          </a:p>
          <a:p>
            <a:pPr marL="594640" lvl="1" indent="-162175">
              <a:buFont typeface="Arial" pitchFamily="34" charset="0"/>
              <a:buChar char="•"/>
            </a:pPr>
            <a:r>
              <a:rPr lang="en-US" sz="1100" dirty="0"/>
              <a:t>Verification information is added to the CASAS contact database to: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authorize the ordering of CASAS assessments.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authorize the administering of CASAS assessments.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document participation – verified by sign-in sheet from trainer.</a:t>
            </a:r>
          </a:p>
          <a:p>
            <a:pPr marL="228596" indent="-228596">
              <a:spcBef>
                <a:spcPts val="427"/>
              </a:spcBef>
              <a:buFont typeface="+mj-lt"/>
              <a:buAutoNum type="arabicPeriod"/>
            </a:pPr>
            <a:r>
              <a:rPr lang="en-US" sz="1100" dirty="0">
                <a:cs typeface="Arial" charset="0"/>
              </a:rPr>
              <a:t>Directions for completing training verification are included in packets (or handed out at the end of training).</a:t>
            </a:r>
          </a:p>
          <a:p>
            <a:pPr marL="228596" indent="-228596">
              <a:spcBef>
                <a:spcPts val="427"/>
              </a:spcBef>
              <a:buFont typeface="+mj-lt"/>
              <a:buAutoNum type="arabicPeriod"/>
            </a:pPr>
            <a:r>
              <a:rPr lang="en-US" sz="1100" b="1" dirty="0"/>
              <a:t>NOTE TO TRAINER:</a:t>
            </a:r>
            <a:r>
              <a:rPr lang="en-US" sz="1100" dirty="0"/>
              <a:t> </a:t>
            </a:r>
            <a:r>
              <a:rPr lang="en-US" sz="1100" b="1" dirty="0"/>
              <a:t>Submit Sign-In Sheet within </a:t>
            </a:r>
            <a:r>
              <a:rPr lang="en-US" sz="1100" b="1" u="sng" dirty="0"/>
              <a:t>one week </a:t>
            </a:r>
            <a:r>
              <a:rPr lang="en-US" sz="1100" b="1" dirty="0"/>
              <a:t>of completed training in one of three ways: 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E-mail attachment to </a:t>
            </a:r>
            <a:r>
              <a:rPr lang="en-US" sz="1100" u="sng" dirty="0">
                <a:hlinkClick r:id="rId3"/>
              </a:rPr>
              <a:t>ttellez@casas.org</a:t>
            </a:r>
            <a:r>
              <a:rPr lang="en-US" sz="1100" dirty="0"/>
              <a:t> (preferred)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FAX to: 858-292-2910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Mail to:</a:t>
            </a:r>
          </a:p>
          <a:p>
            <a:pPr marL="1322131" lvl="3"/>
            <a:r>
              <a:rPr lang="en-US" sz="1100" dirty="0"/>
              <a:t>CASAS</a:t>
            </a:r>
          </a:p>
          <a:p>
            <a:pPr marL="1322131" lvl="3"/>
            <a:r>
              <a:rPr lang="en-US" sz="1100" dirty="0"/>
              <a:t>Attn: T. Tellez</a:t>
            </a:r>
          </a:p>
          <a:p>
            <a:pPr marL="1322131" lvl="3"/>
            <a:r>
              <a:rPr lang="en-US" sz="1100" dirty="0"/>
              <a:t>5151 Murphy Canyon Rd., Suite 220,</a:t>
            </a:r>
          </a:p>
          <a:p>
            <a:pPr marL="1322131" lvl="3"/>
            <a:r>
              <a:rPr lang="en-US" sz="1100" dirty="0"/>
              <a:t>San Diego, CA 92123-4339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04118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Review CASAS Website resources.</a:t>
            </a:r>
            <a:endParaRPr lang="en-US" dirty="0">
              <a:cs typeface="Arial" charset="0"/>
            </a:endParaRPr>
          </a:p>
          <a:p>
            <a:pPr marL="228581" indent="-228581">
              <a:buFont typeface="+mj-lt"/>
              <a:buAutoNum type="arabicPeriod"/>
            </a:pPr>
            <a:r>
              <a:rPr lang="en-US" dirty="0">
                <a:cs typeface="Arial" charset="0"/>
              </a:rPr>
              <a:t>Explain to participants that the </a:t>
            </a:r>
            <a:r>
              <a:rPr lang="en-US" b="1" dirty="0" smtClean="0">
                <a:cs typeface="Arial" charset="0"/>
              </a:rPr>
              <a:t>Resource </a:t>
            </a:r>
            <a:r>
              <a:rPr lang="en-US" b="1" dirty="0">
                <a:cs typeface="Arial" charset="0"/>
              </a:rPr>
              <a:t>Section </a:t>
            </a:r>
            <a:r>
              <a:rPr lang="en-US" dirty="0">
                <a:cs typeface="Arial" charset="0"/>
              </a:rPr>
              <a:t>is for them to take back to their agencies. 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Encourage </a:t>
            </a:r>
            <a:r>
              <a:rPr lang="en-US" dirty="0">
                <a:cs typeface="Arial" charset="0"/>
              </a:rPr>
              <a:t>them to share these resources with other staff.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These </a:t>
            </a:r>
            <a:r>
              <a:rPr lang="en-US" dirty="0">
                <a:cs typeface="Arial" charset="0"/>
              </a:rPr>
              <a:t>are designed to generate discussion and may be used as staff development activities</a:t>
            </a:r>
            <a:r>
              <a:rPr lang="en-US" dirty="0" smtClean="0">
                <a:cs typeface="Arial" charset="0"/>
              </a:rPr>
              <a:t>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/>
              <a:t>Visit linked resources if time permits and Internet connection is available.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481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 smtClean="0"/>
              <a:t>Review the instructions listed on this slide.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 smtClean="0"/>
              <a:t>Set a start and end time.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 smtClean="0"/>
              <a:t>Before starting the Case Study, ask if anyone has questions.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796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 smtClean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 smtClean="0"/>
              <a:t>Review</a:t>
            </a:r>
            <a:r>
              <a:rPr lang="en-US" baseline="0" dirty="0" smtClean="0"/>
              <a:t> bullets.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50510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96">
              <a:defRPr/>
            </a:pPr>
            <a:r>
              <a:rPr lang="en-US" b="1" dirty="0"/>
              <a:t>PRESENTER/TRAINER NOTES: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Visit the CASAS website to read how agencies and programs across the country are using CASAS to assist adults functioning at or below a high school level in attaining the basic literacy skills to function effectively on the job, in the community, and in the family. 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See how programs establish comprehensive performance accountability systems, address core indicators of performance, integrate literacy and occupational skill instruction, and evaluate the effectiveness of adult education and literacy programs.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We invite you to </a:t>
            </a:r>
            <a:r>
              <a:rPr lang="en-US" b="1" dirty="0"/>
              <a:t>Share Your Story</a:t>
            </a:r>
            <a:r>
              <a:rPr lang="en-US" dirty="0"/>
              <a:t>!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b="1" dirty="0"/>
              <a:t>The Challenge </a:t>
            </a:r>
            <a:r>
              <a:rPr lang="en-US" dirty="0"/>
              <a:t>(briefly describe the challenge your program was facing)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b="1" dirty="0"/>
              <a:t>The Solution </a:t>
            </a:r>
            <a:r>
              <a:rPr lang="en-US" dirty="0"/>
              <a:t>(What did CASAS provide to help you overcome that challenge? Which CASAS assessments, resources, people/staff, etc. helped?)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b="1" dirty="0"/>
              <a:t>The Outcome </a:t>
            </a:r>
            <a:r>
              <a:rPr lang="en-US" dirty="0"/>
              <a:t>(what was the result of implementing CASAS?)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171435" indent="-171435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457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spcBef>
                <a:spcPct val="0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Participants complete their training by submitting verification </a:t>
            </a:r>
            <a:r>
              <a:rPr lang="en-US" dirty="0"/>
              <a:t>electronically.</a:t>
            </a:r>
            <a:endParaRPr lang="en-US" dirty="0">
              <a:cs typeface="Arial" charset="0"/>
            </a:endParaRP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Times New Roman" pitchFamily="18" charset="0"/>
              </a:rPr>
              <a:t>Distribute </a:t>
            </a:r>
            <a:r>
              <a:rPr lang="en-US" dirty="0">
                <a:hlinkClick r:id="rId3"/>
              </a:rPr>
              <a:t>Training Completion Directions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/>
              <a:t>(if not included in packets).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Review directions on how participants submit verification after they have attended the training.</a:t>
            </a:r>
          </a:p>
          <a:p>
            <a:pPr marL="633103" lvl="1" indent="-180887">
              <a:buFont typeface="Arial" pitchFamily="34" charset="0"/>
              <a:buChar char="•"/>
              <a:defRPr/>
            </a:pPr>
            <a:r>
              <a:rPr lang="en-US" dirty="0"/>
              <a:t>Ask participants to fill-in information for this training on the directions handout: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Workshop ID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Date of Training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Name of Trainer(s)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Training Location Name, Address, State</a:t>
            </a:r>
          </a:p>
          <a:p>
            <a:pPr marL="633103" lvl="1" indent="-180887">
              <a:buFont typeface="Arial" pitchFamily="34" charset="0"/>
              <a:buChar char="•"/>
              <a:defRPr/>
            </a:pPr>
            <a:r>
              <a:rPr lang="en-US" dirty="0"/>
              <a:t>They will need to include this information when verifying their training.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Arial" charset="0"/>
              </a:rPr>
              <a:t>This information is added to the CASAS contact database to verify training completion.</a:t>
            </a:r>
            <a:endParaRPr lang="en-US" dirty="0"/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pPr marL="228581" indent="-228581">
              <a:buFont typeface="+mj-lt"/>
              <a:buAutoNum type="arabicPeriod"/>
            </a:pPr>
            <a:endParaRPr lang="en-US" dirty="0"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78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Be sure all participants signed the Sign-in-Sheet.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b="1" i="1" dirty="0"/>
              <a:t>IMPORTANT! </a:t>
            </a:r>
          </a:p>
          <a:p>
            <a:pPr marL="630936" lvl="1" indent="-228596" defTabSz="914381">
              <a:buFont typeface="Arial" panose="020B0604020202020204" pitchFamily="34" charset="0"/>
              <a:buChar char="•"/>
              <a:defRPr/>
            </a:pPr>
            <a:r>
              <a:rPr lang="en-US" dirty="0"/>
              <a:t>Remind participants that their training is </a:t>
            </a:r>
            <a:r>
              <a:rPr lang="en-US" u="sng" dirty="0"/>
              <a:t>not</a:t>
            </a:r>
            <a:r>
              <a:rPr lang="en-US" dirty="0"/>
              <a:t> official until they follow directions for completing training verification </a:t>
            </a:r>
            <a:r>
              <a:rPr lang="en-US" u="sng" dirty="0"/>
              <a:t>online</a:t>
            </a:r>
            <a:r>
              <a:rPr lang="en-US" dirty="0"/>
              <a:t>.</a:t>
            </a:r>
          </a:p>
          <a:p>
            <a:pPr marL="633103" lvl="1" indent="-180887">
              <a:buFont typeface="Arial" pitchFamily="34" charset="0"/>
              <a:buChar char="•"/>
              <a:defRPr/>
            </a:pPr>
            <a:r>
              <a:rPr lang="en-US" dirty="0"/>
              <a:t>Make sure participants </a:t>
            </a:r>
            <a:r>
              <a:rPr lang="en-US" dirty="0" smtClean="0"/>
              <a:t>fill-in </a:t>
            </a:r>
            <a:r>
              <a:rPr lang="en-US" dirty="0"/>
              <a:t>information for this training on the directions </a:t>
            </a:r>
            <a:r>
              <a:rPr lang="en-US" dirty="0" smtClean="0"/>
              <a:t>handout before leaving:</a:t>
            </a:r>
            <a:endParaRPr lang="en-US" dirty="0"/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Workshop ID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Date of Training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Name of Trainer(s)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Training Location Name, Address, State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Turn in the completed </a:t>
            </a:r>
            <a:r>
              <a:rPr lang="en-US" b="1" dirty="0"/>
              <a:t>Sign-In Sh</a:t>
            </a:r>
            <a:r>
              <a:rPr lang="en-US" dirty="0"/>
              <a:t>eet to CASAS within </a:t>
            </a:r>
            <a:r>
              <a:rPr lang="en-US" u="sng" dirty="0"/>
              <a:t>one week </a:t>
            </a:r>
            <a:r>
              <a:rPr lang="en-US" dirty="0"/>
              <a:t>of completed training.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2015-16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557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/>
              <a:t>Review bullets.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1307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i="1" dirty="0"/>
              <a:t>“Here are some questions to help you think about CASAS implementation at your agency.”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Take a few minutes and work on </a:t>
            </a:r>
            <a:r>
              <a:rPr lang="en-US" b="1" dirty="0"/>
              <a:t>Activity </a:t>
            </a:r>
            <a:r>
              <a:rPr lang="en-US" b="1" dirty="0" smtClean="0"/>
              <a:t>1</a:t>
            </a:r>
            <a:r>
              <a:rPr lang="en-US" dirty="0" smtClean="0"/>
              <a:t>.</a:t>
            </a:r>
            <a:endParaRPr lang="en-US" dirty="0"/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Elicit a few responses afterwards.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Point out similarities and differences between agencies.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Explain that you will allow time at the end of the session for any questions if needed.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5609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pPr defTabSz="914319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next few slides present topics to share with staff at your agency.</a:t>
            </a:r>
          </a:p>
          <a:p>
            <a:pPr marL="228581" indent="-22858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Time permitting, discuss a few of the topics as a group.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8676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2434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0843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88" y="6096000"/>
            <a:ext cx="9144001" cy="76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1588" y="1371600"/>
            <a:ext cx="9144001" cy="449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52400"/>
            <a:ext cx="36385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04800" y="1600200"/>
            <a:ext cx="7239000" cy="18288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3733800" y="3733800"/>
            <a:ext cx="5103283" cy="1905000"/>
          </a:xfrm>
        </p:spPr>
        <p:txBody>
          <a:bodyPr>
            <a:normAutofit/>
          </a:bodyPr>
          <a:lstStyle>
            <a:lvl1pPr marL="0" indent="0" algn="r">
              <a:lnSpc>
                <a:spcPct val="200000"/>
              </a:lnSpc>
              <a:buNone/>
              <a:defRPr sz="1800" b="0">
                <a:solidFill>
                  <a:srgbClr val="005596"/>
                </a:solidFill>
                <a:latin typeface="Trebuchet MS" pitchFamily="34" charset="0"/>
                <a:cs typeface="Arial" pitchFamily="34" charset="0"/>
              </a:defRPr>
            </a:lvl1pPr>
            <a:lvl2pPr marL="457200" indent="0" algn="r">
              <a:lnSpc>
                <a:spcPct val="200000"/>
              </a:lnSpc>
              <a:buNone/>
              <a:defRPr sz="1800">
                <a:solidFill>
                  <a:srgbClr val="005596"/>
                </a:solidFill>
              </a:defRPr>
            </a:lvl2pPr>
            <a:lvl3pPr marL="914400" indent="0" algn="r">
              <a:lnSpc>
                <a:spcPct val="200000"/>
              </a:lnSpc>
              <a:buNone/>
              <a:defRPr sz="1800">
                <a:solidFill>
                  <a:srgbClr val="005596"/>
                </a:solidFill>
              </a:defRPr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3979513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88" y="2341563"/>
            <a:ext cx="9145588" cy="46037"/>
          </a:xfrm>
          <a:prstGeom prst="rect">
            <a:avLst/>
          </a:prstGeom>
          <a:solidFill>
            <a:srgbClr val="005596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-1588" y="0"/>
            <a:ext cx="9144001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00" y="163513"/>
            <a:ext cx="2190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-1588" y="6477000"/>
            <a:ext cx="9144001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8769350" cy="1476375"/>
          </a:xfrm>
        </p:spPr>
        <p:txBody>
          <a:bodyPr anchor="b">
            <a:normAutofit/>
          </a:bodyPr>
          <a:lstStyle>
            <a:lvl1pPr algn="l">
              <a:buNone/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733800"/>
          </a:xfrm>
        </p:spPr>
        <p:txBody>
          <a:bodyPr/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0"/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3CD6F-68FF-4A4F-893A-32D4604559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 b="0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882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763000" cy="533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1588" y="0"/>
            <a:ext cx="6561138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DDD3-551C-47B0-B340-8566AFD08F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462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51355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7551"/>
            <a:ext cx="4038600" cy="513892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-1588" y="0"/>
            <a:ext cx="6561138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F3CDF-A981-4EE4-A628-17C2454E1C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14256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-1588" y="0"/>
            <a:ext cx="9144001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7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00" y="163513"/>
            <a:ext cx="2190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-1588" y="6477000"/>
            <a:ext cx="9144001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A79D"/>
              </a:solidFill>
            </a:endParaRPr>
          </a:p>
        </p:txBody>
      </p:sp>
      <p:sp>
        <p:nvSpPr>
          <p:cNvPr id="1029" name="Title Placeholder 8"/>
          <p:cNvSpPr>
            <a:spLocks noGrp="1"/>
          </p:cNvSpPr>
          <p:nvPr userDrawn="1">
            <p:ph type="title"/>
          </p:nvPr>
        </p:nvSpPr>
        <p:spPr bwMode="auto">
          <a:xfrm>
            <a:off x="-1588" y="0"/>
            <a:ext cx="656113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" name="Rectangle 6"/>
          <p:cNvSpPr>
            <a:spLocks noGrp="1" noChangeArrowheads="1"/>
          </p:cNvSpPr>
          <p:nvPr userDrawn="1">
            <p:ph type="sldNum" sz="quarter" idx="4"/>
          </p:nvPr>
        </p:nvSpPr>
        <p:spPr>
          <a:xfrm>
            <a:off x="6934200" y="6521450"/>
            <a:ext cx="2133600" cy="247650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b="1" smtClean="0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19DEF598-1556-4A88-9E64-20BFC217BAF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031" name="Rectangle 5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152400" y="838200"/>
            <a:ext cx="8610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152400" y="6521450"/>
            <a:ext cx="3124200" cy="304800"/>
          </a:xfrm>
          <a:prstGeom prst="rect">
            <a:avLst/>
          </a:prstGeom>
        </p:spPr>
        <p:txBody>
          <a:bodyPr/>
          <a:lstStyle>
            <a:lvl1pPr eaLnBrk="1" hangingPunct="1">
              <a:defRPr sz="1100" b="1">
                <a:solidFill>
                  <a:srgbClr val="FFFFFF"/>
                </a:solidFill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CASAS National Summer Institute 2016</a:t>
            </a:r>
            <a:endParaRPr lang="en-US" b="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Wingdings" panose="05000000000000000000" pitchFamily="2" charset="2"/>
        <a:buChar char="§"/>
        <a:defRPr sz="2800">
          <a:solidFill>
            <a:schemeClr val="tx1"/>
          </a:solidFill>
          <a:latin typeface="Trebuchet MS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rebuchet MS" panose="020B0603020202020204" pitchFamily="34" charset="0"/>
        <a:buChar char="–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casas-basic-skills-content-standards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sample-test-items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s://www.casas.org/product-overviews/curriculum-management-instruction/casas-basic-skills-content-standards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sample-test-items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24.png"/><Relationship Id="rId4" Type="http://schemas.openxmlformats.org/officeDocument/2006/relationships/hyperlink" Target="https://www.casas.org/product-overviews/curriculum-management-instruction/quicksearch-online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low-level-literacy-curriculum-modules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training-and-support" TargetMode="External"/><Relationship Id="rId7" Type="http://schemas.openxmlformats.org/officeDocument/2006/relationships/hyperlink" Target="https://www.casas.org/social-media-newsroom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sas.org/business-and-industry" TargetMode="External"/><Relationship Id="rId5" Type="http://schemas.openxmlformats.org/officeDocument/2006/relationships/hyperlink" Target="https://www.casas.org/workforce-development" TargetMode="External"/><Relationship Id="rId4" Type="http://schemas.openxmlformats.org/officeDocument/2006/relationships/hyperlink" Target="https://www.casas.org/education-providers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s://www.casas.org/social-media-newsroom/success-stories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training.casas.org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2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sas.org/" TargetMode="Externa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2.casas.org/online_registration/" TargetMode="External"/><Relationship Id="rId5" Type="http://schemas.openxmlformats.org/officeDocument/2006/relationships/hyperlink" Target="mailto:techsupport@casas.org" TargetMode="External"/><Relationship Id="rId4" Type="http://schemas.openxmlformats.org/officeDocument/2006/relationships/hyperlink" Target="mailto:casas@casas.org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ASASsystem" TargetMode="External"/><Relationship Id="rId3" Type="http://schemas.openxmlformats.org/officeDocument/2006/relationships/hyperlink" Target="https://twitter.com/CASASsystem" TargetMode="External"/><Relationship Id="rId7" Type="http://schemas.openxmlformats.org/officeDocument/2006/relationships/image" Target="../media/image30.jpeg"/><Relationship Id="rId2" Type="http://schemas.openxmlformats.org/officeDocument/2006/relationships/hyperlink" Target="http://www.casas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user/CASASAssessment" TargetMode="External"/><Relationship Id="rId11" Type="http://schemas.openxmlformats.org/officeDocument/2006/relationships/image" Target="../media/image32.jpeg"/><Relationship Id="rId5" Type="http://schemas.openxmlformats.org/officeDocument/2006/relationships/hyperlink" Target="http://www.facebook.com/CASASsystem" TargetMode="External"/><Relationship Id="rId10" Type="http://schemas.openxmlformats.org/officeDocument/2006/relationships/hyperlink" Target="https://www.youtube.com/user/CASASAssessment" TargetMode="External"/><Relationship Id="rId4" Type="http://schemas.openxmlformats.org/officeDocument/2006/relationships/hyperlink" Target="https://twitter.com/hashtag/casassi2016" TargetMode="External"/><Relationship Id="rId9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>
          <a:xfrm>
            <a:off x="457200" y="1905000"/>
            <a:ext cx="7467600" cy="1447800"/>
          </a:xfrm>
        </p:spPr>
        <p:txBody>
          <a:bodyPr/>
          <a:lstStyle/>
          <a:p>
            <a:r>
              <a:rPr lang="en-US" altLang="en-US" sz="3600" dirty="0" smtClean="0"/>
              <a:t>Beyond Implementation Training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>
          <a:xfrm>
            <a:off x="3733800" y="3733800"/>
            <a:ext cx="5103813" cy="19050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/>
              <a:t>Pretest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Who administers the pretests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Do teachers receive test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If so, how soon after testing do instructors receive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How do teachers use test results?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4" descr="\\WEB1\www\www2.casas.org\htdocs\Images\Moodle\CASAS_IT\Share_Resul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38600"/>
            <a:ext cx="3352800" cy="22098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20493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/>
              <a:t>Using Results to Inform Instruction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Does your agency use </a:t>
            </a:r>
          </a:p>
          <a:p>
            <a:pPr marL="341313" indent="-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/>
              <a:t>	a set curriculum?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If not, do instructors </a:t>
            </a:r>
          </a:p>
          <a:p>
            <a:pPr marL="341313" indent="-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/>
              <a:t>	develop their own curriculum?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Do instructors use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/>
              <a:t>	test results to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/>
              <a:t>	enhance instruction?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2" descr="\\WEB1\www\www2.casas.org\htdocs\Images\Moodle\CASAS_IT\Teacher_calling_on_stud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76400"/>
            <a:ext cx="3124200" cy="411732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60523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/>
              <a:t>Post-Test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What is the interval between pre- and post-testing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Who administers the post-tests?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How soon do instructors receive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How are results used?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90258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/>
              <a:t>Reporting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What does the data collection and reporting system look like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How do administrators use test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Who reports the results to the state (or your agency’s funding source)?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3" descr="\\WEB1\www\www2.casas.org\htdocs\Images\Moodle\Photos.com\1086962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733800"/>
            <a:ext cx="3886200" cy="251561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34561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/>
              <a:t>Professional Development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What professional development opportunities are available at your agency?</a:t>
            </a:r>
          </a:p>
          <a:p>
            <a:pPr lvl="1"/>
            <a:r>
              <a:rPr lang="en-US" dirty="0" smtClean="0"/>
              <a:t>Staff meeting</a:t>
            </a:r>
          </a:p>
          <a:p>
            <a:pPr lvl="1"/>
            <a:r>
              <a:rPr lang="en-US" dirty="0" smtClean="0"/>
              <a:t>Workshops</a:t>
            </a:r>
          </a:p>
          <a:p>
            <a:pPr lvl="1"/>
            <a:r>
              <a:rPr lang="en-US" dirty="0" smtClean="0"/>
              <a:t>Seminars</a:t>
            </a:r>
          </a:p>
          <a:p>
            <a:pPr lvl="1"/>
            <a:r>
              <a:rPr lang="en-US" dirty="0" smtClean="0"/>
              <a:t>Conferences</a:t>
            </a:r>
          </a:p>
          <a:p>
            <a:pPr lvl="1"/>
            <a:r>
              <a:rPr lang="en-US" dirty="0" smtClean="0"/>
              <a:t>Continuing Education Units (CEUs)</a:t>
            </a:r>
          </a:p>
          <a:p>
            <a:pPr lvl="1"/>
            <a:r>
              <a:rPr lang="en-US" dirty="0" smtClean="0"/>
              <a:t>Other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2" descr="\\WEB1\www\www2.casas.org\htdocs\Images\Moodle\CASAS_IT\Teacher_in_front_of_studen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186375"/>
            <a:ext cx="2971800" cy="405292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88095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/>
              <a:t>Rewards and Challenges</a:t>
            </a:r>
          </a:p>
          <a:p>
            <a:pPr marL="0" indent="0">
              <a:buNone/>
            </a:pPr>
            <a:r>
              <a:rPr lang="en-US" dirty="0" smtClean="0"/>
              <a:t>Consider your role in your agency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Write down one of the biggest rewards you have felt in your </a:t>
            </a:r>
            <a:r>
              <a:rPr lang="en-US" sz="2400" dirty="0" smtClean="0"/>
              <a:t>job.</a:t>
            </a: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Write down one of the biggest challenges you’ve encountered in your job.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558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Advantages of using 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CASAS </a:t>
            </a:r>
            <a:r>
              <a:rPr lang="en-US" dirty="0"/>
              <a:t>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Competency Coding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Content Standards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13CD6F-68FF-4A4F-893A-32D4604559AB}" type="slidenum">
              <a:rPr kumimoji="0" lang="en-US" altLang="en-US" sz="11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1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CASAS National Summer Institute 2016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590800"/>
            <a:ext cx="1371600" cy="56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438599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Using</a:t>
            </a:r>
            <a:endParaRPr lang="en-US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Access anywhere with Internet connection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Provides synchronized “real-time” date for accurate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Reports available immediately after test administration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Streamline assessment and placement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Replace Appraisal with short, computer-adaptive locator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Administer locator + pretest in one </a:t>
            </a:r>
            <a:r>
              <a:rPr lang="en-US" sz="2000" dirty="0" smtClean="0"/>
              <a:t>sitting</a:t>
            </a:r>
            <a:endParaRPr lang="en-US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Automatically assigns next test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1600200"/>
            <a:ext cx="1600201" cy="71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" y="690476"/>
            <a:ext cx="8769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>
                <a:solidFill>
                  <a:srgbClr val="005596"/>
                </a:solidFill>
              </a:rPr>
              <a:t>Nationally recognized system for computer delivery of standardized and adaptive </a:t>
            </a:r>
            <a:r>
              <a:rPr lang="en-US" sz="1600" i="1" dirty="0" smtClean="0">
                <a:solidFill>
                  <a:srgbClr val="005596"/>
                </a:solidFill>
              </a:rPr>
              <a:t>assessments</a:t>
            </a:r>
            <a:endParaRPr lang="en-US" sz="1600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1353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CASAS 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Key component and building block of CASAS system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information do you get from a competency?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link between competencies and test items?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the competencies to help plan instruction?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Why are competencies important in the larger picture of assessment and instruction?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18286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Coding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7.7.4 Demonstrate ability to use e-mail and other messaging systems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Content Area: Learning and Thinking Skills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Area: 7.7 – Demonstrate the ability to use information and communication technology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Statement: Demonstrate ability to use e-mail and other messaging systems</a:t>
            </a:r>
          </a:p>
          <a:p>
            <a:pPr lvl="1"/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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Complete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Activity 2 in your packet.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63356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Welcome!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you completed </a:t>
            </a:r>
          </a:p>
          <a:p>
            <a:pPr marL="0" indent="341313">
              <a:buNone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Implementation Training?</a:t>
            </a:r>
          </a:p>
          <a:p>
            <a:pPr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This training is for participants who: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completed CASAS Implementation Training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Want to expand their CASAS knowledge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Need to be recertified in CASAS Implementation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268" name="Slide Number Placeholder 7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C28FC781-BCBE-432C-90BA-98D9C1A88820}" type="slidenum">
              <a:rPr lang="en-US" altLang="en-US" sz="1100" smtClean="0">
                <a:solidFill>
                  <a:srgbClr val="FFFFFF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1100" smtClean="0">
              <a:solidFill>
                <a:srgbClr val="FFFFFF"/>
              </a:solidFill>
            </a:endParaRPr>
          </a:p>
        </p:txBody>
      </p:sp>
      <p:sp>
        <p:nvSpPr>
          <p:cNvPr id="1126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100" smtClean="0">
                <a:solidFill>
                  <a:schemeClr val="bg1"/>
                </a:solidFill>
              </a:rPr>
              <a:t>CASAS National Summer Institute 2016</a:t>
            </a:r>
          </a:p>
        </p:txBody>
      </p:sp>
      <p:pic>
        <p:nvPicPr>
          <p:cNvPr id="6" name="Picture 2" descr="\\FS\Files\Image Bank\photosWebsite\websiteNew\EducationProviders_option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838200"/>
            <a:ext cx="3581400" cy="247593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a task area?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Where do you find task areas on CASAS reports?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link between task areas and test items?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task areas to help plan instruction?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If so, how?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323717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Reading and Math Task Areas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Forms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Charts, maps, consumer billings, matrices, graphs, or tables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Stories, articles, paragraphs, sentences, directions, or pictures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Signs, price tags, ads, or product labels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Measurement scales and diagrams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26581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</a:t>
            </a: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Areas and Item 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Listening Item Types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Picture prompts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Comprehension questions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Predict next line of dialogue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Identify true statement based on prompt</a:t>
            </a: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Review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24952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Content 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Standards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are Content Standards?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Why are they important?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Does your program promote using Content Standards to help plan instruction? If so, how?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3" descr="\\FS\Files\Image Bank\Approved Photos Images Logos\Photobank- PhotosPhotos_com\Images by Category\School, office materials\Books\192715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352800"/>
            <a:ext cx="4191000" cy="2743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48359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Content Standards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Clear statements of skills that students need at specific levels</a:t>
            </a:r>
          </a:p>
          <a:p>
            <a:pPr lvl="1"/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Example: Interpret simple written instructions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Identify the underlying basic skills associated with CASAS 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Support instructional planning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Available in reading, math, and listening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CASAS Reading Content Standards have been aligned with the Common Core State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Standards</a:t>
            </a:r>
          </a:p>
          <a:p>
            <a:pPr marL="0" indent="0">
              <a:buNone/>
            </a:pPr>
            <a:endParaRPr lang="en-US" sz="2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3" indent="0"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	        Download </a:t>
            </a:r>
            <a:r>
              <a:rPr lang="en-US" sz="1600" i="1" dirty="0">
                <a:solidFill>
                  <a:srgbClr val="FFFFFF">
                    <a:lumMod val="50000"/>
                  </a:srgbClr>
                </a:solidFill>
                <a:sym typeface="Symbol"/>
              </a:rPr>
              <a:t>CASAS Content Standards 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at:</a:t>
            </a:r>
            <a:r>
              <a:rPr lang="en-US" sz="1600" dirty="0">
                <a:solidFill>
                  <a:srgbClr val="005596"/>
                </a:solidFill>
                <a:sym typeface="Symbol"/>
              </a:rPr>
              <a:t>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www.casas.org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&gt; Product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Overviews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&gt;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	        Curriculum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Management &amp; Instruction &gt; CASAS Basic Skills Content Standards</a:t>
            </a:r>
            <a:endParaRPr lang="en-US" sz="1600" dirty="0">
              <a:solidFill>
                <a:srgbClr val="005596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334000"/>
            <a:ext cx="12700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416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Standards</a:t>
            </a:r>
          </a:p>
          <a:p>
            <a:pPr lvl="1"/>
            <a:r>
              <a:rPr lang="en-US" dirty="0" smtClean="0"/>
              <a:t>Categories for Reading, Listening, and Math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32EAF-AD3F-4A2D-84D2-88C8FBA610F7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914400" y="2057400"/>
          <a:ext cx="73152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6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Reading Content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R1 Beginning Literacy/Phonics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R2 Vocabulary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R3 General Reading Comprehension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R4 Text in Format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R5 Reference Materials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R6 Reading Strategies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R7 Reading and Thinking Skills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R8 Academic-Oriented Skills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R9 Literary Analysis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38328" y="4267176"/>
          <a:ext cx="4114800" cy="1981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652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Listening Content</a:t>
                      </a:r>
                      <a:r>
                        <a:rPr lang="en-US" sz="1600" baseline="0" dirty="0" smtClean="0"/>
                        <a:t>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marT="45732" marB="457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L1 Phonology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L2 Vocabulary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L3 Grammar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L4 General Discourse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L5 Informational Discourse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L6 Strategies and Critical Thinking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 marR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4681728" y="4267236"/>
          <a:ext cx="4114800" cy="1981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752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Math Content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M1 Number sense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M2 Algebra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M3 Geometry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M4 Measurement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M5 Statistics, Data Analysis and Probability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 marT="45702" marB="4570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2015-16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4592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Using Content Standards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Add visual here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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Complete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Activity 3 in your packet.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900237"/>
            <a:ext cx="8763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614070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to Support Instruction</a:t>
            </a:r>
            <a:endParaRPr lang="en-US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Maximize your curriculum design and instruction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Test Results, Data, and Reports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Complimentary Online CASAS Resources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CASAS Content Standards Worksheets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Sample Test Items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err="1" smtClean="0"/>
              <a:t>QuickSearch</a:t>
            </a:r>
            <a:r>
              <a:rPr lang="en-US" dirty="0" smtClean="0"/>
              <a:t> Online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Curriculum Modules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92766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/>
              <a:t>Manual</a:t>
            </a:r>
          </a:p>
          <a:p>
            <a:pPr marL="0" indent="0">
              <a:buNone/>
            </a:pPr>
            <a:r>
              <a:rPr lang="en-US" sz="3200" dirty="0"/>
              <a:t>Report</a:t>
            </a:r>
          </a:p>
          <a:p>
            <a:pPr indent="-182880">
              <a:buFont typeface="Symbol" pitchFamily="18" charset="2"/>
              <a:buChar char="-"/>
            </a:pPr>
            <a:r>
              <a:rPr lang="en-US" dirty="0">
                <a:sym typeface="Symbol"/>
              </a:rPr>
              <a:t> </a:t>
            </a:r>
            <a:r>
              <a:rPr lang="en-US" sz="2400" dirty="0">
                <a:sym typeface="Symbol"/>
              </a:rPr>
              <a:t>per form</a:t>
            </a:r>
          </a:p>
          <a:p>
            <a:pPr indent="-182880">
              <a:buFont typeface="Symbol" pitchFamily="18" charset="2"/>
              <a:buChar char="-"/>
            </a:pPr>
            <a:r>
              <a:rPr lang="en-US" sz="2400" dirty="0">
                <a:sym typeface="Symbol"/>
              </a:rPr>
              <a:t> per class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to Support Instruction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5"/>
          <p:cNvPicPr>
            <a:picLocks noGrp="1" noChangeAspect="1" noChangeArrowheads="1"/>
          </p:cNvPicPr>
          <p:nvPr/>
        </p:nvPicPr>
        <p:blipFill rotWithShape="1">
          <a:blip r:embed="rId3" cstate="screen"/>
          <a:srcRect l="3055" r="2500" b="20531"/>
          <a:stretch/>
        </p:blipFill>
        <p:spPr bwMode="auto">
          <a:xfrm>
            <a:off x="2133600" y="936625"/>
            <a:ext cx="6705600" cy="5334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3771830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/>
              <a:t>Manual 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Report</a:t>
            </a:r>
          </a:p>
          <a:p>
            <a:pPr marL="0" indent="0">
              <a:buNone/>
            </a:pPr>
            <a:r>
              <a:rPr lang="en-US" sz="2400" dirty="0"/>
              <a:t>— </a:t>
            </a:r>
            <a:r>
              <a:rPr lang="en-US" sz="2400" dirty="0" smtClean="0"/>
              <a:t>per form</a:t>
            </a:r>
          </a:p>
          <a:p>
            <a:pPr marL="0" indent="0">
              <a:buNone/>
            </a:pPr>
            <a:r>
              <a:rPr lang="en-US" sz="2400" dirty="0" smtClean="0"/>
              <a:t>— per class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5" descr="83RCP_cOMPLET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90800" y="914400"/>
            <a:ext cx="6324600" cy="5330952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06900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Content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training covers:</a:t>
            </a:r>
          </a:p>
          <a:p>
            <a:pPr lvl="1"/>
            <a:r>
              <a:rPr lang="en-US" dirty="0" smtClean="0"/>
              <a:t>Pre-assessment</a:t>
            </a:r>
          </a:p>
          <a:p>
            <a:pPr lvl="1"/>
            <a:r>
              <a:rPr lang="en-US" dirty="0" smtClean="0"/>
              <a:t>Implementation at your agency</a:t>
            </a:r>
          </a:p>
          <a:p>
            <a:pPr lvl="1"/>
            <a:r>
              <a:rPr lang="en-US" dirty="0" smtClean="0"/>
              <a:t>Evaluating implementation effectiveness</a:t>
            </a:r>
          </a:p>
          <a:p>
            <a:pPr lvl="1"/>
            <a:r>
              <a:rPr lang="en-US" dirty="0" smtClean="0"/>
              <a:t>Review of CASAS</a:t>
            </a:r>
          </a:p>
          <a:p>
            <a:pPr lvl="1"/>
            <a:r>
              <a:rPr lang="en-US" dirty="0" smtClean="0"/>
              <a:t>Resources to support instruction</a:t>
            </a:r>
          </a:p>
          <a:p>
            <a:pPr lvl="1"/>
            <a:r>
              <a:rPr lang="en-US" dirty="0" smtClean="0"/>
              <a:t>Resource for your program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3180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Advantages of Using 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Advantage Teachers!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Automates test scoring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Calculates student learning gains by class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Produces customized class reports to help plan instruction</a:t>
            </a:r>
          </a:p>
          <a:p>
            <a:pPr marL="0" indent="0">
              <a:buNone/>
            </a:pPr>
            <a:r>
              <a:rPr lang="en-US" sz="2400" dirty="0" smtClean="0"/>
              <a:t>Advantage Administrators!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Provides reports to meet accountability standards and measure program effectiveness.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Tracks students enrolled in multiple programs.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580007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" y="703171"/>
            <a:ext cx="8769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5596"/>
                </a:solidFill>
              </a:rPr>
              <a:t>Nationally recognized learner management and accountability software</a:t>
            </a:r>
            <a:endParaRPr lang="en-US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642710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smtClean="0"/>
              <a:t>Advantages of Using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429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Advantage Decision Makers!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Generates NRS reports according to WOIA federal guidelines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Rolls up data from local to regional to state level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Provides aggregated statewide data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52575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4800" y="655419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5596"/>
                </a:solidFill>
              </a:rPr>
              <a:t>Nationally recognized learner management and accountability software</a:t>
            </a:r>
            <a:endParaRPr lang="en-US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969880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0" y="685800"/>
            <a:ext cx="2058988" cy="6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1388" y="933450"/>
            <a:ext cx="6795684" cy="55435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4800" y="1646925"/>
            <a:ext cx="18149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dirty="0">
                <a:latin typeface="Trebuchet MS" panose="020B0603020202020204" pitchFamily="34" charset="0"/>
              </a:rPr>
              <a:t>Sample report displays the competency number per test item and student item responses sorted by percentage correct. </a:t>
            </a:r>
          </a:p>
          <a:p>
            <a:pPr indent="-182880">
              <a:buFont typeface="Symbol" pitchFamily="18" charset="2"/>
              <a:buChar char="-"/>
            </a:pPr>
            <a:r>
              <a:rPr lang="en-US" sz="2000" dirty="0">
                <a:latin typeface="Trebuchet MS" panose="020B0603020202020204" pitchFamily="34" charset="0"/>
                <a:sym typeface="Symbol"/>
              </a:rPr>
              <a:t> per form</a:t>
            </a:r>
          </a:p>
          <a:p>
            <a:pPr indent="-182880">
              <a:buFont typeface="Symbol" pitchFamily="18" charset="2"/>
              <a:buChar char="-"/>
            </a:pPr>
            <a:r>
              <a:rPr lang="en-US" sz="2000" dirty="0">
                <a:latin typeface="Trebuchet MS" panose="020B0603020202020204" pitchFamily="34" charset="0"/>
                <a:sym typeface="Symbol"/>
              </a:rPr>
              <a:t> per class</a:t>
            </a:r>
            <a:endParaRPr lang="en-US" sz="20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658399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694899"/>
            <a:ext cx="2362201" cy="676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799" y="1621904"/>
            <a:ext cx="2133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rebuchet MS" panose="020B0603020202020204" pitchFamily="34" charset="0"/>
              </a:rPr>
              <a:t>Sample report </a:t>
            </a:r>
          </a:p>
          <a:p>
            <a:r>
              <a:rPr lang="en-US" sz="2400" dirty="0" smtClean="0">
                <a:latin typeface="Trebuchet MS" panose="020B0603020202020204" pitchFamily="34" charset="0"/>
              </a:rPr>
              <a:t>displays </a:t>
            </a:r>
          </a:p>
          <a:p>
            <a:r>
              <a:rPr lang="en-US" sz="2400" dirty="0" smtClean="0">
                <a:latin typeface="Trebuchet MS" panose="020B0603020202020204" pitchFamily="34" charset="0"/>
              </a:rPr>
              <a:t>competencies</a:t>
            </a:r>
          </a:p>
          <a:p>
            <a:r>
              <a:rPr lang="en-US" sz="2400" dirty="0" smtClean="0">
                <a:latin typeface="Trebuchet MS" panose="020B0603020202020204" pitchFamily="34" charset="0"/>
              </a:rPr>
              <a:t>assessed in </a:t>
            </a:r>
          </a:p>
          <a:p>
            <a:r>
              <a:rPr lang="en-US" sz="2400" dirty="0" smtClean="0">
                <a:latin typeface="Trebuchet MS" panose="020B0603020202020204" pitchFamily="34" charset="0"/>
              </a:rPr>
              <a:t>math and reading.</a:t>
            </a:r>
            <a:endParaRPr lang="en-US" sz="2400" dirty="0">
              <a:latin typeface="Trebuchet MS" panose="020B0603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941387"/>
            <a:ext cx="6281736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017142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2362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52400" y="1788974"/>
            <a:ext cx="2133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rebuchet MS" panose="020B0603020202020204" pitchFamily="34" charset="0"/>
              </a:rPr>
              <a:t>Sample report displays competencies assessed in listening and reading.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9200" y="1026318"/>
            <a:ext cx="6457950" cy="522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96707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2362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819400" y="835025"/>
            <a:ext cx="6055894" cy="5486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8600" y="1571625"/>
            <a:ext cx="24384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dirty="0">
                <a:latin typeface="Trebuchet MS" panose="020B0603020202020204" pitchFamily="34" charset="0"/>
              </a:rPr>
              <a:t>Sample shows test results by displaying the competency number and statement for each test item and if the student correctly answered the item. </a:t>
            </a:r>
          </a:p>
          <a:p>
            <a:pPr indent="-182880">
              <a:buFont typeface="Symbol" pitchFamily="18" charset="2"/>
              <a:buChar char="-"/>
            </a:pPr>
            <a:r>
              <a:rPr lang="en-US" sz="2000" dirty="0">
                <a:latin typeface="Trebuchet MS" panose="020B0603020202020204" pitchFamily="34" charset="0"/>
                <a:sym typeface="Symbol"/>
              </a:rPr>
              <a:t> per form</a:t>
            </a:r>
          </a:p>
          <a:p>
            <a:pPr indent="-182880">
              <a:buFont typeface="Symbol" pitchFamily="18" charset="2"/>
              <a:buChar char="-"/>
            </a:pPr>
            <a:r>
              <a:rPr lang="en-US" sz="2000" dirty="0">
                <a:latin typeface="Trebuchet MS" panose="020B0603020202020204" pitchFamily="34" charset="0"/>
                <a:sym typeface="Symbol"/>
              </a:rPr>
              <a:t> per student</a:t>
            </a:r>
            <a:endParaRPr lang="en-US" sz="20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85212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CASAS Content Standards Worksheets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Help </a:t>
            </a:r>
            <a:r>
              <a:rPr lang="en-US" dirty="0"/>
              <a:t>teachers prioritize Competencies and Content Standards for classroom instruction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Basic Skills Content Standards by Test Item </a:t>
            </a:r>
            <a:r>
              <a:rPr lang="en-US" dirty="0" smtClean="0"/>
              <a:t>Correlations</a:t>
            </a:r>
          </a:p>
          <a:p>
            <a:pPr lvl="2"/>
            <a:r>
              <a:rPr lang="en-US" dirty="0"/>
              <a:t>Provide </a:t>
            </a:r>
            <a:r>
              <a:rPr lang="en-US" dirty="0" smtClean="0"/>
              <a:t>information </a:t>
            </a:r>
            <a:r>
              <a:rPr lang="en-US" dirty="0"/>
              <a:t>about the basic skills content standards contained in each test </a:t>
            </a:r>
            <a:r>
              <a:rPr lang="en-US" dirty="0" smtClean="0"/>
              <a:t>form.</a:t>
            </a:r>
          </a:p>
          <a:p>
            <a:pPr lvl="1"/>
            <a:r>
              <a:rPr lang="en-US" dirty="0" smtClean="0"/>
              <a:t>Student </a:t>
            </a:r>
            <a:r>
              <a:rPr lang="en-US" dirty="0"/>
              <a:t>Performance by Content </a:t>
            </a:r>
            <a:r>
              <a:rPr lang="en-US" dirty="0" smtClean="0"/>
              <a:t>Standard</a:t>
            </a:r>
          </a:p>
          <a:p>
            <a:pPr lvl="2"/>
            <a:r>
              <a:rPr lang="en-US" dirty="0" smtClean="0"/>
              <a:t>Documents </a:t>
            </a:r>
            <a:r>
              <a:rPr lang="en-US" dirty="0"/>
              <a:t>correlate CASAS test items to CASAS Basic Skills Content </a:t>
            </a:r>
            <a:r>
              <a:rPr lang="en-US" dirty="0" smtClean="0"/>
              <a:t>Standards.</a:t>
            </a:r>
          </a:p>
          <a:p>
            <a:pPr marL="1280160" lvl="1" indent="0">
              <a:spcBef>
                <a:spcPts val="0"/>
              </a:spcBef>
              <a:buNone/>
            </a:pPr>
            <a:endParaRPr lang="en-US" sz="1200" dirty="0" smtClean="0">
              <a:solidFill>
                <a:srgbClr val="FFFFFF">
                  <a:lumMod val="50000"/>
                </a:srgbClr>
              </a:solidFill>
              <a:sym typeface="Symbol"/>
            </a:endParaRPr>
          </a:p>
          <a:p>
            <a:pPr marL="1280160" lvl="1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Download at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www.casas.org &gt; Product Overviews &gt; Curriculum Management &amp; Instruction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&gt;</a:t>
            </a:r>
            <a:r>
              <a:rPr lang="en-US" sz="1600" dirty="0" smtClean="0">
                <a:solidFill>
                  <a:srgbClr val="005596"/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4"/>
              </a:rPr>
              <a:t>CASAS Basic Skills Content Standards</a:t>
            </a:r>
            <a:r>
              <a:rPr lang="en-US" sz="1600" dirty="0">
                <a:solidFill>
                  <a:srgbClr val="005596"/>
                </a:solidFill>
              </a:rPr>
              <a:t> </a:t>
            </a:r>
            <a:endParaRPr lang="en-US" sz="1600" dirty="0" smtClean="0">
              <a:solidFill>
                <a:srgbClr val="0055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692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Test Items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Familiarize </a:t>
            </a:r>
            <a:r>
              <a:rPr lang="en-US" dirty="0"/>
              <a:t>students and instructors with test item format and delivery</a:t>
            </a:r>
          </a:p>
          <a:p>
            <a:r>
              <a:rPr lang="en-US" dirty="0"/>
              <a:t>Students practice test-taking skills</a:t>
            </a:r>
          </a:p>
          <a:p>
            <a:r>
              <a:rPr lang="en-US" dirty="0"/>
              <a:t>Sample items are not a predictor of performance</a:t>
            </a:r>
          </a:p>
          <a:p>
            <a:r>
              <a:rPr lang="en-US" dirty="0"/>
              <a:t>Sample items are available in printable </a:t>
            </a:r>
            <a:r>
              <a:rPr lang="en-US" dirty="0" smtClean="0"/>
              <a:t>booklets, presentations, and </a:t>
            </a:r>
          </a:p>
          <a:p>
            <a:pPr marL="400050" lvl="2" indent="0">
              <a:buNone/>
            </a:pPr>
            <a:endParaRPr lang="en-US" sz="1400" b="1" dirty="0" smtClean="0">
              <a:solidFill>
                <a:srgbClr val="FF6600"/>
              </a:solidFill>
              <a:sym typeface="Wingdings"/>
            </a:endParaRPr>
          </a:p>
          <a:p>
            <a:pPr marL="400050" lvl="2" indent="0">
              <a:buNone/>
            </a:pPr>
            <a:endParaRPr lang="en-US" sz="900" b="1" dirty="0" smtClean="0">
              <a:solidFill>
                <a:srgbClr val="FF6600"/>
              </a:solidFill>
              <a:sym typeface="Wingdings"/>
            </a:endParaRPr>
          </a:p>
          <a:p>
            <a:pPr marL="1280160" lvl="2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Download </a:t>
            </a:r>
            <a:r>
              <a:rPr lang="en-US" sz="1600" i="1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Sample Test Items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 </a:t>
            </a:r>
            <a:r>
              <a:rPr lang="en-US" sz="1600" dirty="0">
                <a:solidFill>
                  <a:srgbClr val="FFFFFF">
                    <a:lumMod val="50000"/>
                  </a:srgbClr>
                </a:solidFill>
                <a:sym typeface="Symbol"/>
              </a:rPr>
              <a:t>at</a:t>
            </a:r>
            <a:r>
              <a:rPr lang="en-US" sz="1600" dirty="0">
                <a:solidFill>
                  <a:srgbClr val="FFFFFF">
                    <a:lumMod val="50000"/>
                  </a:srgbClr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www.casas.org &gt; Product Overviews &gt; Curriculum Management &amp; Instruction &gt; Sample Test Items</a:t>
            </a:r>
            <a:endParaRPr lang="en-US" sz="1600" dirty="0">
              <a:solidFill>
                <a:srgbClr val="005596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977454"/>
            <a:ext cx="1371600" cy="56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23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Online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6610350" cy="3733800"/>
          </a:xfrm>
        </p:spPr>
        <p:txBody>
          <a:bodyPr/>
          <a:lstStyle/>
          <a:p>
            <a:r>
              <a:rPr lang="en-US" sz="2400" dirty="0" smtClean="0"/>
              <a:t>Provides </a:t>
            </a:r>
            <a:r>
              <a:rPr lang="en-US" sz="2400" dirty="0"/>
              <a:t>an essential link between assessment and instruction in the CASAS </a:t>
            </a:r>
            <a:r>
              <a:rPr lang="en-US" sz="2400" dirty="0" smtClean="0"/>
              <a:t>system.</a:t>
            </a:r>
          </a:p>
          <a:p>
            <a:r>
              <a:rPr lang="en-US" sz="2400" dirty="0" smtClean="0"/>
              <a:t>An </a:t>
            </a:r>
            <a:r>
              <a:rPr lang="en-US" sz="2400" dirty="0"/>
              <a:t>easy-to-use database of 2,300+ commercially available instructional </a:t>
            </a:r>
            <a:r>
              <a:rPr lang="en-US" sz="2400" dirty="0" smtClean="0"/>
              <a:t>materials.</a:t>
            </a:r>
          </a:p>
          <a:p>
            <a:r>
              <a:rPr lang="en-US" sz="2400" dirty="0" smtClean="0"/>
              <a:t>Titles </a:t>
            </a:r>
            <a:r>
              <a:rPr lang="en-US" sz="2400" dirty="0"/>
              <a:t>coded to skill levels, CASAS Competencies, and skill areas.</a:t>
            </a:r>
          </a:p>
          <a:p>
            <a:pPr marL="342900" lvl="1" indent="-342900">
              <a:buFont typeface="Wingdings" pitchFamily="2" charset="2"/>
              <a:buChar char="§"/>
            </a:pPr>
            <a:r>
              <a:rPr lang="en-US" dirty="0">
                <a:sym typeface="Symbol"/>
              </a:rPr>
              <a:t>Complimentary, unlimited access</a:t>
            </a:r>
            <a:r>
              <a:rPr lang="en-US" dirty="0" smtClean="0">
                <a:sym typeface="Symbol"/>
              </a:rPr>
              <a:t>.</a:t>
            </a:r>
            <a:endParaRPr lang="en-US" dirty="0">
              <a:sym typeface="Symbo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289764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8950" y="4414897"/>
            <a:ext cx="21526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rebuchet MS" pitchFamily="34" charset="0"/>
                <a:hlinkClick r:id="rId4"/>
              </a:rPr>
              <a:t>www.casas.org &gt; Product Overviews &gt; Curriculum Management &amp; Instruction &gt; </a:t>
            </a:r>
            <a:r>
              <a:rPr lang="en-US" sz="1600" dirty="0" smtClean="0">
                <a:hlinkClick r:id="rId4"/>
              </a:rPr>
              <a:t>Instructional </a:t>
            </a:r>
            <a:r>
              <a:rPr lang="en-US" sz="1600" dirty="0">
                <a:hlinkClick r:id="rId4"/>
              </a:rPr>
              <a:t>Materials: QuickSearch Online</a:t>
            </a:r>
            <a:endParaRPr lang="en-US" sz="1600" dirty="0">
              <a:latin typeface="Trebuchet MS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705600" y="777240"/>
            <a:ext cx="2286000" cy="3714694"/>
            <a:chOff x="6705600" y="777240"/>
            <a:chExt cx="2286000" cy="371469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777240"/>
              <a:ext cx="2286000" cy="3155894"/>
            </a:xfrm>
            <a:prstGeom prst="rect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3600" y="3933134"/>
              <a:ext cx="1270000" cy="558800"/>
            </a:xfrm>
            <a:prstGeom prst="rect">
              <a:avLst/>
            </a:prstGeom>
          </p:spPr>
        </p:pic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60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Curriculum Modules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915400" cy="3733800"/>
          </a:xfrm>
        </p:spPr>
        <p:txBody>
          <a:bodyPr/>
          <a:lstStyle/>
          <a:p>
            <a:r>
              <a:rPr lang="en-US" sz="2400" dirty="0"/>
              <a:t>Adult </a:t>
            </a:r>
            <a:r>
              <a:rPr lang="en-US" sz="2400" dirty="0" smtClean="0"/>
              <a:t>Low—Level Literacy</a:t>
            </a:r>
            <a:endParaRPr lang="en-US" sz="2400" dirty="0"/>
          </a:p>
          <a:p>
            <a:pPr lvl="1"/>
            <a:r>
              <a:rPr lang="en-US" sz="2000" dirty="0" smtClean="0"/>
              <a:t>CASAS Competencies and Content Standards linked with informal assessment and CASAS standardized assessment.</a:t>
            </a:r>
          </a:p>
          <a:p>
            <a:pPr lvl="1"/>
            <a:r>
              <a:rPr lang="en-US" sz="2000" dirty="0" smtClean="0"/>
              <a:t>Universally designed strategies with alternate formats, metacognitive and self-determination skills, and community transition activities.</a:t>
            </a:r>
          </a:p>
          <a:p>
            <a:pPr lvl="1"/>
            <a:r>
              <a:rPr lang="en-US" sz="2000" dirty="0"/>
              <a:t>Use with pre-beginning and beginning readers.</a:t>
            </a:r>
          </a:p>
          <a:p>
            <a:pPr lvl="1"/>
            <a:r>
              <a:rPr lang="en-US" sz="2000" dirty="0" smtClean="0"/>
              <a:t>Ten theme-based modules for learning progression.</a:t>
            </a:r>
          </a:p>
          <a:p>
            <a:pPr lvl="1"/>
            <a:r>
              <a:rPr lang="en-US" sz="2000" dirty="0" smtClean="0">
                <a:sym typeface="Symbol"/>
              </a:rPr>
              <a:t>No cost, unlimited access.</a:t>
            </a:r>
          </a:p>
          <a:p>
            <a:pPr lvl="1"/>
            <a:endParaRPr lang="en-US" sz="800" dirty="0" smtClean="0">
              <a:sym typeface="Symbol"/>
            </a:endParaRPr>
          </a:p>
          <a:p>
            <a:pPr lvl="1"/>
            <a:endParaRPr lang="en-US" sz="1000" dirty="0" smtClean="0">
              <a:sym typeface="Symbol"/>
            </a:endParaRPr>
          </a:p>
          <a:p>
            <a:pPr marL="1280160" lvl="2" indent="0">
              <a:buNone/>
            </a:pPr>
            <a:r>
              <a:rPr lang="en-US" sz="1600" dirty="0" smtClean="0">
                <a:sym typeface="Symbol"/>
              </a:rPr>
              <a:t>Visit: </a:t>
            </a:r>
            <a:r>
              <a:rPr lang="en-US" sz="1800" dirty="0" smtClean="0">
                <a:hlinkClick r:id="rId3"/>
              </a:rPr>
              <a:t>www.casas.org </a:t>
            </a:r>
            <a:r>
              <a:rPr lang="en-US" sz="1800" dirty="0">
                <a:hlinkClick r:id="rId3"/>
              </a:rPr>
              <a:t>&gt; Product Overviews &gt; Curriculum Management &amp; Instruction &gt; Curriculum Modules (Low Level Literacy)</a:t>
            </a:r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762000"/>
            <a:ext cx="2286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8200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3354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Participant Materials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</a:p>
          <a:p>
            <a:r>
              <a:rPr lang="en-US" dirty="0" smtClean="0"/>
              <a:t>Activity packet</a:t>
            </a:r>
          </a:p>
          <a:p>
            <a:r>
              <a:rPr lang="en-US" dirty="0" smtClean="0"/>
              <a:t>CASAS Competencies</a:t>
            </a:r>
          </a:p>
          <a:p>
            <a:r>
              <a:rPr lang="en-US" dirty="0" smtClean="0"/>
              <a:t>CASAS Skill Level Descriptors</a:t>
            </a:r>
          </a:p>
          <a:p>
            <a:r>
              <a:rPr lang="en-US" dirty="0" smtClean="0"/>
              <a:t>Training completion direction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3" descr="\\FS\Files\Image Bank\Approved Photos Images Logos\Photobank- PhotosPhotos_com\Images by Category\School, office materials\Books\320133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413284"/>
            <a:ext cx="2743200" cy="3810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685254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for Your Program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228600" y="2587752"/>
            <a:ext cx="4114800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Activity </a:t>
            </a:r>
            <a:r>
              <a:rPr lang="en-US" dirty="0" smtClean="0"/>
              <a:t>packet</a:t>
            </a:r>
            <a:endParaRPr lang="en-US" dirty="0"/>
          </a:p>
          <a:p>
            <a:pPr lvl="1"/>
            <a:r>
              <a:rPr lang="en-US" dirty="0"/>
              <a:t>Discussion Questions</a:t>
            </a:r>
          </a:p>
          <a:p>
            <a:pPr lvl="2"/>
            <a:r>
              <a:rPr lang="en-US" dirty="0"/>
              <a:t>For Instructors</a:t>
            </a:r>
          </a:p>
          <a:p>
            <a:pPr lvl="2"/>
            <a:r>
              <a:rPr lang="en-US" dirty="0"/>
              <a:t>For Program Managers and Administrators</a:t>
            </a:r>
          </a:p>
          <a:p>
            <a:pPr lvl="1"/>
            <a:r>
              <a:rPr lang="en-US" dirty="0"/>
              <a:t>Checklists</a:t>
            </a:r>
          </a:p>
          <a:p>
            <a:pPr lvl="2"/>
            <a:r>
              <a:rPr lang="en-US" dirty="0"/>
              <a:t>Assessment Process</a:t>
            </a:r>
          </a:p>
          <a:p>
            <a:pPr lvl="2"/>
            <a:r>
              <a:rPr lang="en-US" dirty="0"/>
              <a:t>Planning for Instruction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00600" y="2587752"/>
            <a:ext cx="4114800" cy="38401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4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20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CASAS Website</a:t>
            </a:r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3"/>
              </a:rPr>
              <a:t>Training and Support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4"/>
              </a:rPr>
              <a:t>Education Providers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5"/>
              </a:rPr>
              <a:t>Workforce Development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6"/>
              </a:rPr>
              <a:t>Business and </a:t>
            </a:r>
            <a:r>
              <a:rPr lang="en-US" dirty="0" smtClean="0">
                <a:hlinkClick r:id="rId6"/>
              </a:rPr>
              <a:t>Industry</a:t>
            </a:r>
            <a:endParaRPr lang="en-US" dirty="0" smtClean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 smtClean="0">
                <a:hlinkClick r:id="rId7"/>
              </a:rPr>
              <a:t>Social </a:t>
            </a:r>
            <a:r>
              <a:rPr lang="en-US" dirty="0">
                <a:hlinkClick r:id="rId7"/>
              </a:rPr>
              <a:t>Media Newsroom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endParaRPr lang="en-US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>
          <a:xfrm>
            <a:off x="7086600" y="6711374"/>
            <a:ext cx="2133600" cy="210125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100" b="1" kern="1200">
                <a:solidFill>
                  <a:srgbClr val="005596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21B88C-21A3-4E97-9D2B-5C247283DFD6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5133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59952" cy="3733800"/>
          </a:xfrm>
        </p:spPr>
        <p:txBody>
          <a:bodyPr/>
          <a:lstStyle/>
          <a:p>
            <a:r>
              <a:rPr lang="en-US" dirty="0"/>
              <a:t>Complete the Case Study in your activity </a:t>
            </a:r>
            <a:r>
              <a:rPr lang="en-US" dirty="0" smtClean="0"/>
              <a:t>packet.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pic>
        <p:nvPicPr>
          <p:cNvPr id="5122" name="Picture 2" descr="\\WEB1\www\www2.casas.org\htdocs\Images\Moodle\Computer Images\Original Files\574333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293" y="3200400"/>
            <a:ext cx="4245307" cy="3124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28600" y="2590800"/>
            <a:ext cx="4648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 smtClean="0"/>
          </a:p>
          <a:p>
            <a:r>
              <a:rPr lang="en-US" kern="0" dirty="0" smtClean="0"/>
              <a:t>Work in groups of 2-3 if possible, or work alone. </a:t>
            </a:r>
          </a:p>
          <a:p>
            <a:r>
              <a:rPr lang="en-US" kern="0" dirty="0" smtClean="0"/>
              <a:t>When your group finishes, we will review answers together.</a:t>
            </a:r>
            <a:endParaRPr lang="en-US" kern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7168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Training Objectives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915400" cy="3733800"/>
          </a:xfrm>
        </p:spPr>
        <p:txBody>
          <a:bodyPr/>
          <a:lstStyle/>
          <a:p>
            <a:r>
              <a:rPr lang="en-US" dirty="0" smtClean="0"/>
              <a:t>You should be able to:</a:t>
            </a:r>
          </a:p>
          <a:p>
            <a:pPr lvl="1"/>
            <a:r>
              <a:rPr lang="en-US" dirty="0" smtClean="0"/>
              <a:t>Recall links </a:t>
            </a:r>
            <a:r>
              <a:rPr lang="en-US" dirty="0"/>
              <a:t>between curriculum, instruction, and assessment</a:t>
            </a:r>
          </a:p>
          <a:p>
            <a:pPr lvl="1"/>
            <a:r>
              <a:rPr lang="en-US" dirty="0"/>
              <a:t>Identify and use CASAS Competencies, Task Areas, and Content Standards</a:t>
            </a:r>
          </a:p>
          <a:p>
            <a:pPr lvl="1"/>
            <a:r>
              <a:rPr lang="en-US" dirty="0"/>
              <a:t>Interpret and use test results to inform instruction</a:t>
            </a:r>
          </a:p>
          <a:p>
            <a:pPr lvl="1"/>
            <a:r>
              <a:rPr lang="en-US" dirty="0"/>
              <a:t>Identify instructional resources</a:t>
            </a:r>
          </a:p>
          <a:p>
            <a:pPr lvl="1"/>
            <a:r>
              <a:rPr lang="en-US" dirty="0"/>
              <a:t>Identify professional development resources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8699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What’s Your Success Story?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733800"/>
          </a:xfrm>
        </p:spPr>
        <p:txBody>
          <a:bodyPr/>
          <a:lstStyle/>
          <a:p>
            <a:r>
              <a:rPr lang="en-US" sz="2400" dirty="0"/>
              <a:t>CASAS is collecting videos and stories to highlight youth and adult education and training success across the country.</a:t>
            </a:r>
          </a:p>
          <a:p>
            <a:r>
              <a:rPr lang="en-US" sz="2400" dirty="0" smtClean="0"/>
              <a:t>Share </a:t>
            </a:r>
            <a:r>
              <a:rPr lang="en-US" sz="2400" dirty="0"/>
              <a:t>how CASAS has helped your learners or program. </a:t>
            </a:r>
            <a:endParaRPr lang="en-US" sz="2400" dirty="0" smtClean="0"/>
          </a:p>
          <a:p>
            <a:pPr lvl="1"/>
            <a:r>
              <a:rPr lang="en-US" sz="2000" dirty="0" smtClean="0"/>
              <a:t>The challenge</a:t>
            </a:r>
          </a:p>
          <a:p>
            <a:pPr lvl="1"/>
            <a:r>
              <a:rPr lang="en-US" sz="2000" dirty="0" smtClean="0"/>
              <a:t>The solution</a:t>
            </a:r>
          </a:p>
          <a:p>
            <a:pPr lvl="1"/>
            <a:r>
              <a:rPr lang="en-US" sz="2000" dirty="0" smtClean="0"/>
              <a:t>The outcome</a:t>
            </a:r>
          </a:p>
          <a:p>
            <a:pPr marL="0" indent="0">
              <a:buNone/>
            </a:pPr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937000"/>
            <a:ext cx="3581400" cy="23876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1524000" y="5539026"/>
            <a:ext cx="4038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sym typeface="Symbol"/>
              </a:rPr>
              <a:t>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hare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your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story!</a:t>
            </a:r>
          </a:p>
          <a:p>
            <a:pPr marL="0" lvl="1"/>
            <a:r>
              <a:rPr lang="en-US" sz="1600" dirty="0" smtClean="0">
                <a:solidFill>
                  <a:srgbClr val="005596"/>
                </a:solidFill>
                <a:latin typeface="Trebuchet MS" pitchFamily="34" charset="0"/>
                <a:hlinkClick r:id="rId4"/>
              </a:rPr>
              <a:t>www.casas.org </a:t>
            </a:r>
            <a:r>
              <a:rPr lang="en-US" sz="1600" dirty="0">
                <a:solidFill>
                  <a:srgbClr val="005596"/>
                </a:solidFill>
                <a:latin typeface="Trebuchet MS" pitchFamily="34" charset="0"/>
                <a:hlinkClick r:id="rId4"/>
              </a:rPr>
              <a:t>&gt; Social Media Newsroom &gt; Success Stories </a:t>
            </a:r>
            <a:endParaRPr lang="en-US" sz="1600" dirty="0">
              <a:solidFill>
                <a:srgbClr val="005596"/>
              </a:solidFill>
              <a:latin typeface="Trebuchet MS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8200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5928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Completion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 online to complete your training</a:t>
            </a:r>
            <a:endParaRPr lang="en-US" dirty="0"/>
          </a:p>
          <a:p>
            <a:pPr lvl="1"/>
            <a:r>
              <a:rPr lang="en-US" dirty="0"/>
              <a:t>Sign and submit </a:t>
            </a:r>
            <a:r>
              <a:rPr lang="en-US" dirty="0" smtClean="0"/>
              <a:t>the </a:t>
            </a:r>
            <a:r>
              <a:rPr lang="en-US" dirty="0"/>
              <a:t>Test Security </a:t>
            </a:r>
            <a:r>
              <a:rPr lang="en-US" dirty="0" smtClean="0"/>
              <a:t>Policy Agreement</a:t>
            </a:r>
            <a:endParaRPr lang="en-US" dirty="0"/>
          </a:p>
          <a:p>
            <a:pPr lvl="1"/>
            <a:r>
              <a:rPr lang="en-US" dirty="0"/>
              <a:t>Generate a Certificate of Completion</a:t>
            </a:r>
          </a:p>
          <a:p>
            <a:r>
              <a:rPr lang="en-US" dirty="0" smtClean="0"/>
              <a:t>After verifying your training completion online —</a:t>
            </a:r>
          </a:p>
          <a:p>
            <a:pPr lvl="1"/>
            <a:r>
              <a:rPr lang="en-US" dirty="0" smtClean="0"/>
              <a:t>You </a:t>
            </a:r>
            <a:r>
              <a:rPr lang="en-US" dirty="0"/>
              <a:t>are authorized to order and administer CASAS </a:t>
            </a:r>
            <a:r>
              <a:rPr lang="en-US" dirty="0" smtClean="0"/>
              <a:t>Appraisals </a:t>
            </a:r>
            <a:r>
              <a:rPr lang="en-US" dirty="0"/>
              <a:t>and </a:t>
            </a:r>
            <a:r>
              <a:rPr lang="en-US" dirty="0" smtClean="0"/>
              <a:t>leveled </a:t>
            </a:r>
            <a:r>
              <a:rPr lang="en-US" dirty="0"/>
              <a:t>pre- and </a:t>
            </a:r>
            <a:r>
              <a:rPr lang="en-US" dirty="0" smtClean="0"/>
              <a:t>post-tests</a:t>
            </a:r>
          </a:p>
          <a:p>
            <a:pPr marL="0" indent="0">
              <a:buNone/>
            </a:pPr>
            <a:endParaRPr lang="en-US" sz="1200" dirty="0" smtClean="0"/>
          </a:p>
          <a:p>
            <a:pPr marL="1280160" lvl="2" indent="0">
              <a:buNone/>
            </a:pPr>
            <a:endParaRPr lang="en-US" sz="1600" dirty="0" smtClean="0"/>
          </a:p>
          <a:p>
            <a:pPr marL="1280160" lvl="2" indent="0">
              <a:buNone/>
            </a:pPr>
            <a:endParaRPr lang="en-US" sz="1600" dirty="0"/>
          </a:p>
          <a:p>
            <a:pPr marL="1280160" lvl="2" indent="0">
              <a:buNone/>
            </a:pPr>
            <a:r>
              <a:rPr lang="en-US" sz="1600" dirty="0" smtClean="0"/>
              <a:t>Submit training verification at </a:t>
            </a:r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://training.casas.org/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pic>
        <p:nvPicPr>
          <p:cNvPr id="2050" name="Picture 2" descr="\\WEB1\www\www2.casas.org\htdocs\Images\Moodle\SHARED\95964047_W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703453"/>
            <a:ext cx="2971800" cy="197624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341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Contact Information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4270248" cy="3733800"/>
          </a:xfrm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2000" b="1" dirty="0" smtClean="0"/>
              <a:t>Mail</a:t>
            </a:r>
          </a:p>
          <a:p>
            <a:pPr lvl="1">
              <a:buNone/>
            </a:pPr>
            <a:r>
              <a:rPr lang="en-US" sz="1800" dirty="0" smtClean="0"/>
              <a:t>CASAS</a:t>
            </a:r>
            <a:endParaRPr lang="en-US" sz="1800" dirty="0"/>
          </a:p>
          <a:p>
            <a:pPr lvl="1">
              <a:buNone/>
            </a:pPr>
            <a:r>
              <a:rPr lang="en-US" sz="1800" dirty="0"/>
              <a:t>5151 Murphy Canyon Rd., </a:t>
            </a:r>
            <a:r>
              <a:rPr lang="en-US" sz="1800" dirty="0" smtClean="0"/>
              <a:t>Suite </a:t>
            </a:r>
            <a:r>
              <a:rPr lang="en-US" sz="1800" dirty="0"/>
              <a:t>220</a:t>
            </a:r>
          </a:p>
          <a:p>
            <a:pPr lvl="1">
              <a:buNone/>
            </a:pPr>
            <a:r>
              <a:rPr lang="en-US" sz="1800" dirty="0"/>
              <a:t>San Diego, CA 92123-4339 </a:t>
            </a:r>
          </a:p>
          <a:p>
            <a:pPr marL="400050" lvl="1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000" b="1" dirty="0" smtClean="0"/>
              <a:t>Website: </a:t>
            </a:r>
            <a:r>
              <a:rPr lang="en-US" sz="1600" dirty="0" smtClean="0">
                <a:hlinkClick r:id="rId3"/>
              </a:rPr>
              <a:t>www.casas.org</a:t>
            </a:r>
            <a:endParaRPr lang="en-US" sz="1600" dirty="0" smtClean="0"/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000" b="1" dirty="0" smtClean="0"/>
              <a:t>Telephone</a:t>
            </a:r>
          </a:p>
          <a:p>
            <a:pPr marL="400050" lvl="1" indent="0">
              <a:buNone/>
            </a:pPr>
            <a:r>
              <a:rPr lang="en-US" sz="1800" dirty="0" smtClean="0"/>
              <a:t>(858) 292-2900 or (800) 255-1036</a:t>
            </a:r>
          </a:p>
          <a:p>
            <a:pPr marL="0" indent="0">
              <a:buNone/>
            </a:pPr>
            <a:r>
              <a:rPr lang="en-US" sz="2000" b="1" dirty="0" smtClean="0"/>
              <a:t>Fax</a:t>
            </a:r>
          </a:p>
          <a:p>
            <a:pPr marL="400050" lvl="1" indent="0">
              <a:buNone/>
            </a:pPr>
            <a:r>
              <a:rPr lang="en-US" sz="1800" dirty="0" smtClean="0"/>
              <a:t>(858) 292-2910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724400" y="2590800"/>
            <a:ext cx="4267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kern="0" dirty="0" smtClean="0"/>
              <a:t>E-Mail</a:t>
            </a:r>
          </a:p>
          <a:p>
            <a:pPr marL="400050" lvl="1" indent="0">
              <a:buNone/>
            </a:pPr>
            <a:r>
              <a:rPr lang="en-US" sz="1800" b="1" kern="0" dirty="0" smtClean="0"/>
              <a:t>General questions:</a:t>
            </a:r>
          </a:p>
          <a:p>
            <a:pPr marL="800100" lvl="2" indent="0">
              <a:buNone/>
            </a:pPr>
            <a:r>
              <a:rPr lang="en-US" sz="1600" kern="0" dirty="0" smtClean="0">
                <a:hlinkClick r:id="rId4"/>
              </a:rPr>
              <a:t>casas@casas.org</a:t>
            </a:r>
            <a:endParaRPr lang="en-US" sz="1600" kern="0" dirty="0" smtClean="0"/>
          </a:p>
          <a:p>
            <a:pPr marL="400050" lvl="1" indent="0">
              <a:buNone/>
            </a:pPr>
            <a:r>
              <a:rPr lang="en-US" sz="1800" b="1" kern="0" dirty="0" smtClean="0"/>
              <a:t>Websites: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 smtClean="0"/>
              <a:t>Click </a:t>
            </a:r>
            <a:r>
              <a:rPr lang="en-US" sz="1600" u="sng" kern="0" dirty="0" smtClean="0"/>
              <a:t>Feedback</a:t>
            </a:r>
            <a:r>
              <a:rPr lang="en-US" sz="1600" kern="0" dirty="0" smtClean="0"/>
              <a:t> at bottom of any web page</a:t>
            </a:r>
            <a:endParaRPr lang="en-US" sz="1600" kern="0" dirty="0"/>
          </a:p>
          <a:p>
            <a:pPr marL="400050" lvl="1" indent="0">
              <a:buNone/>
            </a:pPr>
            <a:r>
              <a:rPr lang="en-US" sz="1800" b="1" kern="0" dirty="0" smtClean="0"/>
              <a:t>Technology Support Team: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 smtClean="0">
                <a:hlinkClick r:id="rId5"/>
              </a:rPr>
              <a:t>techsupport@casas.org</a:t>
            </a:r>
            <a:endParaRPr lang="en-US" sz="1600" kern="0" dirty="0"/>
          </a:p>
          <a:p>
            <a:pPr marL="400050" lvl="1" indent="0">
              <a:buNone/>
            </a:pPr>
            <a:r>
              <a:rPr lang="en-US" sz="1800" b="1" kern="0" dirty="0" smtClean="0"/>
              <a:t>Workshops: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>
                <a:hlinkClick r:id="rId6"/>
              </a:rPr>
              <a:t>http://www2.casas.org/online_registration/</a:t>
            </a:r>
            <a:endParaRPr lang="en-US" sz="1600" kern="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463040"/>
            <a:ext cx="2491273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2015-16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3041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630313"/>
            <a:ext cx="8769350" cy="1476375"/>
          </a:xfrm>
        </p:spPr>
        <p:txBody>
          <a:bodyPr/>
          <a:lstStyle/>
          <a:p>
            <a:r>
              <a:rPr lang="en-US" dirty="0" smtClean="0"/>
              <a:t>Thank You for Attending!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2743200"/>
            <a:ext cx="865505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latin typeface="Trebuchet MS" panose="020B0603020202020204" pitchFamily="34" charset="0"/>
              </a:rPr>
              <a:t>Be sure to visit the </a:t>
            </a:r>
            <a:r>
              <a:rPr lang="en-US" sz="2200" b="1" dirty="0">
                <a:latin typeface="Trebuchet MS" panose="020B0603020202020204" pitchFamily="34" charset="0"/>
              </a:rPr>
              <a:t>CASAS website </a:t>
            </a:r>
            <a:r>
              <a:rPr lang="en-US" sz="2200" dirty="0">
                <a:latin typeface="Trebuchet MS" panose="020B0603020202020204" pitchFamily="34" charset="0"/>
              </a:rPr>
              <a:t>at </a:t>
            </a:r>
            <a:r>
              <a:rPr lang="en-US" sz="2200" dirty="0">
                <a:latin typeface="Trebuchet MS" panose="020B0603020202020204" pitchFamily="34" charset="0"/>
                <a:hlinkClick r:id="rId2"/>
              </a:rPr>
              <a:t>www.casas.org</a:t>
            </a:r>
            <a:r>
              <a:rPr lang="en-US" sz="2200" dirty="0">
                <a:latin typeface="Trebuchet MS" panose="020B0603020202020204" pitchFamily="34" charset="0"/>
              </a:rPr>
              <a:t>.</a:t>
            </a:r>
          </a:p>
          <a:p>
            <a:pPr>
              <a:defRPr/>
            </a:pPr>
            <a:endParaRPr lang="en-US" sz="2200" dirty="0" smtClean="0">
              <a:latin typeface="Trebuchet MS" panose="020B0603020202020204" pitchFamily="34" charset="0"/>
            </a:endParaRPr>
          </a:p>
          <a:p>
            <a:pPr lvl="0">
              <a:defRPr/>
            </a:pPr>
            <a:r>
              <a:rPr lang="en-US" dirty="0"/>
              <a:t>Follow us on </a:t>
            </a:r>
            <a:r>
              <a:rPr lang="en-US" b="1" dirty="0"/>
              <a:t>Twitter    </a:t>
            </a:r>
            <a:r>
              <a:rPr lang="en-US" dirty="0"/>
              <a:t> </a:t>
            </a:r>
            <a:r>
              <a:rPr lang="en-US" u="sng" dirty="0">
                <a:hlinkClick r:id="rId3"/>
              </a:rPr>
              <a:t>twitter.com/</a:t>
            </a:r>
            <a:r>
              <a:rPr lang="en-US" u="sng" dirty="0" err="1">
                <a:hlinkClick r:id="rId3"/>
              </a:rPr>
              <a:t>CASASsystem</a:t>
            </a:r>
            <a:r>
              <a:rPr lang="en-US" dirty="0"/>
              <a:t> and use the hashtag </a:t>
            </a:r>
            <a:r>
              <a:rPr lang="en-US" u="sng" dirty="0">
                <a:hlinkClick r:id="rId4"/>
              </a:rPr>
              <a:t>#casassi2016</a:t>
            </a:r>
            <a:r>
              <a:rPr lang="en-US" u="sng" dirty="0"/>
              <a:t> </a:t>
            </a:r>
            <a:r>
              <a:rPr lang="en-US" dirty="0"/>
              <a:t>to tweet updates, photos, and stories. </a:t>
            </a:r>
          </a:p>
          <a:p>
            <a:pPr>
              <a:defRPr/>
            </a:pPr>
            <a:endParaRPr lang="en-US" sz="2200" dirty="0">
              <a:latin typeface="Trebuchet MS" panose="020B0603020202020204" pitchFamily="34" charset="0"/>
            </a:endParaRPr>
          </a:p>
          <a:p>
            <a:pPr lvl="0"/>
            <a:r>
              <a:rPr lang="en-US" dirty="0"/>
              <a:t>Keep in touch with </a:t>
            </a:r>
            <a:r>
              <a:rPr lang="en-US" b="1" dirty="0"/>
              <a:t>Facebook     </a:t>
            </a:r>
            <a:r>
              <a:rPr lang="en-US" u="sng" dirty="0">
                <a:hlinkClick r:id="rId5"/>
              </a:rPr>
              <a:t>facebook.com/</a:t>
            </a:r>
            <a:r>
              <a:rPr lang="en-US" u="sng" dirty="0" err="1">
                <a:hlinkClick r:id="rId5"/>
              </a:rPr>
              <a:t>CASASsystem</a:t>
            </a:r>
            <a:r>
              <a:rPr lang="en-US" dirty="0"/>
              <a:t> use the hashtag </a:t>
            </a:r>
            <a:r>
              <a:rPr lang="en-US" u="sng" dirty="0">
                <a:hlinkClick r:id="rId4"/>
              </a:rPr>
              <a:t>#casassi2016</a:t>
            </a:r>
            <a:r>
              <a:rPr lang="en-US" dirty="0"/>
              <a:t> to share photos and post stories.</a:t>
            </a:r>
          </a:p>
          <a:p>
            <a:pPr>
              <a:defRPr/>
            </a:pPr>
            <a:endParaRPr lang="en-US" sz="2200" dirty="0">
              <a:latin typeface="Trebuchet MS" panose="020B0603020202020204" pitchFamily="34" charset="0"/>
            </a:endParaRPr>
          </a:p>
          <a:p>
            <a:pPr>
              <a:defRPr/>
            </a:pPr>
            <a:r>
              <a:rPr lang="en-US" sz="2200" dirty="0">
                <a:latin typeface="Trebuchet MS" panose="020B0603020202020204" pitchFamily="34" charset="0"/>
              </a:rPr>
              <a:t>Visit us on the </a:t>
            </a:r>
            <a:r>
              <a:rPr lang="en-US" sz="2200" b="1" dirty="0">
                <a:latin typeface="Trebuchet MS" panose="020B0603020202020204" pitchFamily="34" charset="0"/>
              </a:rPr>
              <a:t>CASAS</a:t>
            </a:r>
            <a:r>
              <a:rPr lang="en-US" sz="2200" dirty="0">
                <a:latin typeface="Trebuchet MS" panose="020B0603020202020204" pitchFamily="34" charset="0"/>
              </a:rPr>
              <a:t>     </a:t>
            </a:r>
            <a:r>
              <a:rPr lang="en-US" sz="2200" dirty="0">
                <a:latin typeface="Trebuchet MS" panose="020B0603020202020204" pitchFamily="34" charset="0"/>
                <a:hlinkClick r:id="rId6"/>
              </a:rPr>
              <a:t>YouTube Channel</a:t>
            </a:r>
            <a:r>
              <a:rPr lang="en-US" sz="2200" dirty="0">
                <a:latin typeface="Trebuchet MS" panose="020B0603020202020204" pitchFamily="34" charset="0"/>
              </a:rPr>
              <a:t>.</a:t>
            </a:r>
          </a:p>
        </p:txBody>
      </p:sp>
      <p:pic>
        <p:nvPicPr>
          <p:cNvPr id="7" name="Picture 3">
            <a:hlinkClick r:id="rId3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4290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hlinkClick r:id="rId8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>
            <a:hlinkClick r:id="rId10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12" y="52578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0390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Objectives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the end of this training, you will be able to:</a:t>
            </a:r>
          </a:p>
          <a:p>
            <a:pPr lvl="1"/>
            <a:r>
              <a:rPr lang="en-US" dirty="0" smtClean="0"/>
              <a:t>Recall links between curriculum, instruction, and assessment</a:t>
            </a:r>
          </a:p>
          <a:p>
            <a:pPr lvl="1"/>
            <a:r>
              <a:rPr lang="en-US" dirty="0" smtClean="0"/>
              <a:t>Identify and use CASAS Competencies, Task Areas, and Content Standards</a:t>
            </a:r>
          </a:p>
          <a:p>
            <a:pPr lvl="1"/>
            <a:r>
              <a:rPr lang="en-US" dirty="0" smtClean="0"/>
              <a:t>Interpret and use test results to inform instruction</a:t>
            </a:r>
          </a:p>
          <a:p>
            <a:pPr lvl="1"/>
            <a:r>
              <a:rPr lang="en-US" dirty="0" smtClean="0"/>
              <a:t>Identify instructional resources</a:t>
            </a:r>
          </a:p>
          <a:p>
            <a:pPr lvl="1"/>
            <a:r>
              <a:rPr lang="en-US" dirty="0" smtClean="0"/>
              <a:t>Identify professional development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75351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1: </a:t>
            </a:r>
            <a:br>
              <a:rPr lang="en-US" dirty="0" smtClean="0"/>
            </a:br>
            <a:r>
              <a:rPr lang="en-US" dirty="0" smtClean="0"/>
              <a:t>Think about your agency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What is your role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Does your agency have an intake process?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How does your agency place students?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What CASAS tests does your agency use?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How does your agency score CASAS tests?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Who receives test results at your agency and when?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Do your teachers use test results to help plan instruction?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83820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 encourage you to share these topics with others at your agency. Use them to think about and evaluate the effectiveness of your program</a:t>
            </a:r>
            <a:r>
              <a:rPr lang="en-US" dirty="0" smtClean="0"/>
              <a:t>.</a:t>
            </a:r>
          </a:p>
          <a:p>
            <a:r>
              <a:rPr lang="en-US" sz="2400" dirty="0" smtClean="0"/>
              <a:t>Intake and assessment process</a:t>
            </a:r>
          </a:p>
          <a:p>
            <a:r>
              <a:rPr lang="en-US" sz="2400" dirty="0" smtClean="0"/>
              <a:t>Placement into program, level, and classroom</a:t>
            </a:r>
          </a:p>
          <a:p>
            <a:r>
              <a:rPr lang="en-US" sz="2400" dirty="0" smtClean="0"/>
              <a:t>Pretest results</a:t>
            </a:r>
          </a:p>
          <a:p>
            <a:r>
              <a:rPr lang="en-US" sz="2400" dirty="0" smtClean="0"/>
              <a:t>Using test results to inform instruction</a:t>
            </a:r>
          </a:p>
          <a:p>
            <a:r>
              <a:rPr lang="en-US" sz="2400" dirty="0" smtClean="0"/>
              <a:t>Post-test results</a:t>
            </a:r>
          </a:p>
          <a:p>
            <a:r>
              <a:rPr lang="en-US" sz="2400" dirty="0" smtClean="0"/>
              <a:t>Reporting results</a:t>
            </a:r>
          </a:p>
          <a:p>
            <a:r>
              <a:rPr lang="en-US" sz="2400" dirty="0" smtClean="0"/>
              <a:t>Professional development</a:t>
            </a:r>
          </a:p>
          <a:p>
            <a:r>
              <a:rPr lang="en-US" sz="2400" dirty="0" smtClean="0"/>
              <a:t>Rewards and challenges</a:t>
            </a:r>
            <a:endParaRPr lang="en-US" sz="2400" dirty="0"/>
          </a:p>
          <a:p>
            <a:endParaRPr lang="en-US" altLang="en-US" dirty="0" smtClean="0"/>
          </a:p>
        </p:txBody>
      </p:sp>
      <p:sp>
        <p:nvSpPr>
          <p:cNvPr id="1229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Think About It</a:t>
            </a:r>
          </a:p>
        </p:txBody>
      </p:sp>
      <p:sp>
        <p:nvSpPr>
          <p:cNvPr id="12292" name="Slide Number Placeholder 7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94B4519B-0952-4B5E-833B-DA8F59B9A02E}" type="slidenum">
              <a:rPr lang="en-US" altLang="en-US" sz="11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1100" smtClean="0">
              <a:solidFill>
                <a:schemeClr val="bg1"/>
              </a:solidFill>
            </a:endParaRPr>
          </a:p>
        </p:txBody>
      </p:sp>
      <p:sp>
        <p:nvSpPr>
          <p:cNvPr id="12293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100" smtClean="0">
                <a:solidFill>
                  <a:schemeClr val="bg1"/>
                </a:solidFill>
              </a:rPr>
              <a:t>CASAS National Summer Institute 2016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500"/>
              </a:spcAft>
              <a:buNone/>
            </a:pPr>
            <a:r>
              <a:rPr lang="en-US" sz="3200" dirty="0" smtClean="0"/>
              <a:t>Intake and Assessment Process</a:t>
            </a:r>
            <a:endParaRPr lang="en-US" dirty="0" smtClean="0"/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dirty="0" smtClean="0"/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What does the process </a:t>
            </a:r>
          </a:p>
          <a:p>
            <a:pPr marL="0" indent="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/>
              <a:t>look like at your agency?</a:t>
            </a:r>
          </a:p>
          <a:p>
            <a:pPr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Is it effective?</a:t>
            </a:r>
          </a:p>
          <a:p>
            <a:pPr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Do you use CASAS </a:t>
            </a:r>
          </a:p>
          <a:p>
            <a:pPr marL="0" indent="341313">
              <a:spcBef>
                <a:spcPts val="0"/>
              </a:spcBef>
              <a:buNone/>
            </a:pPr>
            <a:r>
              <a:rPr lang="en-US" dirty="0" smtClean="0"/>
              <a:t>Appraisals for placement </a:t>
            </a:r>
          </a:p>
          <a:p>
            <a:pPr marL="0" indent="341313">
              <a:spcBef>
                <a:spcPts val="0"/>
              </a:spcBef>
              <a:buNone/>
            </a:pPr>
            <a:r>
              <a:rPr lang="en-US" dirty="0" smtClean="0"/>
              <a:t>and intake?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4" descr="\\FS\Files\Image Bank\Approved Photos Images Logos\Photobank - computers and people\stk313280rk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63412"/>
            <a:ext cx="3352800" cy="438018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1457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/>
              <a:t>Placement into Program, Level, and Classroom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How are placement decisions made at your agency?</a:t>
            </a:r>
          </a:p>
          <a:p>
            <a:pPr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Is the process effective?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Is there a policy for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/>
              <a:t>	moving students to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/>
              <a:t>	higher or lower classes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/>
              <a:t>	if needed?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National Summer Institute 2016</a:t>
            </a:r>
            <a:endParaRPr lang="en-US" dirty="0"/>
          </a:p>
        </p:txBody>
      </p:sp>
      <p:pic>
        <p:nvPicPr>
          <p:cNvPr id="6" name="Picture 2" descr="\\WEB1\www\www2.casas.org\htdocs\Images\Moodle\CASAS_IT\Secondary_Studen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7000"/>
            <a:ext cx="4038600" cy="3124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54013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1_Default Design">
  <a:themeElements>
    <a:clrScheme name="Custom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0042C7"/>
      </a:hlink>
      <a:folHlink>
        <a:srgbClr val="C0C0C0"/>
      </a:folHlink>
    </a:clrScheme>
    <a:fontScheme name="1_Default Design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11111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4273</TotalTime>
  <Words>4153</Words>
  <Application>Microsoft Office PowerPoint</Application>
  <PresentationFormat>On-screen Show (4:3)</PresentationFormat>
  <Paragraphs>738</Paragraphs>
  <Slides>46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Calibri</vt:lpstr>
      <vt:lpstr>Helvetica</vt:lpstr>
      <vt:lpstr>Symbol</vt:lpstr>
      <vt:lpstr>Times New Roman</vt:lpstr>
      <vt:lpstr>Trebuchet MS</vt:lpstr>
      <vt:lpstr>Wingdings</vt:lpstr>
      <vt:lpstr>1_Default Design</vt:lpstr>
      <vt:lpstr>Beyond Implementation Training</vt:lpstr>
      <vt:lpstr>Welcome!</vt:lpstr>
      <vt:lpstr>Training Content</vt:lpstr>
      <vt:lpstr>Participant Materials</vt:lpstr>
      <vt:lpstr>Training Objectives</vt:lpstr>
      <vt:lpstr>Activity 1:  Think about your agency</vt:lpstr>
      <vt:lpstr>Think About It</vt:lpstr>
      <vt:lpstr>Think About It</vt:lpstr>
      <vt:lpstr>Think About It</vt:lpstr>
      <vt:lpstr>Think About It</vt:lpstr>
      <vt:lpstr>Think About It </vt:lpstr>
      <vt:lpstr>Think About It</vt:lpstr>
      <vt:lpstr>Think About It</vt:lpstr>
      <vt:lpstr>Think About It</vt:lpstr>
      <vt:lpstr>Think About It</vt:lpstr>
      <vt:lpstr>Let’s Review</vt:lpstr>
      <vt:lpstr>Advantages of Using</vt:lpstr>
      <vt:lpstr>Let’s Review</vt:lpstr>
      <vt:lpstr>Let’s Review</vt:lpstr>
      <vt:lpstr>Let’s Review</vt:lpstr>
      <vt:lpstr>Let’s Review </vt:lpstr>
      <vt:lpstr>Let’s Review </vt:lpstr>
      <vt:lpstr>Let’s Review</vt:lpstr>
      <vt:lpstr>Let’s Review</vt:lpstr>
      <vt:lpstr>Let’s Review…</vt:lpstr>
      <vt:lpstr>Let’s Review</vt:lpstr>
      <vt:lpstr>Resources to Support Instruction</vt:lpstr>
      <vt:lpstr>Resources to Support Instruction</vt:lpstr>
      <vt:lpstr>Resources to Support Instruction</vt:lpstr>
      <vt:lpstr>Advantages of Using </vt:lpstr>
      <vt:lpstr>Advantages of Using</vt:lpstr>
      <vt:lpstr>Resources to Support Instruction</vt:lpstr>
      <vt:lpstr>Resources to Support Instruction</vt:lpstr>
      <vt:lpstr>Resources to Support Instruction</vt:lpstr>
      <vt:lpstr>Resources to Support Instruction</vt:lpstr>
      <vt:lpstr>CASAS Content Standards Worksheets</vt:lpstr>
      <vt:lpstr>Sample Test Items</vt:lpstr>
      <vt:lpstr>                      Online</vt:lpstr>
      <vt:lpstr>Curriculum Modules</vt:lpstr>
      <vt:lpstr>Resources for Your Program</vt:lpstr>
      <vt:lpstr>Case Study</vt:lpstr>
      <vt:lpstr>Review Training Objectives</vt:lpstr>
      <vt:lpstr>What’s Your Success Story?</vt:lpstr>
      <vt:lpstr>Training Completion</vt:lpstr>
      <vt:lpstr>                  Contact Information</vt:lpstr>
      <vt:lpstr>Thank You for Attending!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adolney</dc:creator>
  <cp:lastModifiedBy>Martha Gustafson</cp:lastModifiedBy>
  <cp:revision>226</cp:revision>
  <cp:lastPrinted>2016-05-05T20:45:38Z</cp:lastPrinted>
  <dcterms:created xsi:type="dcterms:W3CDTF">2008-03-13T22:52:28Z</dcterms:created>
  <dcterms:modified xsi:type="dcterms:W3CDTF">2016-05-05T22:42:41Z</dcterms:modified>
</cp:coreProperties>
</file>