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56" r:id="rId1"/>
  </p:sldMasterIdLst>
  <p:notesMasterIdLst>
    <p:notesMasterId r:id="rId48"/>
  </p:notesMasterIdLst>
  <p:handoutMasterIdLst>
    <p:handoutMasterId r:id="rId49"/>
  </p:handoutMasterIdLst>
  <p:sldIdLst>
    <p:sldId id="256" r:id="rId2"/>
    <p:sldId id="259" r:id="rId3"/>
    <p:sldId id="266" r:id="rId4"/>
    <p:sldId id="268" r:id="rId5"/>
    <p:sldId id="267" r:id="rId6"/>
    <p:sldId id="269" r:id="rId7"/>
    <p:sldId id="260" r:id="rId8"/>
    <p:sldId id="270" r:id="rId9"/>
    <p:sldId id="272" r:id="rId10"/>
    <p:sldId id="273" r:id="rId11"/>
    <p:sldId id="274" r:id="rId12"/>
    <p:sldId id="275" r:id="rId13"/>
    <p:sldId id="276" r:id="rId14"/>
    <p:sldId id="271" r:id="rId15"/>
    <p:sldId id="277" r:id="rId16"/>
    <p:sldId id="280" r:id="rId17"/>
    <p:sldId id="281" r:id="rId18"/>
    <p:sldId id="278" r:id="rId19"/>
    <p:sldId id="282" r:id="rId20"/>
    <p:sldId id="283" r:id="rId21"/>
    <p:sldId id="284" r:id="rId22"/>
    <p:sldId id="285" r:id="rId23"/>
    <p:sldId id="286" r:id="rId24"/>
    <p:sldId id="287" r:id="rId25"/>
    <p:sldId id="313" r:id="rId26"/>
    <p:sldId id="289" r:id="rId27"/>
    <p:sldId id="292" r:id="rId28"/>
    <p:sldId id="291" r:id="rId29"/>
    <p:sldId id="293" r:id="rId30"/>
    <p:sldId id="294" r:id="rId31"/>
    <p:sldId id="295" r:id="rId32"/>
    <p:sldId id="296" r:id="rId33"/>
    <p:sldId id="297" r:id="rId34"/>
    <p:sldId id="290" r:id="rId35"/>
    <p:sldId id="310" r:id="rId36"/>
    <p:sldId id="300" r:id="rId37"/>
    <p:sldId id="301" r:id="rId38"/>
    <p:sldId id="302" r:id="rId39"/>
    <p:sldId id="303" r:id="rId40"/>
    <p:sldId id="304" r:id="rId41"/>
    <p:sldId id="305" r:id="rId42"/>
    <p:sldId id="306" r:id="rId43"/>
    <p:sldId id="307" r:id="rId44"/>
    <p:sldId id="308" r:id="rId45"/>
    <p:sldId id="309" r:id="rId46"/>
    <p:sldId id="311" r:id="rId4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005596"/>
    <a:srgbClr val="FFFFFF"/>
    <a:srgbClr val="01A79D"/>
    <a:srgbClr val="920000"/>
    <a:srgbClr val="F8F8F8"/>
    <a:srgbClr val="C4C132"/>
    <a:srgbClr val="D8D5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64856" autoAdjust="0"/>
  </p:normalViewPr>
  <p:slideViewPr>
    <p:cSldViewPr>
      <p:cViewPr varScale="1">
        <p:scale>
          <a:sx n="50" d="100"/>
          <a:sy n="50" d="100"/>
        </p:scale>
        <p:origin x="1752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6144"/>
    </p:cViewPr>
  </p:sorterViewPr>
  <p:notesViewPr>
    <p:cSldViewPr>
      <p:cViewPr varScale="1">
        <p:scale>
          <a:sx n="61" d="100"/>
          <a:sy n="61" d="100"/>
        </p:scale>
        <p:origin x="2064" y="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3C51C52-3881-470F-9CF1-5BD64A87BC7E}" type="datetimeFigureOut">
              <a:rPr lang="en-US"/>
              <a:pPr>
                <a:defRPr/>
              </a:pPr>
              <a:t>9/20/2016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411BE009-1F3D-46D2-BF45-0EE0C4F343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 dirty="0" smtClean="0"/>
              <a:t>CASAS Beyond Implementation Training	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 dirty="0" smtClean="0"/>
              <a:t>Program Year 2016-2017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 dirty="0" smtClean="0">
                <a:solidFill>
                  <a:prstClr val="black"/>
                </a:solidFill>
              </a:rPr>
              <a:t>© 2016 CASAS. All rights reserved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91D7333-EA18-4B3D-B06C-52F3B98279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04372" eaLnBrk="1" hangingPunct="1">
              <a:spcBef>
                <a:spcPts val="428"/>
              </a:spcBef>
              <a:defRPr/>
            </a:pPr>
            <a:endParaRPr lang="en-US" dirty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5F070DB-FC58-485B-A56C-BCDF6B65C605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 smtClean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151557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prstClr val="black"/>
                </a:solidFill>
              </a:rPr>
              <a:t>© 2016 CASAS. All rights reserved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59411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63065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30718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36887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prstClr val="black"/>
                </a:solidFill>
              </a:rPr>
              <a:t>© 2016 CASAS. All rights reserved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20150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5460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17</a:t>
            </a:fld>
            <a:endParaRPr lang="en-US" altLang="en-US"/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8537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61291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19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67937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41150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20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78675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21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35106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22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72933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23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117614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19600"/>
            <a:ext cx="5486400" cy="41148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24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216819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E3BAC3-97E6-419E-96CF-0866AD467872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2015-16</a:t>
            </a:r>
            <a:endParaRPr lang="en-US" dirty="0" smtClean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 CASAS.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15994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19600"/>
            <a:ext cx="5486400" cy="41148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26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562476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27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47047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28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241144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29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57503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049485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30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940540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31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990060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32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073037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33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528142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34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886975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35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994091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E3BAC3-97E6-419E-96CF-0866AD467872}" type="slidenum">
              <a:rPr lang="en-US" smtClean="0"/>
              <a:pPr>
                <a:defRPr/>
              </a:pPr>
              <a:t>36</a:t>
            </a:fld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Program Year 2016-17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 CASAS.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2494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685781" lvl="1" indent="-228581">
              <a:buFont typeface="+mj-lt"/>
              <a:buAutoNum type="arabicPeriod"/>
            </a:pPr>
            <a:endParaRPr lang="en-US" dirty="0">
              <a:cs typeface="Arial" charset="0"/>
            </a:endParaRPr>
          </a:p>
          <a:p>
            <a:pPr marL="228581" indent="-228581">
              <a:buFont typeface="+mj-lt"/>
              <a:buAutoNum type="arabicPeriod"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E3BAC3-97E6-419E-96CF-0866AD467872}" type="slidenum">
              <a:rPr lang="en-US" smtClean="0"/>
              <a:pPr>
                <a:defRPr/>
              </a:pPr>
              <a:t>37</a:t>
            </a:fld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Program Year 2016-17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 CASAS.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75986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575" indent="-228575">
              <a:buFont typeface="+mj-lt"/>
              <a:buAutoNum type="arabicPeriod"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3E3BAC3-97E6-419E-96CF-0866AD467872}" type="slidenum">
              <a:rPr lang="en-US" smtClean="0"/>
              <a:pPr>
                <a:defRPr/>
              </a:pPr>
              <a:t>38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Program Year 2016-17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 CASAS.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27311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581" indent="-228581">
              <a:buFont typeface="+mj-lt"/>
              <a:buAutoNum type="arabicPeriod"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3E3BAC3-97E6-419E-96CF-0866AD467872}" type="slidenum">
              <a:rPr lang="en-US" smtClean="0"/>
              <a:pPr>
                <a:defRPr/>
              </a:pPr>
              <a:t>39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Program Year 2016-17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 CASAS.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5552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041181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E3BAC3-97E6-419E-96CF-0866AD467872}" type="slidenum">
              <a:rPr lang="en-US" smtClean="0"/>
              <a:pPr>
                <a:defRPr/>
              </a:pPr>
              <a:t>40</a:t>
            </a:fld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Program Year 2016-17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 CASAS.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14814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81"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3E3BAC3-97E6-419E-96CF-0866AD467872}" type="slidenum">
              <a:rPr lang="en-US" smtClean="0"/>
              <a:pPr>
                <a:defRPr/>
              </a:pPr>
              <a:t>41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Program Year 2016-17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 CASAS.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57963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19">
              <a:defRPr/>
            </a:pPr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3E3BAC3-97E6-419E-96CF-0866AD467872}" type="slidenum">
              <a:rPr lang="en-US" smtClean="0"/>
              <a:pPr>
                <a:defRPr/>
              </a:pPr>
              <a:t>42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Program Year 2016-17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 CASAS.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50510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35" indent="-171435">
              <a:buFont typeface="Arial" pitchFamily="34" charset="0"/>
              <a:buChar char="•"/>
            </a:pPr>
            <a:endParaRPr lang="en-US" dirty="0" smtClean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3E3BAC3-97E6-419E-96CF-0866AD467872}" type="slidenum">
              <a:rPr lang="en-US" smtClean="0"/>
              <a:pPr>
                <a:defRPr/>
              </a:pPr>
              <a:t>43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Program Year 2016-17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 CASAS.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04576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581" indent="-228581">
              <a:buFont typeface="+mj-lt"/>
              <a:buAutoNum type="arabicPeriod"/>
            </a:pPr>
            <a:endParaRPr lang="en-US" dirty="0">
              <a:cs typeface="Times New Roman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3E3BAC3-97E6-419E-96CF-0866AD467872}" type="slidenum">
              <a:rPr lang="en-US" smtClean="0"/>
              <a:pPr>
                <a:defRPr/>
              </a:pPr>
              <a:t>44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Program Year 2016-17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 CASAS.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3787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3E3BAC3-97E6-419E-96CF-0866AD467872}" type="slidenum">
              <a:rPr lang="en-US" smtClean="0"/>
              <a:pPr>
                <a:defRPr/>
              </a:pPr>
              <a:t>45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Program Year 2015-16</a:t>
            </a:r>
            <a:endParaRPr lang="en-US" dirty="0" smtClean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2015 CASAS.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55732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/>
                </a:solidFill>
              </a:rPr>
              <a:t>© 2016 CASAS. All rights reserved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46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77158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513072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56099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19600"/>
            <a:ext cx="5486400" cy="41148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86766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19600"/>
            <a:ext cx="5486400" cy="41148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24347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0843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-1588" y="6096000"/>
            <a:ext cx="9144001" cy="762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1100" smtClean="0"/>
              <a:t>CASAS Beyond Implementation Training 2016-17</a:t>
            </a:r>
            <a:endParaRPr lang="en-US" sz="1100" dirty="0"/>
          </a:p>
        </p:txBody>
      </p:sp>
      <p:sp>
        <p:nvSpPr>
          <p:cNvPr id="5" name="Rectangle 4"/>
          <p:cNvSpPr/>
          <p:nvPr userDrawn="1"/>
        </p:nvSpPr>
        <p:spPr>
          <a:xfrm>
            <a:off x="-1588" y="1371600"/>
            <a:ext cx="9144001" cy="4495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304800" y="1600200"/>
            <a:ext cx="7239000" cy="1828800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3733800" y="3733800"/>
            <a:ext cx="5103283" cy="1905000"/>
          </a:xfrm>
        </p:spPr>
        <p:txBody>
          <a:bodyPr>
            <a:normAutofit/>
          </a:bodyPr>
          <a:lstStyle>
            <a:lvl1pPr marL="0" indent="0" algn="r">
              <a:lnSpc>
                <a:spcPct val="200000"/>
              </a:lnSpc>
              <a:buNone/>
              <a:defRPr sz="1800" b="0">
                <a:solidFill>
                  <a:srgbClr val="005596"/>
                </a:solidFill>
                <a:latin typeface="Trebuchet MS" pitchFamily="34" charset="0"/>
                <a:cs typeface="Arial" pitchFamily="34" charset="0"/>
              </a:defRPr>
            </a:lvl1pPr>
            <a:lvl2pPr marL="457200" indent="0" algn="r">
              <a:lnSpc>
                <a:spcPct val="200000"/>
              </a:lnSpc>
              <a:buNone/>
              <a:defRPr sz="1800">
                <a:solidFill>
                  <a:srgbClr val="005596"/>
                </a:solidFill>
              </a:defRPr>
            </a:lvl2pPr>
            <a:lvl3pPr marL="914400" indent="0" algn="r">
              <a:lnSpc>
                <a:spcPct val="200000"/>
              </a:lnSpc>
              <a:buNone/>
              <a:defRPr sz="1800">
                <a:solidFill>
                  <a:srgbClr val="005596"/>
                </a:solidFill>
              </a:defRPr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648" y="76233"/>
            <a:ext cx="1587302" cy="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79513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-1588" y="2341563"/>
            <a:ext cx="9145588" cy="46037"/>
          </a:xfrm>
          <a:prstGeom prst="rect">
            <a:avLst/>
          </a:prstGeom>
          <a:solidFill>
            <a:srgbClr val="005596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-1588" y="6477000"/>
            <a:ext cx="9144001" cy="381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838200"/>
            <a:ext cx="8769350" cy="1476375"/>
          </a:xfrm>
        </p:spPr>
        <p:txBody>
          <a:bodyPr anchor="b">
            <a:normAutofit/>
          </a:bodyPr>
          <a:lstStyle>
            <a:lvl1pPr algn="l">
              <a:buNone/>
              <a:defRPr sz="3600" b="1" cap="none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228600" y="2590800"/>
            <a:ext cx="8769350" cy="3733800"/>
          </a:xfrm>
        </p:spPr>
        <p:txBody>
          <a:bodyPr/>
          <a:lstStyle>
            <a:lvl1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Wingdings" pitchFamily="2" charset="2"/>
              <a:buChar char="§"/>
              <a:tabLst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742950" marR="0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2400">
                <a:solidFill>
                  <a:schemeClr val="bg1">
                    <a:lumMod val="50000"/>
                  </a:schemeClr>
                </a:solidFill>
              </a:defRPr>
            </a:lvl2pPr>
            <a:lvl3pPr marL="11430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2000">
                <a:solidFill>
                  <a:schemeClr val="bg1">
                    <a:lumMod val="50000"/>
                  </a:schemeClr>
                </a:solidFill>
              </a:defRPr>
            </a:lvl3pPr>
            <a:lvl4pPr marL="16002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1800">
                <a:solidFill>
                  <a:schemeClr val="bg1">
                    <a:lumMod val="50000"/>
                  </a:schemeClr>
                </a:solidFill>
              </a:defRPr>
            </a:lvl4pPr>
            <a:lvl5pPr marL="20574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Trebuchet MS" pitchFamily="34" charset="0"/>
              <a:buChar char="–"/>
              <a:tabLst/>
              <a:defRPr sz="1800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0"/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13CD6F-68FF-4A4F-893A-32D4604559A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2400" y="6521450"/>
            <a:ext cx="3505200" cy="304800"/>
          </a:xfrm>
        </p:spPr>
        <p:txBody>
          <a:bodyPr/>
          <a:lstStyle>
            <a:lvl1pPr>
              <a:defRPr sz="1100" b="0">
                <a:solidFill>
                  <a:schemeClr val="bg1"/>
                </a:solidFill>
                <a:latin typeface="Trebuchet MS" pitchFamily="34" charset="0"/>
              </a:defRPr>
            </a:lvl1pPr>
          </a:lstStyle>
          <a:p>
            <a:pPr>
              <a:defRPr/>
            </a:pPr>
            <a:r>
              <a:rPr lang="en-US" dirty="0" smtClean="0"/>
              <a:t>CASAS Beyond Implementation Training 2016-17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648" y="76233"/>
            <a:ext cx="1587302" cy="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8824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52400" y="914400"/>
            <a:ext cx="8763000" cy="5334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-1588" y="0"/>
            <a:ext cx="6561138" cy="6858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EDDD3-551C-47B0-B340-8566AFD08FD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0462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90600"/>
            <a:ext cx="4038600" cy="51355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87551"/>
            <a:ext cx="4038600" cy="513892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6"/>
          <p:cNvSpPr>
            <a:spLocks noGrp="1"/>
          </p:cNvSpPr>
          <p:nvPr>
            <p:ph type="title"/>
          </p:nvPr>
        </p:nvSpPr>
        <p:spPr>
          <a:xfrm>
            <a:off x="-1588" y="0"/>
            <a:ext cx="6561138" cy="6858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0F3CDF-A981-4EE4-A628-17C2454E1C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914256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1"/>
            </a:gs>
            <a:gs pos="50000">
              <a:srgbClr val="FFFFFF"/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auto">
          <a:xfrm>
            <a:off x="-1588" y="0"/>
            <a:ext cx="9144001" cy="685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-1588" y="6477000"/>
            <a:ext cx="9144001" cy="381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1A79D"/>
              </a:solidFill>
            </a:endParaRPr>
          </a:p>
        </p:txBody>
      </p:sp>
      <p:sp>
        <p:nvSpPr>
          <p:cNvPr id="1029" name="Title Placeholder 8"/>
          <p:cNvSpPr>
            <a:spLocks noGrp="1"/>
          </p:cNvSpPr>
          <p:nvPr userDrawn="1">
            <p:ph type="title"/>
          </p:nvPr>
        </p:nvSpPr>
        <p:spPr bwMode="auto">
          <a:xfrm>
            <a:off x="-1588" y="0"/>
            <a:ext cx="656113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3" name="Rectangle 6"/>
          <p:cNvSpPr>
            <a:spLocks noGrp="1" noChangeArrowheads="1"/>
          </p:cNvSpPr>
          <p:nvPr userDrawn="1">
            <p:ph type="sldNum" sz="quarter" idx="4"/>
          </p:nvPr>
        </p:nvSpPr>
        <p:spPr>
          <a:xfrm>
            <a:off x="6934200" y="6521450"/>
            <a:ext cx="2133600" cy="247650"/>
          </a:xfrm>
          <a:prstGeom prst="rect">
            <a:avLst/>
          </a:prstGeom>
          <a:ln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100" b="1" smtClean="0">
                <a:solidFill>
                  <a:schemeClr val="bg1"/>
                </a:solidFill>
                <a:latin typeface="Trebuchet MS" panose="020B0603020202020204" pitchFamily="34" charset="0"/>
              </a:defRPr>
            </a:lvl1pPr>
          </a:lstStyle>
          <a:p>
            <a:pPr>
              <a:defRPr/>
            </a:pPr>
            <a:fld id="{19DEF598-1556-4A88-9E64-20BFC217BAF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  <p:sp>
        <p:nvSpPr>
          <p:cNvPr id="1031" name="Rectangle 5"/>
          <p:cNvSpPr>
            <a:spLocks noGrp="1" noChangeArrowheads="1"/>
          </p:cNvSpPr>
          <p:nvPr userDrawn="1">
            <p:ph type="body" idx="1"/>
          </p:nvPr>
        </p:nvSpPr>
        <p:spPr bwMode="auto">
          <a:xfrm>
            <a:off x="152400" y="838200"/>
            <a:ext cx="86106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5" name="Footer Placeholder 4"/>
          <p:cNvSpPr>
            <a:spLocks noGrp="1"/>
          </p:cNvSpPr>
          <p:nvPr userDrawn="1">
            <p:ph type="ftr" sz="quarter" idx="3"/>
          </p:nvPr>
        </p:nvSpPr>
        <p:spPr>
          <a:xfrm>
            <a:off x="152400" y="6521450"/>
            <a:ext cx="4419600" cy="304800"/>
          </a:xfrm>
          <a:prstGeom prst="rect">
            <a:avLst/>
          </a:prstGeom>
        </p:spPr>
        <p:txBody>
          <a:bodyPr/>
          <a:lstStyle>
            <a:lvl1pPr eaLnBrk="1" hangingPunct="1">
              <a:defRPr sz="1100" b="1">
                <a:solidFill>
                  <a:srgbClr val="FFFFFF"/>
                </a:solidFill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CASAS Beyond Implementation Training 2016-17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648" y="76233"/>
            <a:ext cx="1587302" cy="53333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49" r:id="rId1"/>
    <p:sldLayoutId id="2147484050" r:id="rId2"/>
    <p:sldLayoutId id="2147484051" r:id="rId3"/>
    <p:sldLayoutId id="2147484052" r:id="rId4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5596"/>
          </a:solidFill>
          <a:latin typeface="Trebuchet MS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5596"/>
          </a:solidFill>
          <a:latin typeface="Trebuchet MS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5596"/>
          </a:solidFill>
          <a:latin typeface="Trebuchet MS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5596"/>
          </a:solidFill>
          <a:latin typeface="Trebuchet MS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5596"/>
          </a:solidFill>
          <a:latin typeface="Trebuchet MS" pitchFamily="34" charset="0"/>
          <a:cs typeface="Arial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3200" b="1">
          <a:solidFill>
            <a:srgbClr val="008080"/>
          </a:solidFill>
          <a:latin typeface="Helvetica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3200" b="1">
          <a:solidFill>
            <a:srgbClr val="008080"/>
          </a:solidFill>
          <a:latin typeface="Helvetica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3200" b="1">
          <a:solidFill>
            <a:srgbClr val="008080"/>
          </a:solidFill>
          <a:latin typeface="Helvetica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3200" b="1">
          <a:solidFill>
            <a:srgbClr val="008080"/>
          </a:solidFill>
          <a:latin typeface="Helvetic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Font typeface="Wingdings" panose="05000000000000000000" pitchFamily="2" charset="2"/>
        <a:buChar char="§"/>
        <a:defRPr sz="2800">
          <a:solidFill>
            <a:schemeClr val="tx1"/>
          </a:solidFill>
          <a:latin typeface="Trebuchet MS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•"/>
        <a:defRPr sz="2400">
          <a:solidFill>
            <a:schemeClr val="tx1"/>
          </a:solidFill>
          <a:latin typeface="Trebuchet MS" pitchFamily="34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•"/>
        <a:defRPr sz="2000">
          <a:solidFill>
            <a:schemeClr val="tx1"/>
          </a:solidFill>
          <a:latin typeface="Trebuchet MS" pitchFamily="34" charset="0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•"/>
        <a:defRPr sz="2000">
          <a:solidFill>
            <a:schemeClr val="tx1"/>
          </a:solidFill>
          <a:latin typeface="Trebuchet MS" pitchFamily="34" charset="0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Trebuchet MS" panose="020B0603020202020204" pitchFamily="34" charset="0"/>
        <a:buChar char="–"/>
        <a:defRPr sz="2000">
          <a:solidFill>
            <a:schemeClr val="tx1"/>
          </a:solidFill>
          <a:latin typeface="Trebuchet MS" pitchFamily="34" charset="0"/>
          <a:cs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100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100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100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100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sas.org/product-overviews/curriculum-management-instruction/casas-basic-skills-content-standards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sas.org/product-overviews/curriculum-management-instruction/sample-test-items" TargetMode="Externa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hyperlink" Target="https://www.casas.org/product-overviews/curriculum-management-instruction/casas-basic-skills-content-standards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sas.org/product-overviews/curriculum-management-instruction/sample-test-items" TargetMode="Externa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2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23.png"/><Relationship Id="rId4" Type="http://schemas.openxmlformats.org/officeDocument/2006/relationships/hyperlink" Target="https://www.casas.org/product-overviews/curriculum-management-instruction/quicksearch-online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sas.org/product-overviews/curriculum-management-instruction/low-level-literacy-curriculum-modules" TargetMode="Externa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sas.org/training-and-support" TargetMode="External"/><Relationship Id="rId7" Type="http://schemas.openxmlformats.org/officeDocument/2006/relationships/hyperlink" Target="https://www.casas.org/social-media-newsroom" TargetMode="Externa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casas.org/business-and-industry" TargetMode="External"/><Relationship Id="rId5" Type="http://schemas.openxmlformats.org/officeDocument/2006/relationships/hyperlink" Target="https://www.casas.org/workforce-development" TargetMode="External"/><Relationship Id="rId4" Type="http://schemas.openxmlformats.org/officeDocument/2006/relationships/hyperlink" Target="https://www.casas.org/education-providers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hyperlink" Target="https://www.casas.org/social-media-newsroom/success-stories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training.casas.org/" TargetMode="Externa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27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asas.org/" TargetMode="External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2.casas.org/online_registration/" TargetMode="External"/><Relationship Id="rId5" Type="http://schemas.openxmlformats.org/officeDocument/2006/relationships/hyperlink" Target="mailto:techsupport@casas.org" TargetMode="External"/><Relationship Id="rId4" Type="http://schemas.openxmlformats.org/officeDocument/2006/relationships/hyperlink" Target="mailto:casas@casas.org" TargetMode="Externa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hyperlink" Target="http://www.casas.org/" TargetMode="External"/><Relationship Id="rId7" Type="http://schemas.openxmlformats.org/officeDocument/2006/relationships/hyperlink" Target="http://www.youtube.com/user/CASASAssessment" TargetMode="External"/><Relationship Id="rId12" Type="http://schemas.openxmlformats.org/officeDocument/2006/relationships/image" Target="../media/image31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facebook.com/CASASsystem" TargetMode="External"/><Relationship Id="rId11" Type="http://schemas.openxmlformats.org/officeDocument/2006/relationships/hyperlink" Target="https://www.youtube.com/user/CASASAssessment" TargetMode="External"/><Relationship Id="rId5" Type="http://schemas.openxmlformats.org/officeDocument/2006/relationships/hyperlink" Target="https://twitter.com/hashtag/casassi2016" TargetMode="External"/><Relationship Id="rId10" Type="http://schemas.openxmlformats.org/officeDocument/2006/relationships/image" Target="../media/image30.jpeg"/><Relationship Id="rId4" Type="http://schemas.openxmlformats.org/officeDocument/2006/relationships/hyperlink" Target="https://twitter.com/CASASsystem" TargetMode="External"/><Relationship Id="rId9" Type="http://schemas.openxmlformats.org/officeDocument/2006/relationships/hyperlink" Target="https://www.facebook.com/CASASsystem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5"/>
          <p:cNvSpPr>
            <a:spLocks noGrp="1"/>
          </p:cNvSpPr>
          <p:nvPr>
            <p:ph type="title"/>
          </p:nvPr>
        </p:nvSpPr>
        <p:spPr>
          <a:xfrm>
            <a:off x="457200" y="1905000"/>
            <a:ext cx="7467600" cy="1447800"/>
          </a:xfrm>
        </p:spPr>
        <p:txBody>
          <a:bodyPr/>
          <a:lstStyle/>
          <a:p>
            <a:r>
              <a:rPr lang="en-US" altLang="en-US" sz="3600" dirty="0" smtClean="0"/>
              <a:t>Beyond Implementation Training</a:t>
            </a:r>
          </a:p>
        </p:txBody>
      </p:sp>
      <p:sp>
        <p:nvSpPr>
          <p:cNvPr id="9219" name="Text Placeholder 2"/>
          <p:cNvSpPr>
            <a:spLocks noGrp="1"/>
          </p:cNvSpPr>
          <p:nvPr>
            <p:ph type="body" idx="1"/>
          </p:nvPr>
        </p:nvSpPr>
        <p:spPr>
          <a:xfrm>
            <a:off x="3733800" y="3733800"/>
            <a:ext cx="5103813" cy="1905000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en-US" dirty="0" smtClean="0">
                <a:latin typeface="Arial" charset="0"/>
                <a:cs typeface="Arial" charset="0"/>
              </a:rPr>
              <a:t>&lt;Presenter Name&gt;</a:t>
            </a:r>
          </a:p>
          <a:p>
            <a:pPr>
              <a:spcBef>
                <a:spcPts val="0"/>
              </a:spcBef>
              <a:defRPr/>
            </a:pPr>
            <a:r>
              <a:rPr lang="en-US" dirty="0" smtClean="0">
                <a:latin typeface="Arial" charset="0"/>
                <a:cs typeface="Arial" charset="0"/>
              </a:rPr>
              <a:t>&lt;Presenter </a:t>
            </a:r>
            <a:r>
              <a:rPr lang="en-US" dirty="0" smtClean="0">
                <a:cs typeface="Arial" charset="0"/>
              </a:rPr>
              <a:t>Agency/Organization</a:t>
            </a:r>
            <a:r>
              <a:rPr lang="en-US" dirty="0" smtClean="0">
                <a:latin typeface="Arial" charset="0"/>
                <a:cs typeface="Arial" charset="0"/>
              </a:rPr>
              <a:t>&gt;</a:t>
            </a:r>
          </a:p>
          <a:p>
            <a:pPr>
              <a:spcBef>
                <a:spcPts val="0"/>
              </a:spcBef>
              <a:defRPr/>
            </a:pPr>
            <a:r>
              <a:rPr lang="en-US" dirty="0" smtClean="0">
                <a:latin typeface="Arial" charset="0"/>
                <a:cs typeface="Arial" charset="0"/>
              </a:rPr>
              <a:t>&lt;</a:t>
            </a:r>
            <a:r>
              <a:rPr lang="en-US" dirty="0">
                <a:latin typeface="Arial" charset="0"/>
                <a:cs typeface="Arial" charset="0"/>
              </a:rPr>
              <a:t>Presenter Contact Information&gt;</a:t>
            </a:r>
          </a:p>
          <a:p>
            <a:pPr>
              <a:spcBef>
                <a:spcPct val="0"/>
              </a:spcBef>
            </a:pPr>
            <a:endParaRPr lang="en-US" altLang="en-US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Pretest Results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Who administers the pretests at your agency?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Do teachers receive test results?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If so, how soon after testing do instructors receive results?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How do teachers use test results?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Think About It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10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6" name="Picture 4" descr="\\WEB1\www\www2.casas.org\htdocs\Images\Moodle\CASAS_IT\Share_Result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038600"/>
            <a:ext cx="3352800" cy="220980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9204938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Using Results to Inform Instruction</a:t>
            </a:r>
          </a:p>
          <a:p>
            <a:pPr marL="341313" indent="-341313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Does your agency use </a:t>
            </a:r>
          </a:p>
          <a:p>
            <a:pPr marL="341313" indent="-341313">
              <a:spcBef>
                <a:spcPts val="0"/>
              </a:spcBef>
              <a:spcAft>
                <a:spcPts val="500"/>
              </a:spcAft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	a set curriculum?</a:t>
            </a:r>
          </a:p>
          <a:p>
            <a:pPr marL="341313" indent="-341313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If not, do instructors </a:t>
            </a:r>
          </a:p>
          <a:p>
            <a:pPr marL="341313" indent="-341313">
              <a:spcBef>
                <a:spcPts val="0"/>
              </a:spcBef>
              <a:spcAft>
                <a:spcPts val="500"/>
              </a:spcAft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	develop their own curriculum?</a:t>
            </a:r>
          </a:p>
          <a:p>
            <a:pPr marL="341313" indent="-341313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Do instructors use </a:t>
            </a:r>
          </a:p>
          <a:p>
            <a:pPr marL="341313" indent="-341313">
              <a:spcBef>
                <a:spcPts val="0"/>
              </a:spcBef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	test results to </a:t>
            </a:r>
          </a:p>
          <a:p>
            <a:pPr marL="341313" indent="-341313">
              <a:spcBef>
                <a:spcPts val="0"/>
              </a:spcBef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	enhance instruction?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Think About It	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11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6" name="Picture 2" descr="\\WEB1\www\www2.casas.org\htdocs\Images\Moodle\CASAS_IT\Teacher_calling_on_studen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676400"/>
            <a:ext cx="3124200" cy="411732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3605238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Post-Test Results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What is the interval between pre- and post-testing at your agency?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Who administers the post-tests?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How soon do instructors receive results?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How are results used?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Think About It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12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9902584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Reporting Results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What does the data collection and reporting system look like at your agency?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How do administrators use test results?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Who reports the results to the state (or your agency’s funding source)?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Think About It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13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6" name="Picture 3" descr="\\WEB1\www\www2.casas.org\htdocs\Images\Moodle\Photos.com\1086962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733800"/>
            <a:ext cx="3886200" cy="2515616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8345616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Professional Development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What professional development opportunities are available at your agency?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Staff meeting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Workshops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Seminars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Conferences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Continuing Education Units (CEUs)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Other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Think About It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14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6" name="Picture 2" descr="\\WEB1\www\www2.casas.org\htdocs\Images\Moodle\CASAS_IT\Teacher_in_front_of_student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2186375"/>
            <a:ext cx="2971800" cy="4052926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1880952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Rewards and Challenges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Consider your role in your agency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Write down one of the biggest rewards you have felt in your job.</a:t>
            </a:r>
          </a:p>
          <a:p>
            <a:pPr marL="514350" indent="-514350">
              <a:buFont typeface="+mj-lt"/>
              <a:buAutoNum type="arabicPeriod"/>
            </a:pPr>
            <a:endParaRPr lang="en-US" sz="2400" dirty="0">
              <a:solidFill>
                <a:schemeClr val="bg1">
                  <a:lumMod val="50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en-US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Write down one of the biggest challenges you’ve encountered in your job.</a:t>
            </a:r>
            <a:endParaRPr lang="en-US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Think About It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558987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Review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Advantages of using </a:t>
            </a:r>
            <a:endParaRPr lang="en-US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CASAS </a:t>
            </a:r>
            <a:r>
              <a:rPr lang="en-US" dirty="0"/>
              <a:t>Competencies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Competency Coding System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Task Areas and Item Types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Content Standards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713CD6F-68FF-4A4F-893A-32D4604559AB}" type="slidenum">
              <a:rPr kumimoji="0" lang="en-US" altLang="en-US" sz="11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altLang="en-US" sz="11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CASAS Beyond Implementation Training 2016-17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2590800"/>
            <a:ext cx="1371600" cy="565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4385991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Advantages of Using</a:t>
            </a:r>
            <a:endParaRPr lang="en-US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Access anywhere with Internet connection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Provides synchronized “real-time” date for accurate results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Reports available immediately after test administration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Streamline assessment and placement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Replace Appraisal with short, computer-adaptive locator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Administer locator + pretest in one </a:t>
            </a:r>
            <a:r>
              <a:rPr lang="en-US" sz="2000" dirty="0" smtClean="0"/>
              <a:t>sitting</a:t>
            </a:r>
            <a:endParaRPr lang="en-US" sz="2400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Automatically assigns next test</a:t>
            </a:r>
          </a:p>
          <a:p>
            <a:pPr marL="457200" lvl="1" indent="0">
              <a:buNone/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13CD6F-68FF-4A4F-893A-32D4604559AB}" type="slidenum">
              <a:rPr lang="en-US" altLang="en-US" smtClean="0"/>
              <a:pPr>
                <a:defRPr/>
              </a:pPr>
              <a:t>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399" y="1600200"/>
            <a:ext cx="1600201" cy="71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228600" y="690476"/>
            <a:ext cx="876935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i="1" dirty="0">
                <a:solidFill>
                  <a:srgbClr val="005596"/>
                </a:solidFill>
              </a:rPr>
              <a:t>Nationally recognized system for computer delivery of standardized and adaptive </a:t>
            </a:r>
            <a:r>
              <a:rPr lang="en-US" sz="1600" i="1" dirty="0" smtClean="0">
                <a:solidFill>
                  <a:srgbClr val="005596"/>
                </a:solidFill>
              </a:rPr>
              <a:t>assessments</a:t>
            </a:r>
            <a:endParaRPr lang="en-US" sz="1600" dirty="0">
              <a:solidFill>
                <a:srgbClr val="00559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913531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CASAS Competencies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Key component and building block of CASAS system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What information do you get from a competency?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What is the link between competencies and test items?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Do you use the competencies to help plan instruction?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Why are competencies important in the larger picture of assessment and instruction?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Review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18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182867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Competency Coding System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7.7.4 Demonstrate ability to use e-mail and other messaging systems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Content Area: Learning and Thinking Skills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Competency Area: 7.7 – Demonstrate the ability to use information and communication technology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Competency Statement: Demonstrate ability to use e-mail and other messaging systems</a:t>
            </a:r>
          </a:p>
          <a:p>
            <a:pPr lvl="1"/>
            <a:endParaRPr lang="en-US" dirty="0">
              <a:solidFill>
                <a:schemeClr val="bg1">
                  <a:lumMod val="50000"/>
                </a:schemeClr>
              </a:solidFill>
            </a:endParaRPr>
          </a:p>
          <a:p>
            <a:pPr lvl="1"/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457200" lvl="1" indent="0">
              <a:buNone/>
            </a:pPr>
            <a:r>
              <a:rPr lang="en-US" b="1" dirty="0">
                <a:solidFill>
                  <a:schemeClr val="accent1">
                    <a:lumMod val="75000"/>
                  </a:schemeClr>
                </a:solidFill>
                <a:sym typeface="Wingdings"/>
              </a:rPr>
              <a:t>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Complete Activity 2 in your packet.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Review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19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7633562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Welcome!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Have you completed </a:t>
            </a:r>
          </a:p>
          <a:p>
            <a:pPr marL="0" indent="341313">
              <a:buNone/>
              <a:defRPr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Implementation Training?</a:t>
            </a:r>
          </a:p>
          <a:p>
            <a:pPr>
              <a:defRPr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This training is for participants who:</a:t>
            </a:r>
          </a:p>
          <a:p>
            <a:pPr lvl="1">
              <a:defRPr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Have completed CASAS Implementation Training</a:t>
            </a:r>
          </a:p>
          <a:p>
            <a:pPr lvl="1">
              <a:defRPr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Want to expand their CASAS knowledge</a:t>
            </a:r>
          </a:p>
          <a:p>
            <a:pPr lvl="1">
              <a:defRPr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Need to be recertified in CASAS Implementation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268" name="Slide Number Placeholder 7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SzPct val="100000"/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100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C28FC781-BCBE-432C-90BA-98D9C1A88820}" type="slidenum">
              <a:rPr lang="en-US" altLang="en-US" sz="1100" smtClean="0">
                <a:solidFill>
                  <a:srgbClr val="FFFFFF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2</a:t>
            </a:fld>
            <a:endParaRPr lang="en-US" altLang="en-US" sz="1100" smtClean="0">
              <a:solidFill>
                <a:srgbClr val="FFFFFF"/>
              </a:solidFill>
            </a:endParaRPr>
          </a:p>
        </p:txBody>
      </p:sp>
      <p:sp>
        <p:nvSpPr>
          <p:cNvPr id="11269" name="Footer Placeholder 1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SzPct val="100000"/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100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1100" smtClean="0">
                <a:solidFill>
                  <a:schemeClr val="bg1"/>
                </a:solidFill>
              </a:rPr>
              <a:t>CASAS Beyond Implementation Training 2016-17</a:t>
            </a:r>
          </a:p>
        </p:txBody>
      </p:sp>
      <p:pic>
        <p:nvPicPr>
          <p:cNvPr id="6" name="Picture 2" descr="\\FS\Files\Image Bank\photosWebsite\websiteNew\EducationProviders_option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0" y="838200"/>
            <a:ext cx="3581400" cy="2475931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Task Areas and Item Types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What is a task area?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Where do you find task areas on CASAS reports?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What is the link between task areas and test items?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Do you use task areas to help plan instruction? 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	If so, how?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Review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20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4323717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Task Areas and Item Types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Reading and Math Task Areas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Forms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Charts, maps, consumer billings, matrices, graphs, or tables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Stories, articles, paragraphs, sentences, directions, or pictures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Signs, price tags, ads, or product labels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Measurement scales and diagrams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Review	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2265814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Task </a:t>
            </a:r>
            <a:r>
              <a:rPr lang="en-US" sz="3200" dirty="0">
                <a:solidFill>
                  <a:schemeClr val="bg1">
                    <a:lumMod val="50000"/>
                  </a:schemeClr>
                </a:solidFill>
              </a:rPr>
              <a:t>Areas and Item </a:t>
            </a: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Types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Listening Item Types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Picture prompts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Comprehension questions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Predict next line of dialogue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Identify true statement based on prompt</a:t>
            </a:r>
          </a:p>
          <a:p>
            <a:pPr marL="0" indent="0">
              <a:buNone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	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Let’s Review	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22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0249522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Content Standards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What are Content Standards?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Why are they important?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Does your program promote using Content Standards to help plan instruction? If so, how?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Let’s Review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23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6" name="Picture 3" descr="\\FS\Files\Image Bank\Approved Photos Images Logos\Photobank- PhotosPhotos_com\Images by Category\School, office materials\Books\1927154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352800"/>
            <a:ext cx="4191000" cy="274320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0483597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Content Standards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Clear statements of skills that students need at specific levels</a:t>
            </a:r>
          </a:p>
          <a:p>
            <a:pPr lvl="1"/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</a:rPr>
              <a:t>Example: Interpret simple written instructions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Identify the underlying basic skills associated with CASAS Competencies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Support instructional planning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Available in reading, math, and listening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CASAS Reading Content Standards have been aligned with the Common Core State Standards</a:t>
            </a:r>
          </a:p>
          <a:p>
            <a:pPr marL="0" indent="0">
              <a:buNone/>
            </a:pPr>
            <a:endParaRPr lang="en-US" sz="2200" dirty="0">
              <a:solidFill>
                <a:schemeClr val="bg1">
                  <a:lumMod val="50000"/>
                </a:schemeClr>
              </a:solidFill>
            </a:endParaRPr>
          </a:p>
          <a:p>
            <a:pPr marL="0" lvl="3" indent="0">
              <a:buNone/>
            </a:pPr>
            <a:r>
              <a:rPr lang="en-US" sz="1600" dirty="0" smtClean="0">
                <a:solidFill>
                  <a:srgbClr val="FFFFFF">
                    <a:lumMod val="50000"/>
                  </a:srgbClr>
                </a:solidFill>
                <a:sym typeface="Symbol"/>
              </a:rPr>
              <a:t>	        Download </a:t>
            </a:r>
            <a:r>
              <a:rPr lang="en-US" sz="1600" i="1" dirty="0">
                <a:solidFill>
                  <a:srgbClr val="FFFFFF">
                    <a:lumMod val="50000"/>
                  </a:srgbClr>
                </a:solidFill>
                <a:sym typeface="Symbol"/>
              </a:rPr>
              <a:t>CASAS Content Standards </a:t>
            </a:r>
            <a:r>
              <a:rPr lang="en-US" sz="1600" dirty="0" smtClean="0">
                <a:solidFill>
                  <a:srgbClr val="FFFFFF">
                    <a:lumMod val="50000"/>
                  </a:srgbClr>
                </a:solidFill>
                <a:sym typeface="Symbol"/>
              </a:rPr>
              <a:t>at:</a:t>
            </a:r>
            <a:r>
              <a:rPr lang="en-US" sz="1600" dirty="0">
                <a:solidFill>
                  <a:srgbClr val="005596"/>
                </a:solidFill>
                <a:sym typeface="Symbol"/>
              </a:rPr>
              <a:t> </a:t>
            </a:r>
            <a:r>
              <a:rPr lang="en-US" sz="1600" dirty="0" smtClean="0">
                <a:solidFill>
                  <a:srgbClr val="005596"/>
                </a:solidFill>
                <a:hlinkClick r:id="rId3"/>
              </a:rPr>
              <a:t>www.casas.org </a:t>
            </a:r>
            <a:r>
              <a:rPr lang="en-US" sz="1600" dirty="0">
                <a:solidFill>
                  <a:srgbClr val="005596"/>
                </a:solidFill>
                <a:hlinkClick r:id="rId3"/>
              </a:rPr>
              <a:t>&gt; Product </a:t>
            </a:r>
            <a:r>
              <a:rPr lang="en-US" sz="1600" dirty="0" smtClean="0">
                <a:solidFill>
                  <a:srgbClr val="005596"/>
                </a:solidFill>
                <a:hlinkClick r:id="rId3"/>
              </a:rPr>
              <a:t>Overviews </a:t>
            </a:r>
            <a:r>
              <a:rPr lang="en-US" sz="1600" dirty="0">
                <a:solidFill>
                  <a:srgbClr val="005596"/>
                </a:solidFill>
                <a:hlinkClick r:id="rId3"/>
              </a:rPr>
              <a:t>&gt; </a:t>
            </a:r>
            <a:r>
              <a:rPr lang="en-US" sz="1600" dirty="0" smtClean="0">
                <a:solidFill>
                  <a:srgbClr val="005596"/>
                </a:solidFill>
                <a:hlinkClick r:id="rId3"/>
              </a:rPr>
              <a:t>	        Curriculum </a:t>
            </a:r>
            <a:r>
              <a:rPr lang="en-US" sz="1600" dirty="0">
                <a:solidFill>
                  <a:srgbClr val="005596"/>
                </a:solidFill>
                <a:hlinkClick r:id="rId3"/>
              </a:rPr>
              <a:t>Management &amp; Instruction &gt; CASAS Basic Skills Content Standards</a:t>
            </a:r>
            <a:endParaRPr lang="en-US" sz="1600" dirty="0">
              <a:solidFill>
                <a:srgbClr val="005596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Review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24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5334000"/>
            <a:ext cx="1270000" cy="55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54161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Content Standards</a:t>
            </a:r>
          </a:p>
          <a:p>
            <a:pPr lvl="1"/>
            <a:r>
              <a:rPr lang="en-US" dirty="0" smtClean="0"/>
              <a:t>Categories for Reading, Listening, and Math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lvl="2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Review…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32EAF-AD3F-4A2D-84D2-88C8FBA610F7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914400" y="2057400"/>
          <a:ext cx="7315200" cy="198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57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7960"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Reading Content Standards Categories</a:t>
                      </a:r>
                      <a:endParaRPr lang="en-US" sz="1600" dirty="0">
                        <a:latin typeface="Trebuchet MS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45920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R1 Beginning Literacy/Phonics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R2 Vocabulary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R3 General Reading Comprehension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R4 Text in Format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R5 Reference Materials</a:t>
                      </a:r>
                      <a:endParaRPr lang="en-US" sz="1600" dirty="0" smtClean="0">
                        <a:latin typeface="Trebuchet MS" pitchFamily="34" charset="0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R6 Reading Strategies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R7 Reading and Thinking Skills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R8 Academic-Oriented Skills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R9 Literary Analysis</a:t>
                      </a:r>
                      <a:endParaRPr lang="en-US" sz="1600" dirty="0" smtClean="0">
                        <a:latin typeface="Trebuchet MS" pitchFamily="34" charset="0"/>
                        <a:cs typeface="Arial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/>
          </p:nvPr>
        </p:nvGraphicFramePr>
        <p:xfrm>
          <a:off x="338328" y="4267176"/>
          <a:ext cx="4114800" cy="19812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16523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Listening Content</a:t>
                      </a:r>
                      <a:r>
                        <a:rPr lang="en-US" sz="1600" baseline="0" dirty="0" smtClean="0"/>
                        <a:t> Standards Categories</a:t>
                      </a:r>
                      <a:endParaRPr lang="en-US" sz="1600" dirty="0">
                        <a:latin typeface="Trebuchet MS" pitchFamily="34" charset="0"/>
                      </a:endParaRPr>
                    </a:p>
                  </a:txBody>
                  <a:tcPr marT="45732" marB="4573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45920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L1 Phonology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L2 Vocabulary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L3 Grammar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L4 General Discourse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L5 Informational Discourse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L6 Strategies and Critical Thinking</a:t>
                      </a:r>
                      <a:endParaRPr lang="en-US" sz="1600" dirty="0" smtClean="0">
                        <a:latin typeface="Trebuchet MS" pitchFamily="34" charset="0"/>
                        <a:cs typeface="Arial" charset="0"/>
                      </a:endParaRPr>
                    </a:p>
                  </a:txBody>
                  <a:tcPr marR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/>
          </p:nvPr>
        </p:nvGraphicFramePr>
        <p:xfrm>
          <a:off x="4681728" y="4267236"/>
          <a:ext cx="4114800" cy="19811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7527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Math Content Standards Categories</a:t>
                      </a:r>
                      <a:endParaRPr lang="en-US" sz="1600" dirty="0">
                        <a:latin typeface="Trebuchet MS" pitchFamily="34" charset="0"/>
                      </a:endParaRPr>
                    </a:p>
                  </a:txBody>
                  <a:tcPr marT="45702" marB="4570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45920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M1 Number sense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M2 Algebra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M3 Geometry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M4 Measurement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smtClean="0"/>
                        <a:t>M5 Statistics, Data Analysis and Probability</a:t>
                      </a:r>
                      <a:endParaRPr lang="en-US" sz="1600" dirty="0" smtClean="0">
                        <a:latin typeface="Trebuchet MS" pitchFamily="34" charset="0"/>
                        <a:cs typeface="Arial" charset="0"/>
                      </a:endParaRPr>
                    </a:p>
                  </a:txBody>
                  <a:tcPr marT="45702" marB="45702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245921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Using Content Standards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Add visual here</a:t>
            </a: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b="1" dirty="0">
                <a:solidFill>
                  <a:schemeClr val="accent1">
                    <a:lumMod val="75000"/>
                  </a:schemeClr>
                </a:solidFill>
                <a:sym typeface="Wingdings"/>
              </a:rPr>
              <a:t>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Complete Activity 3 in your packet.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Review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26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1900237"/>
            <a:ext cx="8763000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6140700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 to Support Instruction</a:t>
            </a:r>
            <a:endParaRPr lang="en-US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Maximize your curriculum design and instruction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/>
              <a:t>Test Results, Data, and Reports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Complimentary Online CASAS Resources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/>
              <a:t>CASAS Content Standards Worksheets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/>
              <a:t>Sample Test Items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err="1" smtClean="0"/>
              <a:t>QuickSearch</a:t>
            </a:r>
            <a:r>
              <a:rPr lang="en-US" dirty="0" smtClean="0"/>
              <a:t> Online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/>
              <a:t>Curriculum Modules</a:t>
            </a:r>
          </a:p>
          <a:p>
            <a:pPr marL="457200" lvl="1" indent="0">
              <a:buNone/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13CD6F-68FF-4A4F-893A-32D4604559AB}" type="slidenum">
              <a:rPr lang="en-US" altLang="en-US" smtClean="0"/>
              <a:pPr>
                <a:defRPr/>
              </a:pPr>
              <a:t>27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3927662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>
                <a:solidFill>
                  <a:schemeClr val="bg1">
                    <a:lumMod val="50000"/>
                  </a:schemeClr>
                </a:solidFill>
              </a:rPr>
              <a:t>Manual</a:t>
            </a:r>
          </a:p>
          <a:p>
            <a:pPr marL="0" indent="0">
              <a:buNone/>
            </a:pPr>
            <a:r>
              <a:rPr lang="en-US" sz="3200" dirty="0">
                <a:solidFill>
                  <a:schemeClr val="bg1">
                    <a:lumMod val="50000"/>
                  </a:schemeClr>
                </a:solidFill>
              </a:rPr>
              <a:t>Report</a:t>
            </a:r>
          </a:p>
          <a:p>
            <a:pPr indent="-182880">
              <a:buFont typeface="Symbol" pitchFamily="18" charset="2"/>
              <a:buChar char="-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sym typeface="Symbol"/>
              </a:rPr>
              <a:t> 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sym typeface="Symbol"/>
              </a:rPr>
              <a:t>per form</a:t>
            </a:r>
          </a:p>
          <a:p>
            <a:pPr indent="-182880">
              <a:buFont typeface="Symbol" pitchFamily="18" charset="2"/>
              <a:buChar char="-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sym typeface="Symbol"/>
              </a:rPr>
              <a:t> per 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sym typeface="Symbol"/>
              </a:rPr>
              <a:t>class</a:t>
            </a:r>
          </a:p>
          <a:p>
            <a:pPr indent="-182880">
              <a:buFont typeface="Symbol" pitchFamily="18" charset="2"/>
              <a:buChar char="-"/>
            </a:pPr>
            <a:endParaRPr lang="en-US" sz="2400" dirty="0">
              <a:solidFill>
                <a:schemeClr val="bg1">
                  <a:lumMod val="50000"/>
                </a:schemeClr>
              </a:solidFill>
              <a:sym typeface="Symbol"/>
            </a:endParaRPr>
          </a:p>
          <a:p>
            <a:pPr indent="-182880">
              <a:buFont typeface="Symbol" pitchFamily="18" charset="2"/>
              <a:buChar char="-"/>
            </a:pPr>
            <a:endParaRPr lang="en-US" sz="2400" dirty="0" smtClean="0">
              <a:solidFill>
                <a:schemeClr val="bg1">
                  <a:lumMod val="50000"/>
                </a:schemeClr>
              </a:solidFill>
              <a:sym typeface="Symbol"/>
            </a:endParaRPr>
          </a:p>
          <a:p>
            <a:pPr indent="-182880">
              <a:buFont typeface="Symbol" pitchFamily="18" charset="2"/>
              <a:buChar char="-"/>
            </a:pPr>
            <a:endParaRPr lang="en-US" sz="2400" dirty="0">
              <a:solidFill>
                <a:schemeClr val="bg1">
                  <a:lumMod val="50000"/>
                </a:schemeClr>
              </a:solidFill>
              <a:sym typeface="Symbol"/>
            </a:endParaRPr>
          </a:p>
          <a:p>
            <a:pPr indent="-182880">
              <a:buFont typeface="Symbol" pitchFamily="18" charset="2"/>
              <a:buChar char="-"/>
            </a:pPr>
            <a:endParaRPr lang="en-US" sz="2400" dirty="0" smtClean="0">
              <a:solidFill>
                <a:schemeClr val="bg1">
                  <a:lumMod val="50000"/>
                </a:schemeClr>
              </a:solidFill>
              <a:sym typeface="Symbol"/>
            </a:endParaRPr>
          </a:p>
          <a:p>
            <a:pPr marL="160020" indent="0">
              <a:buNone/>
            </a:pPr>
            <a:r>
              <a:rPr lang="en-US" sz="1400" dirty="0" smtClean="0">
                <a:sym typeface="Symbol"/>
              </a:rPr>
              <a:t>Worksheets are </a:t>
            </a:r>
          </a:p>
          <a:p>
            <a:pPr marL="160020" indent="0">
              <a:buNone/>
            </a:pPr>
            <a:r>
              <a:rPr lang="en-US" sz="1400" dirty="0" smtClean="0">
                <a:sym typeface="Symbol"/>
              </a:rPr>
              <a:t>available in</a:t>
            </a:r>
          </a:p>
          <a:p>
            <a:pPr marL="160020" indent="0">
              <a:buNone/>
            </a:pPr>
            <a:r>
              <a:rPr lang="en-US" sz="1400" dirty="0" smtClean="0">
                <a:sym typeface="Symbol"/>
              </a:rPr>
              <a:t>Test Administration</a:t>
            </a:r>
          </a:p>
          <a:p>
            <a:pPr marL="160020" indent="0">
              <a:buNone/>
            </a:pPr>
            <a:r>
              <a:rPr lang="en-US" sz="1400" dirty="0" smtClean="0">
                <a:sym typeface="Symbol"/>
              </a:rPr>
              <a:t>Manuals (TAM)</a:t>
            </a:r>
            <a:endParaRPr lang="en-US" sz="1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 to Support Instruction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28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6" name="Picture 5"/>
          <p:cNvPicPr>
            <a:picLocks noGrp="1" noChangeAspect="1" noChangeArrowheads="1"/>
          </p:cNvPicPr>
          <p:nvPr/>
        </p:nvPicPr>
        <p:blipFill rotWithShape="1">
          <a:blip r:embed="rId3" cstate="screen"/>
          <a:srcRect l="3055" r="2500" b="20531"/>
          <a:stretch/>
        </p:blipFill>
        <p:spPr bwMode="auto">
          <a:xfrm>
            <a:off x="2133600" y="936625"/>
            <a:ext cx="6705600" cy="533400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037718302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>
                <a:solidFill>
                  <a:schemeClr val="bg1">
                    <a:lumMod val="50000"/>
                  </a:schemeClr>
                </a:solidFill>
              </a:rPr>
              <a:t>Manual </a:t>
            </a:r>
            <a:endParaRPr lang="en-US" sz="32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Report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— 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per form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— per class</a:t>
            </a:r>
          </a:p>
          <a:p>
            <a:pPr marL="0" indent="0">
              <a:buNone/>
            </a:pPr>
            <a:endParaRPr lang="en-US" sz="2400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160020" indent="0">
              <a:buNone/>
            </a:pPr>
            <a:r>
              <a:rPr lang="en-US" sz="1400" dirty="0" smtClean="0">
                <a:sym typeface="Symbol"/>
              </a:rPr>
              <a:t>Worksheets </a:t>
            </a:r>
            <a:r>
              <a:rPr lang="en-US" sz="1400" dirty="0">
                <a:sym typeface="Symbol"/>
              </a:rPr>
              <a:t>are </a:t>
            </a:r>
          </a:p>
          <a:p>
            <a:pPr marL="160020" indent="0">
              <a:buNone/>
            </a:pPr>
            <a:r>
              <a:rPr lang="en-US" sz="1400" dirty="0" smtClean="0">
                <a:sym typeface="Symbol"/>
              </a:rPr>
              <a:t>available </a:t>
            </a:r>
            <a:r>
              <a:rPr lang="en-US" sz="1400" dirty="0">
                <a:sym typeface="Symbol"/>
              </a:rPr>
              <a:t>in</a:t>
            </a:r>
          </a:p>
          <a:p>
            <a:pPr marL="160020" indent="0">
              <a:buNone/>
            </a:pPr>
            <a:r>
              <a:rPr lang="en-US" sz="1400" dirty="0">
                <a:sym typeface="Symbol"/>
              </a:rPr>
              <a:t>Test Administration</a:t>
            </a:r>
          </a:p>
          <a:p>
            <a:pPr marL="160020" indent="0">
              <a:buNone/>
            </a:pPr>
            <a:r>
              <a:rPr lang="en-US" sz="1400" dirty="0">
                <a:sym typeface="Symbol"/>
              </a:rPr>
              <a:t>Manuals (TAM)</a:t>
            </a:r>
            <a:endParaRPr lang="en-US" sz="1400" dirty="0"/>
          </a:p>
          <a:p>
            <a:pPr marL="0" indent="0">
              <a:buNone/>
            </a:pPr>
            <a:endParaRPr lang="en-US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 to Support Instruction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29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6" name="Picture 5" descr="83RCP_cOMPLETE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590800" y="914400"/>
            <a:ext cx="6324600" cy="5330952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606900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Training Content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training covers:</a:t>
            </a:r>
          </a:p>
          <a:p>
            <a:pPr lvl="1"/>
            <a:r>
              <a:rPr lang="en-US" dirty="0" smtClean="0"/>
              <a:t>Pre-assessment</a:t>
            </a:r>
          </a:p>
          <a:p>
            <a:pPr lvl="1"/>
            <a:r>
              <a:rPr lang="en-US" dirty="0" smtClean="0"/>
              <a:t>Implementation at your agency</a:t>
            </a:r>
          </a:p>
          <a:p>
            <a:pPr lvl="1"/>
            <a:r>
              <a:rPr lang="en-US" dirty="0" smtClean="0"/>
              <a:t>Evaluating implementation effectiveness</a:t>
            </a:r>
          </a:p>
          <a:p>
            <a:pPr lvl="1"/>
            <a:r>
              <a:rPr lang="en-US" dirty="0" smtClean="0"/>
              <a:t>Review of CASAS</a:t>
            </a:r>
          </a:p>
          <a:p>
            <a:pPr lvl="1"/>
            <a:r>
              <a:rPr lang="en-US" dirty="0" smtClean="0"/>
              <a:t>Resources to support instruction</a:t>
            </a:r>
          </a:p>
          <a:p>
            <a:pPr lvl="1"/>
            <a:r>
              <a:rPr lang="en-US" dirty="0" smtClean="0"/>
              <a:t>Resource for your program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13CD6F-68FF-4A4F-893A-32D4604559AB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8073180"/>
      </p:ext>
    </p:extLst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aseline="30000" dirty="0" smtClean="0"/>
              <a:t>Advantages of Using </a:t>
            </a:r>
            <a:endParaRPr lang="en-US" baseline="30000" dirty="0">
              <a:solidFill>
                <a:srgbClr val="FF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 smtClean="0"/>
              <a:t>Advantage Teachers!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 smtClean="0"/>
              <a:t>Automates test scoring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 smtClean="0"/>
              <a:t>Calculates student learning gains by class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 smtClean="0"/>
              <a:t>Produces customized class reports to help plan instruction</a:t>
            </a:r>
          </a:p>
          <a:p>
            <a:pPr marL="0" indent="0">
              <a:buNone/>
            </a:pPr>
            <a:r>
              <a:rPr lang="en-US" sz="2400" dirty="0" smtClean="0"/>
              <a:t>Advantage Administrators!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 smtClean="0"/>
              <a:t>Provides reports to meet accountability standards and measure program effectiveness.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 smtClean="0"/>
              <a:t>Tracks students enrolled in multiple programs.</a:t>
            </a:r>
          </a:p>
          <a:p>
            <a:pPr marL="457200" lvl="1" indent="0">
              <a:buNone/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13CD6F-68FF-4A4F-893A-32D4604559AB}" type="slidenum">
              <a:rPr lang="en-US" altLang="en-US" smtClean="0"/>
              <a:pPr>
                <a:defRPr/>
              </a:pPr>
              <a:t>30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1580007"/>
            <a:ext cx="2819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228600" y="703171"/>
            <a:ext cx="87693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>
                <a:solidFill>
                  <a:srgbClr val="005596"/>
                </a:solidFill>
              </a:rPr>
              <a:t>Nationally recognized learner management and accountability software</a:t>
            </a:r>
            <a:endParaRPr lang="en-US" dirty="0">
              <a:solidFill>
                <a:srgbClr val="00559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642710"/>
      </p:ext>
    </p:ext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aseline="30000" smtClean="0"/>
              <a:t>Advantages of Using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2590800"/>
            <a:ext cx="8769350" cy="34290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Advantage Decision Makers!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Generates NRS reports according to WOIA federal guidelines</a:t>
            </a:r>
            <a:endParaRPr lang="en-US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Rolls up data from local to regional to state level</a:t>
            </a:r>
            <a:endParaRPr lang="en-US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Provides aggregated statewide data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13CD6F-68FF-4A4F-893A-32D4604559AB}" type="slidenum">
              <a:rPr lang="en-US" altLang="en-US" smtClean="0"/>
              <a:pPr>
                <a:defRPr/>
              </a:pPr>
              <a:t>31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552575"/>
            <a:ext cx="2819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304800" y="655419"/>
            <a:ext cx="8458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>
                <a:solidFill>
                  <a:srgbClr val="005596"/>
                </a:solidFill>
              </a:rPr>
              <a:t>Nationally recognized learner management and accountability software</a:t>
            </a:r>
            <a:endParaRPr lang="en-US" dirty="0">
              <a:solidFill>
                <a:srgbClr val="00559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0969880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 to Support Instruction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32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70" y="685800"/>
            <a:ext cx="2058988" cy="68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9063" y="708357"/>
            <a:ext cx="6646011" cy="554355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302074" y="1873240"/>
            <a:ext cx="190931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bg2"/>
                </a:solidFill>
                <a:latin typeface="Trebuchet MS" panose="020B0603020202020204" pitchFamily="34" charset="0"/>
              </a:rPr>
              <a:t>Sample report </a:t>
            </a:r>
            <a:r>
              <a:rPr lang="en-US" dirty="0" smtClean="0">
                <a:solidFill>
                  <a:schemeClr val="bg2"/>
                </a:solidFill>
                <a:latin typeface="Trebuchet MS" panose="020B0603020202020204" pitchFamily="34" charset="0"/>
              </a:rPr>
              <a:t>displays the competency </a:t>
            </a:r>
            <a:r>
              <a:rPr lang="en-US" dirty="0">
                <a:solidFill>
                  <a:schemeClr val="bg2"/>
                </a:solidFill>
                <a:latin typeface="Trebuchet MS" panose="020B0603020202020204" pitchFamily="34" charset="0"/>
              </a:rPr>
              <a:t>number per test item and student item responses sorted by percentage </a:t>
            </a:r>
            <a:r>
              <a:rPr lang="en-US" dirty="0" smtClean="0">
                <a:solidFill>
                  <a:schemeClr val="bg2"/>
                </a:solidFill>
                <a:latin typeface="Trebuchet MS" panose="020B0603020202020204" pitchFamily="34" charset="0"/>
              </a:rPr>
              <a:t>correct per form and per class.</a:t>
            </a:r>
            <a:endParaRPr lang="en-US" dirty="0">
              <a:solidFill>
                <a:schemeClr val="bg2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8658399"/>
      </p:ext>
    </p:extLst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 to Support Instruction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33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" y="694899"/>
            <a:ext cx="2362201" cy="676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304798" y="1621904"/>
            <a:ext cx="213360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2"/>
                </a:solidFill>
                <a:latin typeface="Trebuchet MS" panose="020B0603020202020204" pitchFamily="34" charset="0"/>
              </a:rPr>
              <a:t>Sample report </a:t>
            </a:r>
          </a:p>
          <a:p>
            <a:r>
              <a:rPr lang="en-US" sz="2400" dirty="0" smtClean="0">
                <a:solidFill>
                  <a:schemeClr val="bg2"/>
                </a:solidFill>
                <a:latin typeface="Trebuchet MS" panose="020B0603020202020204" pitchFamily="34" charset="0"/>
              </a:rPr>
              <a:t>displays </a:t>
            </a:r>
          </a:p>
          <a:p>
            <a:r>
              <a:rPr lang="en-US" sz="2400" dirty="0" smtClean="0">
                <a:solidFill>
                  <a:schemeClr val="bg2"/>
                </a:solidFill>
                <a:latin typeface="Trebuchet MS" panose="020B0603020202020204" pitchFamily="34" charset="0"/>
              </a:rPr>
              <a:t>competencies</a:t>
            </a:r>
          </a:p>
          <a:p>
            <a:r>
              <a:rPr lang="en-US" sz="2400" dirty="0" smtClean="0">
                <a:solidFill>
                  <a:schemeClr val="bg2"/>
                </a:solidFill>
                <a:latin typeface="Trebuchet MS" panose="020B0603020202020204" pitchFamily="34" charset="0"/>
              </a:rPr>
              <a:t>assessed in </a:t>
            </a:r>
          </a:p>
          <a:p>
            <a:r>
              <a:rPr lang="en-US" sz="2400" dirty="0" smtClean="0">
                <a:solidFill>
                  <a:schemeClr val="bg2"/>
                </a:solidFill>
                <a:latin typeface="Trebuchet MS" panose="020B0603020202020204" pitchFamily="34" charset="0"/>
              </a:rPr>
              <a:t>math and reading for an individual student.</a:t>
            </a:r>
            <a:endParaRPr lang="en-US" sz="2400" dirty="0">
              <a:solidFill>
                <a:schemeClr val="bg2"/>
              </a:solidFill>
              <a:latin typeface="Trebuchet MS" panose="020B0603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0800" y="941387"/>
            <a:ext cx="6281736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017142"/>
      </p:ext>
    </p:extLst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 to Support Instruction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34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85800"/>
            <a:ext cx="23622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152400" y="1788974"/>
            <a:ext cx="2133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2"/>
                </a:solidFill>
                <a:latin typeface="Trebuchet MS" panose="020B0603020202020204" pitchFamily="34" charset="0"/>
              </a:rPr>
              <a:t>Sample report displays competencies assessed in listening and reading.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9200" y="1026318"/>
            <a:ext cx="6457950" cy="5222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896707"/>
      </p:ext>
    </p:extLst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 to Support Instruction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35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85800"/>
            <a:ext cx="23622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819400" y="835025"/>
            <a:ext cx="6055894" cy="54864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28600" y="1571625"/>
            <a:ext cx="24384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chemeClr val="bg2"/>
                </a:solidFill>
                <a:latin typeface="Trebuchet MS" panose="020B0603020202020204" pitchFamily="34" charset="0"/>
              </a:rPr>
              <a:t>Sample shows test results by displaying the competency number and statement for each test item and if the student correctly answered the </a:t>
            </a:r>
            <a:r>
              <a:rPr lang="en-US" sz="2000" dirty="0" smtClean="0">
                <a:solidFill>
                  <a:schemeClr val="bg2"/>
                </a:solidFill>
                <a:latin typeface="Trebuchet MS" panose="020B0603020202020204" pitchFamily="34" charset="0"/>
              </a:rPr>
              <a:t>item Report available per form and per student.</a:t>
            </a:r>
          </a:p>
          <a:p>
            <a:endParaRPr lang="en-US" sz="2000" dirty="0">
              <a:solidFill>
                <a:schemeClr val="bg2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4852125"/>
      </p:ext>
    </p:extLst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CASAS Content Standards Worksheets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Help </a:t>
            </a:r>
            <a:r>
              <a:rPr lang="en-US" dirty="0"/>
              <a:t>teachers prioritize Competencies and Content Standards for classroom instruction</a:t>
            </a:r>
            <a:r>
              <a:rPr lang="en-US" dirty="0" smtClean="0"/>
              <a:t>.</a:t>
            </a:r>
          </a:p>
          <a:p>
            <a:pPr lvl="1"/>
            <a:r>
              <a:rPr lang="en-US" dirty="0"/>
              <a:t>Basic Skills Content Standards by Test Item </a:t>
            </a:r>
            <a:r>
              <a:rPr lang="en-US" dirty="0" smtClean="0"/>
              <a:t>Correlations</a:t>
            </a:r>
          </a:p>
          <a:p>
            <a:pPr lvl="2"/>
            <a:r>
              <a:rPr lang="en-US" dirty="0"/>
              <a:t>Provide </a:t>
            </a:r>
            <a:r>
              <a:rPr lang="en-US" dirty="0" smtClean="0"/>
              <a:t>information </a:t>
            </a:r>
            <a:r>
              <a:rPr lang="en-US" dirty="0"/>
              <a:t>about the basic skills content standards contained in each test </a:t>
            </a:r>
            <a:r>
              <a:rPr lang="en-US" dirty="0" smtClean="0"/>
              <a:t>form.</a:t>
            </a:r>
          </a:p>
          <a:p>
            <a:pPr lvl="1"/>
            <a:r>
              <a:rPr lang="en-US" dirty="0" smtClean="0"/>
              <a:t>Student </a:t>
            </a:r>
            <a:r>
              <a:rPr lang="en-US" dirty="0"/>
              <a:t>Performance by Content </a:t>
            </a:r>
            <a:r>
              <a:rPr lang="en-US" dirty="0" smtClean="0"/>
              <a:t>Standard</a:t>
            </a:r>
          </a:p>
          <a:p>
            <a:pPr lvl="2"/>
            <a:r>
              <a:rPr lang="en-US" dirty="0" smtClean="0"/>
              <a:t>Documents </a:t>
            </a:r>
            <a:r>
              <a:rPr lang="en-US" dirty="0"/>
              <a:t>correlate CASAS test items to CASAS Basic Skills Content </a:t>
            </a:r>
            <a:r>
              <a:rPr lang="en-US" dirty="0" smtClean="0"/>
              <a:t>Standards.</a:t>
            </a:r>
          </a:p>
          <a:p>
            <a:pPr marL="1280160" lvl="1" indent="0">
              <a:spcBef>
                <a:spcPts val="0"/>
              </a:spcBef>
              <a:buNone/>
            </a:pPr>
            <a:endParaRPr lang="en-US" sz="1200" dirty="0" smtClean="0">
              <a:solidFill>
                <a:srgbClr val="FFFFFF">
                  <a:lumMod val="50000"/>
                </a:srgbClr>
              </a:solidFill>
              <a:sym typeface="Symbol"/>
            </a:endParaRPr>
          </a:p>
          <a:p>
            <a:pPr marL="1280160" lvl="1" indent="0">
              <a:spcBef>
                <a:spcPts val="0"/>
              </a:spcBef>
              <a:buNone/>
            </a:pPr>
            <a:r>
              <a:rPr lang="en-US" sz="1600" dirty="0" smtClean="0">
                <a:solidFill>
                  <a:srgbClr val="FFFFFF">
                    <a:lumMod val="50000"/>
                  </a:srgbClr>
                </a:solidFill>
                <a:sym typeface="Symbol"/>
              </a:rPr>
              <a:t>Download at</a:t>
            </a:r>
            <a:r>
              <a:rPr lang="en-US" sz="1600" dirty="0" smtClean="0">
                <a:solidFill>
                  <a:srgbClr val="FFFFFF">
                    <a:lumMod val="50000"/>
                  </a:srgbClr>
                </a:solidFill>
              </a:rPr>
              <a:t> </a:t>
            </a:r>
            <a:r>
              <a:rPr lang="en-US" sz="1600" dirty="0">
                <a:solidFill>
                  <a:srgbClr val="005596"/>
                </a:solidFill>
                <a:hlinkClick r:id="rId3"/>
              </a:rPr>
              <a:t>www.casas.org &gt; Product Overviews &gt; Curriculum Management &amp; Instruction </a:t>
            </a:r>
            <a:r>
              <a:rPr lang="en-US" sz="1600" dirty="0" smtClean="0">
                <a:solidFill>
                  <a:srgbClr val="005596"/>
                </a:solidFill>
                <a:hlinkClick r:id="rId3"/>
              </a:rPr>
              <a:t>&gt;</a:t>
            </a:r>
            <a:r>
              <a:rPr lang="en-US" sz="1600" dirty="0" smtClean="0">
                <a:solidFill>
                  <a:srgbClr val="005596"/>
                </a:solidFill>
              </a:rPr>
              <a:t> </a:t>
            </a:r>
            <a:r>
              <a:rPr lang="en-US" sz="1600" dirty="0">
                <a:solidFill>
                  <a:srgbClr val="005596"/>
                </a:solidFill>
                <a:hlinkClick r:id="rId4"/>
              </a:rPr>
              <a:t>CASAS Basic Skills Content Standards</a:t>
            </a:r>
            <a:r>
              <a:rPr lang="en-US" sz="1600" dirty="0">
                <a:solidFill>
                  <a:srgbClr val="005596"/>
                </a:solidFill>
              </a:rPr>
              <a:t> </a:t>
            </a:r>
            <a:endParaRPr lang="en-US" sz="1600" dirty="0" smtClean="0">
              <a:solidFill>
                <a:srgbClr val="00559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9ED2ED-A393-40AD-9DF5-AE7BDC9A1646}" type="slidenum">
              <a:rPr lang="en-US" smtClean="0"/>
              <a:pPr>
                <a:defRPr/>
              </a:pPr>
              <a:t>36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916168"/>
            <a:ext cx="1270000" cy="5588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269211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 Test Items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Familiarize </a:t>
            </a:r>
            <a:r>
              <a:rPr lang="en-US" dirty="0"/>
              <a:t>students and instructors with test item format and delivery</a:t>
            </a:r>
          </a:p>
          <a:p>
            <a:r>
              <a:rPr lang="en-US" dirty="0"/>
              <a:t>Students practice test-taking skills</a:t>
            </a:r>
          </a:p>
          <a:p>
            <a:r>
              <a:rPr lang="en-US" dirty="0"/>
              <a:t>Sample items are not a predictor of performance</a:t>
            </a:r>
          </a:p>
          <a:p>
            <a:r>
              <a:rPr lang="en-US" dirty="0"/>
              <a:t>Sample items are available in printable </a:t>
            </a:r>
            <a:r>
              <a:rPr lang="en-US" dirty="0" smtClean="0"/>
              <a:t>booklets, presentations, and </a:t>
            </a:r>
          </a:p>
          <a:p>
            <a:pPr marL="400050" lvl="2" indent="0">
              <a:buNone/>
            </a:pPr>
            <a:endParaRPr lang="en-US" sz="1400" b="1" dirty="0" smtClean="0">
              <a:solidFill>
                <a:srgbClr val="FF6600"/>
              </a:solidFill>
              <a:sym typeface="Wingdings"/>
            </a:endParaRPr>
          </a:p>
          <a:p>
            <a:pPr marL="400050" lvl="2" indent="0">
              <a:buNone/>
            </a:pPr>
            <a:endParaRPr lang="en-US" sz="900" b="1" dirty="0" smtClean="0">
              <a:solidFill>
                <a:srgbClr val="FF6600"/>
              </a:solidFill>
              <a:sym typeface="Wingdings"/>
            </a:endParaRPr>
          </a:p>
          <a:p>
            <a:pPr marL="1280160" lvl="2" indent="0">
              <a:spcBef>
                <a:spcPts val="0"/>
              </a:spcBef>
              <a:buNone/>
            </a:pPr>
            <a:r>
              <a:rPr lang="en-US" sz="1600" dirty="0" smtClean="0">
                <a:solidFill>
                  <a:srgbClr val="FFFFFF">
                    <a:lumMod val="50000"/>
                  </a:srgbClr>
                </a:solidFill>
                <a:sym typeface="Symbol"/>
              </a:rPr>
              <a:t>Download </a:t>
            </a:r>
            <a:r>
              <a:rPr lang="en-US" sz="1600" i="1" dirty="0" smtClean="0">
                <a:solidFill>
                  <a:srgbClr val="FFFFFF">
                    <a:lumMod val="50000"/>
                  </a:srgbClr>
                </a:solidFill>
                <a:sym typeface="Symbol"/>
              </a:rPr>
              <a:t>Sample Test Items</a:t>
            </a:r>
            <a:r>
              <a:rPr lang="en-US" sz="1600" dirty="0" smtClean="0">
                <a:solidFill>
                  <a:srgbClr val="FFFFFF">
                    <a:lumMod val="50000"/>
                  </a:srgbClr>
                </a:solidFill>
                <a:sym typeface="Symbol"/>
              </a:rPr>
              <a:t> </a:t>
            </a:r>
            <a:r>
              <a:rPr lang="en-US" sz="1600" dirty="0">
                <a:solidFill>
                  <a:srgbClr val="FFFFFF">
                    <a:lumMod val="50000"/>
                  </a:srgbClr>
                </a:solidFill>
                <a:sym typeface="Symbol"/>
              </a:rPr>
              <a:t>at</a:t>
            </a:r>
            <a:r>
              <a:rPr lang="en-US" sz="1600" dirty="0">
                <a:solidFill>
                  <a:srgbClr val="FFFFFF">
                    <a:lumMod val="50000"/>
                  </a:srgbClr>
                </a:solidFill>
              </a:rPr>
              <a:t> </a:t>
            </a:r>
            <a:r>
              <a:rPr lang="en-US" sz="1600" dirty="0">
                <a:solidFill>
                  <a:srgbClr val="005596"/>
                </a:solidFill>
                <a:hlinkClick r:id="rId3"/>
              </a:rPr>
              <a:t>www.casas.org &gt; Product Overviews &gt; Curriculum Management &amp; Instruction &gt; Sample Test Items</a:t>
            </a:r>
            <a:endParaRPr lang="en-US" sz="1600" dirty="0">
              <a:solidFill>
                <a:srgbClr val="005596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9ED2ED-A393-40AD-9DF5-AE7BDC9A1646}" type="slidenum">
              <a:rPr lang="en-US" smtClean="0"/>
              <a:pPr>
                <a:defRPr/>
              </a:pPr>
              <a:t>37</a:t>
            </a:fld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4977454"/>
            <a:ext cx="1371600" cy="565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916168"/>
            <a:ext cx="1270000" cy="5588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82368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  Online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2590800"/>
            <a:ext cx="6610350" cy="3733800"/>
          </a:xfrm>
        </p:spPr>
        <p:txBody>
          <a:bodyPr/>
          <a:lstStyle/>
          <a:p>
            <a:r>
              <a:rPr lang="en-US" sz="2400" dirty="0" smtClean="0"/>
              <a:t>Provides </a:t>
            </a:r>
            <a:r>
              <a:rPr lang="en-US" sz="2400" dirty="0"/>
              <a:t>an essential link between assessment and instruction in the CASAS </a:t>
            </a:r>
            <a:r>
              <a:rPr lang="en-US" sz="2400" dirty="0" smtClean="0"/>
              <a:t>system.</a:t>
            </a:r>
          </a:p>
          <a:p>
            <a:r>
              <a:rPr lang="en-US" sz="2400" dirty="0" smtClean="0"/>
              <a:t>An </a:t>
            </a:r>
            <a:r>
              <a:rPr lang="en-US" sz="2400" dirty="0"/>
              <a:t>easy-to-use database of 2,300+ commercially available instructional </a:t>
            </a:r>
            <a:r>
              <a:rPr lang="en-US" sz="2400" dirty="0" smtClean="0"/>
              <a:t>materials.</a:t>
            </a:r>
          </a:p>
          <a:p>
            <a:r>
              <a:rPr lang="en-US" sz="2400" dirty="0" smtClean="0"/>
              <a:t>Titles </a:t>
            </a:r>
            <a:r>
              <a:rPr lang="en-US" sz="2400" dirty="0"/>
              <a:t>coded to skill levels, CASAS Competencies, and skill areas.</a:t>
            </a:r>
          </a:p>
          <a:p>
            <a:pPr marL="342900" lvl="1" indent="-342900">
              <a:buFont typeface="Wingdings" pitchFamily="2" charset="2"/>
              <a:buChar char="§"/>
            </a:pPr>
            <a:r>
              <a:rPr lang="en-US" dirty="0">
                <a:sym typeface="Symbol"/>
              </a:rPr>
              <a:t>Complimentary, unlimited access</a:t>
            </a:r>
            <a:r>
              <a:rPr lang="en-US" dirty="0" smtClean="0">
                <a:sym typeface="Symbol"/>
              </a:rPr>
              <a:t>.</a:t>
            </a:r>
            <a:endParaRPr lang="en-US" dirty="0">
              <a:sym typeface="Symbo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9ED2ED-A393-40AD-9DF5-AE7BDC9A1646}" type="slidenum">
              <a:rPr lang="en-US" smtClean="0"/>
              <a:pPr>
                <a:defRPr/>
              </a:pPr>
              <a:t>38</a:t>
            </a:fld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752600"/>
            <a:ext cx="2897645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838950" y="4414897"/>
            <a:ext cx="215265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Trebuchet MS" pitchFamily="34" charset="0"/>
                <a:hlinkClick r:id="rId4"/>
              </a:rPr>
              <a:t>www.casas.org &gt; Product Overviews &gt; Curriculum Management &amp; Instruction &gt; </a:t>
            </a:r>
            <a:r>
              <a:rPr lang="en-US" sz="1600" dirty="0" smtClean="0">
                <a:hlinkClick r:id="rId4"/>
              </a:rPr>
              <a:t>Instructional </a:t>
            </a:r>
            <a:r>
              <a:rPr lang="en-US" sz="1600" dirty="0">
                <a:hlinkClick r:id="rId4"/>
              </a:rPr>
              <a:t>Materials: QuickSearch Online</a:t>
            </a:r>
            <a:endParaRPr lang="en-US" sz="1600" dirty="0">
              <a:latin typeface="Trebuchet MS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6705600" y="777240"/>
            <a:ext cx="2286000" cy="3714694"/>
            <a:chOff x="6705600" y="777240"/>
            <a:chExt cx="2286000" cy="3714694"/>
          </a:xfrm>
        </p:grpSpPr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05600" y="777240"/>
              <a:ext cx="2286000" cy="3155894"/>
            </a:xfrm>
            <a:prstGeom prst="rect">
              <a:avLst/>
            </a:prstGeom>
            <a:noFill/>
            <a:ln w="952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  <a:effectLst>
              <a:softEdge rad="63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13600" y="3933134"/>
              <a:ext cx="1270000" cy="558800"/>
            </a:xfrm>
            <a:prstGeom prst="rect">
              <a:avLst/>
            </a:prstGeom>
          </p:spPr>
        </p:pic>
      </p:grp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8606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Curriculum Modules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2590800"/>
            <a:ext cx="8915400" cy="3733800"/>
          </a:xfrm>
        </p:spPr>
        <p:txBody>
          <a:bodyPr/>
          <a:lstStyle/>
          <a:p>
            <a:r>
              <a:rPr lang="en-US" sz="2400" dirty="0"/>
              <a:t>Adult </a:t>
            </a:r>
            <a:r>
              <a:rPr lang="en-US" sz="2400" dirty="0" smtClean="0"/>
              <a:t>Low—Level Literacy</a:t>
            </a:r>
            <a:endParaRPr lang="en-US" sz="2400" dirty="0"/>
          </a:p>
          <a:p>
            <a:pPr lvl="1"/>
            <a:r>
              <a:rPr lang="en-US" sz="2000" dirty="0" smtClean="0"/>
              <a:t>CASAS Competencies and Content Standards linked with informal assessment and CASAS standardized assessment.</a:t>
            </a:r>
          </a:p>
          <a:p>
            <a:pPr lvl="1"/>
            <a:r>
              <a:rPr lang="en-US" sz="2000" dirty="0" smtClean="0"/>
              <a:t>Universally designed strategies with alternate formats, metacognitive and self-determination skills, and community transition activities.</a:t>
            </a:r>
          </a:p>
          <a:p>
            <a:pPr lvl="1"/>
            <a:r>
              <a:rPr lang="en-US" sz="2000" dirty="0"/>
              <a:t>Use with pre-beginning and beginning readers.</a:t>
            </a:r>
          </a:p>
          <a:p>
            <a:pPr lvl="1"/>
            <a:r>
              <a:rPr lang="en-US" sz="2000" dirty="0" smtClean="0"/>
              <a:t>Ten theme-based modules for learning progression.</a:t>
            </a:r>
          </a:p>
          <a:p>
            <a:pPr lvl="1"/>
            <a:r>
              <a:rPr lang="en-US" sz="2000" dirty="0" smtClean="0">
                <a:sym typeface="Symbol"/>
              </a:rPr>
              <a:t>No cost, unlimited access.</a:t>
            </a:r>
          </a:p>
          <a:p>
            <a:pPr lvl="1"/>
            <a:endParaRPr lang="en-US" sz="800" dirty="0" smtClean="0">
              <a:sym typeface="Symbol"/>
            </a:endParaRPr>
          </a:p>
          <a:p>
            <a:pPr lvl="1"/>
            <a:endParaRPr lang="en-US" sz="1000" dirty="0" smtClean="0">
              <a:sym typeface="Symbol"/>
            </a:endParaRPr>
          </a:p>
          <a:p>
            <a:pPr marL="1280160" lvl="2" indent="0">
              <a:buNone/>
            </a:pPr>
            <a:r>
              <a:rPr lang="en-US" sz="1600" dirty="0" smtClean="0">
                <a:sym typeface="Symbol"/>
              </a:rPr>
              <a:t>Visit: </a:t>
            </a:r>
            <a:r>
              <a:rPr lang="en-US" sz="1800" dirty="0" smtClean="0">
                <a:hlinkClick r:id="rId3"/>
              </a:rPr>
              <a:t>www.casas.org </a:t>
            </a:r>
            <a:r>
              <a:rPr lang="en-US" sz="1800" dirty="0">
                <a:hlinkClick r:id="rId3"/>
              </a:rPr>
              <a:t>&gt; Product Overviews &gt; Curriculum Management &amp; Instruction &gt; Curriculum Modules (Low Level Literacy)</a:t>
            </a:r>
            <a:endParaRPr lang="en-US" sz="1800" dirty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9ED2ED-A393-40AD-9DF5-AE7BDC9A1646}" type="slidenum">
              <a:rPr lang="en-US" smtClean="0"/>
              <a:pPr>
                <a:defRPr/>
              </a:pPr>
              <a:t>39</a:t>
            </a:fld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762000"/>
            <a:ext cx="22860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918200"/>
            <a:ext cx="1270000" cy="5588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133545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Participant Materials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Training presentation</a:t>
            </a:r>
          </a:p>
          <a:p>
            <a:r>
              <a:rPr lang="en-US" dirty="0" smtClean="0"/>
              <a:t>Activity packet</a:t>
            </a:r>
          </a:p>
          <a:p>
            <a:r>
              <a:rPr lang="en-US" dirty="0" smtClean="0"/>
              <a:t>CASAS Competencies</a:t>
            </a:r>
          </a:p>
          <a:p>
            <a:r>
              <a:rPr lang="en-US" dirty="0" smtClean="0"/>
              <a:t>CASAS Skill Level Descriptors</a:t>
            </a:r>
          </a:p>
          <a:p>
            <a:r>
              <a:rPr lang="en-US" dirty="0" smtClean="0"/>
              <a:t>Training completion direction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13CD6F-68FF-4A4F-893A-32D4604559AB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6" name="Picture 3" descr="\\FS\Files\Image Bank\Approved Photos Images Logos\Photobank- PhotosPhotos_com\Images by Category\School, office materials\Books\320133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413284"/>
            <a:ext cx="2743200" cy="381000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6685254"/>
      </p:ext>
    </p:extLst>
  </p:cSld>
  <p:clrMapOvr>
    <a:masterClrMapping/>
  </p:clrMapOvr>
  <p:transition spd="slow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 for Your Program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9ED2ED-A393-40AD-9DF5-AE7BDC9A1646}" type="slidenum">
              <a:rPr lang="en-US" smtClean="0"/>
              <a:pPr>
                <a:defRPr/>
              </a:pPr>
              <a:t>40</a:t>
            </a:fld>
            <a:endParaRPr lang="en-US" dirty="0"/>
          </a:p>
        </p:txBody>
      </p:sp>
      <p:sp>
        <p:nvSpPr>
          <p:cNvPr id="6" name="Content Placeholder 1"/>
          <p:cNvSpPr txBox="1">
            <a:spLocks/>
          </p:cNvSpPr>
          <p:nvPr/>
        </p:nvSpPr>
        <p:spPr bwMode="auto">
          <a:xfrm>
            <a:off x="228600" y="2587752"/>
            <a:ext cx="4114800" cy="384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Wingdings" pitchFamily="2" charset="2"/>
              <a:buChar char="§"/>
              <a:tabLst/>
              <a:defRPr sz="28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ea typeface="+mn-ea"/>
                <a:cs typeface="Arial" pitchFamily="34" charset="0"/>
              </a:defRPr>
            </a:lvl1pPr>
            <a:lvl2pPr marL="742950" marR="0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24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2pPr>
            <a:lvl3pPr marL="11430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Trebuchet MS" pitchFamily="34" charset="0"/>
              <a:buChar char="–"/>
              <a:tabLst/>
              <a:defRPr sz="20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3pPr>
            <a:lvl4pPr marL="16002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Trebuchet MS" pitchFamily="34" charset="0"/>
              <a:buChar char="–"/>
              <a:tabLst/>
              <a:defRPr sz="18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4pPr>
            <a:lvl5pPr marL="20574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Trebuchet MS" pitchFamily="34" charset="0"/>
              <a:buChar char="–"/>
              <a:tabLst/>
              <a:defRPr sz="18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/>
              <a:t>Activity </a:t>
            </a:r>
            <a:r>
              <a:rPr lang="en-US" dirty="0" smtClean="0"/>
              <a:t>packet</a:t>
            </a:r>
            <a:endParaRPr lang="en-US" dirty="0"/>
          </a:p>
          <a:p>
            <a:pPr lvl="1"/>
            <a:r>
              <a:rPr lang="en-US" dirty="0"/>
              <a:t>Discussion Questions</a:t>
            </a:r>
          </a:p>
          <a:p>
            <a:pPr lvl="2"/>
            <a:r>
              <a:rPr lang="en-US" dirty="0"/>
              <a:t>For Instructors</a:t>
            </a:r>
          </a:p>
          <a:p>
            <a:pPr lvl="2"/>
            <a:r>
              <a:rPr lang="en-US" dirty="0"/>
              <a:t>For Program Managers and Administrators</a:t>
            </a:r>
          </a:p>
          <a:p>
            <a:pPr lvl="1"/>
            <a:r>
              <a:rPr lang="en-US" dirty="0"/>
              <a:t>Checklists</a:t>
            </a:r>
          </a:p>
          <a:p>
            <a:pPr lvl="2"/>
            <a:r>
              <a:rPr lang="en-US" dirty="0"/>
              <a:t>Assessment Process</a:t>
            </a:r>
          </a:p>
          <a:p>
            <a:pPr lvl="2"/>
            <a:r>
              <a:rPr lang="en-US" dirty="0"/>
              <a:t>Planning for Instruction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800600" y="2587752"/>
            <a:ext cx="4114800" cy="384016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Trebuchet MS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charset="0"/>
              <a:buChar char="•"/>
              <a:defRPr sz="24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itchFamily="34" charset="0"/>
              <a:buChar char="–"/>
              <a:defRPr sz="20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itchFamily="34" charset="0"/>
              <a:buChar char="–"/>
              <a:defRPr sz="18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itchFamily="34" charset="0"/>
              <a:buChar char="–"/>
              <a:defRPr sz="18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CASAS Website</a:t>
            </a:r>
          </a:p>
          <a:p>
            <a:pPr lvl="1">
              <a:buClr>
                <a:schemeClr val="bg1">
                  <a:lumMod val="50000"/>
                </a:schemeClr>
              </a:buClr>
            </a:pPr>
            <a:r>
              <a:rPr lang="en-US" dirty="0">
                <a:hlinkClick r:id="rId3"/>
              </a:rPr>
              <a:t>Training and Support</a:t>
            </a:r>
            <a:endParaRPr lang="en-US" dirty="0"/>
          </a:p>
          <a:p>
            <a:pPr lvl="1">
              <a:buClr>
                <a:schemeClr val="bg1">
                  <a:lumMod val="50000"/>
                </a:schemeClr>
              </a:buClr>
            </a:pPr>
            <a:r>
              <a:rPr lang="en-US" dirty="0">
                <a:hlinkClick r:id="rId4"/>
              </a:rPr>
              <a:t>Education Providers</a:t>
            </a:r>
            <a:endParaRPr lang="en-US" dirty="0"/>
          </a:p>
          <a:p>
            <a:pPr lvl="1">
              <a:buClr>
                <a:schemeClr val="bg1">
                  <a:lumMod val="50000"/>
                </a:schemeClr>
              </a:buClr>
            </a:pPr>
            <a:r>
              <a:rPr lang="en-US" dirty="0">
                <a:hlinkClick r:id="rId5"/>
              </a:rPr>
              <a:t>Workforce Development</a:t>
            </a:r>
            <a:endParaRPr lang="en-US" dirty="0"/>
          </a:p>
          <a:p>
            <a:pPr lvl="1">
              <a:buClr>
                <a:schemeClr val="bg1">
                  <a:lumMod val="50000"/>
                </a:schemeClr>
              </a:buClr>
            </a:pPr>
            <a:r>
              <a:rPr lang="en-US" dirty="0">
                <a:hlinkClick r:id="rId6"/>
              </a:rPr>
              <a:t>Business and </a:t>
            </a:r>
            <a:r>
              <a:rPr lang="en-US" dirty="0" smtClean="0">
                <a:hlinkClick r:id="rId6"/>
              </a:rPr>
              <a:t>Industry</a:t>
            </a:r>
            <a:endParaRPr lang="en-US" dirty="0" smtClean="0"/>
          </a:p>
          <a:p>
            <a:pPr lvl="1">
              <a:buClr>
                <a:schemeClr val="bg1">
                  <a:lumMod val="50000"/>
                </a:schemeClr>
              </a:buClr>
            </a:pPr>
            <a:r>
              <a:rPr lang="en-US" dirty="0" smtClean="0">
                <a:hlinkClick r:id="rId7"/>
              </a:rPr>
              <a:t>Social </a:t>
            </a:r>
            <a:r>
              <a:rPr lang="en-US" dirty="0">
                <a:hlinkClick r:id="rId7"/>
              </a:rPr>
              <a:t>Media Newsroom</a:t>
            </a:r>
            <a:endParaRPr lang="en-US" dirty="0"/>
          </a:p>
          <a:p>
            <a:pPr lvl="1">
              <a:buClr>
                <a:schemeClr val="bg1">
                  <a:lumMod val="50000"/>
                </a:schemeClr>
              </a:buClr>
            </a:pPr>
            <a:endParaRPr lang="en-US" dirty="0"/>
          </a:p>
        </p:txBody>
      </p:sp>
      <p:sp>
        <p:nvSpPr>
          <p:cNvPr id="8" name="Slide Number Placeholder 3"/>
          <p:cNvSpPr txBox="1">
            <a:spLocks/>
          </p:cNvSpPr>
          <p:nvPr/>
        </p:nvSpPr>
        <p:spPr>
          <a:xfrm>
            <a:off x="7086600" y="6711374"/>
            <a:ext cx="2133600" cy="210125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100" b="1" kern="1200">
                <a:solidFill>
                  <a:srgbClr val="005596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1621B88C-21A3-4E97-9D2B-5C247283DFD6}" type="slidenum">
              <a:rPr lang="en-US" smtClean="0"/>
              <a:pPr>
                <a:defRPr/>
              </a:pPr>
              <a:t>40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551332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2590800"/>
            <a:ext cx="8759952" cy="3733800"/>
          </a:xfrm>
        </p:spPr>
        <p:txBody>
          <a:bodyPr/>
          <a:lstStyle/>
          <a:p>
            <a:r>
              <a:rPr lang="en-US" dirty="0"/>
              <a:t>Complete the Case Study in your activity </a:t>
            </a:r>
            <a:r>
              <a:rPr lang="en-US" dirty="0" smtClean="0"/>
              <a:t>packet.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9ED2ED-A393-40AD-9DF5-AE7BDC9A1646}" type="slidenum">
              <a:rPr lang="en-US" smtClean="0"/>
              <a:pPr>
                <a:defRPr/>
              </a:pPr>
              <a:t>41</a:t>
            </a:fld>
            <a:endParaRPr lang="en-US" dirty="0"/>
          </a:p>
        </p:txBody>
      </p:sp>
      <p:pic>
        <p:nvPicPr>
          <p:cNvPr id="5122" name="Picture 2" descr="\\WEB1\www\www2.casas.org\htdocs\Images\Moodle\Computer Images\Original Files\574333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6293" y="3200400"/>
            <a:ext cx="4245307" cy="312420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228600" y="2590800"/>
            <a:ext cx="46482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Wingdings" pitchFamily="2" charset="2"/>
              <a:buChar char="§"/>
              <a:tabLst/>
              <a:defRPr sz="28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ea typeface="+mn-ea"/>
                <a:cs typeface="Arial" pitchFamily="34" charset="0"/>
              </a:defRPr>
            </a:lvl1pPr>
            <a:lvl2pPr marL="742950" marR="0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24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2pPr>
            <a:lvl3pPr marL="11430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20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3pPr>
            <a:lvl4pPr marL="16002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18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4pPr>
            <a:lvl5pPr marL="20574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Trebuchet MS" pitchFamily="34" charset="0"/>
              <a:buChar char="–"/>
              <a:tabLst/>
              <a:defRPr sz="18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endParaRPr lang="en-US" kern="0" dirty="0" smtClean="0"/>
          </a:p>
          <a:p>
            <a:r>
              <a:rPr lang="en-US" kern="0" dirty="0" smtClean="0"/>
              <a:t>Work in groups of 2-3 if possible, or work alone. </a:t>
            </a:r>
          </a:p>
          <a:p>
            <a:r>
              <a:rPr lang="en-US" kern="0" dirty="0" smtClean="0"/>
              <a:t>When your group finishes, we will review answers together.</a:t>
            </a:r>
            <a:endParaRPr lang="en-US" kern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71686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Training Objectives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2590800"/>
            <a:ext cx="8915400" cy="3733800"/>
          </a:xfrm>
        </p:spPr>
        <p:txBody>
          <a:bodyPr/>
          <a:lstStyle/>
          <a:p>
            <a:r>
              <a:rPr lang="en-US" dirty="0" smtClean="0"/>
              <a:t>You should be able to:</a:t>
            </a:r>
          </a:p>
          <a:p>
            <a:pPr lvl="1"/>
            <a:r>
              <a:rPr lang="en-US" dirty="0" smtClean="0"/>
              <a:t>Recall links </a:t>
            </a:r>
            <a:r>
              <a:rPr lang="en-US" dirty="0"/>
              <a:t>between curriculum, instruction, and assessment</a:t>
            </a:r>
          </a:p>
          <a:p>
            <a:pPr lvl="1"/>
            <a:r>
              <a:rPr lang="en-US" dirty="0"/>
              <a:t>Identify and use CASAS Competencies, Task Areas, and Content Standards</a:t>
            </a:r>
          </a:p>
          <a:p>
            <a:pPr lvl="1"/>
            <a:r>
              <a:rPr lang="en-US" dirty="0"/>
              <a:t>Interpret and use test results to inform instruction</a:t>
            </a:r>
          </a:p>
          <a:p>
            <a:pPr lvl="1"/>
            <a:r>
              <a:rPr lang="en-US" dirty="0"/>
              <a:t>Identify instructional resources</a:t>
            </a:r>
          </a:p>
          <a:p>
            <a:pPr lvl="1"/>
            <a:r>
              <a:rPr lang="en-US" dirty="0"/>
              <a:t>Identify professional development resources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9ED2ED-A393-40AD-9DF5-AE7BDC9A1646}" type="slidenum">
              <a:rPr lang="en-US" smtClean="0"/>
              <a:pPr>
                <a:defRPr/>
              </a:pPr>
              <a:t>42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48699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What’s Your Success Story?</a:t>
            </a:r>
            <a:endParaRPr lang="en-US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2590800"/>
            <a:ext cx="8769350" cy="3733800"/>
          </a:xfrm>
        </p:spPr>
        <p:txBody>
          <a:bodyPr/>
          <a:lstStyle/>
          <a:p>
            <a:r>
              <a:rPr lang="en-US" sz="2400" dirty="0"/>
              <a:t>CASAS is collecting videos and stories to highlight youth and adult education and training success across the country.</a:t>
            </a:r>
          </a:p>
          <a:p>
            <a:r>
              <a:rPr lang="en-US" sz="2400" dirty="0" smtClean="0"/>
              <a:t>Share </a:t>
            </a:r>
            <a:r>
              <a:rPr lang="en-US" sz="2400" dirty="0"/>
              <a:t>how CASAS has helped your learners or program. </a:t>
            </a:r>
            <a:endParaRPr lang="en-US" sz="2400" dirty="0" smtClean="0"/>
          </a:p>
          <a:p>
            <a:pPr lvl="1"/>
            <a:r>
              <a:rPr lang="en-US" sz="2000" dirty="0" smtClean="0"/>
              <a:t>The challenge</a:t>
            </a:r>
          </a:p>
          <a:p>
            <a:pPr lvl="1"/>
            <a:r>
              <a:rPr lang="en-US" sz="2000" dirty="0" smtClean="0"/>
              <a:t>The solution</a:t>
            </a:r>
          </a:p>
          <a:p>
            <a:pPr lvl="1"/>
            <a:r>
              <a:rPr lang="en-US" sz="2000" dirty="0" smtClean="0"/>
              <a:t>The outcome</a:t>
            </a:r>
          </a:p>
          <a:p>
            <a:pPr marL="0" indent="0">
              <a:buNone/>
            </a:pPr>
            <a:endParaRPr lang="en-US" sz="18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9ED2ED-A393-40AD-9DF5-AE7BDC9A1646}" type="slidenum">
              <a:rPr lang="en-US" smtClean="0"/>
              <a:pPr>
                <a:defRPr/>
              </a:pPr>
              <a:t>43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3937000"/>
            <a:ext cx="3581400" cy="238760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8" name="TextBox 7"/>
          <p:cNvSpPr txBox="1"/>
          <p:nvPr/>
        </p:nvSpPr>
        <p:spPr>
          <a:xfrm>
            <a:off x="1524000" y="5539026"/>
            <a:ext cx="40386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sym typeface="Symbol"/>
              </a:rPr>
              <a:t>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Trebuchet MS" pitchFamily="34" charset="0"/>
              </a:rPr>
              <a:t>hare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Trebuchet MS" pitchFamily="34" charset="0"/>
              </a:rPr>
              <a:t>your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Trebuchet MS" pitchFamily="34" charset="0"/>
              </a:rPr>
              <a:t>story!</a:t>
            </a:r>
          </a:p>
          <a:p>
            <a:pPr marL="0" lvl="1"/>
            <a:r>
              <a:rPr lang="en-US" sz="1600" dirty="0" smtClean="0">
                <a:solidFill>
                  <a:srgbClr val="005596"/>
                </a:solidFill>
                <a:latin typeface="Trebuchet MS" pitchFamily="34" charset="0"/>
                <a:hlinkClick r:id="rId4"/>
              </a:rPr>
              <a:t>www.casas.org </a:t>
            </a:r>
            <a:r>
              <a:rPr lang="en-US" sz="1600" dirty="0">
                <a:solidFill>
                  <a:srgbClr val="005596"/>
                </a:solidFill>
                <a:latin typeface="Trebuchet MS" pitchFamily="34" charset="0"/>
                <a:hlinkClick r:id="rId4"/>
              </a:rPr>
              <a:t>&gt; Social Media Newsroom &gt; Success Stories </a:t>
            </a:r>
            <a:endParaRPr lang="en-US" sz="1600" dirty="0">
              <a:solidFill>
                <a:srgbClr val="005596"/>
              </a:solidFill>
              <a:latin typeface="Trebuchet MS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918200"/>
            <a:ext cx="1270000" cy="5588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25928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Training Completion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Go online to complete your training</a:t>
            </a:r>
            <a:endParaRPr lang="en-US" dirty="0"/>
          </a:p>
          <a:p>
            <a:pPr lvl="1"/>
            <a:r>
              <a:rPr lang="en-US" dirty="0"/>
              <a:t>Sign and submit </a:t>
            </a:r>
            <a:r>
              <a:rPr lang="en-US" dirty="0" smtClean="0"/>
              <a:t>the </a:t>
            </a:r>
            <a:r>
              <a:rPr lang="en-US" dirty="0"/>
              <a:t>Test Security </a:t>
            </a:r>
            <a:r>
              <a:rPr lang="en-US" dirty="0" smtClean="0"/>
              <a:t>Policy Agreement</a:t>
            </a:r>
            <a:endParaRPr lang="en-US" dirty="0"/>
          </a:p>
          <a:p>
            <a:pPr lvl="1"/>
            <a:r>
              <a:rPr lang="en-US" dirty="0"/>
              <a:t>Generate a Certificate of Completion</a:t>
            </a:r>
          </a:p>
          <a:p>
            <a:r>
              <a:rPr lang="en-US" dirty="0" smtClean="0"/>
              <a:t>After verifying your training completion online —</a:t>
            </a:r>
          </a:p>
          <a:p>
            <a:pPr lvl="1"/>
            <a:r>
              <a:rPr lang="en-US" dirty="0" smtClean="0"/>
              <a:t>You </a:t>
            </a:r>
            <a:r>
              <a:rPr lang="en-US" dirty="0"/>
              <a:t>are authorized to order and administer CASAS </a:t>
            </a:r>
            <a:r>
              <a:rPr lang="en-US" dirty="0" smtClean="0"/>
              <a:t>Appraisals </a:t>
            </a:r>
            <a:r>
              <a:rPr lang="en-US" dirty="0"/>
              <a:t>and </a:t>
            </a:r>
            <a:r>
              <a:rPr lang="en-US" dirty="0" smtClean="0"/>
              <a:t>leveled </a:t>
            </a:r>
            <a:r>
              <a:rPr lang="en-US" dirty="0"/>
              <a:t>pre- and </a:t>
            </a:r>
            <a:r>
              <a:rPr lang="en-US" dirty="0" smtClean="0"/>
              <a:t>post-tests</a:t>
            </a:r>
          </a:p>
          <a:p>
            <a:pPr marL="0" indent="0">
              <a:buNone/>
            </a:pPr>
            <a:endParaRPr lang="en-US" sz="1200" dirty="0" smtClean="0"/>
          </a:p>
          <a:p>
            <a:pPr marL="1280160" lvl="2" indent="0">
              <a:buNone/>
            </a:pPr>
            <a:endParaRPr lang="en-US" sz="1600" dirty="0" smtClean="0"/>
          </a:p>
          <a:p>
            <a:pPr marL="1280160" lvl="2" indent="0">
              <a:buNone/>
            </a:pPr>
            <a:endParaRPr lang="en-US" sz="1600" dirty="0"/>
          </a:p>
          <a:p>
            <a:pPr marL="1280160" lvl="2" indent="0">
              <a:buNone/>
            </a:pPr>
            <a:r>
              <a:rPr lang="en-US" sz="1600" dirty="0" smtClean="0"/>
              <a:t>Submit training verification at </a:t>
            </a:r>
            <a:r>
              <a:rPr lang="en-US" sz="1600" dirty="0" smtClean="0">
                <a:hlinkClick r:id="rId3"/>
              </a:rPr>
              <a:t>http</a:t>
            </a:r>
            <a:r>
              <a:rPr lang="en-US" sz="1600" dirty="0">
                <a:hlinkClick r:id="rId3"/>
              </a:rPr>
              <a:t>://training.casas.org/</a:t>
            </a:r>
            <a:endParaRPr lang="en-US" sz="16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9ED2ED-A393-40AD-9DF5-AE7BDC9A1646}" type="slidenum">
              <a:rPr lang="en-US" smtClean="0"/>
              <a:pPr>
                <a:defRPr/>
              </a:pPr>
              <a:t>44</a:t>
            </a:fld>
            <a:endParaRPr lang="en-US" dirty="0"/>
          </a:p>
        </p:txBody>
      </p:sp>
      <p:pic>
        <p:nvPicPr>
          <p:cNvPr id="2050" name="Picture 2" descr="\\WEB1\www\www2.casas.org\htdocs\Images\Moodle\SHARED\95964047_WE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703453"/>
            <a:ext cx="2971800" cy="1976247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916168"/>
            <a:ext cx="1270000" cy="5588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63417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Contact Information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2590800"/>
            <a:ext cx="4270248" cy="3733800"/>
          </a:xfrm>
          <a:ln>
            <a:noFill/>
          </a:ln>
        </p:spPr>
        <p:txBody>
          <a:bodyPr/>
          <a:lstStyle/>
          <a:p>
            <a:pPr marL="0" indent="0">
              <a:buNone/>
            </a:pPr>
            <a:r>
              <a:rPr lang="en-US" sz="2000" b="1" dirty="0" smtClean="0"/>
              <a:t>Mail</a:t>
            </a:r>
          </a:p>
          <a:p>
            <a:pPr lvl="1">
              <a:buNone/>
            </a:pPr>
            <a:r>
              <a:rPr lang="en-US" sz="1800" dirty="0" smtClean="0"/>
              <a:t>CASAS</a:t>
            </a:r>
            <a:endParaRPr lang="en-US" sz="1800" dirty="0"/>
          </a:p>
          <a:p>
            <a:pPr lvl="1">
              <a:buNone/>
            </a:pPr>
            <a:r>
              <a:rPr lang="en-US" sz="1800" dirty="0"/>
              <a:t>5151 Murphy Canyon Rd., </a:t>
            </a:r>
            <a:r>
              <a:rPr lang="en-US" sz="1800" dirty="0" smtClean="0"/>
              <a:t>Suite </a:t>
            </a:r>
            <a:r>
              <a:rPr lang="en-US" sz="1800" dirty="0"/>
              <a:t>220</a:t>
            </a:r>
          </a:p>
          <a:p>
            <a:pPr lvl="1">
              <a:buNone/>
            </a:pPr>
            <a:r>
              <a:rPr lang="en-US" sz="1800" dirty="0"/>
              <a:t>San Diego, CA 92123-4339 </a:t>
            </a:r>
          </a:p>
          <a:p>
            <a:pPr marL="400050" lvl="1" indent="0">
              <a:buNone/>
            </a:pPr>
            <a:endParaRPr lang="en-US" sz="1000" dirty="0" smtClean="0"/>
          </a:p>
          <a:p>
            <a:pPr marL="0" indent="0">
              <a:buNone/>
            </a:pPr>
            <a:r>
              <a:rPr lang="en-US" sz="2000" b="1" dirty="0" smtClean="0"/>
              <a:t>Website: </a:t>
            </a:r>
            <a:r>
              <a:rPr lang="en-US" sz="1600" dirty="0" smtClean="0">
                <a:hlinkClick r:id="rId3"/>
              </a:rPr>
              <a:t>www.casas.org</a:t>
            </a:r>
            <a:endParaRPr lang="en-US" sz="1600" dirty="0" smtClean="0"/>
          </a:p>
          <a:p>
            <a:pPr marL="0" indent="0">
              <a:buNone/>
            </a:pPr>
            <a:endParaRPr lang="en-US" sz="1000" dirty="0" smtClean="0"/>
          </a:p>
          <a:p>
            <a:pPr marL="0" indent="0">
              <a:buNone/>
            </a:pPr>
            <a:r>
              <a:rPr lang="en-US" sz="2000" b="1" dirty="0" smtClean="0"/>
              <a:t>Telephone</a:t>
            </a:r>
          </a:p>
          <a:p>
            <a:pPr marL="400050" lvl="1" indent="0">
              <a:buNone/>
            </a:pPr>
            <a:r>
              <a:rPr lang="en-US" sz="1800" dirty="0" smtClean="0"/>
              <a:t>(858) 292-2900 or (800) 255-1036</a:t>
            </a:r>
          </a:p>
          <a:p>
            <a:pPr marL="0" indent="0">
              <a:buNone/>
            </a:pPr>
            <a:r>
              <a:rPr lang="en-US" sz="2000" b="1" dirty="0" smtClean="0"/>
              <a:t>Fax</a:t>
            </a:r>
          </a:p>
          <a:p>
            <a:pPr marL="400050" lvl="1" indent="0">
              <a:buNone/>
            </a:pPr>
            <a:r>
              <a:rPr lang="en-US" sz="1800" dirty="0" smtClean="0"/>
              <a:t>(858) 292-2910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9ED2ED-A393-40AD-9DF5-AE7BDC9A1646}" type="slidenum">
              <a:rPr lang="en-US" smtClean="0"/>
              <a:pPr>
                <a:defRPr/>
              </a:pPr>
              <a:t>45</a:t>
            </a:fld>
            <a:endParaRPr lang="en-US" dirty="0"/>
          </a:p>
        </p:txBody>
      </p:sp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4724400" y="2590800"/>
            <a:ext cx="42672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Wingdings" pitchFamily="2" charset="2"/>
              <a:buChar char="§"/>
              <a:tabLst/>
              <a:defRPr sz="28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ea typeface="+mn-ea"/>
                <a:cs typeface="Arial" pitchFamily="34" charset="0"/>
              </a:defRPr>
            </a:lvl1pPr>
            <a:lvl2pPr marL="742950" marR="0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24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2pPr>
            <a:lvl3pPr marL="11430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20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3pPr>
            <a:lvl4pPr marL="16002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18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4pPr>
            <a:lvl5pPr marL="20574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Trebuchet MS" pitchFamily="34" charset="0"/>
              <a:buChar char="–"/>
              <a:tabLst/>
              <a:defRPr sz="18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2000" b="1" kern="0" dirty="0" smtClean="0"/>
              <a:t>E-Mail</a:t>
            </a:r>
          </a:p>
          <a:p>
            <a:pPr marL="400050" lvl="1" indent="0">
              <a:buNone/>
            </a:pPr>
            <a:r>
              <a:rPr lang="en-US" sz="1800" b="1" kern="0" dirty="0" smtClean="0"/>
              <a:t>General questions:</a:t>
            </a:r>
          </a:p>
          <a:p>
            <a:pPr marL="800100" lvl="2" indent="0">
              <a:buNone/>
            </a:pPr>
            <a:r>
              <a:rPr lang="en-US" sz="1600" kern="0" dirty="0" smtClean="0">
                <a:hlinkClick r:id="rId4"/>
              </a:rPr>
              <a:t>casas@casas.org</a:t>
            </a:r>
            <a:endParaRPr lang="en-US" sz="1600" kern="0" dirty="0" smtClean="0"/>
          </a:p>
          <a:p>
            <a:pPr marL="400050" lvl="1" indent="0">
              <a:buNone/>
            </a:pPr>
            <a:r>
              <a:rPr lang="en-US" sz="1800" b="1" kern="0" dirty="0" smtClean="0"/>
              <a:t>Websites:</a:t>
            </a:r>
            <a:endParaRPr lang="en-US" sz="1800" b="1" kern="0" dirty="0"/>
          </a:p>
          <a:p>
            <a:pPr marL="800100" lvl="2" indent="0">
              <a:buNone/>
            </a:pPr>
            <a:r>
              <a:rPr lang="en-US" sz="1600" kern="0" dirty="0" smtClean="0"/>
              <a:t>Click </a:t>
            </a:r>
            <a:r>
              <a:rPr lang="en-US" sz="1600" u="sng" kern="0" dirty="0" smtClean="0"/>
              <a:t>Feedback</a:t>
            </a:r>
            <a:r>
              <a:rPr lang="en-US" sz="1600" kern="0" dirty="0" smtClean="0"/>
              <a:t> at bottom of any web page</a:t>
            </a:r>
            <a:endParaRPr lang="en-US" sz="1600" kern="0" dirty="0"/>
          </a:p>
          <a:p>
            <a:pPr marL="400050" lvl="1" indent="0">
              <a:buNone/>
            </a:pPr>
            <a:r>
              <a:rPr lang="en-US" sz="1800" b="1" kern="0" dirty="0" smtClean="0"/>
              <a:t>Technology Support Team:</a:t>
            </a:r>
            <a:endParaRPr lang="en-US" sz="1800" b="1" kern="0" dirty="0"/>
          </a:p>
          <a:p>
            <a:pPr marL="800100" lvl="2" indent="0">
              <a:buNone/>
            </a:pPr>
            <a:r>
              <a:rPr lang="en-US" sz="1600" kern="0" dirty="0" smtClean="0">
                <a:hlinkClick r:id="rId5"/>
              </a:rPr>
              <a:t>techsupport@casas.org</a:t>
            </a:r>
            <a:endParaRPr lang="en-US" sz="1600" kern="0" dirty="0"/>
          </a:p>
          <a:p>
            <a:pPr marL="400050" lvl="1" indent="0">
              <a:buNone/>
            </a:pPr>
            <a:r>
              <a:rPr lang="en-US" sz="1800" b="1" kern="0" dirty="0" smtClean="0"/>
              <a:t>Workshops:</a:t>
            </a:r>
            <a:endParaRPr lang="en-US" sz="1800" b="1" kern="0" dirty="0"/>
          </a:p>
          <a:p>
            <a:pPr marL="800100" lvl="2" indent="0">
              <a:buNone/>
            </a:pPr>
            <a:r>
              <a:rPr lang="en-US" sz="1600" kern="0" dirty="0">
                <a:hlinkClick r:id="rId6"/>
              </a:rPr>
              <a:t>http://www2.casas.org/online_registration/</a:t>
            </a:r>
            <a:endParaRPr lang="en-US" sz="1600" kern="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9" y="1463040"/>
            <a:ext cx="2491273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23041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630313"/>
            <a:ext cx="8769350" cy="1476375"/>
          </a:xfrm>
        </p:spPr>
        <p:txBody>
          <a:bodyPr/>
          <a:lstStyle/>
          <a:p>
            <a:r>
              <a:rPr lang="en-US" dirty="0" smtClean="0"/>
              <a:t>Thank You for Attending!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13CD6F-68FF-4A4F-893A-32D4604559AB}" type="slidenum">
              <a:rPr lang="en-US" altLang="en-US" smtClean="0"/>
              <a:pPr>
                <a:defRPr/>
              </a:pPr>
              <a:t>46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04800" y="2743200"/>
            <a:ext cx="865505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200" dirty="0">
                <a:latin typeface="Trebuchet MS" panose="020B0603020202020204" pitchFamily="34" charset="0"/>
              </a:rPr>
              <a:t>Be sure to visit the </a:t>
            </a:r>
            <a:r>
              <a:rPr lang="en-US" sz="2200" b="1" dirty="0">
                <a:latin typeface="Trebuchet MS" panose="020B0603020202020204" pitchFamily="34" charset="0"/>
              </a:rPr>
              <a:t>CASAS website </a:t>
            </a:r>
            <a:r>
              <a:rPr lang="en-US" sz="2200" dirty="0">
                <a:latin typeface="Trebuchet MS" panose="020B0603020202020204" pitchFamily="34" charset="0"/>
              </a:rPr>
              <a:t>at </a:t>
            </a:r>
            <a:r>
              <a:rPr lang="en-US" sz="2200" dirty="0">
                <a:latin typeface="Trebuchet MS" panose="020B0603020202020204" pitchFamily="34" charset="0"/>
                <a:hlinkClick r:id="rId3"/>
              </a:rPr>
              <a:t>www.casas.org</a:t>
            </a:r>
            <a:r>
              <a:rPr lang="en-US" sz="2200" dirty="0">
                <a:latin typeface="Trebuchet MS" panose="020B0603020202020204" pitchFamily="34" charset="0"/>
              </a:rPr>
              <a:t>.</a:t>
            </a:r>
          </a:p>
          <a:p>
            <a:pPr>
              <a:defRPr/>
            </a:pPr>
            <a:endParaRPr lang="en-US" sz="2200" dirty="0" smtClean="0">
              <a:latin typeface="Trebuchet MS" panose="020B0603020202020204" pitchFamily="34" charset="0"/>
            </a:endParaRPr>
          </a:p>
          <a:p>
            <a:pPr lvl="0">
              <a:defRPr/>
            </a:pPr>
            <a:r>
              <a:rPr lang="en-US" dirty="0"/>
              <a:t>Follow us on </a:t>
            </a:r>
            <a:r>
              <a:rPr lang="en-US" b="1" dirty="0"/>
              <a:t>Twitter    </a:t>
            </a:r>
            <a:r>
              <a:rPr lang="en-US" dirty="0"/>
              <a:t> </a:t>
            </a:r>
            <a:r>
              <a:rPr lang="en-US" u="sng" dirty="0">
                <a:hlinkClick r:id="rId4"/>
              </a:rPr>
              <a:t>twitter.com/</a:t>
            </a:r>
            <a:r>
              <a:rPr lang="en-US" u="sng" dirty="0" err="1">
                <a:hlinkClick r:id="rId4"/>
              </a:rPr>
              <a:t>CASASsystem</a:t>
            </a:r>
            <a:r>
              <a:rPr lang="en-US" dirty="0"/>
              <a:t> and use the hashtag </a:t>
            </a:r>
            <a:r>
              <a:rPr lang="en-US" u="sng" dirty="0">
                <a:hlinkClick r:id="rId5"/>
              </a:rPr>
              <a:t>#casassi2016</a:t>
            </a:r>
            <a:r>
              <a:rPr lang="en-US" u="sng" dirty="0"/>
              <a:t> </a:t>
            </a:r>
            <a:r>
              <a:rPr lang="en-US" dirty="0"/>
              <a:t>to tweet updates, photos, and stories. </a:t>
            </a:r>
          </a:p>
          <a:p>
            <a:pPr>
              <a:defRPr/>
            </a:pPr>
            <a:endParaRPr lang="en-US" sz="2200" dirty="0">
              <a:latin typeface="Trebuchet MS" panose="020B0603020202020204" pitchFamily="34" charset="0"/>
            </a:endParaRPr>
          </a:p>
          <a:p>
            <a:pPr lvl="0"/>
            <a:r>
              <a:rPr lang="en-US" dirty="0"/>
              <a:t>Keep in touch with </a:t>
            </a:r>
            <a:r>
              <a:rPr lang="en-US" b="1" dirty="0"/>
              <a:t>Facebook     </a:t>
            </a:r>
            <a:r>
              <a:rPr lang="en-US" u="sng" dirty="0">
                <a:hlinkClick r:id="rId6"/>
              </a:rPr>
              <a:t>facebook.com/</a:t>
            </a:r>
            <a:r>
              <a:rPr lang="en-US" u="sng" dirty="0" err="1">
                <a:hlinkClick r:id="rId6"/>
              </a:rPr>
              <a:t>CASASsystem</a:t>
            </a:r>
            <a:r>
              <a:rPr lang="en-US" dirty="0"/>
              <a:t> use the hashtag </a:t>
            </a:r>
            <a:r>
              <a:rPr lang="en-US" u="sng" dirty="0">
                <a:hlinkClick r:id="rId5"/>
              </a:rPr>
              <a:t>#casassi2016</a:t>
            </a:r>
            <a:r>
              <a:rPr lang="en-US" dirty="0"/>
              <a:t> to share photos and post stories.</a:t>
            </a:r>
          </a:p>
          <a:p>
            <a:pPr>
              <a:defRPr/>
            </a:pPr>
            <a:endParaRPr lang="en-US" sz="2200" dirty="0">
              <a:latin typeface="Trebuchet MS" panose="020B0603020202020204" pitchFamily="34" charset="0"/>
            </a:endParaRPr>
          </a:p>
          <a:p>
            <a:pPr>
              <a:defRPr/>
            </a:pPr>
            <a:r>
              <a:rPr lang="en-US" sz="2200" dirty="0">
                <a:latin typeface="Trebuchet MS" panose="020B0603020202020204" pitchFamily="34" charset="0"/>
              </a:rPr>
              <a:t>Visit us on the </a:t>
            </a:r>
            <a:r>
              <a:rPr lang="en-US" sz="2200" b="1" dirty="0">
                <a:latin typeface="Trebuchet MS" panose="020B0603020202020204" pitchFamily="34" charset="0"/>
              </a:rPr>
              <a:t>CASAS</a:t>
            </a:r>
            <a:r>
              <a:rPr lang="en-US" sz="2200" dirty="0">
                <a:latin typeface="Trebuchet MS" panose="020B0603020202020204" pitchFamily="34" charset="0"/>
              </a:rPr>
              <a:t>     </a:t>
            </a:r>
            <a:r>
              <a:rPr lang="en-US" sz="2200" dirty="0">
                <a:latin typeface="Trebuchet MS" panose="020B0603020202020204" pitchFamily="34" charset="0"/>
                <a:hlinkClick r:id="rId7"/>
              </a:rPr>
              <a:t>YouTube Channel</a:t>
            </a:r>
            <a:r>
              <a:rPr lang="en-US" sz="2200" dirty="0">
                <a:latin typeface="Trebuchet MS" panose="020B0603020202020204" pitchFamily="34" charset="0"/>
              </a:rPr>
              <a:t>.</a:t>
            </a:r>
          </a:p>
        </p:txBody>
      </p:sp>
      <p:pic>
        <p:nvPicPr>
          <p:cNvPr id="7" name="Picture 3">
            <a:hlinkClick r:id="rId4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3429000"/>
            <a:ext cx="2571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>
            <a:hlinkClick r:id="rId9"/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4343400"/>
            <a:ext cx="2571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>
            <a:hlinkClick r:id="rId11"/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8012" y="5257800"/>
            <a:ext cx="2571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203900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Training Objectives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At the end of this training, you will be able to:</a:t>
            </a:r>
          </a:p>
          <a:p>
            <a:pPr lvl="1"/>
            <a:r>
              <a:rPr lang="en-US" dirty="0" smtClean="0"/>
              <a:t>Recall links between curriculum, instruction, and assessment</a:t>
            </a:r>
          </a:p>
          <a:p>
            <a:pPr lvl="1"/>
            <a:r>
              <a:rPr lang="en-US" dirty="0" smtClean="0"/>
              <a:t>Identify and use CASAS Competencies, Task Areas, and Content Standards</a:t>
            </a:r>
          </a:p>
          <a:p>
            <a:pPr lvl="1"/>
            <a:r>
              <a:rPr lang="en-US" dirty="0" smtClean="0"/>
              <a:t>Interpret and use test results to inform instruction</a:t>
            </a:r>
          </a:p>
          <a:p>
            <a:pPr lvl="1"/>
            <a:r>
              <a:rPr lang="en-US" dirty="0" smtClean="0"/>
              <a:t>Identify instructional resources</a:t>
            </a:r>
          </a:p>
          <a:p>
            <a:pPr lvl="1"/>
            <a:r>
              <a:rPr lang="en-US" dirty="0" smtClean="0"/>
              <a:t>Identify professional development resources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13CD6F-68FF-4A4F-893A-32D4604559AB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975351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 1: </a:t>
            </a:r>
            <a:br>
              <a:rPr lang="en-US" dirty="0" smtClean="0"/>
            </a:br>
            <a:r>
              <a:rPr lang="en-US" dirty="0" smtClean="0"/>
              <a:t>Think about your agency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What is your role at your agency?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Does your agency have an intake process?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How does your agency place students?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What CASAS tests does your agency use?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How does your agency score CASAS tests?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Who receives test results at your agency and when?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Do your teachers use test results to help plan instruction?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13CD6F-68FF-4A4F-893A-32D4604559AB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83820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We encourage you to share these topics with others at your agency. Use them to think about and evaluate the effectiveness of your program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Intake and assessment process</a:t>
            </a:r>
          </a:p>
          <a:p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Placement into program, level, and classroom</a:t>
            </a:r>
          </a:p>
          <a:p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Pretest results</a:t>
            </a:r>
          </a:p>
          <a:p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Using test results to inform instruction</a:t>
            </a:r>
          </a:p>
          <a:p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Post-test results</a:t>
            </a:r>
          </a:p>
          <a:p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Reporting results</a:t>
            </a:r>
          </a:p>
          <a:p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Professional development</a:t>
            </a:r>
          </a:p>
          <a:p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Rewards and challenges</a:t>
            </a:r>
            <a:endParaRPr lang="en-US" sz="2400" dirty="0">
              <a:solidFill>
                <a:schemeClr val="bg1">
                  <a:lumMod val="50000"/>
                </a:schemeClr>
              </a:solidFill>
            </a:endParaRPr>
          </a:p>
          <a:p>
            <a:endParaRPr lang="en-US" altLang="en-US" dirty="0" smtClean="0"/>
          </a:p>
        </p:txBody>
      </p:sp>
      <p:sp>
        <p:nvSpPr>
          <p:cNvPr id="12291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Think About It</a:t>
            </a:r>
          </a:p>
        </p:txBody>
      </p:sp>
      <p:sp>
        <p:nvSpPr>
          <p:cNvPr id="12292" name="Slide Number Placeholder 7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SzPct val="100000"/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100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94B4519B-0952-4B5E-833B-DA8F59B9A02E}" type="slidenum">
              <a:rPr lang="en-US" altLang="en-US" sz="1100" smtClean="0">
                <a:solidFill>
                  <a:schemeClr val="bg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7</a:t>
            </a:fld>
            <a:endParaRPr lang="en-US" altLang="en-US" sz="1100" smtClean="0">
              <a:solidFill>
                <a:schemeClr val="bg1"/>
              </a:solidFill>
            </a:endParaRPr>
          </a:p>
        </p:txBody>
      </p:sp>
      <p:sp>
        <p:nvSpPr>
          <p:cNvPr id="12293" name="Footer Placeholder 1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SzPct val="100000"/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100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anose="020B0603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1100" smtClean="0">
                <a:solidFill>
                  <a:schemeClr val="bg1"/>
                </a:solidFill>
              </a:rPr>
              <a:t>CASAS Beyond Implementation Training 2016-17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500"/>
              </a:spcAft>
              <a:buNone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Intake and Assessment Process</a:t>
            </a:r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What does the process </a:t>
            </a:r>
          </a:p>
          <a:p>
            <a:pPr marL="0" indent="341313">
              <a:spcBef>
                <a:spcPts val="0"/>
              </a:spcBef>
              <a:spcAft>
                <a:spcPts val="500"/>
              </a:spcAft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look like at your agency?</a:t>
            </a:r>
          </a:p>
          <a:p>
            <a:pPr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Is it effective?</a:t>
            </a:r>
          </a:p>
          <a:p>
            <a:pPr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Do you use CASAS </a:t>
            </a:r>
          </a:p>
          <a:p>
            <a:pPr marL="0" indent="341313">
              <a:spcBef>
                <a:spcPts val="0"/>
              </a:spcBef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Appraisals for placement </a:t>
            </a:r>
          </a:p>
          <a:p>
            <a:pPr marL="0" indent="341313">
              <a:spcBef>
                <a:spcPts val="0"/>
              </a:spcBef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and intake?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Think About It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8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6" name="Picture 4" descr="\\FS\Files\Image Bank\Approved Photos Images Logos\Photobank - computers and people\stk313280rk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563412"/>
            <a:ext cx="3352800" cy="4380188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514570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Placement into Program, Level, and Classroom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How are placement decisions made at your agency?</a:t>
            </a:r>
          </a:p>
          <a:p>
            <a:pPr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Is the process effective?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Is there a policy for </a:t>
            </a:r>
          </a:p>
          <a:p>
            <a:pPr marL="341313" indent="-341313">
              <a:spcBef>
                <a:spcPts val="0"/>
              </a:spcBef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	moving students to </a:t>
            </a:r>
          </a:p>
          <a:p>
            <a:pPr marL="341313" indent="-341313">
              <a:spcBef>
                <a:spcPts val="0"/>
              </a:spcBef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	higher or lower classes </a:t>
            </a:r>
          </a:p>
          <a:p>
            <a:pPr marL="341313" indent="-341313">
              <a:spcBef>
                <a:spcPts val="0"/>
              </a:spcBef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	if needed?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Think About It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0EDDD3-551C-47B0-B340-8566AFD08FDD}" type="slidenum">
              <a:rPr lang="en-US" altLang="en-US" smtClean="0"/>
              <a:pPr>
                <a:defRPr/>
              </a:pPr>
              <a:t>9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 2016-17</a:t>
            </a:r>
            <a:endParaRPr lang="en-US" dirty="0"/>
          </a:p>
        </p:txBody>
      </p:sp>
      <p:pic>
        <p:nvPicPr>
          <p:cNvPr id="6" name="Picture 2" descr="\\WEB1\www\www2.casas.org\htdocs\Images\Moodle\CASAS_IT\Secondary_Student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667000"/>
            <a:ext cx="4038600" cy="312420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554013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1_Default Design">
  <a:themeElements>
    <a:clrScheme name="Custom 1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CC66"/>
      </a:accent1>
      <a:accent2>
        <a:srgbClr val="0000FF"/>
      </a:accent2>
      <a:accent3>
        <a:srgbClr val="FFFFFF"/>
      </a:accent3>
      <a:accent4>
        <a:srgbClr val="000000"/>
      </a:accent4>
      <a:accent5>
        <a:srgbClr val="FFE2B8"/>
      </a:accent5>
      <a:accent6>
        <a:srgbClr val="0000E7"/>
      </a:accent6>
      <a:hlink>
        <a:srgbClr val="0042C7"/>
      </a:hlink>
      <a:folHlink>
        <a:srgbClr val="C0C0C0"/>
      </a:folHlink>
    </a:clrScheme>
    <a:fontScheme name="1_Default Design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232323"/>
        </a:dk2>
        <a:lt2>
          <a:srgbClr val="333333"/>
        </a:lt2>
        <a:accent1>
          <a:srgbClr val="CECECE"/>
        </a:accent1>
        <a:accent2>
          <a:srgbClr val="474747"/>
        </a:accent2>
        <a:accent3>
          <a:srgbClr val="FFFFFF"/>
        </a:accent3>
        <a:accent4>
          <a:srgbClr val="000000"/>
        </a:accent4>
        <a:accent5>
          <a:srgbClr val="E3E3E3"/>
        </a:accent5>
        <a:accent6>
          <a:srgbClr val="3F3F3F"/>
        </a:accent6>
        <a:hlink>
          <a:srgbClr val="676767"/>
        </a:hlink>
        <a:folHlink>
          <a:srgbClr val="11111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000000"/>
        </a:dk1>
        <a:lt1>
          <a:srgbClr val="FFFFFF"/>
        </a:lt1>
        <a:dk2>
          <a:srgbClr val="232323"/>
        </a:dk2>
        <a:lt2>
          <a:srgbClr val="333333"/>
        </a:lt2>
        <a:accent1>
          <a:srgbClr val="CECECE"/>
        </a:accent1>
        <a:accent2>
          <a:srgbClr val="474747"/>
        </a:accent2>
        <a:accent3>
          <a:srgbClr val="FFFFFF"/>
        </a:accent3>
        <a:accent4>
          <a:srgbClr val="000000"/>
        </a:accent4>
        <a:accent5>
          <a:srgbClr val="E3E3E3"/>
        </a:accent5>
        <a:accent6>
          <a:srgbClr val="3F3F3F"/>
        </a:accent6>
        <a:hlink>
          <a:srgbClr val="676767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4386</TotalTime>
  <Words>2320</Words>
  <Application>Microsoft Office PowerPoint</Application>
  <PresentationFormat>On-screen Show (4:3)</PresentationFormat>
  <Paragraphs>560</Paragraphs>
  <Slides>46</Slides>
  <Notes>46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4" baseType="lpstr">
      <vt:lpstr>Arial</vt:lpstr>
      <vt:lpstr>Calibri</vt:lpstr>
      <vt:lpstr>Helvetica</vt:lpstr>
      <vt:lpstr>Symbol</vt:lpstr>
      <vt:lpstr>Times New Roman</vt:lpstr>
      <vt:lpstr>Trebuchet MS</vt:lpstr>
      <vt:lpstr>Wingdings</vt:lpstr>
      <vt:lpstr>1_Default Design</vt:lpstr>
      <vt:lpstr>Beyond Implementation Training</vt:lpstr>
      <vt:lpstr>Welcome!</vt:lpstr>
      <vt:lpstr>Training Content</vt:lpstr>
      <vt:lpstr>Participant Materials</vt:lpstr>
      <vt:lpstr>Training Objectives</vt:lpstr>
      <vt:lpstr>Activity 1:  Think about your agency</vt:lpstr>
      <vt:lpstr>Think About It</vt:lpstr>
      <vt:lpstr>Think About It</vt:lpstr>
      <vt:lpstr>Think About It</vt:lpstr>
      <vt:lpstr>Think About It</vt:lpstr>
      <vt:lpstr>Think About It </vt:lpstr>
      <vt:lpstr>Think About It</vt:lpstr>
      <vt:lpstr>Think About It</vt:lpstr>
      <vt:lpstr>Think About It</vt:lpstr>
      <vt:lpstr>Think About It</vt:lpstr>
      <vt:lpstr>Let’s Review</vt:lpstr>
      <vt:lpstr>Advantages of Using</vt:lpstr>
      <vt:lpstr>Let’s Review</vt:lpstr>
      <vt:lpstr>Let’s Review</vt:lpstr>
      <vt:lpstr>Let’s Review</vt:lpstr>
      <vt:lpstr>Let’s Review </vt:lpstr>
      <vt:lpstr>Let’s Review </vt:lpstr>
      <vt:lpstr>Let’s Review</vt:lpstr>
      <vt:lpstr>Let’s Review</vt:lpstr>
      <vt:lpstr>Let’s Review…</vt:lpstr>
      <vt:lpstr>Let’s Review</vt:lpstr>
      <vt:lpstr>Resources to Support Instruction</vt:lpstr>
      <vt:lpstr>Resources to Support Instruction</vt:lpstr>
      <vt:lpstr>Resources to Support Instruction</vt:lpstr>
      <vt:lpstr>Advantages of Using </vt:lpstr>
      <vt:lpstr>Advantages of Using</vt:lpstr>
      <vt:lpstr>Resources to Support Instruction</vt:lpstr>
      <vt:lpstr>Resources to Support Instruction</vt:lpstr>
      <vt:lpstr>Resources to Support Instruction</vt:lpstr>
      <vt:lpstr>Resources to Support Instruction</vt:lpstr>
      <vt:lpstr>CASAS Content Standards Worksheets</vt:lpstr>
      <vt:lpstr>Sample Test Items</vt:lpstr>
      <vt:lpstr>                      Online</vt:lpstr>
      <vt:lpstr>Curriculum Modules</vt:lpstr>
      <vt:lpstr>Resources for Your Program</vt:lpstr>
      <vt:lpstr>Case Study</vt:lpstr>
      <vt:lpstr>Review Training Objectives</vt:lpstr>
      <vt:lpstr>What’s Your Success Story?</vt:lpstr>
      <vt:lpstr>Training Completion</vt:lpstr>
      <vt:lpstr>                  Contact Information</vt:lpstr>
      <vt:lpstr>Thank You for Attending!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adolney</dc:creator>
  <cp:lastModifiedBy>Martha Gustafson</cp:lastModifiedBy>
  <cp:revision>244</cp:revision>
  <cp:lastPrinted>2016-05-05T20:45:38Z</cp:lastPrinted>
  <dcterms:created xsi:type="dcterms:W3CDTF">2008-03-13T22:52:28Z</dcterms:created>
  <dcterms:modified xsi:type="dcterms:W3CDTF">2016-09-20T20:03:55Z</dcterms:modified>
</cp:coreProperties>
</file>