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87"/>
  </p:notesMasterIdLst>
  <p:handoutMasterIdLst>
    <p:handoutMasterId r:id="rId88"/>
  </p:handoutMasterIdLst>
  <p:sldIdLst>
    <p:sldId id="256" r:id="rId2"/>
    <p:sldId id="464" r:id="rId3"/>
    <p:sldId id="465" r:id="rId4"/>
    <p:sldId id="483" r:id="rId5"/>
    <p:sldId id="452" r:id="rId6"/>
    <p:sldId id="307" r:id="rId7"/>
    <p:sldId id="531" r:id="rId8"/>
    <p:sldId id="549" r:id="rId9"/>
    <p:sldId id="284" r:id="rId10"/>
    <p:sldId id="485" r:id="rId11"/>
    <p:sldId id="486" r:id="rId12"/>
    <p:sldId id="272" r:id="rId13"/>
    <p:sldId id="285" r:id="rId14"/>
    <p:sldId id="263" r:id="rId15"/>
    <p:sldId id="264" r:id="rId16"/>
    <p:sldId id="386" r:id="rId17"/>
    <p:sldId id="288" r:id="rId18"/>
    <p:sldId id="532" r:id="rId19"/>
    <p:sldId id="533" r:id="rId20"/>
    <p:sldId id="409" r:id="rId21"/>
    <p:sldId id="332" r:id="rId22"/>
    <p:sldId id="499" r:id="rId23"/>
    <p:sldId id="334" r:id="rId24"/>
    <p:sldId id="342" r:id="rId25"/>
    <p:sldId id="375" r:id="rId26"/>
    <p:sldId id="550" r:id="rId27"/>
    <p:sldId id="310" r:id="rId28"/>
    <p:sldId id="311" r:id="rId29"/>
    <p:sldId id="312" r:id="rId30"/>
    <p:sldId id="394" r:id="rId31"/>
    <p:sldId id="322" r:id="rId32"/>
    <p:sldId id="476" r:id="rId33"/>
    <p:sldId id="475" r:id="rId34"/>
    <p:sldId id="401" r:id="rId35"/>
    <p:sldId id="327" r:id="rId36"/>
    <p:sldId id="330" r:id="rId37"/>
    <p:sldId id="331" r:id="rId38"/>
    <p:sldId id="365" r:id="rId39"/>
    <p:sldId id="408" r:id="rId40"/>
    <p:sldId id="410" r:id="rId41"/>
    <p:sldId id="339" r:id="rId42"/>
    <p:sldId id="333" r:id="rId43"/>
    <p:sldId id="340" r:id="rId44"/>
    <p:sldId id="534" r:id="rId45"/>
    <p:sldId id="341" r:id="rId46"/>
    <p:sldId id="535" r:id="rId47"/>
    <p:sldId id="536" r:id="rId48"/>
    <p:sldId id="537" r:id="rId49"/>
    <p:sldId id="490" r:id="rId50"/>
    <p:sldId id="502" r:id="rId51"/>
    <p:sldId id="503" r:id="rId52"/>
    <p:sldId id="505" r:id="rId53"/>
    <p:sldId id="506" r:id="rId54"/>
    <p:sldId id="507" r:id="rId55"/>
    <p:sldId id="494" r:id="rId56"/>
    <p:sldId id="509" r:id="rId57"/>
    <p:sldId id="510" r:id="rId58"/>
    <p:sldId id="511" r:id="rId59"/>
    <p:sldId id="538" r:id="rId60"/>
    <p:sldId id="512" r:id="rId61"/>
    <p:sldId id="539" r:id="rId62"/>
    <p:sldId id="514" r:id="rId63"/>
    <p:sldId id="553" r:id="rId64"/>
    <p:sldId id="554" r:id="rId65"/>
    <p:sldId id="515" r:id="rId66"/>
    <p:sldId id="516" r:id="rId67"/>
    <p:sldId id="518" r:id="rId68"/>
    <p:sldId id="540" r:id="rId69"/>
    <p:sldId id="541" r:id="rId70"/>
    <p:sldId id="542" r:id="rId71"/>
    <p:sldId id="543" r:id="rId72"/>
    <p:sldId id="519" r:id="rId73"/>
    <p:sldId id="522" r:id="rId74"/>
    <p:sldId id="524" r:id="rId75"/>
    <p:sldId id="520" r:id="rId76"/>
    <p:sldId id="545" r:id="rId77"/>
    <p:sldId id="547" r:id="rId78"/>
    <p:sldId id="548" r:id="rId79"/>
    <p:sldId id="526" r:id="rId80"/>
    <p:sldId id="527" r:id="rId81"/>
    <p:sldId id="481" r:id="rId82"/>
    <p:sldId id="555" r:id="rId83"/>
    <p:sldId id="528" r:id="rId84"/>
    <p:sldId id="529" r:id="rId85"/>
    <p:sldId id="556"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6AD989-298C-4F3D-AA9E-928C3A9DF792}">
          <p14:sldIdLst>
            <p14:sldId id="256"/>
            <p14:sldId id="464"/>
            <p14:sldId id="465"/>
            <p14:sldId id="483"/>
            <p14:sldId id="452"/>
            <p14:sldId id="307"/>
            <p14:sldId id="531"/>
            <p14:sldId id="549"/>
            <p14:sldId id="284"/>
            <p14:sldId id="485"/>
            <p14:sldId id="486"/>
            <p14:sldId id="272"/>
            <p14:sldId id="285"/>
            <p14:sldId id="263"/>
            <p14:sldId id="264"/>
          </p14:sldIdLst>
        </p14:section>
        <p14:section name="Testing" id="{F74171A3-E3F7-4D69-A7F4-22FD3456EAF1}">
          <p14:sldIdLst>
            <p14:sldId id="386"/>
            <p14:sldId id="288"/>
            <p14:sldId id="532"/>
            <p14:sldId id="533"/>
            <p14:sldId id="409"/>
            <p14:sldId id="332"/>
            <p14:sldId id="499"/>
          </p14:sldIdLst>
        </p14:section>
        <p14:section name="Appraisal" id="{710B39AB-7971-493E-AEE7-4900FB7436A3}">
          <p14:sldIdLst>
            <p14:sldId id="334"/>
            <p14:sldId id="342"/>
            <p14:sldId id="375"/>
            <p14:sldId id="550"/>
            <p14:sldId id="310"/>
            <p14:sldId id="311"/>
            <p14:sldId id="312"/>
            <p14:sldId id="394"/>
            <p14:sldId id="322"/>
            <p14:sldId id="476"/>
            <p14:sldId id="475"/>
            <p14:sldId id="401"/>
            <p14:sldId id="327"/>
            <p14:sldId id="330"/>
            <p14:sldId id="331"/>
            <p14:sldId id="365"/>
            <p14:sldId id="408"/>
            <p14:sldId id="410"/>
            <p14:sldId id="339"/>
            <p14:sldId id="333"/>
            <p14:sldId id="340"/>
            <p14:sldId id="534"/>
            <p14:sldId id="341"/>
          </p14:sldIdLst>
        </p14:section>
        <p14:section name="Scoring" id="{42F1E2F6-3872-48D3-8D37-57E8A8202940}">
          <p14:sldIdLst>
            <p14:sldId id="535"/>
            <p14:sldId id="536"/>
            <p14:sldId id="537"/>
          </p14:sldIdLst>
        </p14:section>
        <p14:section name="Pre and Post Testing" id="{EADEE0E5-BE2B-40FD-8C38-E0BBCB48EB21}">
          <p14:sldIdLst>
            <p14:sldId id="490"/>
            <p14:sldId id="502"/>
            <p14:sldId id="503"/>
            <p14:sldId id="505"/>
            <p14:sldId id="506"/>
            <p14:sldId id="507"/>
            <p14:sldId id="494"/>
            <p14:sldId id="509"/>
            <p14:sldId id="510"/>
            <p14:sldId id="511"/>
            <p14:sldId id="538"/>
          </p14:sldIdLst>
        </p14:section>
        <p14:section name="Reports" id="{2A57A5E0-2B46-43C4-9242-4E9FF4055B82}">
          <p14:sldIdLst>
            <p14:sldId id="512"/>
            <p14:sldId id="539"/>
            <p14:sldId id="514"/>
            <p14:sldId id="553"/>
            <p14:sldId id="554"/>
            <p14:sldId id="515"/>
            <p14:sldId id="516"/>
            <p14:sldId id="518"/>
            <p14:sldId id="540"/>
            <p14:sldId id="541"/>
            <p14:sldId id="542"/>
            <p14:sldId id="543"/>
          </p14:sldIdLst>
        </p14:section>
        <p14:section name="Post-Test" id="{B5A03D13-E63E-45B0-AC47-5EA608A720C1}">
          <p14:sldIdLst>
            <p14:sldId id="519"/>
            <p14:sldId id="522"/>
            <p14:sldId id="524"/>
            <p14:sldId id="520"/>
            <p14:sldId id="545"/>
            <p14:sldId id="547"/>
            <p14:sldId id="548"/>
            <p14:sldId id="526"/>
            <p14:sldId id="527"/>
            <p14:sldId id="481"/>
            <p14:sldId id="555"/>
            <p14:sldId id="528"/>
            <p14:sldId id="529"/>
            <p14:sldId id="5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0AC"/>
    <a:srgbClr val="F7C0AF"/>
    <a:srgbClr val="E94917"/>
    <a:srgbClr val="CC0000"/>
    <a:srgbClr val="CCFFCC"/>
    <a:srgbClr val="CCFF99"/>
    <a:srgbClr val="CCECFF"/>
    <a:srgbClr val="CC99FF"/>
    <a:srgbClr val="CCCCFF"/>
    <a:srgbClr val="E24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5" autoAdjust="0"/>
    <p:restoredTop sz="77713" autoAdjust="0"/>
  </p:normalViewPr>
  <p:slideViewPr>
    <p:cSldViewPr>
      <p:cViewPr varScale="1">
        <p:scale>
          <a:sx n="89" d="100"/>
          <a:sy n="89" d="100"/>
        </p:scale>
        <p:origin x="1884" y="90"/>
      </p:cViewPr>
      <p:guideLst>
        <p:guide orient="horz" pos="2160"/>
        <p:guide pos="2880"/>
      </p:guideLst>
    </p:cSldViewPr>
  </p:slideViewPr>
  <p:outlineViewPr>
    <p:cViewPr>
      <p:scale>
        <a:sx n="33" d="100"/>
        <a:sy n="33" d="100"/>
      </p:scale>
      <p:origin x="0" y="-2252"/>
    </p:cViewPr>
  </p:outlineViewPr>
  <p:notesTextViewPr>
    <p:cViewPr>
      <p:scale>
        <a:sx n="1" d="1"/>
        <a:sy n="1" d="1"/>
      </p:scale>
      <p:origin x="0" y="0"/>
    </p:cViewPr>
  </p:notesTextViewPr>
  <p:sorterViewPr>
    <p:cViewPr>
      <p:scale>
        <a:sx n="132" d="100"/>
        <a:sy n="132" d="100"/>
      </p:scale>
      <p:origin x="0" y="-23948"/>
    </p:cViewPr>
  </p:sorterViewPr>
  <p:notesViewPr>
    <p:cSldViewPr>
      <p:cViewPr varScale="1">
        <p:scale>
          <a:sx n="87" d="100"/>
          <a:sy n="87" d="100"/>
        </p:scale>
        <p:origin x="301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008962-06FB-4F5D-9CC1-CCECF18F9F46}"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1D0A3F83-4E39-4F37-ADA7-18311CC68E99}">
      <dgm:prSet phldrT="[Text]"/>
      <dgm:spPr/>
      <dgm:t>
        <a:bodyPr/>
        <a:lstStyle/>
        <a:p>
          <a:r>
            <a:rPr lang="en-US" dirty="0" smtClean="0">
              <a:solidFill>
                <a:schemeClr val="tx1"/>
              </a:solidFill>
            </a:rPr>
            <a:t>Assessment</a:t>
          </a:r>
          <a:endParaRPr lang="en-US" dirty="0">
            <a:solidFill>
              <a:schemeClr val="tx1"/>
            </a:solidFill>
          </a:endParaRPr>
        </a:p>
      </dgm:t>
    </dgm:pt>
    <dgm:pt modelId="{AF5D8326-4E4E-4EED-B5EE-D0C3EF1570E7}" type="parTrans" cxnId="{D47EEE00-83BD-451E-BC87-DD528A88699F}">
      <dgm:prSet/>
      <dgm:spPr/>
      <dgm:t>
        <a:bodyPr/>
        <a:lstStyle/>
        <a:p>
          <a:endParaRPr lang="en-US"/>
        </a:p>
      </dgm:t>
    </dgm:pt>
    <dgm:pt modelId="{952530FF-819C-4EB3-BFC9-F0DFD8580EE0}" type="sibTrans" cxnId="{D47EEE00-83BD-451E-BC87-DD528A88699F}">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7B4BB0AB-C5A7-4275-A270-8AA5FC3C7F2F}">
      <dgm:prSet phldrT="[Text]"/>
      <dgm:spPr/>
      <dgm:t>
        <a:bodyPr/>
        <a:lstStyle/>
        <a:p>
          <a:r>
            <a:rPr lang="en-US" dirty="0" smtClean="0">
              <a:solidFill>
                <a:schemeClr val="tx1"/>
              </a:solidFill>
            </a:rPr>
            <a:t>Curriculum</a:t>
          </a:r>
          <a:endParaRPr lang="en-US" dirty="0">
            <a:solidFill>
              <a:schemeClr val="tx1"/>
            </a:solidFill>
          </a:endParaRPr>
        </a:p>
      </dgm:t>
    </dgm:pt>
    <dgm:pt modelId="{2D7C88B0-B491-45FC-AF56-56593286FFD7}" type="parTrans" cxnId="{80188368-C0D6-4EF8-89BC-8B47F92B1D74}">
      <dgm:prSet/>
      <dgm:spPr/>
      <dgm:t>
        <a:bodyPr/>
        <a:lstStyle/>
        <a:p>
          <a:endParaRPr lang="en-US"/>
        </a:p>
      </dgm:t>
    </dgm:pt>
    <dgm:pt modelId="{BA1869B0-B494-43C1-B80A-1D0BFFBE9EF2}" type="sibTrans" cxnId="{80188368-C0D6-4EF8-89BC-8B47F92B1D74}">
      <dgm:prSet>
        <dgm:style>
          <a:lnRef idx="2">
            <a:schemeClr val="dk1"/>
          </a:lnRef>
          <a:fillRef idx="0">
            <a:schemeClr val="dk1"/>
          </a:fillRef>
          <a:effectRef idx="1">
            <a:schemeClr val="dk1"/>
          </a:effectRef>
          <a:fontRef idx="minor">
            <a:schemeClr val="tx1"/>
          </a:fontRef>
        </dgm:style>
      </dgm:prSet>
      <dgm:spPr>
        <a:ln/>
      </dgm:spPr>
      <dgm:t>
        <a:bodyPr/>
        <a:lstStyle/>
        <a:p>
          <a:endParaRPr lang="en-US">
            <a:solidFill>
              <a:schemeClr val="tx1"/>
            </a:solidFill>
          </a:endParaRPr>
        </a:p>
      </dgm:t>
    </dgm:pt>
    <dgm:pt modelId="{B39BD6E3-6596-4326-977E-43B381F46884}">
      <dgm:prSet phldrT="[Text]"/>
      <dgm:spPr/>
      <dgm:t>
        <a:bodyPr/>
        <a:lstStyle/>
        <a:p>
          <a:r>
            <a:rPr lang="en-US" dirty="0" smtClean="0">
              <a:solidFill>
                <a:schemeClr val="tx1"/>
              </a:solidFill>
            </a:rPr>
            <a:t>Instruction</a:t>
          </a:r>
          <a:endParaRPr lang="en-US" dirty="0">
            <a:solidFill>
              <a:schemeClr val="tx1"/>
            </a:solidFill>
          </a:endParaRPr>
        </a:p>
      </dgm:t>
    </dgm:pt>
    <dgm:pt modelId="{601CE440-3E02-407E-849C-CB21500EC51C}" type="parTrans" cxnId="{710C25FF-5DA8-41A0-A3FC-4AA0B2D4229C}">
      <dgm:prSet/>
      <dgm:spPr/>
      <dgm:t>
        <a:bodyPr/>
        <a:lstStyle/>
        <a:p>
          <a:endParaRPr lang="en-US"/>
        </a:p>
      </dgm:t>
    </dgm:pt>
    <dgm:pt modelId="{A579FEBC-BA95-4ABE-A4DB-4BFCCFD386E1}" type="sibTrans" cxnId="{710C25FF-5DA8-41A0-A3FC-4AA0B2D4229C}">
      <dgm:prSet>
        <dgm:style>
          <a:lnRef idx="2">
            <a:schemeClr val="dk1"/>
          </a:lnRef>
          <a:fillRef idx="0">
            <a:schemeClr val="dk1"/>
          </a:fillRef>
          <a:effectRef idx="1">
            <a:schemeClr val="dk1"/>
          </a:effectRef>
          <a:fontRef idx="minor">
            <a:schemeClr val="tx1"/>
          </a:fontRef>
        </dgm:style>
      </dgm:prSet>
      <dgm:spPr>
        <a:ln/>
      </dgm:spPr>
      <dgm:t>
        <a:bodyPr/>
        <a:lstStyle/>
        <a:p>
          <a:endParaRPr lang="en-US"/>
        </a:p>
      </dgm:t>
    </dgm:pt>
    <dgm:pt modelId="{22ADFDCD-3F3C-4886-971C-6D2CB6DF00BC}" type="pres">
      <dgm:prSet presAssocID="{2D008962-06FB-4F5D-9CC1-CCECF18F9F46}" presName="cycle" presStyleCnt="0">
        <dgm:presLayoutVars>
          <dgm:dir/>
          <dgm:resizeHandles val="exact"/>
        </dgm:presLayoutVars>
      </dgm:prSet>
      <dgm:spPr/>
      <dgm:t>
        <a:bodyPr/>
        <a:lstStyle/>
        <a:p>
          <a:endParaRPr lang="en-US"/>
        </a:p>
      </dgm:t>
    </dgm:pt>
    <dgm:pt modelId="{EFF0CA55-AD2E-498E-BBDC-3012C0F1F3CB}" type="pres">
      <dgm:prSet presAssocID="{7B4BB0AB-C5A7-4275-A270-8AA5FC3C7F2F}" presName="node" presStyleLbl="node1" presStyleIdx="0" presStyleCnt="3">
        <dgm:presLayoutVars>
          <dgm:bulletEnabled val="1"/>
        </dgm:presLayoutVars>
      </dgm:prSet>
      <dgm:spPr/>
      <dgm:t>
        <a:bodyPr/>
        <a:lstStyle/>
        <a:p>
          <a:endParaRPr lang="en-US"/>
        </a:p>
      </dgm:t>
    </dgm:pt>
    <dgm:pt modelId="{5243B46D-8CA1-4A42-9608-FCCA224774CE}" type="pres">
      <dgm:prSet presAssocID="{7B4BB0AB-C5A7-4275-A270-8AA5FC3C7F2F}" presName="spNode" presStyleCnt="0"/>
      <dgm:spPr/>
      <dgm:t>
        <a:bodyPr/>
        <a:lstStyle/>
        <a:p>
          <a:endParaRPr lang="en-US"/>
        </a:p>
      </dgm:t>
    </dgm:pt>
    <dgm:pt modelId="{B142E496-1395-401E-92F4-77170B9D3B35}" type="pres">
      <dgm:prSet presAssocID="{BA1869B0-B494-43C1-B80A-1D0BFFBE9EF2}" presName="sibTrans" presStyleLbl="sibTrans1D1" presStyleIdx="0" presStyleCnt="3"/>
      <dgm:spPr/>
      <dgm:t>
        <a:bodyPr/>
        <a:lstStyle/>
        <a:p>
          <a:endParaRPr lang="en-US"/>
        </a:p>
      </dgm:t>
    </dgm:pt>
    <dgm:pt modelId="{0B9B679B-4F8B-4E89-9378-E5EDAE46B593}" type="pres">
      <dgm:prSet presAssocID="{1D0A3F83-4E39-4F37-ADA7-18311CC68E99}" presName="node" presStyleLbl="node1" presStyleIdx="1" presStyleCnt="3">
        <dgm:presLayoutVars>
          <dgm:bulletEnabled val="1"/>
        </dgm:presLayoutVars>
      </dgm:prSet>
      <dgm:spPr/>
      <dgm:t>
        <a:bodyPr/>
        <a:lstStyle/>
        <a:p>
          <a:endParaRPr lang="en-US"/>
        </a:p>
      </dgm:t>
    </dgm:pt>
    <dgm:pt modelId="{A936B6FC-EDF3-47D4-8835-912D53EEBC58}" type="pres">
      <dgm:prSet presAssocID="{1D0A3F83-4E39-4F37-ADA7-18311CC68E99}" presName="spNode" presStyleCnt="0"/>
      <dgm:spPr/>
      <dgm:t>
        <a:bodyPr/>
        <a:lstStyle/>
        <a:p>
          <a:endParaRPr lang="en-US"/>
        </a:p>
      </dgm:t>
    </dgm:pt>
    <dgm:pt modelId="{7523D452-4C93-4A17-BE1D-C6DA7EC41055}" type="pres">
      <dgm:prSet presAssocID="{952530FF-819C-4EB3-BFC9-F0DFD8580EE0}" presName="sibTrans" presStyleLbl="sibTrans1D1" presStyleIdx="1" presStyleCnt="3"/>
      <dgm:spPr/>
      <dgm:t>
        <a:bodyPr/>
        <a:lstStyle/>
        <a:p>
          <a:endParaRPr lang="en-US"/>
        </a:p>
      </dgm:t>
    </dgm:pt>
    <dgm:pt modelId="{4E49A86D-C5DF-42D2-BE98-3B9E896774D3}" type="pres">
      <dgm:prSet presAssocID="{B39BD6E3-6596-4326-977E-43B381F46884}" presName="node" presStyleLbl="node1" presStyleIdx="2" presStyleCnt="3">
        <dgm:presLayoutVars>
          <dgm:bulletEnabled val="1"/>
        </dgm:presLayoutVars>
      </dgm:prSet>
      <dgm:spPr/>
      <dgm:t>
        <a:bodyPr/>
        <a:lstStyle/>
        <a:p>
          <a:endParaRPr lang="en-US"/>
        </a:p>
      </dgm:t>
    </dgm:pt>
    <dgm:pt modelId="{5DFBE9FE-F8F2-42E1-A492-541A8EC64C96}" type="pres">
      <dgm:prSet presAssocID="{B39BD6E3-6596-4326-977E-43B381F46884}" presName="spNode" presStyleCnt="0"/>
      <dgm:spPr/>
      <dgm:t>
        <a:bodyPr/>
        <a:lstStyle/>
        <a:p>
          <a:endParaRPr lang="en-US"/>
        </a:p>
      </dgm:t>
    </dgm:pt>
    <dgm:pt modelId="{2D10ACFF-F8BF-4ADE-AACD-8A13F5C3BE25}" type="pres">
      <dgm:prSet presAssocID="{A579FEBC-BA95-4ABE-A4DB-4BFCCFD386E1}" presName="sibTrans" presStyleLbl="sibTrans1D1" presStyleIdx="2" presStyleCnt="3"/>
      <dgm:spPr/>
      <dgm:t>
        <a:bodyPr/>
        <a:lstStyle/>
        <a:p>
          <a:endParaRPr lang="en-US"/>
        </a:p>
      </dgm:t>
    </dgm:pt>
  </dgm:ptLst>
  <dgm:cxnLst>
    <dgm:cxn modelId="{D47EEE00-83BD-451E-BC87-DD528A88699F}" srcId="{2D008962-06FB-4F5D-9CC1-CCECF18F9F46}" destId="{1D0A3F83-4E39-4F37-ADA7-18311CC68E99}" srcOrd="1" destOrd="0" parTransId="{AF5D8326-4E4E-4EED-B5EE-D0C3EF1570E7}" sibTransId="{952530FF-819C-4EB3-BFC9-F0DFD8580EE0}"/>
    <dgm:cxn modelId="{710C25FF-5DA8-41A0-A3FC-4AA0B2D4229C}" srcId="{2D008962-06FB-4F5D-9CC1-CCECF18F9F46}" destId="{B39BD6E3-6596-4326-977E-43B381F46884}" srcOrd="2" destOrd="0" parTransId="{601CE440-3E02-407E-849C-CB21500EC51C}" sibTransId="{A579FEBC-BA95-4ABE-A4DB-4BFCCFD386E1}"/>
    <dgm:cxn modelId="{51975792-3DAD-47F1-A31B-13D4680D697D}" type="presOf" srcId="{A579FEBC-BA95-4ABE-A4DB-4BFCCFD386E1}" destId="{2D10ACFF-F8BF-4ADE-AACD-8A13F5C3BE25}" srcOrd="0" destOrd="0" presId="urn:microsoft.com/office/officeart/2005/8/layout/cycle6"/>
    <dgm:cxn modelId="{EBA39986-5168-4CB8-B542-0A57BC80CE9B}" type="presOf" srcId="{B39BD6E3-6596-4326-977E-43B381F46884}" destId="{4E49A86D-C5DF-42D2-BE98-3B9E896774D3}" srcOrd="0" destOrd="0" presId="urn:microsoft.com/office/officeart/2005/8/layout/cycle6"/>
    <dgm:cxn modelId="{959FFF3B-092C-4BD8-A6AA-7B6453E1EC40}" type="presOf" srcId="{2D008962-06FB-4F5D-9CC1-CCECF18F9F46}" destId="{22ADFDCD-3F3C-4886-971C-6D2CB6DF00BC}" srcOrd="0" destOrd="0" presId="urn:microsoft.com/office/officeart/2005/8/layout/cycle6"/>
    <dgm:cxn modelId="{2DE3B25F-6F27-4605-ABBA-FE7B1D9FFF13}" type="presOf" srcId="{1D0A3F83-4E39-4F37-ADA7-18311CC68E99}" destId="{0B9B679B-4F8B-4E89-9378-E5EDAE46B593}" srcOrd="0" destOrd="0" presId="urn:microsoft.com/office/officeart/2005/8/layout/cycle6"/>
    <dgm:cxn modelId="{3EFA1987-6504-43E6-8E50-9DBB985B5E98}" type="presOf" srcId="{952530FF-819C-4EB3-BFC9-F0DFD8580EE0}" destId="{7523D452-4C93-4A17-BE1D-C6DA7EC41055}" srcOrd="0" destOrd="0" presId="urn:microsoft.com/office/officeart/2005/8/layout/cycle6"/>
    <dgm:cxn modelId="{80188368-C0D6-4EF8-89BC-8B47F92B1D74}" srcId="{2D008962-06FB-4F5D-9CC1-CCECF18F9F46}" destId="{7B4BB0AB-C5A7-4275-A270-8AA5FC3C7F2F}" srcOrd="0" destOrd="0" parTransId="{2D7C88B0-B491-45FC-AF56-56593286FFD7}" sibTransId="{BA1869B0-B494-43C1-B80A-1D0BFFBE9EF2}"/>
    <dgm:cxn modelId="{6E0BEE65-0F66-4BFD-AC11-DE433B764871}" type="presOf" srcId="{BA1869B0-B494-43C1-B80A-1D0BFFBE9EF2}" destId="{B142E496-1395-401E-92F4-77170B9D3B35}" srcOrd="0" destOrd="0" presId="urn:microsoft.com/office/officeart/2005/8/layout/cycle6"/>
    <dgm:cxn modelId="{EF58E8A9-F1F6-4A81-90FB-8A7F853D9467}" type="presOf" srcId="{7B4BB0AB-C5A7-4275-A270-8AA5FC3C7F2F}" destId="{EFF0CA55-AD2E-498E-BBDC-3012C0F1F3CB}" srcOrd="0" destOrd="0" presId="urn:microsoft.com/office/officeart/2005/8/layout/cycle6"/>
    <dgm:cxn modelId="{8F44DEC9-F7E1-4EDE-AEBE-90673D537422}" type="presParOf" srcId="{22ADFDCD-3F3C-4886-971C-6D2CB6DF00BC}" destId="{EFF0CA55-AD2E-498E-BBDC-3012C0F1F3CB}" srcOrd="0" destOrd="0" presId="urn:microsoft.com/office/officeart/2005/8/layout/cycle6"/>
    <dgm:cxn modelId="{E825F3FE-EE3E-4364-BC82-5774E4C8AD03}" type="presParOf" srcId="{22ADFDCD-3F3C-4886-971C-6D2CB6DF00BC}" destId="{5243B46D-8CA1-4A42-9608-FCCA224774CE}" srcOrd="1" destOrd="0" presId="urn:microsoft.com/office/officeart/2005/8/layout/cycle6"/>
    <dgm:cxn modelId="{A00AE0E2-10C1-411C-A000-C1C4EA0618E0}" type="presParOf" srcId="{22ADFDCD-3F3C-4886-971C-6D2CB6DF00BC}" destId="{B142E496-1395-401E-92F4-77170B9D3B35}" srcOrd="2" destOrd="0" presId="urn:microsoft.com/office/officeart/2005/8/layout/cycle6"/>
    <dgm:cxn modelId="{CEB9C051-D2D9-4582-BEEF-1C10ADDD77EE}" type="presParOf" srcId="{22ADFDCD-3F3C-4886-971C-6D2CB6DF00BC}" destId="{0B9B679B-4F8B-4E89-9378-E5EDAE46B593}" srcOrd="3" destOrd="0" presId="urn:microsoft.com/office/officeart/2005/8/layout/cycle6"/>
    <dgm:cxn modelId="{349E4087-E65F-4F13-B59E-A10C35D728C6}" type="presParOf" srcId="{22ADFDCD-3F3C-4886-971C-6D2CB6DF00BC}" destId="{A936B6FC-EDF3-47D4-8835-912D53EEBC58}" srcOrd="4" destOrd="0" presId="urn:microsoft.com/office/officeart/2005/8/layout/cycle6"/>
    <dgm:cxn modelId="{FA9A6020-4C35-4653-9A39-8FF2EDFA5A86}" type="presParOf" srcId="{22ADFDCD-3F3C-4886-971C-6D2CB6DF00BC}" destId="{7523D452-4C93-4A17-BE1D-C6DA7EC41055}" srcOrd="5" destOrd="0" presId="urn:microsoft.com/office/officeart/2005/8/layout/cycle6"/>
    <dgm:cxn modelId="{8477313D-B131-4EE1-89A9-5BFF75A17588}" type="presParOf" srcId="{22ADFDCD-3F3C-4886-971C-6D2CB6DF00BC}" destId="{4E49A86D-C5DF-42D2-BE98-3B9E896774D3}" srcOrd="6" destOrd="0" presId="urn:microsoft.com/office/officeart/2005/8/layout/cycle6"/>
    <dgm:cxn modelId="{A25DC80D-D92F-4150-BA4A-11452BC722F6}" type="presParOf" srcId="{22ADFDCD-3F3C-4886-971C-6D2CB6DF00BC}" destId="{5DFBE9FE-F8F2-42E1-A492-541A8EC64C96}" srcOrd="7" destOrd="0" presId="urn:microsoft.com/office/officeart/2005/8/layout/cycle6"/>
    <dgm:cxn modelId="{C34818E3-CDC8-43EA-AA7A-61684AA7497F}" type="presParOf" srcId="{22ADFDCD-3F3C-4886-971C-6D2CB6DF00BC}" destId="{2D10ACFF-F8BF-4ADE-AACD-8A13F5C3BE25}" srcOrd="8"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08962-06FB-4F5D-9CC1-CCECF18F9F46}"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1D0A3F83-4E39-4F37-ADA7-18311CC68E99}">
      <dgm:prSet phldrT="[Text]"/>
      <dgm:spPr/>
      <dgm:t>
        <a:bodyPr/>
        <a:lstStyle/>
        <a:p>
          <a:r>
            <a:rPr lang="en-US" dirty="0" smtClean="0">
              <a:solidFill>
                <a:schemeClr val="tx1"/>
              </a:solidFill>
            </a:rPr>
            <a:t>Assessment</a:t>
          </a:r>
          <a:endParaRPr lang="en-US" dirty="0">
            <a:solidFill>
              <a:schemeClr val="tx1"/>
            </a:solidFill>
          </a:endParaRPr>
        </a:p>
      </dgm:t>
    </dgm:pt>
    <dgm:pt modelId="{AF5D8326-4E4E-4EED-B5EE-D0C3EF1570E7}" type="parTrans" cxnId="{D47EEE00-83BD-451E-BC87-DD528A88699F}">
      <dgm:prSet/>
      <dgm:spPr/>
      <dgm:t>
        <a:bodyPr/>
        <a:lstStyle/>
        <a:p>
          <a:endParaRPr lang="en-US"/>
        </a:p>
      </dgm:t>
    </dgm:pt>
    <dgm:pt modelId="{952530FF-819C-4EB3-BFC9-F0DFD8580EE0}" type="sibTrans" cxnId="{D47EEE00-83BD-451E-BC87-DD528A88699F}">
      <dgm:prSet>
        <dgm:style>
          <a:lnRef idx="2">
            <a:schemeClr val="dk1"/>
          </a:lnRef>
          <a:fillRef idx="0">
            <a:schemeClr val="dk1"/>
          </a:fillRef>
          <a:effectRef idx="1">
            <a:schemeClr val="dk1"/>
          </a:effectRef>
          <a:fontRef idx="minor">
            <a:schemeClr val="tx1"/>
          </a:fontRef>
        </dgm:style>
      </dgm:prSet>
      <dgm:spPr/>
      <dgm:t>
        <a:bodyPr/>
        <a:lstStyle/>
        <a:p>
          <a:endParaRPr lang="en-US"/>
        </a:p>
      </dgm:t>
    </dgm:pt>
    <dgm:pt modelId="{7B4BB0AB-C5A7-4275-A270-8AA5FC3C7F2F}">
      <dgm:prSet phldrT="[Text]"/>
      <dgm:spPr/>
      <dgm:t>
        <a:bodyPr/>
        <a:lstStyle/>
        <a:p>
          <a:r>
            <a:rPr lang="en-US" dirty="0" smtClean="0">
              <a:solidFill>
                <a:schemeClr val="tx1"/>
              </a:solidFill>
            </a:rPr>
            <a:t>Curriculum</a:t>
          </a:r>
          <a:endParaRPr lang="en-US" dirty="0">
            <a:solidFill>
              <a:schemeClr val="tx1"/>
            </a:solidFill>
          </a:endParaRPr>
        </a:p>
      </dgm:t>
    </dgm:pt>
    <dgm:pt modelId="{2D7C88B0-B491-45FC-AF56-56593286FFD7}" type="parTrans" cxnId="{80188368-C0D6-4EF8-89BC-8B47F92B1D74}">
      <dgm:prSet/>
      <dgm:spPr/>
      <dgm:t>
        <a:bodyPr/>
        <a:lstStyle/>
        <a:p>
          <a:endParaRPr lang="en-US"/>
        </a:p>
      </dgm:t>
    </dgm:pt>
    <dgm:pt modelId="{BA1869B0-B494-43C1-B80A-1D0BFFBE9EF2}" type="sibTrans" cxnId="{80188368-C0D6-4EF8-89BC-8B47F92B1D74}">
      <dgm:prSet>
        <dgm:style>
          <a:lnRef idx="2">
            <a:schemeClr val="dk1"/>
          </a:lnRef>
          <a:fillRef idx="0">
            <a:schemeClr val="dk1"/>
          </a:fillRef>
          <a:effectRef idx="1">
            <a:schemeClr val="dk1"/>
          </a:effectRef>
          <a:fontRef idx="minor">
            <a:schemeClr val="tx1"/>
          </a:fontRef>
        </dgm:style>
      </dgm:prSet>
      <dgm:spPr>
        <a:ln/>
      </dgm:spPr>
      <dgm:t>
        <a:bodyPr/>
        <a:lstStyle/>
        <a:p>
          <a:endParaRPr lang="en-US">
            <a:solidFill>
              <a:schemeClr val="tx1"/>
            </a:solidFill>
          </a:endParaRPr>
        </a:p>
      </dgm:t>
    </dgm:pt>
    <dgm:pt modelId="{B39BD6E3-6596-4326-977E-43B381F46884}">
      <dgm:prSet phldrT="[Text]"/>
      <dgm:spPr/>
      <dgm:t>
        <a:bodyPr/>
        <a:lstStyle/>
        <a:p>
          <a:r>
            <a:rPr lang="en-US" dirty="0" smtClean="0">
              <a:solidFill>
                <a:schemeClr val="tx1"/>
              </a:solidFill>
            </a:rPr>
            <a:t>Instruction</a:t>
          </a:r>
          <a:endParaRPr lang="en-US" dirty="0">
            <a:solidFill>
              <a:schemeClr val="tx1"/>
            </a:solidFill>
          </a:endParaRPr>
        </a:p>
      </dgm:t>
    </dgm:pt>
    <dgm:pt modelId="{601CE440-3E02-407E-849C-CB21500EC51C}" type="parTrans" cxnId="{710C25FF-5DA8-41A0-A3FC-4AA0B2D4229C}">
      <dgm:prSet/>
      <dgm:spPr/>
      <dgm:t>
        <a:bodyPr/>
        <a:lstStyle/>
        <a:p>
          <a:endParaRPr lang="en-US"/>
        </a:p>
      </dgm:t>
    </dgm:pt>
    <dgm:pt modelId="{A579FEBC-BA95-4ABE-A4DB-4BFCCFD386E1}" type="sibTrans" cxnId="{710C25FF-5DA8-41A0-A3FC-4AA0B2D4229C}">
      <dgm:prSet>
        <dgm:style>
          <a:lnRef idx="2">
            <a:schemeClr val="dk1"/>
          </a:lnRef>
          <a:fillRef idx="0">
            <a:schemeClr val="dk1"/>
          </a:fillRef>
          <a:effectRef idx="1">
            <a:schemeClr val="dk1"/>
          </a:effectRef>
          <a:fontRef idx="minor">
            <a:schemeClr val="tx1"/>
          </a:fontRef>
        </dgm:style>
      </dgm:prSet>
      <dgm:spPr>
        <a:ln/>
      </dgm:spPr>
      <dgm:t>
        <a:bodyPr/>
        <a:lstStyle/>
        <a:p>
          <a:endParaRPr lang="en-US"/>
        </a:p>
      </dgm:t>
    </dgm:pt>
    <dgm:pt modelId="{22ADFDCD-3F3C-4886-971C-6D2CB6DF00BC}" type="pres">
      <dgm:prSet presAssocID="{2D008962-06FB-4F5D-9CC1-CCECF18F9F46}" presName="cycle" presStyleCnt="0">
        <dgm:presLayoutVars>
          <dgm:dir/>
          <dgm:resizeHandles val="exact"/>
        </dgm:presLayoutVars>
      </dgm:prSet>
      <dgm:spPr/>
      <dgm:t>
        <a:bodyPr/>
        <a:lstStyle/>
        <a:p>
          <a:endParaRPr lang="en-US"/>
        </a:p>
      </dgm:t>
    </dgm:pt>
    <dgm:pt modelId="{EFF0CA55-AD2E-498E-BBDC-3012C0F1F3CB}" type="pres">
      <dgm:prSet presAssocID="{7B4BB0AB-C5A7-4275-A270-8AA5FC3C7F2F}" presName="node" presStyleLbl="node1" presStyleIdx="0" presStyleCnt="3">
        <dgm:presLayoutVars>
          <dgm:bulletEnabled val="1"/>
        </dgm:presLayoutVars>
      </dgm:prSet>
      <dgm:spPr/>
      <dgm:t>
        <a:bodyPr/>
        <a:lstStyle/>
        <a:p>
          <a:endParaRPr lang="en-US"/>
        </a:p>
      </dgm:t>
    </dgm:pt>
    <dgm:pt modelId="{5243B46D-8CA1-4A42-9608-FCCA224774CE}" type="pres">
      <dgm:prSet presAssocID="{7B4BB0AB-C5A7-4275-A270-8AA5FC3C7F2F}" presName="spNode" presStyleCnt="0"/>
      <dgm:spPr/>
      <dgm:t>
        <a:bodyPr/>
        <a:lstStyle/>
        <a:p>
          <a:endParaRPr lang="en-US"/>
        </a:p>
      </dgm:t>
    </dgm:pt>
    <dgm:pt modelId="{B142E496-1395-401E-92F4-77170B9D3B35}" type="pres">
      <dgm:prSet presAssocID="{BA1869B0-B494-43C1-B80A-1D0BFFBE9EF2}" presName="sibTrans" presStyleLbl="sibTrans1D1" presStyleIdx="0" presStyleCnt="3"/>
      <dgm:spPr/>
      <dgm:t>
        <a:bodyPr/>
        <a:lstStyle/>
        <a:p>
          <a:endParaRPr lang="en-US"/>
        </a:p>
      </dgm:t>
    </dgm:pt>
    <dgm:pt modelId="{0B9B679B-4F8B-4E89-9378-E5EDAE46B593}" type="pres">
      <dgm:prSet presAssocID="{1D0A3F83-4E39-4F37-ADA7-18311CC68E99}" presName="node" presStyleLbl="node1" presStyleIdx="1" presStyleCnt="3">
        <dgm:presLayoutVars>
          <dgm:bulletEnabled val="1"/>
        </dgm:presLayoutVars>
      </dgm:prSet>
      <dgm:spPr/>
      <dgm:t>
        <a:bodyPr/>
        <a:lstStyle/>
        <a:p>
          <a:endParaRPr lang="en-US"/>
        </a:p>
      </dgm:t>
    </dgm:pt>
    <dgm:pt modelId="{A936B6FC-EDF3-47D4-8835-912D53EEBC58}" type="pres">
      <dgm:prSet presAssocID="{1D0A3F83-4E39-4F37-ADA7-18311CC68E99}" presName="spNode" presStyleCnt="0"/>
      <dgm:spPr/>
      <dgm:t>
        <a:bodyPr/>
        <a:lstStyle/>
        <a:p>
          <a:endParaRPr lang="en-US"/>
        </a:p>
      </dgm:t>
    </dgm:pt>
    <dgm:pt modelId="{7523D452-4C93-4A17-BE1D-C6DA7EC41055}" type="pres">
      <dgm:prSet presAssocID="{952530FF-819C-4EB3-BFC9-F0DFD8580EE0}" presName="sibTrans" presStyleLbl="sibTrans1D1" presStyleIdx="1" presStyleCnt="3"/>
      <dgm:spPr/>
      <dgm:t>
        <a:bodyPr/>
        <a:lstStyle/>
        <a:p>
          <a:endParaRPr lang="en-US"/>
        </a:p>
      </dgm:t>
    </dgm:pt>
    <dgm:pt modelId="{4E49A86D-C5DF-42D2-BE98-3B9E896774D3}" type="pres">
      <dgm:prSet presAssocID="{B39BD6E3-6596-4326-977E-43B381F46884}" presName="node" presStyleLbl="node1" presStyleIdx="2" presStyleCnt="3">
        <dgm:presLayoutVars>
          <dgm:bulletEnabled val="1"/>
        </dgm:presLayoutVars>
      </dgm:prSet>
      <dgm:spPr/>
      <dgm:t>
        <a:bodyPr/>
        <a:lstStyle/>
        <a:p>
          <a:endParaRPr lang="en-US"/>
        </a:p>
      </dgm:t>
    </dgm:pt>
    <dgm:pt modelId="{5DFBE9FE-F8F2-42E1-A492-541A8EC64C96}" type="pres">
      <dgm:prSet presAssocID="{B39BD6E3-6596-4326-977E-43B381F46884}" presName="spNode" presStyleCnt="0"/>
      <dgm:spPr/>
      <dgm:t>
        <a:bodyPr/>
        <a:lstStyle/>
        <a:p>
          <a:endParaRPr lang="en-US"/>
        </a:p>
      </dgm:t>
    </dgm:pt>
    <dgm:pt modelId="{2D10ACFF-F8BF-4ADE-AACD-8A13F5C3BE25}" type="pres">
      <dgm:prSet presAssocID="{A579FEBC-BA95-4ABE-A4DB-4BFCCFD386E1}" presName="sibTrans" presStyleLbl="sibTrans1D1" presStyleIdx="2" presStyleCnt="3"/>
      <dgm:spPr/>
      <dgm:t>
        <a:bodyPr/>
        <a:lstStyle/>
        <a:p>
          <a:endParaRPr lang="en-US"/>
        </a:p>
      </dgm:t>
    </dgm:pt>
  </dgm:ptLst>
  <dgm:cxnLst>
    <dgm:cxn modelId="{D47EEE00-83BD-451E-BC87-DD528A88699F}" srcId="{2D008962-06FB-4F5D-9CC1-CCECF18F9F46}" destId="{1D0A3F83-4E39-4F37-ADA7-18311CC68E99}" srcOrd="1" destOrd="0" parTransId="{AF5D8326-4E4E-4EED-B5EE-D0C3EF1570E7}" sibTransId="{952530FF-819C-4EB3-BFC9-F0DFD8580EE0}"/>
    <dgm:cxn modelId="{710C25FF-5DA8-41A0-A3FC-4AA0B2D4229C}" srcId="{2D008962-06FB-4F5D-9CC1-CCECF18F9F46}" destId="{B39BD6E3-6596-4326-977E-43B381F46884}" srcOrd="2" destOrd="0" parTransId="{601CE440-3E02-407E-849C-CB21500EC51C}" sibTransId="{A579FEBC-BA95-4ABE-A4DB-4BFCCFD386E1}"/>
    <dgm:cxn modelId="{51975792-3DAD-47F1-A31B-13D4680D697D}" type="presOf" srcId="{A579FEBC-BA95-4ABE-A4DB-4BFCCFD386E1}" destId="{2D10ACFF-F8BF-4ADE-AACD-8A13F5C3BE25}" srcOrd="0" destOrd="0" presId="urn:microsoft.com/office/officeart/2005/8/layout/cycle6"/>
    <dgm:cxn modelId="{EBA39986-5168-4CB8-B542-0A57BC80CE9B}" type="presOf" srcId="{B39BD6E3-6596-4326-977E-43B381F46884}" destId="{4E49A86D-C5DF-42D2-BE98-3B9E896774D3}" srcOrd="0" destOrd="0" presId="urn:microsoft.com/office/officeart/2005/8/layout/cycle6"/>
    <dgm:cxn modelId="{959FFF3B-092C-4BD8-A6AA-7B6453E1EC40}" type="presOf" srcId="{2D008962-06FB-4F5D-9CC1-CCECF18F9F46}" destId="{22ADFDCD-3F3C-4886-971C-6D2CB6DF00BC}" srcOrd="0" destOrd="0" presId="urn:microsoft.com/office/officeart/2005/8/layout/cycle6"/>
    <dgm:cxn modelId="{2DE3B25F-6F27-4605-ABBA-FE7B1D9FFF13}" type="presOf" srcId="{1D0A3F83-4E39-4F37-ADA7-18311CC68E99}" destId="{0B9B679B-4F8B-4E89-9378-E5EDAE46B593}" srcOrd="0" destOrd="0" presId="urn:microsoft.com/office/officeart/2005/8/layout/cycle6"/>
    <dgm:cxn modelId="{3EFA1987-6504-43E6-8E50-9DBB985B5E98}" type="presOf" srcId="{952530FF-819C-4EB3-BFC9-F0DFD8580EE0}" destId="{7523D452-4C93-4A17-BE1D-C6DA7EC41055}" srcOrd="0" destOrd="0" presId="urn:microsoft.com/office/officeart/2005/8/layout/cycle6"/>
    <dgm:cxn modelId="{80188368-C0D6-4EF8-89BC-8B47F92B1D74}" srcId="{2D008962-06FB-4F5D-9CC1-CCECF18F9F46}" destId="{7B4BB0AB-C5A7-4275-A270-8AA5FC3C7F2F}" srcOrd="0" destOrd="0" parTransId="{2D7C88B0-B491-45FC-AF56-56593286FFD7}" sibTransId="{BA1869B0-B494-43C1-B80A-1D0BFFBE9EF2}"/>
    <dgm:cxn modelId="{6E0BEE65-0F66-4BFD-AC11-DE433B764871}" type="presOf" srcId="{BA1869B0-B494-43C1-B80A-1D0BFFBE9EF2}" destId="{B142E496-1395-401E-92F4-77170B9D3B35}" srcOrd="0" destOrd="0" presId="urn:microsoft.com/office/officeart/2005/8/layout/cycle6"/>
    <dgm:cxn modelId="{EF58E8A9-F1F6-4A81-90FB-8A7F853D9467}" type="presOf" srcId="{7B4BB0AB-C5A7-4275-A270-8AA5FC3C7F2F}" destId="{EFF0CA55-AD2E-498E-BBDC-3012C0F1F3CB}" srcOrd="0" destOrd="0" presId="urn:microsoft.com/office/officeart/2005/8/layout/cycle6"/>
    <dgm:cxn modelId="{8F44DEC9-F7E1-4EDE-AEBE-90673D537422}" type="presParOf" srcId="{22ADFDCD-3F3C-4886-971C-6D2CB6DF00BC}" destId="{EFF0CA55-AD2E-498E-BBDC-3012C0F1F3CB}" srcOrd="0" destOrd="0" presId="urn:microsoft.com/office/officeart/2005/8/layout/cycle6"/>
    <dgm:cxn modelId="{E825F3FE-EE3E-4364-BC82-5774E4C8AD03}" type="presParOf" srcId="{22ADFDCD-3F3C-4886-971C-6D2CB6DF00BC}" destId="{5243B46D-8CA1-4A42-9608-FCCA224774CE}" srcOrd="1" destOrd="0" presId="urn:microsoft.com/office/officeart/2005/8/layout/cycle6"/>
    <dgm:cxn modelId="{A00AE0E2-10C1-411C-A000-C1C4EA0618E0}" type="presParOf" srcId="{22ADFDCD-3F3C-4886-971C-6D2CB6DF00BC}" destId="{B142E496-1395-401E-92F4-77170B9D3B35}" srcOrd="2" destOrd="0" presId="urn:microsoft.com/office/officeart/2005/8/layout/cycle6"/>
    <dgm:cxn modelId="{CEB9C051-D2D9-4582-BEEF-1C10ADDD77EE}" type="presParOf" srcId="{22ADFDCD-3F3C-4886-971C-6D2CB6DF00BC}" destId="{0B9B679B-4F8B-4E89-9378-E5EDAE46B593}" srcOrd="3" destOrd="0" presId="urn:microsoft.com/office/officeart/2005/8/layout/cycle6"/>
    <dgm:cxn modelId="{349E4087-E65F-4F13-B59E-A10C35D728C6}" type="presParOf" srcId="{22ADFDCD-3F3C-4886-971C-6D2CB6DF00BC}" destId="{A936B6FC-EDF3-47D4-8835-912D53EEBC58}" srcOrd="4" destOrd="0" presId="urn:microsoft.com/office/officeart/2005/8/layout/cycle6"/>
    <dgm:cxn modelId="{FA9A6020-4C35-4653-9A39-8FF2EDFA5A86}" type="presParOf" srcId="{22ADFDCD-3F3C-4886-971C-6D2CB6DF00BC}" destId="{7523D452-4C93-4A17-BE1D-C6DA7EC41055}" srcOrd="5" destOrd="0" presId="urn:microsoft.com/office/officeart/2005/8/layout/cycle6"/>
    <dgm:cxn modelId="{8477313D-B131-4EE1-89A9-5BFF75A17588}" type="presParOf" srcId="{22ADFDCD-3F3C-4886-971C-6D2CB6DF00BC}" destId="{4E49A86D-C5DF-42D2-BE98-3B9E896774D3}" srcOrd="6" destOrd="0" presId="urn:microsoft.com/office/officeart/2005/8/layout/cycle6"/>
    <dgm:cxn modelId="{A25DC80D-D92F-4150-BA4A-11452BC722F6}" type="presParOf" srcId="{22ADFDCD-3F3C-4886-971C-6D2CB6DF00BC}" destId="{5DFBE9FE-F8F2-42E1-A492-541A8EC64C96}" srcOrd="7" destOrd="0" presId="urn:microsoft.com/office/officeart/2005/8/layout/cycle6"/>
    <dgm:cxn modelId="{C34818E3-CDC8-43EA-AA7A-61684AA7497F}" type="presParOf" srcId="{22ADFDCD-3F3C-4886-971C-6D2CB6DF00BC}" destId="{2D10ACFF-F8BF-4ADE-AACD-8A13F5C3BE25}"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79089-6259-49E6-90E7-C8E69D5C26E1}"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F07C00A7-C346-4FD6-88EA-5132D76A8A38}">
      <dgm:prSet phldrT="[Text]" custT="1"/>
      <dgm:spPr/>
      <dgm:t>
        <a:bodyPr/>
        <a:lstStyle/>
        <a:p>
          <a:pPr algn="l"/>
          <a:r>
            <a:rPr lang="en-US" sz="1400" dirty="0" smtClean="0"/>
            <a:t>Reading</a:t>
          </a:r>
          <a:endParaRPr lang="en-US" sz="1400" dirty="0"/>
        </a:p>
      </dgm:t>
    </dgm:pt>
    <dgm:pt modelId="{2430882E-CCF6-45DD-BE6F-617035A7016D}" type="parTrans" cxnId="{E38B5087-D4A6-4BF6-8465-7C540A9A7388}">
      <dgm:prSet/>
      <dgm:spPr/>
      <dgm:t>
        <a:bodyPr/>
        <a:lstStyle/>
        <a:p>
          <a:pPr algn="l"/>
          <a:endParaRPr lang="en-US" sz="600"/>
        </a:p>
      </dgm:t>
    </dgm:pt>
    <dgm:pt modelId="{FABFFF56-C423-49BC-8DD2-595D87AE4566}" type="sibTrans" cxnId="{E38B5087-D4A6-4BF6-8465-7C540A9A7388}">
      <dgm:prSet/>
      <dgm:spPr/>
      <dgm:t>
        <a:bodyPr/>
        <a:lstStyle/>
        <a:p>
          <a:pPr algn="l"/>
          <a:endParaRPr lang="en-US" sz="600"/>
        </a:p>
      </dgm:t>
    </dgm:pt>
    <dgm:pt modelId="{97C36D36-4853-40CF-AC6D-A2C21F7D9090}">
      <dgm:prSet phldrT="[Text]" custT="1"/>
      <dgm:spPr/>
      <dgm:t>
        <a:bodyPr/>
        <a:lstStyle/>
        <a:p>
          <a:pPr marL="0" indent="0" algn="l">
            <a:lnSpc>
              <a:spcPct val="100000"/>
            </a:lnSpc>
            <a:spcAft>
              <a:spcPts val="0"/>
            </a:spcAft>
          </a:pPr>
          <a:r>
            <a:rPr lang="en-US" sz="1400" dirty="0" smtClean="0"/>
            <a:t>R1   Beginning literacy/phonics</a:t>
          </a:r>
          <a:endParaRPr lang="en-US" sz="1400" dirty="0"/>
        </a:p>
      </dgm:t>
    </dgm:pt>
    <dgm:pt modelId="{A0D1D669-F541-4868-A7BE-00DC5A674E87}" type="parTrans" cxnId="{1CE6FE18-F553-41EF-A16D-604610B85736}">
      <dgm:prSet/>
      <dgm:spPr/>
      <dgm:t>
        <a:bodyPr/>
        <a:lstStyle/>
        <a:p>
          <a:pPr algn="l"/>
          <a:endParaRPr lang="en-US" sz="600"/>
        </a:p>
      </dgm:t>
    </dgm:pt>
    <dgm:pt modelId="{CC4F3936-8E27-44F3-AD65-D36798A1418D}" type="sibTrans" cxnId="{1CE6FE18-F553-41EF-A16D-604610B85736}">
      <dgm:prSet/>
      <dgm:spPr/>
      <dgm:t>
        <a:bodyPr/>
        <a:lstStyle/>
        <a:p>
          <a:pPr algn="l"/>
          <a:endParaRPr lang="en-US" sz="600"/>
        </a:p>
      </dgm:t>
    </dgm:pt>
    <dgm:pt modelId="{76D69E01-99EE-4D0A-AFB7-AB1FA108E2FC}">
      <dgm:prSet phldrT="[Text]" custT="1"/>
      <dgm:spPr/>
      <dgm:t>
        <a:bodyPr/>
        <a:lstStyle/>
        <a:p>
          <a:pPr algn="l"/>
          <a:r>
            <a:rPr lang="en-US" sz="1400" dirty="0" smtClean="0"/>
            <a:t>Listening</a:t>
          </a:r>
          <a:endParaRPr lang="en-US" sz="1400" dirty="0"/>
        </a:p>
      </dgm:t>
    </dgm:pt>
    <dgm:pt modelId="{3704E71D-D6F0-4BAA-82F0-6A466C028C05}" type="parTrans" cxnId="{7B55C218-AE51-44AB-9090-6D21F3CF51DD}">
      <dgm:prSet/>
      <dgm:spPr/>
      <dgm:t>
        <a:bodyPr/>
        <a:lstStyle/>
        <a:p>
          <a:pPr algn="l"/>
          <a:endParaRPr lang="en-US" sz="600"/>
        </a:p>
      </dgm:t>
    </dgm:pt>
    <dgm:pt modelId="{0CAEAB6C-0A07-4D63-8EE8-BD6ED5AE26C2}" type="sibTrans" cxnId="{7B55C218-AE51-44AB-9090-6D21F3CF51DD}">
      <dgm:prSet/>
      <dgm:spPr/>
      <dgm:t>
        <a:bodyPr/>
        <a:lstStyle/>
        <a:p>
          <a:pPr algn="l"/>
          <a:endParaRPr lang="en-US" sz="600"/>
        </a:p>
      </dgm:t>
    </dgm:pt>
    <dgm:pt modelId="{F02E9654-DBC0-44F7-B127-9EB99275283D}">
      <dgm:prSet phldrT="[Text]" custT="1"/>
      <dgm:spPr/>
      <dgm:t>
        <a:bodyPr/>
        <a:lstStyle/>
        <a:p>
          <a:pPr algn="l"/>
          <a:r>
            <a:rPr lang="en-US" sz="1400" dirty="0" smtClean="0"/>
            <a:t>Math</a:t>
          </a:r>
          <a:endParaRPr lang="en-US" sz="1400" dirty="0"/>
        </a:p>
      </dgm:t>
    </dgm:pt>
    <dgm:pt modelId="{08EAA84D-156E-43C2-9240-0F81042FE815}" type="parTrans" cxnId="{90D3B908-907E-4CF9-B79E-0545F557682E}">
      <dgm:prSet/>
      <dgm:spPr/>
      <dgm:t>
        <a:bodyPr/>
        <a:lstStyle/>
        <a:p>
          <a:pPr algn="l"/>
          <a:endParaRPr lang="en-US" sz="600"/>
        </a:p>
      </dgm:t>
    </dgm:pt>
    <dgm:pt modelId="{6591AD53-0ED7-4F79-BE4F-8E5140374031}" type="sibTrans" cxnId="{90D3B908-907E-4CF9-B79E-0545F557682E}">
      <dgm:prSet/>
      <dgm:spPr/>
      <dgm:t>
        <a:bodyPr/>
        <a:lstStyle/>
        <a:p>
          <a:pPr algn="l"/>
          <a:endParaRPr lang="en-US" sz="600"/>
        </a:p>
      </dgm:t>
    </dgm:pt>
    <dgm:pt modelId="{F5C61098-D6BC-4AAD-A789-211C19343D65}">
      <dgm:prSet custT="1"/>
      <dgm:spPr/>
      <dgm:t>
        <a:bodyPr/>
        <a:lstStyle/>
        <a:p>
          <a:pPr marL="0" indent="0" algn="l">
            <a:lnSpc>
              <a:spcPct val="100000"/>
            </a:lnSpc>
            <a:spcAft>
              <a:spcPts val="0"/>
            </a:spcAft>
          </a:pPr>
          <a:r>
            <a:rPr lang="en-US" sz="1400" dirty="0" smtClean="0"/>
            <a:t>R2   Vocabulary</a:t>
          </a:r>
          <a:endParaRPr lang="en-US" sz="1400" dirty="0"/>
        </a:p>
      </dgm:t>
    </dgm:pt>
    <dgm:pt modelId="{17DD1160-37D8-49F3-97FC-A0E9E2DA790A}" type="parTrans" cxnId="{41CA6161-E71E-4AB7-84C6-4DF7090611CC}">
      <dgm:prSet/>
      <dgm:spPr/>
      <dgm:t>
        <a:bodyPr/>
        <a:lstStyle/>
        <a:p>
          <a:pPr algn="l"/>
          <a:endParaRPr lang="en-US" sz="600"/>
        </a:p>
      </dgm:t>
    </dgm:pt>
    <dgm:pt modelId="{03C589FF-6F22-486C-B034-3D4A8AD16574}" type="sibTrans" cxnId="{41CA6161-E71E-4AB7-84C6-4DF7090611CC}">
      <dgm:prSet/>
      <dgm:spPr/>
      <dgm:t>
        <a:bodyPr/>
        <a:lstStyle/>
        <a:p>
          <a:pPr algn="l"/>
          <a:endParaRPr lang="en-US" sz="600"/>
        </a:p>
      </dgm:t>
    </dgm:pt>
    <dgm:pt modelId="{AC355F9F-9C76-4D9E-8DE3-ED8A0CD37340}">
      <dgm:prSet custT="1"/>
      <dgm:spPr/>
      <dgm:t>
        <a:bodyPr/>
        <a:lstStyle/>
        <a:p>
          <a:pPr marL="0" indent="0" algn="l">
            <a:lnSpc>
              <a:spcPct val="100000"/>
            </a:lnSpc>
            <a:spcAft>
              <a:spcPts val="0"/>
            </a:spcAft>
          </a:pPr>
          <a:r>
            <a:rPr lang="en-US" sz="1400" dirty="0" smtClean="0"/>
            <a:t>R3   General reading comprehension</a:t>
          </a:r>
          <a:endParaRPr lang="en-US" sz="1400" dirty="0"/>
        </a:p>
      </dgm:t>
    </dgm:pt>
    <dgm:pt modelId="{C7662DC1-DCB1-4DC1-8FC9-F599B3BBC92E}" type="parTrans" cxnId="{A47FFA9B-C08B-4552-A3AA-D82E7A3453DA}">
      <dgm:prSet/>
      <dgm:spPr/>
      <dgm:t>
        <a:bodyPr/>
        <a:lstStyle/>
        <a:p>
          <a:pPr algn="l"/>
          <a:endParaRPr lang="en-US" sz="600"/>
        </a:p>
      </dgm:t>
    </dgm:pt>
    <dgm:pt modelId="{DBCD1741-19CB-4CE2-BC30-56378A22B269}" type="sibTrans" cxnId="{A47FFA9B-C08B-4552-A3AA-D82E7A3453DA}">
      <dgm:prSet/>
      <dgm:spPr/>
      <dgm:t>
        <a:bodyPr/>
        <a:lstStyle/>
        <a:p>
          <a:pPr algn="l"/>
          <a:endParaRPr lang="en-US" sz="600"/>
        </a:p>
      </dgm:t>
    </dgm:pt>
    <dgm:pt modelId="{AFE84B1A-5FE0-4326-A471-129DE918681B}">
      <dgm:prSet custT="1"/>
      <dgm:spPr/>
      <dgm:t>
        <a:bodyPr/>
        <a:lstStyle/>
        <a:p>
          <a:pPr marL="0" indent="0" algn="l">
            <a:lnSpc>
              <a:spcPct val="100000"/>
            </a:lnSpc>
            <a:spcAft>
              <a:spcPts val="0"/>
            </a:spcAft>
          </a:pPr>
          <a:r>
            <a:rPr lang="en-US" sz="1400" dirty="0" smtClean="0"/>
            <a:t>R4   Text in format</a:t>
          </a:r>
          <a:endParaRPr lang="en-US" sz="1400" dirty="0"/>
        </a:p>
      </dgm:t>
    </dgm:pt>
    <dgm:pt modelId="{6E0D4939-5543-431B-B104-4E6BA5C8EBB8}" type="parTrans" cxnId="{79B4FC72-D3A4-4A97-8E90-32CEED95C004}">
      <dgm:prSet/>
      <dgm:spPr/>
      <dgm:t>
        <a:bodyPr/>
        <a:lstStyle/>
        <a:p>
          <a:pPr algn="l"/>
          <a:endParaRPr lang="en-US" sz="600"/>
        </a:p>
      </dgm:t>
    </dgm:pt>
    <dgm:pt modelId="{414AB9D4-0796-42DD-949A-145EC33845E8}" type="sibTrans" cxnId="{79B4FC72-D3A4-4A97-8E90-32CEED95C004}">
      <dgm:prSet/>
      <dgm:spPr/>
      <dgm:t>
        <a:bodyPr/>
        <a:lstStyle/>
        <a:p>
          <a:pPr algn="l"/>
          <a:endParaRPr lang="en-US" sz="600"/>
        </a:p>
      </dgm:t>
    </dgm:pt>
    <dgm:pt modelId="{2DB482B4-F66A-4620-914F-E95ADDD2AF0C}">
      <dgm:prSet custT="1"/>
      <dgm:spPr/>
      <dgm:t>
        <a:bodyPr/>
        <a:lstStyle/>
        <a:p>
          <a:pPr marL="0" indent="0" algn="l">
            <a:lnSpc>
              <a:spcPct val="100000"/>
            </a:lnSpc>
            <a:spcAft>
              <a:spcPts val="0"/>
            </a:spcAft>
          </a:pPr>
          <a:r>
            <a:rPr lang="en-US" sz="1400" dirty="0" smtClean="0"/>
            <a:t>R5   Reference materials</a:t>
          </a:r>
          <a:endParaRPr lang="en-US" sz="1400" dirty="0"/>
        </a:p>
      </dgm:t>
    </dgm:pt>
    <dgm:pt modelId="{37EFF732-DC29-45B5-9CD4-8B08990D60B1}" type="parTrans" cxnId="{56CF392B-DDE4-4C1F-9E38-79693B2E8903}">
      <dgm:prSet/>
      <dgm:spPr/>
      <dgm:t>
        <a:bodyPr/>
        <a:lstStyle/>
        <a:p>
          <a:pPr algn="l"/>
          <a:endParaRPr lang="en-US" sz="600"/>
        </a:p>
      </dgm:t>
    </dgm:pt>
    <dgm:pt modelId="{117DB5D5-9524-484A-A0E1-301CDDF6F220}" type="sibTrans" cxnId="{56CF392B-DDE4-4C1F-9E38-79693B2E8903}">
      <dgm:prSet/>
      <dgm:spPr/>
      <dgm:t>
        <a:bodyPr/>
        <a:lstStyle/>
        <a:p>
          <a:pPr algn="l"/>
          <a:endParaRPr lang="en-US" sz="600"/>
        </a:p>
      </dgm:t>
    </dgm:pt>
    <dgm:pt modelId="{855DA468-8692-4E2C-B5BD-4EF731C6D03E}">
      <dgm:prSet custT="1"/>
      <dgm:spPr/>
      <dgm:t>
        <a:bodyPr/>
        <a:lstStyle/>
        <a:p>
          <a:pPr marL="0" indent="0" algn="l">
            <a:lnSpc>
              <a:spcPct val="100000"/>
            </a:lnSpc>
            <a:spcAft>
              <a:spcPts val="0"/>
            </a:spcAft>
          </a:pPr>
          <a:r>
            <a:rPr lang="en-US" sz="1400" dirty="0" smtClean="0"/>
            <a:t>R6   Reading strategies</a:t>
          </a:r>
          <a:endParaRPr lang="en-US" sz="1400" dirty="0"/>
        </a:p>
      </dgm:t>
    </dgm:pt>
    <dgm:pt modelId="{1ED8F0C4-22D4-403A-A066-A9777AAF89A7}" type="parTrans" cxnId="{CD57427B-4CA2-4407-838F-9A0F0AD1663E}">
      <dgm:prSet/>
      <dgm:spPr/>
      <dgm:t>
        <a:bodyPr/>
        <a:lstStyle/>
        <a:p>
          <a:pPr algn="l"/>
          <a:endParaRPr lang="en-US" sz="600"/>
        </a:p>
      </dgm:t>
    </dgm:pt>
    <dgm:pt modelId="{B1CC9EF2-75D6-4300-905A-751A4C30E8C2}" type="sibTrans" cxnId="{CD57427B-4CA2-4407-838F-9A0F0AD1663E}">
      <dgm:prSet/>
      <dgm:spPr/>
      <dgm:t>
        <a:bodyPr/>
        <a:lstStyle/>
        <a:p>
          <a:pPr algn="l"/>
          <a:endParaRPr lang="en-US" sz="600"/>
        </a:p>
      </dgm:t>
    </dgm:pt>
    <dgm:pt modelId="{F28C0F44-8F1A-4410-A8DB-2D13078DCE56}">
      <dgm:prSet custT="1"/>
      <dgm:spPr/>
      <dgm:t>
        <a:bodyPr/>
        <a:lstStyle/>
        <a:p>
          <a:pPr marL="0" indent="0" algn="l">
            <a:lnSpc>
              <a:spcPct val="100000"/>
            </a:lnSpc>
            <a:spcAft>
              <a:spcPts val="0"/>
            </a:spcAft>
          </a:pPr>
          <a:r>
            <a:rPr lang="en-US" sz="1400" dirty="0" smtClean="0"/>
            <a:t>R7   Reading and thinking skills</a:t>
          </a:r>
          <a:endParaRPr lang="en-US" sz="1400" dirty="0"/>
        </a:p>
      </dgm:t>
    </dgm:pt>
    <dgm:pt modelId="{01E60EB1-2A92-499E-AC96-E386448A7101}" type="parTrans" cxnId="{3935266F-EF2F-4395-A8C4-66E40B83C487}">
      <dgm:prSet/>
      <dgm:spPr/>
      <dgm:t>
        <a:bodyPr/>
        <a:lstStyle/>
        <a:p>
          <a:pPr algn="l"/>
          <a:endParaRPr lang="en-US" sz="600"/>
        </a:p>
      </dgm:t>
    </dgm:pt>
    <dgm:pt modelId="{F763FEC9-5903-409E-8BF7-E3C0F48F3CC3}" type="sibTrans" cxnId="{3935266F-EF2F-4395-A8C4-66E40B83C487}">
      <dgm:prSet/>
      <dgm:spPr/>
      <dgm:t>
        <a:bodyPr/>
        <a:lstStyle/>
        <a:p>
          <a:pPr algn="l"/>
          <a:endParaRPr lang="en-US" sz="600"/>
        </a:p>
      </dgm:t>
    </dgm:pt>
    <dgm:pt modelId="{7F605506-AC22-4040-9DB1-8CB797659DF3}">
      <dgm:prSet custT="1"/>
      <dgm:spPr/>
      <dgm:t>
        <a:bodyPr/>
        <a:lstStyle/>
        <a:p>
          <a:pPr marL="0" indent="0" algn="l">
            <a:lnSpc>
              <a:spcPct val="100000"/>
            </a:lnSpc>
            <a:spcAft>
              <a:spcPts val="0"/>
            </a:spcAft>
          </a:pPr>
          <a:r>
            <a:rPr lang="en-US" sz="1400" dirty="0" smtClean="0"/>
            <a:t>R8   Academic-oriented skills</a:t>
          </a:r>
          <a:endParaRPr lang="en-US" sz="1400" dirty="0"/>
        </a:p>
      </dgm:t>
    </dgm:pt>
    <dgm:pt modelId="{B5C7CA83-67D7-46DE-940E-8D8092D436D3}" type="parTrans" cxnId="{F394D942-59BB-46CB-B9FB-594E99B8E4FB}">
      <dgm:prSet/>
      <dgm:spPr/>
      <dgm:t>
        <a:bodyPr/>
        <a:lstStyle/>
        <a:p>
          <a:pPr algn="l"/>
          <a:endParaRPr lang="en-US" sz="600"/>
        </a:p>
      </dgm:t>
    </dgm:pt>
    <dgm:pt modelId="{B1E26B26-626F-464F-8602-B184A7D584FE}" type="sibTrans" cxnId="{F394D942-59BB-46CB-B9FB-594E99B8E4FB}">
      <dgm:prSet/>
      <dgm:spPr/>
      <dgm:t>
        <a:bodyPr/>
        <a:lstStyle/>
        <a:p>
          <a:pPr algn="l"/>
          <a:endParaRPr lang="en-US" sz="600"/>
        </a:p>
      </dgm:t>
    </dgm:pt>
    <dgm:pt modelId="{04C43169-8341-4CB9-A3C1-B00946CCE6E9}">
      <dgm:prSet custT="1"/>
      <dgm:spPr/>
      <dgm:t>
        <a:bodyPr/>
        <a:lstStyle/>
        <a:p>
          <a:pPr marL="0" indent="0" algn="l">
            <a:lnSpc>
              <a:spcPct val="100000"/>
            </a:lnSpc>
            <a:spcAft>
              <a:spcPts val="0"/>
            </a:spcAft>
          </a:pPr>
          <a:r>
            <a:rPr lang="en-US" sz="1400" dirty="0" smtClean="0"/>
            <a:t>R9   Literary Analysis (ABE/ASE only)</a:t>
          </a:r>
          <a:endParaRPr lang="en-US" sz="1400" dirty="0"/>
        </a:p>
      </dgm:t>
    </dgm:pt>
    <dgm:pt modelId="{D6B766B0-56FA-4396-81A5-66393C41FB69}" type="parTrans" cxnId="{F0B84438-9380-468A-8186-0B32FEE6531C}">
      <dgm:prSet/>
      <dgm:spPr/>
      <dgm:t>
        <a:bodyPr/>
        <a:lstStyle/>
        <a:p>
          <a:pPr algn="l"/>
          <a:endParaRPr lang="en-US" sz="600"/>
        </a:p>
      </dgm:t>
    </dgm:pt>
    <dgm:pt modelId="{FB06C3F5-3FDA-46AA-B4B6-856E64E611E9}" type="sibTrans" cxnId="{F0B84438-9380-468A-8186-0B32FEE6531C}">
      <dgm:prSet/>
      <dgm:spPr/>
      <dgm:t>
        <a:bodyPr/>
        <a:lstStyle/>
        <a:p>
          <a:pPr algn="l"/>
          <a:endParaRPr lang="en-US" sz="600"/>
        </a:p>
      </dgm:t>
    </dgm:pt>
    <dgm:pt modelId="{DEF7D448-F4D2-4E0E-921B-5C61B8540734}">
      <dgm:prSet custT="1"/>
      <dgm:spPr/>
      <dgm:t>
        <a:bodyPr/>
        <a:lstStyle/>
        <a:p>
          <a:pPr algn="l"/>
          <a:r>
            <a:rPr lang="en-US" sz="1400" dirty="0" smtClean="0"/>
            <a:t>L2   Vocabulary </a:t>
          </a:r>
          <a:endParaRPr lang="en-US" sz="1400" dirty="0"/>
        </a:p>
      </dgm:t>
    </dgm:pt>
    <dgm:pt modelId="{079D1C82-54D2-4574-8F3C-645BD8150053}" type="parTrans" cxnId="{0497BD05-2985-4BE9-BCD8-7BF44777D47E}">
      <dgm:prSet/>
      <dgm:spPr/>
      <dgm:t>
        <a:bodyPr/>
        <a:lstStyle/>
        <a:p>
          <a:pPr algn="l"/>
          <a:endParaRPr lang="en-US" sz="600"/>
        </a:p>
      </dgm:t>
    </dgm:pt>
    <dgm:pt modelId="{D88166FF-45FC-44ED-B469-5D852BFD609B}" type="sibTrans" cxnId="{0497BD05-2985-4BE9-BCD8-7BF44777D47E}">
      <dgm:prSet/>
      <dgm:spPr/>
      <dgm:t>
        <a:bodyPr/>
        <a:lstStyle/>
        <a:p>
          <a:pPr algn="l"/>
          <a:endParaRPr lang="en-US" sz="600"/>
        </a:p>
      </dgm:t>
    </dgm:pt>
    <dgm:pt modelId="{71F3E918-F032-4958-9EFC-8757A4E9A17C}">
      <dgm:prSet custT="1"/>
      <dgm:spPr/>
      <dgm:t>
        <a:bodyPr/>
        <a:lstStyle/>
        <a:p>
          <a:pPr algn="l"/>
          <a:r>
            <a:rPr lang="en-US" sz="1400" dirty="0" smtClean="0"/>
            <a:t>L3   Grammar </a:t>
          </a:r>
          <a:endParaRPr lang="en-US" sz="1400" dirty="0"/>
        </a:p>
      </dgm:t>
    </dgm:pt>
    <dgm:pt modelId="{8A85BA6B-C7E4-42B7-BEED-A50D2417C800}" type="parTrans" cxnId="{C10F4847-A759-4094-9ED7-809A422FE590}">
      <dgm:prSet/>
      <dgm:spPr/>
      <dgm:t>
        <a:bodyPr/>
        <a:lstStyle/>
        <a:p>
          <a:pPr algn="l"/>
          <a:endParaRPr lang="en-US" sz="600"/>
        </a:p>
      </dgm:t>
    </dgm:pt>
    <dgm:pt modelId="{29688B60-C531-46B0-B069-000713D18A40}" type="sibTrans" cxnId="{C10F4847-A759-4094-9ED7-809A422FE590}">
      <dgm:prSet/>
      <dgm:spPr/>
      <dgm:t>
        <a:bodyPr/>
        <a:lstStyle/>
        <a:p>
          <a:pPr algn="l"/>
          <a:endParaRPr lang="en-US" sz="600"/>
        </a:p>
      </dgm:t>
    </dgm:pt>
    <dgm:pt modelId="{47F5934B-E706-4E7F-8AEB-4A8AAF34BA68}">
      <dgm:prSet custT="1"/>
      <dgm:spPr/>
      <dgm:t>
        <a:bodyPr/>
        <a:lstStyle/>
        <a:p>
          <a:pPr algn="l"/>
          <a:r>
            <a:rPr lang="en-US" sz="1400" dirty="0" smtClean="0"/>
            <a:t>L4   General Discourse </a:t>
          </a:r>
          <a:endParaRPr lang="en-US" sz="1400" dirty="0"/>
        </a:p>
      </dgm:t>
    </dgm:pt>
    <dgm:pt modelId="{362349D7-4284-4250-9E99-5F88E7A78337}" type="parTrans" cxnId="{4B68D4D4-A6CE-4344-841E-24C5DFDBC15F}">
      <dgm:prSet/>
      <dgm:spPr/>
      <dgm:t>
        <a:bodyPr/>
        <a:lstStyle/>
        <a:p>
          <a:pPr algn="l"/>
          <a:endParaRPr lang="en-US" sz="600"/>
        </a:p>
      </dgm:t>
    </dgm:pt>
    <dgm:pt modelId="{C89F4AAA-3D2C-4842-A2D0-8EC8FFB941C0}" type="sibTrans" cxnId="{4B68D4D4-A6CE-4344-841E-24C5DFDBC15F}">
      <dgm:prSet/>
      <dgm:spPr/>
      <dgm:t>
        <a:bodyPr/>
        <a:lstStyle/>
        <a:p>
          <a:pPr algn="l"/>
          <a:endParaRPr lang="en-US" sz="600"/>
        </a:p>
      </dgm:t>
    </dgm:pt>
    <dgm:pt modelId="{B5C5B6C3-130E-4EBC-9BCF-E6427E19608B}">
      <dgm:prSet custT="1"/>
      <dgm:spPr/>
      <dgm:t>
        <a:bodyPr/>
        <a:lstStyle/>
        <a:p>
          <a:pPr algn="l"/>
          <a:r>
            <a:rPr lang="en-US" sz="1400" dirty="0" smtClean="0"/>
            <a:t>L5   Informational Discourse </a:t>
          </a:r>
          <a:endParaRPr lang="en-US" sz="1400" dirty="0"/>
        </a:p>
      </dgm:t>
    </dgm:pt>
    <dgm:pt modelId="{F9B6054A-7676-41E6-9DA5-15EECB104013}" type="parTrans" cxnId="{3AD23B5F-5530-4519-9DE2-81AD271A4DC0}">
      <dgm:prSet/>
      <dgm:spPr/>
      <dgm:t>
        <a:bodyPr/>
        <a:lstStyle/>
        <a:p>
          <a:pPr algn="l"/>
          <a:endParaRPr lang="en-US" sz="600"/>
        </a:p>
      </dgm:t>
    </dgm:pt>
    <dgm:pt modelId="{F8C91C6D-8BA4-49C6-B234-568BC424EF08}" type="sibTrans" cxnId="{3AD23B5F-5530-4519-9DE2-81AD271A4DC0}">
      <dgm:prSet/>
      <dgm:spPr/>
      <dgm:t>
        <a:bodyPr/>
        <a:lstStyle/>
        <a:p>
          <a:pPr algn="l"/>
          <a:endParaRPr lang="en-US" sz="600"/>
        </a:p>
      </dgm:t>
    </dgm:pt>
    <dgm:pt modelId="{03EE4503-BB45-418A-B1FD-33D4C47A01AE}">
      <dgm:prSet custT="1"/>
      <dgm:spPr/>
      <dgm:t>
        <a:bodyPr/>
        <a:lstStyle/>
        <a:p>
          <a:pPr algn="l"/>
          <a:r>
            <a:rPr lang="en-US" sz="1400" dirty="0" smtClean="0"/>
            <a:t>L6   Strategies and Critical       	Thinking</a:t>
          </a:r>
          <a:endParaRPr lang="en-US" sz="1400" dirty="0"/>
        </a:p>
      </dgm:t>
    </dgm:pt>
    <dgm:pt modelId="{2720E117-25EF-4D93-B43B-785CF31BD4D2}" type="parTrans" cxnId="{8E1FD90A-D713-4374-A1FF-08DA7F194697}">
      <dgm:prSet/>
      <dgm:spPr/>
      <dgm:t>
        <a:bodyPr/>
        <a:lstStyle/>
        <a:p>
          <a:pPr algn="l"/>
          <a:endParaRPr lang="en-US" sz="600"/>
        </a:p>
      </dgm:t>
    </dgm:pt>
    <dgm:pt modelId="{65C1F294-DD2F-46ED-B50A-13ED91708158}" type="sibTrans" cxnId="{8E1FD90A-D713-4374-A1FF-08DA7F194697}">
      <dgm:prSet/>
      <dgm:spPr/>
      <dgm:t>
        <a:bodyPr/>
        <a:lstStyle/>
        <a:p>
          <a:pPr algn="l"/>
          <a:endParaRPr lang="en-US" sz="600"/>
        </a:p>
      </dgm:t>
    </dgm:pt>
    <dgm:pt modelId="{A27204E8-8599-429E-900A-604A2A140EDD}">
      <dgm:prSet custT="1"/>
      <dgm:spPr/>
      <dgm:t>
        <a:bodyPr/>
        <a:lstStyle/>
        <a:p>
          <a:pPr algn="l"/>
          <a:r>
            <a:rPr lang="en-US" sz="1400" dirty="0" smtClean="0"/>
            <a:t>M2    Algebra</a:t>
          </a:r>
          <a:endParaRPr lang="en-US" sz="1400" dirty="0"/>
        </a:p>
      </dgm:t>
    </dgm:pt>
    <dgm:pt modelId="{DA0A5DE3-C4D9-4406-92DD-CF3889AB9CA5}" type="parTrans" cxnId="{D8B3E93C-E0FF-41EF-B83C-898C2FAE0714}">
      <dgm:prSet/>
      <dgm:spPr/>
      <dgm:t>
        <a:bodyPr/>
        <a:lstStyle/>
        <a:p>
          <a:pPr algn="l"/>
          <a:endParaRPr lang="en-US" sz="600"/>
        </a:p>
      </dgm:t>
    </dgm:pt>
    <dgm:pt modelId="{08CE3B1C-247F-4171-A046-EC08BCC1E639}" type="sibTrans" cxnId="{D8B3E93C-E0FF-41EF-B83C-898C2FAE0714}">
      <dgm:prSet/>
      <dgm:spPr/>
      <dgm:t>
        <a:bodyPr/>
        <a:lstStyle/>
        <a:p>
          <a:pPr algn="l"/>
          <a:endParaRPr lang="en-US" sz="600"/>
        </a:p>
      </dgm:t>
    </dgm:pt>
    <dgm:pt modelId="{C258EB35-1876-42E1-9248-F09A977F9CF1}">
      <dgm:prSet custT="1"/>
      <dgm:spPr/>
      <dgm:t>
        <a:bodyPr/>
        <a:lstStyle/>
        <a:p>
          <a:pPr algn="l"/>
          <a:r>
            <a:rPr lang="en-US" sz="1400" dirty="0" smtClean="0"/>
            <a:t>M3    Geometry</a:t>
          </a:r>
          <a:endParaRPr lang="en-US" sz="1400" dirty="0"/>
        </a:p>
      </dgm:t>
    </dgm:pt>
    <dgm:pt modelId="{90B5F7EB-5D91-4FE9-B8EB-91304C511310}" type="parTrans" cxnId="{13B082A6-6687-4D06-91C1-22A5597B25A2}">
      <dgm:prSet/>
      <dgm:spPr/>
      <dgm:t>
        <a:bodyPr/>
        <a:lstStyle/>
        <a:p>
          <a:pPr algn="l"/>
          <a:endParaRPr lang="en-US" sz="600"/>
        </a:p>
      </dgm:t>
    </dgm:pt>
    <dgm:pt modelId="{3438BBE1-65D1-4B1B-BE8D-4E86705BCA0E}" type="sibTrans" cxnId="{13B082A6-6687-4D06-91C1-22A5597B25A2}">
      <dgm:prSet/>
      <dgm:spPr/>
      <dgm:t>
        <a:bodyPr/>
        <a:lstStyle/>
        <a:p>
          <a:pPr algn="l"/>
          <a:endParaRPr lang="en-US" sz="600"/>
        </a:p>
      </dgm:t>
    </dgm:pt>
    <dgm:pt modelId="{E2A30E1A-339E-4A59-8DE2-9539AA8F76EF}">
      <dgm:prSet custT="1"/>
      <dgm:spPr/>
      <dgm:t>
        <a:bodyPr/>
        <a:lstStyle/>
        <a:p>
          <a:pPr algn="l"/>
          <a:r>
            <a:rPr lang="en-US" sz="1400" dirty="0" smtClean="0"/>
            <a:t>M4    Measurement</a:t>
          </a:r>
          <a:endParaRPr lang="en-US" sz="1400" dirty="0"/>
        </a:p>
      </dgm:t>
    </dgm:pt>
    <dgm:pt modelId="{61498D9A-C203-484A-BDA1-CF626530026D}" type="parTrans" cxnId="{EA02FD1E-6FA5-44F4-970E-6B88547624A9}">
      <dgm:prSet/>
      <dgm:spPr/>
      <dgm:t>
        <a:bodyPr/>
        <a:lstStyle/>
        <a:p>
          <a:pPr algn="l"/>
          <a:endParaRPr lang="en-US" sz="600"/>
        </a:p>
      </dgm:t>
    </dgm:pt>
    <dgm:pt modelId="{AC291830-6229-4522-89EF-008D6F3751F9}" type="sibTrans" cxnId="{EA02FD1E-6FA5-44F4-970E-6B88547624A9}">
      <dgm:prSet/>
      <dgm:spPr/>
      <dgm:t>
        <a:bodyPr/>
        <a:lstStyle/>
        <a:p>
          <a:pPr algn="l"/>
          <a:endParaRPr lang="en-US" sz="600"/>
        </a:p>
      </dgm:t>
    </dgm:pt>
    <dgm:pt modelId="{3B0B3C6A-1AF9-4B11-8101-5A80F1165495}">
      <dgm:prSet custT="1"/>
      <dgm:spPr/>
      <dgm:t>
        <a:bodyPr/>
        <a:lstStyle/>
        <a:p>
          <a:pPr algn="l"/>
          <a:r>
            <a:rPr lang="en-US" sz="1400" dirty="0" smtClean="0"/>
            <a:t>M5    Statistics, Data 	Analysis and 	Probability</a:t>
          </a:r>
          <a:endParaRPr lang="en-US" sz="1400" dirty="0"/>
        </a:p>
      </dgm:t>
    </dgm:pt>
    <dgm:pt modelId="{C87740E2-F116-48DB-AB0B-2A3851A125E6}" type="parTrans" cxnId="{2607B0C4-7052-4705-B296-7AA3335E9841}">
      <dgm:prSet/>
      <dgm:spPr/>
      <dgm:t>
        <a:bodyPr/>
        <a:lstStyle/>
        <a:p>
          <a:pPr algn="l"/>
          <a:endParaRPr lang="en-US" sz="600"/>
        </a:p>
      </dgm:t>
    </dgm:pt>
    <dgm:pt modelId="{4435B5D3-09D6-449E-9E38-FC093EA4A558}" type="sibTrans" cxnId="{2607B0C4-7052-4705-B296-7AA3335E9841}">
      <dgm:prSet/>
      <dgm:spPr/>
      <dgm:t>
        <a:bodyPr/>
        <a:lstStyle/>
        <a:p>
          <a:pPr algn="l"/>
          <a:endParaRPr lang="en-US" sz="600"/>
        </a:p>
      </dgm:t>
    </dgm:pt>
    <dgm:pt modelId="{22F16469-C621-4C2F-B914-39BEE228823B}">
      <dgm:prSet phldrT="[Text]" custT="1"/>
      <dgm:spPr/>
      <dgm:t>
        <a:bodyPr/>
        <a:lstStyle/>
        <a:p>
          <a:pPr algn="l"/>
          <a:r>
            <a:rPr lang="en-US" sz="1400" dirty="0" smtClean="0"/>
            <a:t>M1    Number Sense</a:t>
          </a:r>
          <a:endParaRPr lang="en-US" sz="900" dirty="0"/>
        </a:p>
      </dgm:t>
    </dgm:pt>
    <dgm:pt modelId="{E37CE0C3-C45D-4752-A40D-3C19DE953267}" type="parTrans" cxnId="{DB61E4B6-F7A7-44DE-ABF6-E851389A0110}">
      <dgm:prSet/>
      <dgm:spPr/>
      <dgm:t>
        <a:bodyPr/>
        <a:lstStyle/>
        <a:p>
          <a:endParaRPr lang="en-US"/>
        </a:p>
      </dgm:t>
    </dgm:pt>
    <dgm:pt modelId="{DE13FB22-F033-4319-B4BF-79ADFF1972FC}" type="sibTrans" cxnId="{DB61E4B6-F7A7-44DE-ABF6-E851389A0110}">
      <dgm:prSet/>
      <dgm:spPr/>
      <dgm:t>
        <a:bodyPr/>
        <a:lstStyle/>
        <a:p>
          <a:endParaRPr lang="en-US"/>
        </a:p>
      </dgm:t>
    </dgm:pt>
    <dgm:pt modelId="{1D01E480-2BDB-4285-8F67-F6EC71F43C6D}">
      <dgm:prSet phldrT="[Text]" custT="1"/>
      <dgm:spPr/>
      <dgm:t>
        <a:bodyPr/>
        <a:lstStyle/>
        <a:p>
          <a:pPr algn="l"/>
          <a:r>
            <a:rPr lang="en-US" sz="1400" dirty="0" smtClean="0"/>
            <a:t>L1   Phonology </a:t>
          </a:r>
          <a:endParaRPr lang="en-US" sz="800" dirty="0"/>
        </a:p>
      </dgm:t>
    </dgm:pt>
    <dgm:pt modelId="{3E78E8D5-7B75-4298-861A-25DBE7A7E25A}" type="parTrans" cxnId="{A3C7C7E1-69DB-4CC8-A746-315B1C2E21AF}">
      <dgm:prSet/>
      <dgm:spPr/>
      <dgm:t>
        <a:bodyPr/>
        <a:lstStyle/>
        <a:p>
          <a:endParaRPr lang="en-US"/>
        </a:p>
      </dgm:t>
    </dgm:pt>
    <dgm:pt modelId="{2F559585-2C1C-4E3C-894C-AA810347B7E9}" type="sibTrans" cxnId="{A3C7C7E1-69DB-4CC8-A746-315B1C2E21AF}">
      <dgm:prSet/>
      <dgm:spPr/>
      <dgm:t>
        <a:bodyPr/>
        <a:lstStyle/>
        <a:p>
          <a:endParaRPr lang="en-US"/>
        </a:p>
      </dgm:t>
    </dgm:pt>
    <dgm:pt modelId="{64B24858-5E74-45FD-B914-D687FF6094A3}" type="pres">
      <dgm:prSet presAssocID="{2B179089-6259-49E6-90E7-C8E69D5C26E1}" presName="diagram" presStyleCnt="0">
        <dgm:presLayoutVars>
          <dgm:dir/>
          <dgm:animLvl val="lvl"/>
          <dgm:resizeHandles val="exact"/>
        </dgm:presLayoutVars>
      </dgm:prSet>
      <dgm:spPr/>
      <dgm:t>
        <a:bodyPr/>
        <a:lstStyle/>
        <a:p>
          <a:endParaRPr lang="en-US"/>
        </a:p>
      </dgm:t>
    </dgm:pt>
    <dgm:pt modelId="{998A0268-BBF7-4641-9066-13E075F712D6}" type="pres">
      <dgm:prSet presAssocID="{F07C00A7-C346-4FD6-88EA-5132D76A8A38}" presName="compNode" presStyleCnt="0"/>
      <dgm:spPr/>
    </dgm:pt>
    <dgm:pt modelId="{1B6183C7-E0C4-460A-A37C-E67018FB643B}" type="pres">
      <dgm:prSet presAssocID="{F07C00A7-C346-4FD6-88EA-5132D76A8A38}" presName="childRect" presStyleLbl="bgAcc1" presStyleIdx="0" presStyleCnt="3" custScaleX="140618" custScaleY="169432" custLinFactNeighborX="-1548" custLinFactNeighborY="-29095">
        <dgm:presLayoutVars>
          <dgm:bulletEnabled val="1"/>
        </dgm:presLayoutVars>
      </dgm:prSet>
      <dgm:spPr/>
      <dgm:t>
        <a:bodyPr/>
        <a:lstStyle/>
        <a:p>
          <a:endParaRPr lang="en-US"/>
        </a:p>
      </dgm:t>
    </dgm:pt>
    <dgm:pt modelId="{65083156-7D29-44D0-8966-1E81EA62CEF8}" type="pres">
      <dgm:prSet presAssocID="{F07C00A7-C346-4FD6-88EA-5132D76A8A38}" presName="parentText" presStyleLbl="node1" presStyleIdx="0" presStyleCnt="0">
        <dgm:presLayoutVars>
          <dgm:chMax val="0"/>
          <dgm:bulletEnabled val="1"/>
        </dgm:presLayoutVars>
      </dgm:prSet>
      <dgm:spPr/>
      <dgm:t>
        <a:bodyPr/>
        <a:lstStyle/>
        <a:p>
          <a:endParaRPr lang="en-US"/>
        </a:p>
      </dgm:t>
    </dgm:pt>
    <dgm:pt modelId="{BE592626-DC71-449C-9539-F9B8247D718E}" type="pres">
      <dgm:prSet presAssocID="{F07C00A7-C346-4FD6-88EA-5132D76A8A38}" presName="parentRect" presStyleLbl="alignNode1" presStyleIdx="0" presStyleCnt="3" custScaleX="143639" custScaleY="120739" custLinFactNeighborX="-369" custLinFactNeighborY="-19330"/>
      <dgm:spPr/>
      <dgm:t>
        <a:bodyPr/>
        <a:lstStyle/>
        <a:p>
          <a:endParaRPr lang="en-US"/>
        </a:p>
      </dgm:t>
    </dgm:pt>
    <dgm:pt modelId="{44A3B690-D0A9-4B03-B008-BB45C1A6269F}" type="pres">
      <dgm:prSet presAssocID="{F07C00A7-C346-4FD6-88EA-5132D76A8A38}" presName="adorn" presStyleLbl="fgAccFollowNode1" presStyleIdx="0" presStyleCnt="3" custScaleX="92208" custScaleY="90431" custLinFactNeighborX="-8133" custLinFactNeighborY="-35851"/>
      <dgm:spPr>
        <a:blipFill rotWithShape="1">
          <a:blip xmlns:r="http://schemas.openxmlformats.org/officeDocument/2006/relationships" r:embed="rId1"/>
          <a:stretch>
            <a:fillRect/>
          </a:stretch>
        </a:blipFill>
      </dgm:spPr>
      <dgm:t>
        <a:bodyPr/>
        <a:lstStyle/>
        <a:p>
          <a:endParaRPr lang="en-US"/>
        </a:p>
      </dgm:t>
    </dgm:pt>
    <dgm:pt modelId="{8DE10CE8-019E-48BB-8CCF-E44B7D6DA785}" type="pres">
      <dgm:prSet presAssocID="{FABFFF56-C423-49BC-8DD2-595D87AE4566}" presName="sibTrans" presStyleLbl="sibTrans2D1" presStyleIdx="0" presStyleCnt="0"/>
      <dgm:spPr/>
      <dgm:t>
        <a:bodyPr/>
        <a:lstStyle/>
        <a:p>
          <a:endParaRPr lang="en-US"/>
        </a:p>
      </dgm:t>
    </dgm:pt>
    <dgm:pt modelId="{0F24084E-D768-45AD-8680-0AD96A577E18}" type="pres">
      <dgm:prSet presAssocID="{76D69E01-99EE-4D0A-AFB7-AB1FA108E2FC}" presName="compNode" presStyleCnt="0"/>
      <dgm:spPr/>
    </dgm:pt>
    <dgm:pt modelId="{016E8883-B3D4-4919-B8D0-2BB77D5473A3}" type="pres">
      <dgm:prSet presAssocID="{76D69E01-99EE-4D0A-AFB7-AB1FA108E2FC}" presName="childRect" presStyleLbl="bgAcc1" presStyleIdx="1" presStyleCnt="3" custScaleX="125141" custScaleY="153920" custLinFactNeighborX="1801" custLinFactNeighborY="-31079">
        <dgm:presLayoutVars>
          <dgm:bulletEnabled val="1"/>
        </dgm:presLayoutVars>
      </dgm:prSet>
      <dgm:spPr/>
      <dgm:t>
        <a:bodyPr/>
        <a:lstStyle/>
        <a:p>
          <a:endParaRPr lang="en-US"/>
        </a:p>
      </dgm:t>
    </dgm:pt>
    <dgm:pt modelId="{AC8F78C8-CEE2-4702-94CA-2A95B7F47CCB}" type="pres">
      <dgm:prSet presAssocID="{76D69E01-99EE-4D0A-AFB7-AB1FA108E2FC}" presName="parentText" presStyleLbl="node1" presStyleIdx="0" presStyleCnt="0">
        <dgm:presLayoutVars>
          <dgm:chMax val="0"/>
          <dgm:bulletEnabled val="1"/>
        </dgm:presLayoutVars>
      </dgm:prSet>
      <dgm:spPr/>
      <dgm:t>
        <a:bodyPr/>
        <a:lstStyle/>
        <a:p>
          <a:endParaRPr lang="en-US"/>
        </a:p>
      </dgm:t>
    </dgm:pt>
    <dgm:pt modelId="{D7B88E48-6EE6-47F4-8044-132C13BB701F}" type="pres">
      <dgm:prSet presAssocID="{76D69E01-99EE-4D0A-AFB7-AB1FA108E2FC}" presName="parentRect" presStyleLbl="alignNode1" presStyleIdx="1" presStyleCnt="3" custScaleX="124885" custScaleY="124548" custLinFactNeighborX="1166" custLinFactNeighborY="-11466"/>
      <dgm:spPr/>
      <dgm:t>
        <a:bodyPr/>
        <a:lstStyle/>
        <a:p>
          <a:endParaRPr lang="en-US"/>
        </a:p>
      </dgm:t>
    </dgm:pt>
    <dgm:pt modelId="{13A656F8-31FC-40E6-B1D0-BCBF0E5ADB5C}" type="pres">
      <dgm:prSet presAssocID="{76D69E01-99EE-4D0A-AFB7-AB1FA108E2FC}" presName="adorn" presStyleLbl="fgAccFollowNode1" presStyleIdx="1" presStyleCnt="3" custScaleX="100639" custScaleY="106584" custLinFactNeighborX="-21484" custLinFactNeighborY="-26203"/>
      <dgm:spPr>
        <a:blipFill rotWithShape="1">
          <a:blip xmlns:r="http://schemas.openxmlformats.org/officeDocument/2006/relationships" r:embed="rId2"/>
          <a:stretch>
            <a:fillRect/>
          </a:stretch>
        </a:blipFill>
      </dgm:spPr>
      <dgm:t>
        <a:bodyPr/>
        <a:lstStyle/>
        <a:p>
          <a:endParaRPr lang="en-US"/>
        </a:p>
      </dgm:t>
    </dgm:pt>
    <dgm:pt modelId="{2A57DAA0-FEE4-4431-9D07-6D5FDCFDEBBA}" type="pres">
      <dgm:prSet presAssocID="{0CAEAB6C-0A07-4D63-8EE8-BD6ED5AE26C2}" presName="sibTrans" presStyleLbl="sibTrans2D1" presStyleIdx="0" presStyleCnt="0"/>
      <dgm:spPr/>
      <dgm:t>
        <a:bodyPr/>
        <a:lstStyle/>
        <a:p>
          <a:endParaRPr lang="en-US"/>
        </a:p>
      </dgm:t>
    </dgm:pt>
    <dgm:pt modelId="{E394025B-06B5-4FF4-B91F-B0FF51A14AB9}" type="pres">
      <dgm:prSet presAssocID="{F02E9654-DBC0-44F7-B127-9EB99275283D}" presName="compNode" presStyleCnt="0"/>
      <dgm:spPr/>
    </dgm:pt>
    <dgm:pt modelId="{9B1A2699-5082-4D64-8A3E-DCE2E5E9EA73}" type="pres">
      <dgm:prSet presAssocID="{F02E9654-DBC0-44F7-B127-9EB99275283D}" presName="childRect" presStyleLbl="bgAcc1" presStyleIdx="2" presStyleCnt="3" custScaleX="103135" custScaleY="162461" custLinFactNeighborX="6758" custLinFactNeighborY="-24681">
        <dgm:presLayoutVars>
          <dgm:bulletEnabled val="1"/>
        </dgm:presLayoutVars>
      </dgm:prSet>
      <dgm:spPr/>
      <dgm:t>
        <a:bodyPr/>
        <a:lstStyle/>
        <a:p>
          <a:endParaRPr lang="en-US"/>
        </a:p>
      </dgm:t>
    </dgm:pt>
    <dgm:pt modelId="{2F69E135-C71A-486E-A0BD-75470107AE23}" type="pres">
      <dgm:prSet presAssocID="{F02E9654-DBC0-44F7-B127-9EB99275283D}" presName="parentText" presStyleLbl="node1" presStyleIdx="0" presStyleCnt="0">
        <dgm:presLayoutVars>
          <dgm:chMax val="0"/>
          <dgm:bulletEnabled val="1"/>
        </dgm:presLayoutVars>
      </dgm:prSet>
      <dgm:spPr/>
      <dgm:t>
        <a:bodyPr/>
        <a:lstStyle/>
        <a:p>
          <a:endParaRPr lang="en-US"/>
        </a:p>
      </dgm:t>
    </dgm:pt>
    <dgm:pt modelId="{A5E310D2-7A67-47EC-B6D6-D84121FC1E7F}" type="pres">
      <dgm:prSet presAssocID="{F02E9654-DBC0-44F7-B127-9EB99275283D}" presName="parentRect" presStyleLbl="alignNode1" presStyleIdx="2" presStyleCnt="3" custScaleX="105475" custScaleY="123207" custLinFactNeighborX="5883" custLinFactNeighborY="-17556"/>
      <dgm:spPr/>
      <dgm:t>
        <a:bodyPr/>
        <a:lstStyle/>
        <a:p>
          <a:endParaRPr lang="en-US"/>
        </a:p>
      </dgm:t>
    </dgm:pt>
    <dgm:pt modelId="{732C773E-D3AA-4BAD-9BD6-C6797BE904B2}" type="pres">
      <dgm:prSet presAssocID="{F02E9654-DBC0-44F7-B127-9EB99275283D}" presName="adorn" presStyleLbl="fgAccFollowNode1" presStyleIdx="2" presStyleCnt="3" custLinFactNeighborX="-38208" custLinFactNeighborY="-35696"/>
      <dgm:spPr>
        <a:blipFill rotWithShape="1">
          <a:blip xmlns:r="http://schemas.openxmlformats.org/officeDocument/2006/relationships" r:embed="rId3"/>
          <a:stretch>
            <a:fillRect/>
          </a:stretch>
        </a:blipFill>
      </dgm:spPr>
      <dgm:t>
        <a:bodyPr/>
        <a:lstStyle/>
        <a:p>
          <a:endParaRPr lang="en-US"/>
        </a:p>
      </dgm:t>
    </dgm:pt>
  </dgm:ptLst>
  <dgm:cxnLst>
    <dgm:cxn modelId="{3A85CF8F-0534-4C45-9196-6E1626D1E424}" type="presOf" srcId="{AFE84B1A-5FE0-4326-A471-129DE918681B}" destId="{1B6183C7-E0C4-460A-A37C-E67018FB643B}" srcOrd="0" destOrd="3" presId="urn:microsoft.com/office/officeart/2005/8/layout/bList2"/>
    <dgm:cxn modelId="{E637CE66-BF99-464E-8F5D-851DEFC0E0F0}" type="presOf" srcId="{2DB482B4-F66A-4620-914F-E95ADDD2AF0C}" destId="{1B6183C7-E0C4-460A-A37C-E67018FB643B}" srcOrd="0" destOrd="4" presId="urn:microsoft.com/office/officeart/2005/8/layout/bList2"/>
    <dgm:cxn modelId="{B4B3B71F-666A-4179-B339-AD3801FFB8CE}" type="presOf" srcId="{F02E9654-DBC0-44F7-B127-9EB99275283D}" destId="{2F69E135-C71A-486E-A0BD-75470107AE23}" srcOrd="0" destOrd="0" presId="urn:microsoft.com/office/officeart/2005/8/layout/bList2"/>
    <dgm:cxn modelId="{4D341567-10C8-4387-A877-24A1A798E186}" type="presOf" srcId="{FABFFF56-C423-49BC-8DD2-595D87AE4566}" destId="{8DE10CE8-019E-48BB-8CCF-E44B7D6DA785}" srcOrd="0" destOrd="0" presId="urn:microsoft.com/office/officeart/2005/8/layout/bList2"/>
    <dgm:cxn modelId="{3935266F-EF2F-4395-A8C4-66E40B83C487}" srcId="{F07C00A7-C346-4FD6-88EA-5132D76A8A38}" destId="{F28C0F44-8F1A-4410-A8DB-2D13078DCE56}" srcOrd="6" destOrd="0" parTransId="{01E60EB1-2A92-499E-AC96-E386448A7101}" sibTransId="{F763FEC9-5903-409E-8BF7-E3C0F48F3CC3}"/>
    <dgm:cxn modelId="{5407C8B6-DFF6-45E5-B92E-2312819944ED}" type="presOf" srcId="{22F16469-C621-4C2F-B914-39BEE228823B}" destId="{9B1A2699-5082-4D64-8A3E-DCE2E5E9EA73}" srcOrd="0" destOrd="0" presId="urn:microsoft.com/office/officeart/2005/8/layout/bList2"/>
    <dgm:cxn modelId="{9C95C29A-4F78-4890-AEB1-DF293B6D03C8}" type="presOf" srcId="{1D01E480-2BDB-4285-8F67-F6EC71F43C6D}" destId="{016E8883-B3D4-4919-B8D0-2BB77D5473A3}" srcOrd="0" destOrd="0" presId="urn:microsoft.com/office/officeart/2005/8/layout/bList2"/>
    <dgm:cxn modelId="{D449A47A-4682-47DD-988D-F490402786D4}" type="presOf" srcId="{E2A30E1A-339E-4A59-8DE2-9539AA8F76EF}" destId="{9B1A2699-5082-4D64-8A3E-DCE2E5E9EA73}" srcOrd="0" destOrd="3" presId="urn:microsoft.com/office/officeart/2005/8/layout/bList2"/>
    <dgm:cxn modelId="{FB867EFF-ADE1-4199-965B-A2AB296476E0}" type="presOf" srcId="{71F3E918-F032-4958-9EFC-8757A4E9A17C}" destId="{016E8883-B3D4-4919-B8D0-2BB77D5473A3}" srcOrd="0" destOrd="2" presId="urn:microsoft.com/office/officeart/2005/8/layout/bList2"/>
    <dgm:cxn modelId="{2FA8F002-ECD6-4EA7-A83E-BD3E0ECF489E}" type="presOf" srcId="{AC355F9F-9C76-4D9E-8DE3-ED8A0CD37340}" destId="{1B6183C7-E0C4-460A-A37C-E67018FB643B}" srcOrd="0" destOrd="2" presId="urn:microsoft.com/office/officeart/2005/8/layout/bList2"/>
    <dgm:cxn modelId="{79B4FC72-D3A4-4A97-8E90-32CEED95C004}" srcId="{F07C00A7-C346-4FD6-88EA-5132D76A8A38}" destId="{AFE84B1A-5FE0-4326-A471-129DE918681B}" srcOrd="3" destOrd="0" parTransId="{6E0D4939-5543-431B-B104-4E6BA5C8EBB8}" sibTransId="{414AB9D4-0796-42DD-949A-145EC33845E8}"/>
    <dgm:cxn modelId="{1CE6FE18-F553-41EF-A16D-604610B85736}" srcId="{F07C00A7-C346-4FD6-88EA-5132D76A8A38}" destId="{97C36D36-4853-40CF-AC6D-A2C21F7D9090}" srcOrd="0" destOrd="0" parTransId="{A0D1D669-F541-4868-A7BE-00DC5A674E87}" sibTransId="{CC4F3936-8E27-44F3-AD65-D36798A1418D}"/>
    <dgm:cxn modelId="{0497BD05-2985-4BE9-BCD8-7BF44777D47E}" srcId="{76D69E01-99EE-4D0A-AFB7-AB1FA108E2FC}" destId="{DEF7D448-F4D2-4E0E-921B-5C61B8540734}" srcOrd="1" destOrd="0" parTransId="{079D1C82-54D2-4574-8F3C-645BD8150053}" sibTransId="{D88166FF-45FC-44ED-B469-5D852BFD609B}"/>
    <dgm:cxn modelId="{7B55C218-AE51-44AB-9090-6D21F3CF51DD}" srcId="{2B179089-6259-49E6-90E7-C8E69D5C26E1}" destId="{76D69E01-99EE-4D0A-AFB7-AB1FA108E2FC}" srcOrd="1" destOrd="0" parTransId="{3704E71D-D6F0-4BAA-82F0-6A466C028C05}" sibTransId="{0CAEAB6C-0A07-4D63-8EE8-BD6ED5AE26C2}"/>
    <dgm:cxn modelId="{E0A9D884-4E85-4351-96AC-0F47544C79E4}" type="presOf" srcId="{3B0B3C6A-1AF9-4B11-8101-5A80F1165495}" destId="{9B1A2699-5082-4D64-8A3E-DCE2E5E9EA73}" srcOrd="0" destOrd="4" presId="urn:microsoft.com/office/officeart/2005/8/layout/bList2"/>
    <dgm:cxn modelId="{7A9E29ED-A35A-48C8-857B-5C26094ED642}" type="presOf" srcId="{2B179089-6259-49E6-90E7-C8E69D5C26E1}" destId="{64B24858-5E74-45FD-B914-D687FF6094A3}" srcOrd="0" destOrd="0" presId="urn:microsoft.com/office/officeart/2005/8/layout/bList2"/>
    <dgm:cxn modelId="{246AE649-DA6B-4E06-AD45-ED984B16B838}" type="presOf" srcId="{A27204E8-8599-429E-900A-604A2A140EDD}" destId="{9B1A2699-5082-4D64-8A3E-DCE2E5E9EA73}" srcOrd="0" destOrd="1" presId="urn:microsoft.com/office/officeart/2005/8/layout/bList2"/>
    <dgm:cxn modelId="{16BE8E11-7208-4875-9FDA-8249BD2194FC}" type="presOf" srcId="{0CAEAB6C-0A07-4D63-8EE8-BD6ED5AE26C2}" destId="{2A57DAA0-FEE4-4431-9D07-6D5FDCFDEBBA}" srcOrd="0" destOrd="0" presId="urn:microsoft.com/office/officeart/2005/8/layout/bList2"/>
    <dgm:cxn modelId="{F0B84438-9380-468A-8186-0B32FEE6531C}" srcId="{F07C00A7-C346-4FD6-88EA-5132D76A8A38}" destId="{04C43169-8341-4CB9-A3C1-B00946CCE6E9}" srcOrd="8" destOrd="0" parTransId="{D6B766B0-56FA-4396-81A5-66393C41FB69}" sibTransId="{FB06C3F5-3FDA-46AA-B4B6-856E64E611E9}"/>
    <dgm:cxn modelId="{D3D5C9E7-541E-482B-8CB1-F9873A499208}" type="presOf" srcId="{7F605506-AC22-4040-9DB1-8CB797659DF3}" destId="{1B6183C7-E0C4-460A-A37C-E67018FB643B}" srcOrd="0" destOrd="7" presId="urn:microsoft.com/office/officeart/2005/8/layout/bList2"/>
    <dgm:cxn modelId="{DD04B890-0EE1-4C64-BF75-CEE26ACF3835}" type="presOf" srcId="{F28C0F44-8F1A-4410-A8DB-2D13078DCE56}" destId="{1B6183C7-E0C4-460A-A37C-E67018FB643B}" srcOrd="0" destOrd="6" presId="urn:microsoft.com/office/officeart/2005/8/layout/bList2"/>
    <dgm:cxn modelId="{DB61E4B6-F7A7-44DE-ABF6-E851389A0110}" srcId="{F02E9654-DBC0-44F7-B127-9EB99275283D}" destId="{22F16469-C621-4C2F-B914-39BEE228823B}" srcOrd="0" destOrd="0" parTransId="{E37CE0C3-C45D-4752-A40D-3C19DE953267}" sibTransId="{DE13FB22-F033-4319-B4BF-79ADFF1972FC}"/>
    <dgm:cxn modelId="{991DC9A2-B723-4B75-9AB9-B5554DAFF4E9}" type="presOf" srcId="{F07C00A7-C346-4FD6-88EA-5132D76A8A38}" destId="{65083156-7D29-44D0-8966-1E81EA62CEF8}" srcOrd="0" destOrd="0" presId="urn:microsoft.com/office/officeart/2005/8/layout/bList2"/>
    <dgm:cxn modelId="{6A529D93-53C0-48F2-985C-A360132B56BF}" type="presOf" srcId="{76D69E01-99EE-4D0A-AFB7-AB1FA108E2FC}" destId="{AC8F78C8-CEE2-4702-94CA-2A95B7F47CCB}" srcOrd="0" destOrd="0" presId="urn:microsoft.com/office/officeart/2005/8/layout/bList2"/>
    <dgm:cxn modelId="{90D3B908-907E-4CF9-B79E-0545F557682E}" srcId="{2B179089-6259-49E6-90E7-C8E69D5C26E1}" destId="{F02E9654-DBC0-44F7-B127-9EB99275283D}" srcOrd="2" destOrd="0" parTransId="{08EAA84D-156E-43C2-9240-0F81042FE815}" sibTransId="{6591AD53-0ED7-4F79-BE4F-8E5140374031}"/>
    <dgm:cxn modelId="{84509E20-8A15-46F8-A8A7-402BF9C7B744}" type="presOf" srcId="{97C36D36-4853-40CF-AC6D-A2C21F7D9090}" destId="{1B6183C7-E0C4-460A-A37C-E67018FB643B}" srcOrd="0" destOrd="0" presId="urn:microsoft.com/office/officeart/2005/8/layout/bList2"/>
    <dgm:cxn modelId="{E38B5087-D4A6-4BF6-8465-7C540A9A7388}" srcId="{2B179089-6259-49E6-90E7-C8E69D5C26E1}" destId="{F07C00A7-C346-4FD6-88EA-5132D76A8A38}" srcOrd="0" destOrd="0" parTransId="{2430882E-CCF6-45DD-BE6F-617035A7016D}" sibTransId="{FABFFF56-C423-49BC-8DD2-595D87AE4566}"/>
    <dgm:cxn modelId="{F8501B77-AD2B-4269-9090-03C451D73ED3}" type="presOf" srcId="{F02E9654-DBC0-44F7-B127-9EB99275283D}" destId="{A5E310D2-7A67-47EC-B6D6-D84121FC1E7F}" srcOrd="1" destOrd="0" presId="urn:microsoft.com/office/officeart/2005/8/layout/bList2"/>
    <dgm:cxn modelId="{4B68D4D4-A6CE-4344-841E-24C5DFDBC15F}" srcId="{76D69E01-99EE-4D0A-AFB7-AB1FA108E2FC}" destId="{47F5934B-E706-4E7F-8AEB-4A8AAF34BA68}" srcOrd="3" destOrd="0" parTransId="{362349D7-4284-4250-9E99-5F88E7A78337}" sibTransId="{C89F4AAA-3D2C-4842-A2D0-8EC8FFB941C0}"/>
    <dgm:cxn modelId="{C10F4847-A759-4094-9ED7-809A422FE590}" srcId="{76D69E01-99EE-4D0A-AFB7-AB1FA108E2FC}" destId="{71F3E918-F032-4958-9EFC-8757A4E9A17C}" srcOrd="2" destOrd="0" parTransId="{8A85BA6B-C7E4-42B7-BEED-A50D2417C800}" sibTransId="{29688B60-C531-46B0-B069-000713D18A40}"/>
    <dgm:cxn modelId="{52B781F7-3E23-4A48-9ACE-5AB6AB287251}" type="presOf" srcId="{76D69E01-99EE-4D0A-AFB7-AB1FA108E2FC}" destId="{D7B88E48-6EE6-47F4-8044-132C13BB701F}" srcOrd="1" destOrd="0" presId="urn:microsoft.com/office/officeart/2005/8/layout/bList2"/>
    <dgm:cxn modelId="{E267CA8E-26E5-4111-9836-B0F67218AD31}" type="presOf" srcId="{47F5934B-E706-4E7F-8AEB-4A8AAF34BA68}" destId="{016E8883-B3D4-4919-B8D0-2BB77D5473A3}" srcOrd="0" destOrd="3" presId="urn:microsoft.com/office/officeart/2005/8/layout/bList2"/>
    <dgm:cxn modelId="{B67D3296-7012-43E5-ACA4-BBB4AB832512}" type="presOf" srcId="{DEF7D448-F4D2-4E0E-921B-5C61B8540734}" destId="{016E8883-B3D4-4919-B8D0-2BB77D5473A3}" srcOrd="0" destOrd="1" presId="urn:microsoft.com/office/officeart/2005/8/layout/bList2"/>
    <dgm:cxn modelId="{CD57427B-4CA2-4407-838F-9A0F0AD1663E}" srcId="{F07C00A7-C346-4FD6-88EA-5132D76A8A38}" destId="{855DA468-8692-4E2C-B5BD-4EF731C6D03E}" srcOrd="5" destOrd="0" parTransId="{1ED8F0C4-22D4-403A-A066-A9777AAF89A7}" sibTransId="{B1CC9EF2-75D6-4300-905A-751A4C30E8C2}"/>
    <dgm:cxn modelId="{F394D942-59BB-46CB-B9FB-594E99B8E4FB}" srcId="{F07C00A7-C346-4FD6-88EA-5132D76A8A38}" destId="{7F605506-AC22-4040-9DB1-8CB797659DF3}" srcOrd="7" destOrd="0" parTransId="{B5C7CA83-67D7-46DE-940E-8D8092D436D3}" sibTransId="{B1E26B26-626F-464F-8602-B184A7D584FE}"/>
    <dgm:cxn modelId="{3656D71B-8D42-4F22-9243-A9708C50BF15}" type="presOf" srcId="{03EE4503-BB45-418A-B1FD-33D4C47A01AE}" destId="{016E8883-B3D4-4919-B8D0-2BB77D5473A3}" srcOrd="0" destOrd="5" presId="urn:microsoft.com/office/officeart/2005/8/layout/bList2"/>
    <dgm:cxn modelId="{A6A8C240-D3E9-4529-BD63-251F2DA64AE8}" type="presOf" srcId="{F5C61098-D6BC-4AAD-A789-211C19343D65}" destId="{1B6183C7-E0C4-460A-A37C-E67018FB643B}" srcOrd="0" destOrd="1" presId="urn:microsoft.com/office/officeart/2005/8/layout/bList2"/>
    <dgm:cxn modelId="{AA4A9089-027C-4D2F-AD38-1CE41210A85E}" type="presOf" srcId="{B5C5B6C3-130E-4EBC-9BCF-E6427E19608B}" destId="{016E8883-B3D4-4919-B8D0-2BB77D5473A3}" srcOrd="0" destOrd="4" presId="urn:microsoft.com/office/officeart/2005/8/layout/bList2"/>
    <dgm:cxn modelId="{5824735D-FA37-48C4-8CFB-E29653C2B9A6}" type="presOf" srcId="{C258EB35-1876-42E1-9248-F09A977F9CF1}" destId="{9B1A2699-5082-4D64-8A3E-DCE2E5E9EA73}" srcOrd="0" destOrd="2" presId="urn:microsoft.com/office/officeart/2005/8/layout/bList2"/>
    <dgm:cxn modelId="{8E1FD90A-D713-4374-A1FF-08DA7F194697}" srcId="{76D69E01-99EE-4D0A-AFB7-AB1FA108E2FC}" destId="{03EE4503-BB45-418A-B1FD-33D4C47A01AE}" srcOrd="5" destOrd="0" parTransId="{2720E117-25EF-4D93-B43B-785CF31BD4D2}" sibTransId="{65C1F294-DD2F-46ED-B50A-13ED91708158}"/>
    <dgm:cxn modelId="{56CF392B-DDE4-4C1F-9E38-79693B2E8903}" srcId="{F07C00A7-C346-4FD6-88EA-5132D76A8A38}" destId="{2DB482B4-F66A-4620-914F-E95ADDD2AF0C}" srcOrd="4" destOrd="0" parTransId="{37EFF732-DC29-45B5-9CD4-8B08990D60B1}" sibTransId="{117DB5D5-9524-484A-A0E1-301CDDF6F220}"/>
    <dgm:cxn modelId="{A47FFA9B-C08B-4552-A3AA-D82E7A3453DA}" srcId="{F07C00A7-C346-4FD6-88EA-5132D76A8A38}" destId="{AC355F9F-9C76-4D9E-8DE3-ED8A0CD37340}" srcOrd="2" destOrd="0" parTransId="{C7662DC1-DCB1-4DC1-8FC9-F599B3BBC92E}" sibTransId="{DBCD1741-19CB-4CE2-BC30-56378A22B269}"/>
    <dgm:cxn modelId="{EA02FD1E-6FA5-44F4-970E-6B88547624A9}" srcId="{F02E9654-DBC0-44F7-B127-9EB99275283D}" destId="{E2A30E1A-339E-4A59-8DE2-9539AA8F76EF}" srcOrd="3" destOrd="0" parTransId="{61498D9A-C203-484A-BDA1-CF626530026D}" sibTransId="{AC291830-6229-4522-89EF-008D6F3751F9}"/>
    <dgm:cxn modelId="{3243CD82-0118-427D-8ACC-60D39DBC3FC4}" type="presOf" srcId="{04C43169-8341-4CB9-A3C1-B00946CCE6E9}" destId="{1B6183C7-E0C4-460A-A37C-E67018FB643B}" srcOrd="0" destOrd="8" presId="urn:microsoft.com/office/officeart/2005/8/layout/bList2"/>
    <dgm:cxn modelId="{D8B3E93C-E0FF-41EF-B83C-898C2FAE0714}" srcId="{F02E9654-DBC0-44F7-B127-9EB99275283D}" destId="{A27204E8-8599-429E-900A-604A2A140EDD}" srcOrd="1" destOrd="0" parTransId="{DA0A5DE3-C4D9-4406-92DD-CF3889AB9CA5}" sibTransId="{08CE3B1C-247F-4171-A046-EC08BCC1E639}"/>
    <dgm:cxn modelId="{41CA6161-E71E-4AB7-84C6-4DF7090611CC}" srcId="{F07C00A7-C346-4FD6-88EA-5132D76A8A38}" destId="{F5C61098-D6BC-4AAD-A789-211C19343D65}" srcOrd="1" destOrd="0" parTransId="{17DD1160-37D8-49F3-97FC-A0E9E2DA790A}" sibTransId="{03C589FF-6F22-486C-B034-3D4A8AD16574}"/>
    <dgm:cxn modelId="{3DB1614C-FC03-4468-AD19-AB42F6E83B21}" type="presOf" srcId="{855DA468-8692-4E2C-B5BD-4EF731C6D03E}" destId="{1B6183C7-E0C4-460A-A37C-E67018FB643B}" srcOrd="0" destOrd="5" presId="urn:microsoft.com/office/officeart/2005/8/layout/bList2"/>
    <dgm:cxn modelId="{13B082A6-6687-4D06-91C1-22A5597B25A2}" srcId="{F02E9654-DBC0-44F7-B127-9EB99275283D}" destId="{C258EB35-1876-42E1-9248-F09A977F9CF1}" srcOrd="2" destOrd="0" parTransId="{90B5F7EB-5D91-4FE9-B8EB-91304C511310}" sibTransId="{3438BBE1-65D1-4B1B-BE8D-4E86705BCA0E}"/>
    <dgm:cxn modelId="{2607B0C4-7052-4705-B296-7AA3335E9841}" srcId="{F02E9654-DBC0-44F7-B127-9EB99275283D}" destId="{3B0B3C6A-1AF9-4B11-8101-5A80F1165495}" srcOrd="4" destOrd="0" parTransId="{C87740E2-F116-48DB-AB0B-2A3851A125E6}" sibTransId="{4435B5D3-09D6-449E-9E38-FC093EA4A558}"/>
    <dgm:cxn modelId="{A3C7C7E1-69DB-4CC8-A746-315B1C2E21AF}" srcId="{76D69E01-99EE-4D0A-AFB7-AB1FA108E2FC}" destId="{1D01E480-2BDB-4285-8F67-F6EC71F43C6D}" srcOrd="0" destOrd="0" parTransId="{3E78E8D5-7B75-4298-861A-25DBE7A7E25A}" sibTransId="{2F559585-2C1C-4E3C-894C-AA810347B7E9}"/>
    <dgm:cxn modelId="{3AD23B5F-5530-4519-9DE2-81AD271A4DC0}" srcId="{76D69E01-99EE-4D0A-AFB7-AB1FA108E2FC}" destId="{B5C5B6C3-130E-4EBC-9BCF-E6427E19608B}" srcOrd="4" destOrd="0" parTransId="{F9B6054A-7676-41E6-9DA5-15EECB104013}" sibTransId="{F8C91C6D-8BA4-49C6-B234-568BC424EF08}"/>
    <dgm:cxn modelId="{6F49F621-56A1-428A-9FD5-0E940D8AD395}" type="presOf" srcId="{F07C00A7-C346-4FD6-88EA-5132D76A8A38}" destId="{BE592626-DC71-449C-9539-F9B8247D718E}" srcOrd="1" destOrd="0" presId="urn:microsoft.com/office/officeart/2005/8/layout/bList2"/>
    <dgm:cxn modelId="{B8761887-A62C-4620-88EA-6ADB011908CB}" type="presParOf" srcId="{64B24858-5E74-45FD-B914-D687FF6094A3}" destId="{998A0268-BBF7-4641-9066-13E075F712D6}" srcOrd="0" destOrd="0" presId="urn:microsoft.com/office/officeart/2005/8/layout/bList2"/>
    <dgm:cxn modelId="{784D2143-02B0-4A4D-B56A-78B6E82DB8C3}" type="presParOf" srcId="{998A0268-BBF7-4641-9066-13E075F712D6}" destId="{1B6183C7-E0C4-460A-A37C-E67018FB643B}" srcOrd="0" destOrd="0" presId="urn:microsoft.com/office/officeart/2005/8/layout/bList2"/>
    <dgm:cxn modelId="{A863B3BF-6AAA-4C68-95BE-BEA3759F940D}" type="presParOf" srcId="{998A0268-BBF7-4641-9066-13E075F712D6}" destId="{65083156-7D29-44D0-8966-1E81EA62CEF8}" srcOrd="1" destOrd="0" presId="urn:microsoft.com/office/officeart/2005/8/layout/bList2"/>
    <dgm:cxn modelId="{BB0658CB-793F-43F7-86D7-2DA386C33482}" type="presParOf" srcId="{998A0268-BBF7-4641-9066-13E075F712D6}" destId="{BE592626-DC71-449C-9539-F9B8247D718E}" srcOrd="2" destOrd="0" presId="urn:microsoft.com/office/officeart/2005/8/layout/bList2"/>
    <dgm:cxn modelId="{2F9609EA-B45B-4FAF-AD9D-79586B831CB5}" type="presParOf" srcId="{998A0268-BBF7-4641-9066-13E075F712D6}" destId="{44A3B690-D0A9-4B03-B008-BB45C1A6269F}" srcOrd="3" destOrd="0" presId="urn:microsoft.com/office/officeart/2005/8/layout/bList2"/>
    <dgm:cxn modelId="{7AA92F1D-42C1-41F6-AEB2-D55489EA9C62}" type="presParOf" srcId="{64B24858-5E74-45FD-B914-D687FF6094A3}" destId="{8DE10CE8-019E-48BB-8CCF-E44B7D6DA785}" srcOrd="1" destOrd="0" presId="urn:microsoft.com/office/officeart/2005/8/layout/bList2"/>
    <dgm:cxn modelId="{9E64F9E4-FC9E-4752-8EF2-A8ED50CF8752}" type="presParOf" srcId="{64B24858-5E74-45FD-B914-D687FF6094A3}" destId="{0F24084E-D768-45AD-8680-0AD96A577E18}" srcOrd="2" destOrd="0" presId="urn:microsoft.com/office/officeart/2005/8/layout/bList2"/>
    <dgm:cxn modelId="{F1564EFA-CBB6-4142-A238-C1ED3F97A5CA}" type="presParOf" srcId="{0F24084E-D768-45AD-8680-0AD96A577E18}" destId="{016E8883-B3D4-4919-B8D0-2BB77D5473A3}" srcOrd="0" destOrd="0" presId="urn:microsoft.com/office/officeart/2005/8/layout/bList2"/>
    <dgm:cxn modelId="{1D16DDD3-33E7-48F7-91E3-CEC9078BC7C2}" type="presParOf" srcId="{0F24084E-D768-45AD-8680-0AD96A577E18}" destId="{AC8F78C8-CEE2-4702-94CA-2A95B7F47CCB}" srcOrd="1" destOrd="0" presId="urn:microsoft.com/office/officeart/2005/8/layout/bList2"/>
    <dgm:cxn modelId="{CF92C5AB-5D35-4791-A87C-58642C83D234}" type="presParOf" srcId="{0F24084E-D768-45AD-8680-0AD96A577E18}" destId="{D7B88E48-6EE6-47F4-8044-132C13BB701F}" srcOrd="2" destOrd="0" presId="urn:microsoft.com/office/officeart/2005/8/layout/bList2"/>
    <dgm:cxn modelId="{75F8FC94-E1DA-404F-ADD7-2C1BEB75740B}" type="presParOf" srcId="{0F24084E-D768-45AD-8680-0AD96A577E18}" destId="{13A656F8-31FC-40E6-B1D0-BCBF0E5ADB5C}" srcOrd="3" destOrd="0" presId="urn:microsoft.com/office/officeart/2005/8/layout/bList2"/>
    <dgm:cxn modelId="{EC804FC1-783D-48F7-9A97-5F922D99B5BC}" type="presParOf" srcId="{64B24858-5E74-45FD-B914-D687FF6094A3}" destId="{2A57DAA0-FEE4-4431-9D07-6D5FDCFDEBBA}" srcOrd="3" destOrd="0" presId="urn:microsoft.com/office/officeart/2005/8/layout/bList2"/>
    <dgm:cxn modelId="{3B4DA0A8-B108-4C8E-99B7-CD4C87385828}" type="presParOf" srcId="{64B24858-5E74-45FD-B914-D687FF6094A3}" destId="{E394025B-06B5-4FF4-B91F-B0FF51A14AB9}" srcOrd="4" destOrd="0" presId="urn:microsoft.com/office/officeart/2005/8/layout/bList2"/>
    <dgm:cxn modelId="{A0AA0956-FA3F-46D5-BABF-4992E4B35B7B}" type="presParOf" srcId="{E394025B-06B5-4FF4-B91F-B0FF51A14AB9}" destId="{9B1A2699-5082-4D64-8A3E-DCE2E5E9EA73}" srcOrd="0" destOrd="0" presId="urn:microsoft.com/office/officeart/2005/8/layout/bList2"/>
    <dgm:cxn modelId="{E342B7C0-F449-424D-A55C-DEF3722EE936}" type="presParOf" srcId="{E394025B-06B5-4FF4-B91F-B0FF51A14AB9}" destId="{2F69E135-C71A-486E-A0BD-75470107AE23}" srcOrd="1" destOrd="0" presId="urn:microsoft.com/office/officeart/2005/8/layout/bList2"/>
    <dgm:cxn modelId="{352FC18B-03CA-40DD-80D1-7A6097EC68B2}" type="presParOf" srcId="{E394025B-06B5-4FF4-B91F-B0FF51A14AB9}" destId="{A5E310D2-7A67-47EC-B6D6-D84121FC1E7F}" srcOrd="2" destOrd="0" presId="urn:microsoft.com/office/officeart/2005/8/layout/bList2"/>
    <dgm:cxn modelId="{707EBAE0-DCB2-40CC-A513-94C8F2371DB0}" type="presParOf" srcId="{E394025B-06B5-4FF4-B91F-B0FF51A14AB9}" destId="{732C773E-D3AA-4BAD-9BD6-C6797BE904B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3F7F8-FAF8-4C8F-A576-14C246E02B10}"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n-US"/>
        </a:p>
      </dgm:t>
    </dgm:pt>
    <dgm:pt modelId="{F2D85B75-1CC8-4DCE-A2F5-22341D8A3019}">
      <dgm:prSet phldrT="[Text]"/>
      <dgm:spPr/>
      <dgm:t>
        <a:bodyPr/>
        <a:lstStyle/>
        <a:p>
          <a:r>
            <a:rPr lang="en-US" dirty="0" smtClean="0"/>
            <a:t>Reading Tasks</a:t>
          </a:r>
          <a:endParaRPr lang="en-US" dirty="0"/>
        </a:p>
      </dgm:t>
    </dgm:pt>
    <dgm:pt modelId="{675151DF-DAAC-4A5A-BE77-CA7B1C375B5D}" type="parTrans" cxnId="{F1775FC9-90D1-4972-A715-50B4DEADEF3B}">
      <dgm:prSet/>
      <dgm:spPr/>
      <dgm:t>
        <a:bodyPr/>
        <a:lstStyle/>
        <a:p>
          <a:endParaRPr lang="en-US"/>
        </a:p>
      </dgm:t>
    </dgm:pt>
    <dgm:pt modelId="{05941285-D7F1-4672-BA4A-63882192874F}" type="sibTrans" cxnId="{F1775FC9-90D1-4972-A715-50B4DEADEF3B}">
      <dgm:prSet/>
      <dgm:spPr/>
      <dgm:t>
        <a:bodyPr/>
        <a:lstStyle/>
        <a:p>
          <a:endParaRPr lang="en-US"/>
        </a:p>
      </dgm:t>
    </dgm:pt>
    <dgm:pt modelId="{DF20F0A9-8A0B-4593-928A-6D0ACB5EAE38}">
      <dgm:prSet phldrT="[Text]"/>
      <dgm:spPr/>
      <dgm:t>
        <a:bodyPr/>
        <a:lstStyle/>
        <a:p>
          <a:r>
            <a:rPr lang="en-US" dirty="0" smtClean="0"/>
            <a:t>Forms</a:t>
          </a:r>
          <a:endParaRPr lang="en-US" dirty="0"/>
        </a:p>
      </dgm:t>
    </dgm:pt>
    <dgm:pt modelId="{FD93B7D8-CD06-4F5B-BEA3-0B75DE8B49A4}" type="parTrans" cxnId="{35E78E0C-DCCD-4636-8A79-D41ECD4DB06C}">
      <dgm:prSet/>
      <dgm:spPr/>
      <dgm:t>
        <a:bodyPr/>
        <a:lstStyle/>
        <a:p>
          <a:endParaRPr lang="en-US"/>
        </a:p>
      </dgm:t>
    </dgm:pt>
    <dgm:pt modelId="{31D31617-B7BE-4333-A0BE-4CD9E96AA402}" type="sibTrans" cxnId="{35E78E0C-DCCD-4636-8A79-D41ECD4DB06C}">
      <dgm:prSet/>
      <dgm:spPr/>
      <dgm:t>
        <a:bodyPr/>
        <a:lstStyle/>
        <a:p>
          <a:endParaRPr lang="en-US"/>
        </a:p>
      </dgm:t>
    </dgm:pt>
    <dgm:pt modelId="{B63319BA-CC12-4080-9F31-59B39110837C}">
      <dgm:prSet phldrT="[Text]"/>
      <dgm:spPr/>
      <dgm:t>
        <a:bodyPr/>
        <a:lstStyle/>
        <a:p>
          <a:r>
            <a:rPr lang="en-US" dirty="0" smtClean="0"/>
            <a:t>Charts, maps, consumer billings, matrices, graphs, or tables</a:t>
          </a:r>
          <a:endParaRPr lang="en-US" dirty="0"/>
        </a:p>
      </dgm:t>
    </dgm:pt>
    <dgm:pt modelId="{0338B5DF-53EC-40ED-A53B-9E71AC4780C7}" type="parTrans" cxnId="{62793B00-9A57-4460-B278-944E6D27EDEC}">
      <dgm:prSet/>
      <dgm:spPr/>
      <dgm:t>
        <a:bodyPr/>
        <a:lstStyle/>
        <a:p>
          <a:endParaRPr lang="en-US"/>
        </a:p>
      </dgm:t>
    </dgm:pt>
    <dgm:pt modelId="{172E82FB-FF4E-4651-82C1-758777212274}" type="sibTrans" cxnId="{62793B00-9A57-4460-B278-944E6D27EDEC}">
      <dgm:prSet/>
      <dgm:spPr/>
      <dgm:t>
        <a:bodyPr/>
        <a:lstStyle/>
        <a:p>
          <a:endParaRPr lang="en-US"/>
        </a:p>
      </dgm:t>
    </dgm:pt>
    <dgm:pt modelId="{87C60BE9-5B46-41E6-96BB-5B02E710F346}">
      <dgm:prSet phldrT="[Text]"/>
      <dgm:spPr/>
      <dgm:t>
        <a:bodyPr/>
        <a:lstStyle/>
        <a:p>
          <a:r>
            <a:rPr lang="en-US" dirty="0" smtClean="0"/>
            <a:t>Stories, articles, paragraphs, sentences, directions, or pictures</a:t>
          </a:r>
          <a:endParaRPr lang="en-US" dirty="0"/>
        </a:p>
      </dgm:t>
    </dgm:pt>
    <dgm:pt modelId="{478230E7-7D96-446F-AA03-E2054778375E}" type="parTrans" cxnId="{C5F1C350-0124-4457-93E3-516491437AE0}">
      <dgm:prSet/>
      <dgm:spPr/>
      <dgm:t>
        <a:bodyPr/>
        <a:lstStyle/>
        <a:p>
          <a:endParaRPr lang="en-US"/>
        </a:p>
      </dgm:t>
    </dgm:pt>
    <dgm:pt modelId="{C63897D7-D199-4167-8462-32FF9293A52F}" type="sibTrans" cxnId="{C5F1C350-0124-4457-93E3-516491437AE0}">
      <dgm:prSet/>
      <dgm:spPr/>
      <dgm:t>
        <a:bodyPr/>
        <a:lstStyle/>
        <a:p>
          <a:endParaRPr lang="en-US"/>
        </a:p>
      </dgm:t>
    </dgm:pt>
    <dgm:pt modelId="{0BECD789-67D1-487A-AB2B-95EC18262CF6}">
      <dgm:prSet phldrT="[Text]"/>
      <dgm:spPr/>
      <dgm:t>
        <a:bodyPr/>
        <a:lstStyle/>
        <a:p>
          <a:r>
            <a:rPr lang="en-US" dirty="0" smtClean="0"/>
            <a:t>Signs, price tags, ads, or product labels</a:t>
          </a:r>
          <a:endParaRPr lang="en-US" dirty="0"/>
        </a:p>
      </dgm:t>
    </dgm:pt>
    <dgm:pt modelId="{B3D23AC8-0070-437B-BDD8-36E19A7F445F}" type="parTrans" cxnId="{3E5328E6-9C35-41E7-973C-C18FE001E56A}">
      <dgm:prSet/>
      <dgm:spPr/>
      <dgm:t>
        <a:bodyPr/>
        <a:lstStyle/>
        <a:p>
          <a:endParaRPr lang="en-US"/>
        </a:p>
      </dgm:t>
    </dgm:pt>
    <dgm:pt modelId="{31B3C94B-A35A-4EE4-833A-50434E49DEB0}" type="sibTrans" cxnId="{3E5328E6-9C35-41E7-973C-C18FE001E56A}">
      <dgm:prSet/>
      <dgm:spPr/>
      <dgm:t>
        <a:bodyPr/>
        <a:lstStyle/>
        <a:p>
          <a:endParaRPr lang="en-US"/>
        </a:p>
      </dgm:t>
    </dgm:pt>
    <dgm:pt modelId="{3EEF8708-FDC2-43CB-8568-05D8DF1FB06A}">
      <dgm:prSet phldrT="[Text]"/>
      <dgm:spPr/>
      <dgm:t>
        <a:bodyPr/>
        <a:lstStyle/>
        <a:p>
          <a:r>
            <a:rPr lang="en-US" dirty="0" smtClean="0"/>
            <a:t>Measurement scales and diagrams</a:t>
          </a:r>
          <a:endParaRPr lang="en-US" dirty="0"/>
        </a:p>
      </dgm:t>
    </dgm:pt>
    <dgm:pt modelId="{EAAEEE60-4BA3-4029-9477-030010E138FF}" type="parTrans" cxnId="{88A07DB8-85DD-4F17-9A99-9485B23F77BD}">
      <dgm:prSet/>
      <dgm:spPr/>
      <dgm:t>
        <a:bodyPr/>
        <a:lstStyle/>
        <a:p>
          <a:endParaRPr lang="en-US"/>
        </a:p>
      </dgm:t>
    </dgm:pt>
    <dgm:pt modelId="{B7DA11B7-CA58-45AC-A678-5F501BE4DAD2}" type="sibTrans" cxnId="{88A07DB8-85DD-4F17-9A99-9485B23F77BD}">
      <dgm:prSet/>
      <dgm:spPr/>
      <dgm:t>
        <a:bodyPr/>
        <a:lstStyle/>
        <a:p>
          <a:endParaRPr lang="en-US"/>
        </a:p>
      </dgm:t>
    </dgm:pt>
    <dgm:pt modelId="{E118C980-58ED-4266-A959-41C6AE2EAF2E}">
      <dgm:prSet phldrT="[Text]"/>
      <dgm:spPr/>
      <dgm:t>
        <a:bodyPr/>
        <a:lstStyle/>
        <a:p>
          <a:r>
            <a:rPr lang="en-US" dirty="0" smtClean="0"/>
            <a:t>Listening Tasks</a:t>
          </a:r>
          <a:endParaRPr lang="en-US" dirty="0"/>
        </a:p>
      </dgm:t>
    </dgm:pt>
    <dgm:pt modelId="{5A07107B-AD7B-4677-AFD6-EF7C1CFB18B8}" type="parTrans" cxnId="{766045F8-98C2-4129-AC36-ECAD717DA0EC}">
      <dgm:prSet/>
      <dgm:spPr/>
      <dgm:t>
        <a:bodyPr/>
        <a:lstStyle/>
        <a:p>
          <a:endParaRPr lang="en-US"/>
        </a:p>
      </dgm:t>
    </dgm:pt>
    <dgm:pt modelId="{317D8D2A-523D-42EC-8018-736EE829F119}" type="sibTrans" cxnId="{766045F8-98C2-4129-AC36-ECAD717DA0EC}">
      <dgm:prSet/>
      <dgm:spPr/>
      <dgm:t>
        <a:bodyPr/>
        <a:lstStyle/>
        <a:p>
          <a:endParaRPr lang="en-US"/>
        </a:p>
      </dgm:t>
    </dgm:pt>
    <dgm:pt modelId="{EC4E92A2-23E3-473B-9285-8C37833631F5}">
      <dgm:prSet phldrT="[Text]"/>
      <dgm:spPr/>
      <dgm:t>
        <a:bodyPr/>
        <a:lstStyle/>
        <a:p>
          <a:r>
            <a:rPr lang="en-US" dirty="0" smtClean="0"/>
            <a:t>Picture prompt</a:t>
          </a:r>
          <a:endParaRPr lang="en-US" dirty="0"/>
        </a:p>
      </dgm:t>
    </dgm:pt>
    <dgm:pt modelId="{9EDA01FC-1D08-4D98-8958-665196A3E94F}" type="parTrans" cxnId="{6F3665B8-CC07-4544-86D3-AA6651E183EF}">
      <dgm:prSet/>
      <dgm:spPr/>
      <dgm:t>
        <a:bodyPr/>
        <a:lstStyle/>
        <a:p>
          <a:endParaRPr lang="en-US"/>
        </a:p>
      </dgm:t>
    </dgm:pt>
    <dgm:pt modelId="{396035AB-2035-43A2-B319-B2B629A4C029}" type="sibTrans" cxnId="{6F3665B8-CC07-4544-86D3-AA6651E183EF}">
      <dgm:prSet/>
      <dgm:spPr/>
      <dgm:t>
        <a:bodyPr/>
        <a:lstStyle/>
        <a:p>
          <a:endParaRPr lang="en-US"/>
        </a:p>
      </dgm:t>
    </dgm:pt>
    <dgm:pt modelId="{745AD4E8-38D0-45BF-B63D-4DC4441F0AD1}">
      <dgm:prSet/>
      <dgm:spPr/>
      <dgm:t>
        <a:bodyPr/>
        <a:lstStyle/>
        <a:p>
          <a:r>
            <a:rPr lang="en-US" dirty="0" smtClean="0"/>
            <a:t>Comprehension question</a:t>
          </a:r>
        </a:p>
      </dgm:t>
    </dgm:pt>
    <dgm:pt modelId="{D52011EC-647E-4550-9046-1223A079088C}" type="parTrans" cxnId="{8E7154BB-47D4-4237-B772-20EDF9ADDA51}">
      <dgm:prSet/>
      <dgm:spPr/>
      <dgm:t>
        <a:bodyPr/>
        <a:lstStyle/>
        <a:p>
          <a:endParaRPr lang="en-US"/>
        </a:p>
      </dgm:t>
    </dgm:pt>
    <dgm:pt modelId="{AF99676F-5510-46A4-B1D6-8D90E6C8B211}" type="sibTrans" cxnId="{8E7154BB-47D4-4237-B772-20EDF9ADDA51}">
      <dgm:prSet/>
      <dgm:spPr/>
      <dgm:t>
        <a:bodyPr/>
        <a:lstStyle/>
        <a:p>
          <a:endParaRPr lang="en-US"/>
        </a:p>
      </dgm:t>
    </dgm:pt>
    <dgm:pt modelId="{DAE81D78-DC8C-4DAC-8B33-B460D8E3664F}">
      <dgm:prSet/>
      <dgm:spPr/>
      <dgm:t>
        <a:bodyPr/>
        <a:lstStyle/>
        <a:p>
          <a:r>
            <a:rPr lang="en-US" smtClean="0"/>
            <a:t>Predict next line of dialogue</a:t>
          </a:r>
          <a:endParaRPr lang="en-US" dirty="0" smtClean="0"/>
        </a:p>
      </dgm:t>
    </dgm:pt>
    <dgm:pt modelId="{40064AC1-BEE4-4790-B50E-D930A1A7D217}" type="parTrans" cxnId="{EAE8611A-67A1-4843-AFBD-4853BE6A6ABF}">
      <dgm:prSet/>
      <dgm:spPr/>
      <dgm:t>
        <a:bodyPr/>
        <a:lstStyle/>
        <a:p>
          <a:endParaRPr lang="en-US"/>
        </a:p>
      </dgm:t>
    </dgm:pt>
    <dgm:pt modelId="{D0ED17F8-5E75-40BD-9484-E2CD79EEA702}" type="sibTrans" cxnId="{EAE8611A-67A1-4843-AFBD-4853BE6A6ABF}">
      <dgm:prSet/>
      <dgm:spPr/>
      <dgm:t>
        <a:bodyPr/>
        <a:lstStyle/>
        <a:p>
          <a:endParaRPr lang="en-US"/>
        </a:p>
      </dgm:t>
    </dgm:pt>
    <dgm:pt modelId="{8CF494EC-4DF0-4FB2-9153-A46B30BCC063}">
      <dgm:prSet/>
      <dgm:spPr/>
      <dgm:t>
        <a:bodyPr/>
        <a:lstStyle/>
        <a:p>
          <a:r>
            <a:rPr lang="en-US" dirty="0" smtClean="0"/>
            <a:t>Identify true statement based on prompt</a:t>
          </a:r>
        </a:p>
      </dgm:t>
    </dgm:pt>
    <dgm:pt modelId="{67E2B0FF-1F2C-40C2-A751-90F8BBB9D7D6}" type="parTrans" cxnId="{E7B08EC4-8154-42D1-B86D-A29A20DE1204}">
      <dgm:prSet/>
      <dgm:spPr/>
      <dgm:t>
        <a:bodyPr/>
        <a:lstStyle/>
        <a:p>
          <a:endParaRPr lang="en-US"/>
        </a:p>
      </dgm:t>
    </dgm:pt>
    <dgm:pt modelId="{EECA8BC7-4351-488A-AD74-F7472A50E810}" type="sibTrans" cxnId="{E7B08EC4-8154-42D1-B86D-A29A20DE1204}">
      <dgm:prSet/>
      <dgm:spPr/>
      <dgm:t>
        <a:bodyPr/>
        <a:lstStyle/>
        <a:p>
          <a:endParaRPr lang="en-US"/>
        </a:p>
      </dgm:t>
    </dgm:pt>
    <dgm:pt modelId="{5CC4E009-EF23-4B15-A5C3-9A8F6009DFED}" type="pres">
      <dgm:prSet presAssocID="{C273F7F8-FAF8-4C8F-A576-14C246E02B10}" presName="linear" presStyleCnt="0">
        <dgm:presLayoutVars>
          <dgm:dir/>
          <dgm:animLvl val="lvl"/>
          <dgm:resizeHandles val="exact"/>
        </dgm:presLayoutVars>
      </dgm:prSet>
      <dgm:spPr/>
      <dgm:t>
        <a:bodyPr/>
        <a:lstStyle/>
        <a:p>
          <a:endParaRPr lang="en-US"/>
        </a:p>
      </dgm:t>
    </dgm:pt>
    <dgm:pt modelId="{C9F71793-3006-43A5-B862-5D15AB1E8EB1}" type="pres">
      <dgm:prSet presAssocID="{F2D85B75-1CC8-4DCE-A2F5-22341D8A3019}" presName="parentLin" presStyleCnt="0"/>
      <dgm:spPr/>
    </dgm:pt>
    <dgm:pt modelId="{694C4D6E-33AF-490C-B225-200088052F8B}" type="pres">
      <dgm:prSet presAssocID="{F2D85B75-1CC8-4DCE-A2F5-22341D8A3019}" presName="parentLeftMargin" presStyleLbl="node1" presStyleIdx="0" presStyleCnt="2"/>
      <dgm:spPr/>
      <dgm:t>
        <a:bodyPr/>
        <a:lstStyle/>
        <a:p>
          <a:endParaRPr lang="en-US"/>
        </a:p>
      </dgm:t>
    </dgm:pt>
    <dgm:pt modelId="{21ACF08D-7076-4689-B18E-3BA24974AFCA}" type="pres">
      <dgm:prSet presAssocID="{F2D85B75-1CC8-4DCE-A2F5-22341D8A3019}" presName="parentText" presStyleLbl="node1" presStyleIdx="0" presStyleCnt="2">
        <dgm:presLayoutVars>
          <dgm:chMax val="0"/>
          <dgm:bulletEnabled val="1"/>
        </dgm:presLayoutVars>
      </dgm:prSet>
      <dgm:spPr/>
      <dgm:t>
        <a:bodyPr/>
        <a:lstStyle/>
        <a:p>
          <a:endParaRPr lang="en-US"/>
        </a:p>
      </dgm:t>
    </dgm:pt>
    <dgm:pt modelId="{F925788D-BC05-4935-B170-3C0EE6F8BA27}" type="pres">
      <dgm:prSet presAssocID="{F2D85B75-1CC8-4DCE-A2F5-22341D8A3019}" presName="negativeSpace" presStyleCnt="0"/>
      <dgm:spPr/>
    </dgm:pt>
    <dgm:pt modelId="{E91BB046-92B6-4B5E-A924-AB2FC2B37630}" type="pres">
      <dgm:prSet presAssocID="{F2D85B75-1CC8-4DCE-A2F5-22341D8A3019}" presName="childText" presStyleLbl="conFgAcc1" presStyleIdx="0" presStyleCnt="2">
        <dgm:presLayoutVars>
          <dgm:bulletEnabled val="1"/>
        </dgm:presLayoutVars>
      </dgm:prSet>
      <dgm:spPr/>
      <dgm:t>
        <a:bodyPr/>
        <a:lstStyle/>
        <a:p>
          <a:endParaRPr lang="en-US"/>
        </a:p>
      </dgm:t>
    </dgm:pt>
    <dgm:pt modelId="{FB41E4CA-A0E2-4250-9759-D781042198B3}" type="pres">
      <dgm:prSet presAssocID="{05941285-D7F1-4672-BA4A-63882192874F}" presName="spaceBetweenRectangles" presStyleCnt="0"/>
      <dgm:spPr/>
    </dgm:pt>
    <dgm:pt modelId="{2EBB69DD-6E82-4B9A-AB86-7D1E6C7DDC05}" type="pres">
      <dgm:prSet presAssocID="{E118C980-58ED-4266-A959-41C6AE2EAF2E}" presName="parentLin" presStyleCnt="0"/>
      <dgm:spPr/>
    </dgm:pt>
    <dgm:pt modelId="{40E2268F-DFCF-44C5-94DE-6599E66B4BD0}" type="pres">
      <dgm:prSet presAssocID="{E118C980-58ED-4266-A959-41C6AE2EAF2E}" presName="parentLeftMargin" presStyleLbl="node1" presStyleIdx="0" presStyleCnt="2"/>
      <dgm:spPr/>
      <dgm:t>
        <a:bodyPr/>
        <a:lstStyle/>
        <a:p>
          <a:endParaRPr lang="en-US"/>
        </a:p>
      </dgm:t>
    </dgm:pt>
    <dgm:pt modelId="{AE5548D1-5136-4444-946E-FD91AEFF4B7C}" type="pres">
      <dgm:prSet presAssocID="{E118C980-58ED-4266-A959-41C6AE2EAF2E}" presName="parentText" presStyleLbl="node1" presStyleIdx="1" presStyleCnt="2">
        <dgm:presLayoutVars>
          <dgm:chMax val="0"/>
          <dgm:bulletEnabled val="1"/>
        </dgm:presLayoutVars>
      </dgm:prSet>
      <dgm:spPr/>
      <dgm:t>
        <a:bodyPr/>
        <a:lstStyle/>
        <a:p>
          <a:endParaRPr lang="en-US"/>
        </a:p>
      </dgm:t>
    </dgm:pt>
    <dgm:pt modelId="{C9D9069A-93E9-47CE-A4D5-E1CE18C64292}" type="pres">
      <dgm:prSet presAssocID="{E118C980-58ED-4266-A959-41C6AE2EAF2E}" presName="negativeSpace" presStyleCnt="0"/>
      <dgm:spPr/>
    </dgm:pt>
    <dgm:pt modelId="{9BDBEB79-A45C-4814-8EDD-F483FE68A89F}" type="pres">
      <dgm:prSet presAssocID="{E118C980-58ED-4266-A959-41C6AE2EAF2E}" presName="childText" presStyleLbl="conFgAcc1" presStyleIdx="1" presStyleCnt="2">
        <dgm:presLayoutVars>
          <dgm:bulletEnabled val="1"/>
        </dgm:presLayoutVars>
      </dgm:prSet>
      <dgm:spPr/>
      <dgm:t>
        <a:bodyPr/>
        <a:lstStyle/>
        <a:p>
          <a:endParaRPr lang="en-US"/>
        </a:p>
      </dgm:t>
    </dgm:pt>
  </dgm:ptLst>
  <dgm:cxnLst>
    <dgm:cxn modelId="{6CB55408-B5A0-48D7-BAE2-8C81D6A7B0A2}" type="presOf" srcId="{8CF494EC-4DF0-4FB2-9153-A46B30BCC063}" destId="{9BDBEB79-A45C-4814-8EDD-F483FE68A89F}" srcOrd="0" destOrd="3" presId="urn:microsoft.com/office/officeart/2005/8/layout/list1"/>
    <dgm:cxn modelId="{574F8AE4-0656-4341-BB88-BBF3016C4CB8}" type="presOf" srcId="{745AD4E8-38D0-45BF-B63D-4DC4441F0AD1}" destId="{9BDBEB79-A45C-4814-8EDD-F483FE68A89F}" srcOrd="0" destOrd="1" presId="urn:microsoft.com/office/officeart/2005/8/layout/list1"/>
    <dgm:cxn modelId="{88A07DB8-85DD-4F17-9A99-9485B23F77BD}" srcId="{F2D85B75-1CC8-4DCE-A2F5-22341D8A3019}" destId="{3EEF8708-FDC2-43CB-8568-05D8DF1FB06A}" srcOrd="4" destOrd="0" parTransId="{EAAEEE60-4BA3-4029-9477-030010E138FF}" sibTransId="{B7DA11B7-CA58-45AC-A678-5F501BE4DAD2}"/>
    <dgm:cxn modelId="{8055753C-9873-4A1C-AD0B-8F7EAFD72E0E}" type="presOf" srcId="{B63319BA-CC12-4080-9F31-59B39110837C}" destId="{E91BB046-92B6-4B5E-A924-AB2FC2B37630}" srcOrd="0" destOrd="1" presId="urn:microsoft.com/office/officeart/2005/8/layout/list1"/>
    <dgm:cxn modelId="{83B10B95-9AE7-4E9E-A66C-F3C6A3D4ECD8}" type="presOf" srcId="{DF20F0A9-8A0B-4593-928A-6D0ACB5EAE38}" destId="{E91BB046-92B6-4B5E-A924-AB2FC2B37630}" srcOrd="0" destOrd="0" presId="urn:microsoft.com/office/officeart/2005/8/layout/list1"/>
    <dgm:cxn modelId="{6B4A86BD-D5BD-417D-8D60-8955A4837D07}" type="presOf" srcId="{0BECD789-67D1-487A-AB2B-95EC18262CF6}" destId="{E91BB046-92B6-4B5E-A924-AB2FC2B37630}" srcOrd="0" destOrd="3" presId="urn:microsoft.com/office/officeart/2005/8/layout/list1"/>
    <dgm:cxn modelId="{EAE8611A-67A1-4843-AFBD-4853BE6A6ABF}" srcId="{E118C980-58ED-4266-A959-41C6AE2EAF2E}" destId="{DAE81D78-DC8C-4DAC-8B33-B460D8E3664F}" srcOrd="2" destOrd="0" parTransId="{40064AC1-BEE4-4790-B50E-D930A1A7D217}" sibTransId="{D0ED17F8-5E75-40BD-9484-E2CD79EEA702}"/>
    <dgm:cxn modelId="{C5879100-5E42-49C7-9C2E-CB651CDC5245}" type="presOf" srcId="{DAE81D78-DC8C-4DAC-8B33-B460D8E3664F}" destId="{9BDBEB79-A45C-4814-8EDD-F483FE68A89F}" srcOrd="0" destOrd="2" presId="urn:microsoft.com/office/officeart/2005/8/layout/list1"/>
    <dgm:cxn modelId="{301A43CF-D75A-4631-AF9E-EF1B685693E6}" type="presOf" srcId="{87C60BE9-5B46-41E6-96BB-5B02E710F346}" destId="{E91BB046-92B6-4B5E-A924-AB2FC2B37630}" srcOrd="0" destOrd="2" presId="urn:microsoft.com/office/officeart/2005/8/layout/list1"/>
    <dgm:cxn modelId="{089B6FC1-883D-4F20-92FB-3B5AF5C0E956}" type="presOf" srcId="{E118C980-58ED-4266-A959-41C6AE2EAF2E}" destId="{40E2268F-DFCF-44C5-94DE-6599E66B4BD0}" srcOrd="0" destOrd="0" presId="urn:microsoft.com/office/officeart/2005/8/layout/list1"/>
    <dgm:cxn modelId="{62793B00-9A57-4460-B278-944E6D27EDEC}" srcId="{F2D85B75-1CC8-4DCE-A2F5-22341D8A3019}" destId="{B63319BA-CC12-4080-9F31-59B39110837C}" srcOrd="1" destOrd="0" parTransId="{0338B5DF-53EC-40ED-A53B-9E71AC4780C7}" sibTransId="{172E82FB-FF4E-4651-82C1-758777212274}"/>
    <dgm:cxn modelId="{35E78E0C-DCCD-4636-8A79-D41ECD4DB06C}" srcId="{F2D85B75-1CC8-4DCE-A2F5-22341D8A3019}" destId="{DF20F0A9-8A0B-4593-928A-6D0ACB5EAE38}" srcOrd="0" destOrd="0" parTransId="{FD93B7D8-CD06-4F5B-BEA3-0B75DE8B49A4}" sibTransId="{31D31617-B7BE-4333-A0BE-4CD9E96AA402}"/>
    <dgm:cxn modelId="{144066A6-F0C1-4DCC-A211-E58BF7F9D3C8}" type="presOf" srcId="{E118C980-58ED-4266-A959-41C6AE2EAF2E}" destId="{AE5548D1-5136-4444-946E-FD91AEFF4B7C}" srcOrd="1" destOrd="0" presId="urn:microsoft.com/office/officeart/2005/8/layout/list1"/>
    <dgm:cxn modelId="{E7B08EC4-8154-42D1-B86D-A29A20DE1204}" srcId="{E118C980-58ED-4266-A959-41C6AE2EAF2E}" destId="{8CF494EC-4DF0-4FB2-9153-A46B30BCC063}" srcOrd="3" destOrd="0" parTransId="{67E2B0FF-1F2C-40C2-A751-90F8BBB9D7D6}" sibTransId="{EECA8BC7-4351-488A-AD74-F7472A50E810}"/>
    <dgm:cxn modelId="{A2FBA7D8-BF34-4D1B-9888-EC2FDBB228F9}" type="presOf" srcId="{F2D85B75-1CC8-4DCE-A2F5-22341D8A3019}" destId="{21ACF08D-7076-4689-B18E-3BA24974AFCA}" srcOrd="1" destOrd="0" presId="urn:microsoft.com/office/officeart/2005/8/layout/list1"/>
    <dgm:cxn modelId="{F1775FC9-90D1-4972-A715-50B4DEADEF3B}" srcId="{C273F7F8-FAF8-4C8F-A576-14C246E02B10}" destId="{F2D85B75-1CC8-4DCE-A2F5-22341D8A3019}" srcOrd="0" destOrd="0" parTransId="{675151DF-DAAC-4A5A-BE77-CA7B1C375B5D}" sibTransId="{05941285-D7F1-4672-BA4A-63882192874F}"/>
    <dgm:cxn modelId="{8E7154BB-47D4-4237-B772-20EDF9ADDA51}" srcId="{E118C980-58ED-4266-A959-41C6AE2EAF2E}" destId="{745AD4E8-38D0-45BF-B63D-4DC4441F0AD1}" srcOrd="1" destOrd="0" parTransId="{D52011EC-647E-4550-9046-1223A079088C}" sibTransId="{AF99676F-5510-46A4-B1D6-8D90E6C8B211}"/>
    <dgm:cxn modelId="{766045F8-98C2-4129-AC36-ECAD717DA0EC}" srcId="{C273F7F8-FAF8-4C8F-A576-14C246E02B10}" destId="{E118C980-58ED-4266-A959-41C6AE2EAF2E}" srcOrd="1" destOrd="0" parTransId="{5A07107B-AD7B-4677-AFD6-EF7C1CFB18B8}" sibTransId="{317D8D2A-523D-42EC-8018-736EE829F119}"/>
    <dgm:cxn modelId="{C5F1C350-0124-4457-93E3-516491437AE0}" srcId="{F2D85B75-1CC8-4DCE-A2F5-22341D8A3019}" destId="{87C60BE9-5B46-41E6-96BB-5B02E710F346}" srcOrd="2" destOrd="0" parTransId="{478230E7-7D96-446F-AA03-E2054778375E}" sibTransId="{C63897D7-D199-4167-8462-32FF9293A52F}"/>
    <dgm:cxn modelId="{F7584293-5459-4D78-A501-B2FB6AD8E6DA}" type="presOf" srcId="{EC4E92A2-23E3-473B-9285-8C37833631F5}" destId="{9BDBEB79-A45C-4814-8EDD-F483FE68A89F}" srcOrd="0" destOrd="0" presId="urn:microsoft.com/office/officeart/2005/8/layout/list1"/>
    <dgm:cxn modelId="{C23284B5-8939-47DB-807F-BC42598F32A5}" type="presOf" srcId="{F2D85B75-1CC8-4DCE-A2F5-22341D8A3019}" destId="{694C4D6E-33AF-490C-B225-200088052F8B}" srcOrd="0" destOrd="0" presId="urn:microsoft.com/office/officeart/2005/8/layout/list1"/>
    <dgm:cxn modelId="{A09E7E18-E223-41F2-AB73-81144845109D}" type="presOf" srcId="{C273F7F8-FAF8-4C8F-A576-14C246E02B10}" destId="{5CC4E009-EF23-4B15-A5C3-9A8F6009DFED}" srcOrd="0" destOrd="0" presId="urn:microsoft.com/office/officeart/2005/8/layout/list1"/>
    <dgm:cxn modelId="{3E5328E6-9C35-41E7-973C-C18FE001E56A}" srcId="{F2D85B75-1CC8-4DCE-A2F5-22341D8A3019}" destId="{0BECD789-67D1-487A-AB2B-95EC18262CF6}" srcOrd="3" destOrd="0" parTransId="{B3D23AC8-0070-437B-BDD8-36E19A7F445F}" sibTransId="{31B3C94B-A35A-4EE4-833A-50434E49DEB0}"/>
    <dgm:cxn modelId="{1B5A5814-4408-449F-A365-8FACA5532E49}" type="presOf" srcId="{3EEF8708-FDC2-43CB-8568-05D8DF1FB06A}" destId="{E91BB046-92B6-4B5E-A924-AB2FC2B37630}" srcOrd="0" destOrd="4" presId="urn:microsoft.com/office/officeart/2005/8/layout/list1"/>
    <dgm:cxn modelId="{6F3665B8-CC07-4544-86D3-AA6651E183EF}" srcId="{E118C980-58ED-4266-A959-41C6AE2EAF2E}" destId="{EC4E92A2-23E3-473B-9285-8C37833631F5}" srcOrd="0" destOrd="0" parTransId="{9EDA01FC-1D08-4D98-8958-665196A3E94F}" sibTransId="{396035AB-2035-43A2-B319-B2B629A4C029}"/>
    <dgm:cxn modelId="{B93262F3-1289-40AE-AA01-A8A4E082105F}" type="presParOf" srcId="{5CC4E009-EF23-4B15-A5C3-9A8F6009DFED}" destId="{C9F71793-3006-43A5-B862-5D15AB1E8EB1}" srcOrd="0" destOrd="0" presId="urn:microsoft.com/office/officeart/2005/8/layout/list1"/>
    <dgm:cxn modelId="{DC920057-3691-4707-A1E5-B60AA1E2C0F8}" type="presParOf" srcId="{C9F71793-3006-43A5-B862-5D15AB1E8EB1}" destId="{694C4D6E-33AF-490C-B225-200088052F8B}" srcOrd="0" destOrd="0" presId="urn:microsoft.com/office/officeart/2005/8/layout/list1"/>
    <dgm:cxn modelId="{F3DA1E56-B88A-40BA-B85F-010E78FCCE09}" type="presParOf" srcId="{C9F71793-3006-43A5-B862-5D15AB1E8EB1}" destId="{21ACF08D-7076-4689-B18E-3BA24974AFCA}" srcOrd="1" destOrd="0" presId="urn:microsoft.com/office/officeart/2005/8/layout/list1"/>
    <dgm:cxn modelId="{4F5B5475-E187-493E-9CB7-7451BD58AE86}" type="presParOf" srcId="{5CC4E009-EF23-4B15-A5C3-9A8F6009DFED}" destId="{F925788D-BC05-4935-B170-3C0EE6F8BA27}" srcOrd="1" destOrd="0" presId="urn:microsoft.com/office/officeart/2005/8/layout/list1"/>
    <dgm:cxn modelId="{88809A42-881D-433C-B31A-6CE837DF7E81}" type="presParOf" srcId="{5CC4E009-EF23-4B15-A5C3-9A8F6009DFED}" destId="{E91BB046-92B6-4B5E-A924-AB2FC2B37630}" srcOrd="2" destOrd="0" presId="urn:microsoft.com/office/officeart/2005/8/layout/list1"/>
    <dgm:cxn modelId="{06D68EB5-2283-48ED-8F72-BFD5C3EAB8D1}" type="presParOf" srcId="{5CC4E009-EF23-4B15-A5C3-9A8F6009DFED}" destId="{FB41E4CA-A0E2-4250-9759-D781042198B3}" srcOrd="3" destOrd="0" presId="urn:microsoft.com/office/officeart/2005/8/layout/list1"/>
    <dgm:cxn modelId="{DD4CDF82-C5E7-4B9B-84AA-888E24E8428F}" type="presParOf" srcId="{5CC4E009-EF23-4B15-A5C3-9A8F6009DFED}" destId="{2EBB69DD-6E82-4B9A-AB86-7D1E6C7DDC05}" srcOrd="4" destOrd="0" presId="urn:microsoft.com/office/officeart/2005/8/layout/list1"/>
    <dgm:cxn modelId="{24BE10DA-E918-483C-905E-0F01508E9968}" type="presParOf" srcId="{2EBB69DD-6E82-4B9A-AB86-7D1E6C7DDC05}" destId="{40E2268F-DFCF-44C5-94DE-6599E66B4BD0}" srcOrd="0" destOrd="0" presId="urn:microsoft.com/office/officeart/2005/8/layout/list1"/>
    <dgm:cxn modelId="{3DCDC2C7-7812-4FF9-A4C8-4E938B4E578D}" type="presParOf" srcId="{2EBB69DD-6E82-4B9A-AB86-7D1E6C7DDC05}" destId="{AE5548D1-5136-4444-946E-FD91AEFF4B7C}" srcOrd="1" destOrd="0" presId="urn:microsoft.com/office/officeart/2005/8/layout/list1"/>
    <dgm:cxn modelId="{929BB1AC-496E-419F-AD0E-CB03FC74B198}" type="presParOf" srcId="{5CC4E009-EF23-4B15-A5C3-9A8F6009DFED}" destId="{C9D9069A-93E9-47CE-A4D5-E1CE18C64292}" srcOrd="5" destOrd="0" presId="urn:microsoft.com/office/officeart/2005/8/layout/list1"/>
    <dgm:cxn modelId="{DD8A7167-1897-4137-B435-D7625392D245}" type="presParOf" srcId="{5CC4E009-EF23-4B15-A5C3-9A8F6009DFED}" destId="{9BDBEB79-A45C-4814-8EDD-F483FE68A89F}"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F700D5-C48F-4238-8B1F-9BD0ACF697C1}" type="doc">
      <dgm:prSet loTypeId="urn:microsoft.com/office/officeart/2005/8/layout/cycle6" loCatId="relationship" qsTypeId="urn:microsoft.com/office/officeart/2005/8/quickstyle/simple1" qsCatId="simple" csTypeId="urn:microsoft.com/office/officeart/2005/8/colors/accent5_2" csCatId="accent5" phldr="1"/>
      <dgm:spPr/>
      <dgm:t>
        <a:bodyPr/>
        <a:lstStyle/>
        <a:p>
          <a:endParaRPr lang="en-US"/>
        </a:p>
      </dgm:t>
    </dgm:pt>
    <dgm:pt modelId="{DA76F4F6-1407-4ACA-8C6B-C64D0AD161D2}">
      <dgm:prSet phldrT="[Text]" custT="1"/>
      <dgm:spPr/>
      <dgm:t>
        <a:bodyPr/>
        <a:lstStyle/>
        <a:p>
          <a:r>
            <a:rPr lang="en-US" sz="1400" dirty="0" smtClean="0">
              <a:solidFill>
                <a:schemeClr val="tx1"/>
              </a:solidFill>
              <a:latin typeface="Calibri" pitchFamily="34" charset="0"/>
            </a:rPr>
            <a:t> Locate information organized in groups or categories </a:t>
          </a:r>
        </a:p>
        <a:p>
          <a:r>
            <a:rPr lang="en-US" sz="1400" dirty="0" smtClean="0">
              <a:solidFill>
                <a:schemeClr val="tx1"/>
              </a:solidFill>
              <a:latin typeface="Calibri" pitchFamily="34" charset="0"/>
            </a:rPr>
            <a:t>R5.3</a:t>
          </a:r>
          <a:endParaRPr lang="en-US" sz="1400" dirty="0">
            <a:solidFill>
              <a:schemeClr val="tx1"/>
            </a:solidFill>
          </a:endParaRPr>
        </a:p>
      </dgm:t>
    </dgm:pt>
    <dgm:pt modelId="{E1696E9F-4907-4BF9-B740-FC80D2001F26}" type="parTrans" cxnId="{433733FB-3195-4C27-B800-6B10AC714B5F}">
      <dgm:prSet/>
      <dgm:spPr/>
      <dgm:t>
        <a:bodyPr/>
        <a:lstStyle/>
        <a:p>
          <a:endParaRPr lang="en-US">
            <a:solidFill>
              <a:schemeClr val="tx1"/>
            </a:solidFill>
          </a:endParaRPr>
        </a:p>
      </dgm:t>
    </dgm:pt>
    <dgm:pt modelId="{22463BA8-8F7C-4FEC-B5FD-86D8B9288068}" type="sibTrans" cxnId="{433733FB-3195-4C27-B800-6B10AC714B5F}">
      <dgm:prSet/>
      <dgm:spPr/>
      <dgm:t>
        <a:bodyPr/>
        <a:lstStyle/>
        <a:p>
          <a:endParaRPr lang="en-US">
            <a:solidFill>
              <a:schemeClr val="tx1"/>
            </a:solidFill>
          </a:endParaRPr>
        </a:p>
      </dgm:t>
    </dgm:pt>
    <dgm:pt modelId="{C7B364C8-1BA2-4319-9AA2-208B0BC0678D}">
      <dgm:prSet phldrT="[Text]" custT="1"/>
      <dgm:spPr/>
      <dgm:t>
        <a:bodyPr/>
        <a:lstStyle/>
        <a:p>
          <a:r>
            <a:rPr lang="en-US" sz="1400" dirty="0" smtClean="0">
              <a:solidFill>
                <a:schemeClr val="tx1"/>
              </a:solidFill>
              <a:latin typeface="Calibri" pitchFamily="34" charset="0"/>
            </a:rPr>
            <a:t>Find a word or number in an alphabetical, numeric or other ordered listing </a:t>
          </a:r>
        </a:p>
        <a:p>
          <a:r>
            <a:rPr lang="en-US" sz="1400" dirty="0" smtClean="0">
              <a:solidFill>
                <a:schemeClr val="tx1"/>
              </a:solidFill>
              <a:latin typeface="Calibri" pitchFamily="34" charset="0"/>
            </a:rPr>
            <a:t>R5.1</a:t>
          </a:r>
          <a:endParaRPr lang="en-US" sz="1400" dirty="0">
            <a:solidFill>
              <a:schemeClr val="tx1"/>
            </a:solidFill>
            <a:latin typeface="Calibri" pitchFamily="34" charset="0"/>
          </a:endParaRPr>
        </a:p>
      </dgm:t>
    </dgm:pt>
    <dgm:pt modelId="{A16C9628-9024-4888-B596-2309D2F08CBF}" type="parTrans" cxnId="{743AC9F5-243D-4651-BEAD-30DA61492887}">
      <dgm:prSet/>
      <dgm:spPr/>
      <dgm:t>
        <a:bodyPr/>
        <a:lstStyle/>
        <a:p>
          <a:endParaRPr lang="en-US">
            <a:solidFill>
              <a:schemeClr val="tx1"/>
            </a:solidFill>
          </a:endParaRPr>
        </a:p>
      </dgm:t>
    </dgm:pt>
    <dgm:pt modelId="{8D00A56C-E9BD-4FC1-B0B7-8335E1BC2F64}" type="sibTrans" cxnId="{743AC9F5-243D-4651-BEAD-30DA61492887}">
      <dgm:prSet/>
      <dgm:spPr/>
      <dgm:t>
        <a:bodyPr/>
        <a:lstStyle/>
        <a:p>
          <a:endParaRPr lang="en-US">
            <a:solidFill>
              <a:schemeClr val="tx1"/>
            </a:solidFill>
          </a:endParaRPr>
        </a:p>
      </dgm:t>
    </dgm:pt>
    <dgm:pt modelId="{EB495A06-EDB4-4106-8607-7F69B8AEDCFC}">
      <dgm:prSet phldrT="[Text]" custT="1"/>
      <dgm:spPr/>
      <dgm:t>
        <a:bodyPr/>
        <a:lstStyle/>
        <a:p>
          <a:r>
            <a:rPr lang="en-US" sz="1400" dirty="0" smtClean="0">
              <a:solidFill>
                <a:schemeClr val="tx1"/>
              </a:solidFill>
              <a:latin typeface="Calibri" pitchFamily="34" charset="0"/>
            </a:rPr>
            <a:t>Scan simple text to find specific information </a:t>
          </a:r>
        </a:p>
        <a:p>
          <a:r>
            <a:rPr lang="en-US" sz="1400" dirty="0" smtClean="0">
              <a:solidFill>
                <a:schemeClr val="tx1"/>
              </a:solidFill>
              <a:latin typeface="Calibri" pitchFamily="34" charset="0"/>
            </a:rPr>
            <a:t>R6.2</a:t>
          </a:r>
          <a:endParaRPr lang="en-US" sz="1400" dirty="0">
            <a:solidFill>
              <a:schemeClr val="tx1"/>
            </a:solidFill>
            <a:latin typeface="Calibri" pitchFamily="34" charset="0"/>
          </a:endParaRPr>
        </a:p>
      </dgm:t>
    </dgm:pt>
    <dgm:pt modelId="{5620C564-CE57-4649-9548-FC0F5C520C26}" type="parTrans" cxnId="{94268EE2-1901-4639-9FB8-4698FEB83C70}">
      <dgm:prSet/>
      <dgm:spPr/>
      <dgm:t>
        <a:bodyPr/>
        <a:lstStyle/>
        <a:p>
          <a:endParaRPr lang="en-US">
            <a:solidFill>
              <a:schemeClr val="tx1"/>
            </a:solidFill>
          </a:endParaRPr>
        </a:p>
      </dgm:t>
    </dgm:pt>
    <dgm:pt modelId="{85279913-BD20-4A8B-BC45-5FE10CBD2FF4}" type="sibTrans" cxnId="{94268EE2-1901-4639-9FB8-4698FEB83C70}">
      <dgm:prSet/>
      <dgm:spPr/>
      <dgm:t>
        <a:bodyPr/>
        <a:lstStyle/>
        <a:p>
          <a:endParaRPr lang="en-US">
            <a:solidFill>
              <a:schemeClr val="tx1"/>
            </a:solidFill>
          </a:endParaRPr>
        </a:p>
      </dgm:t>
    </dgm:pt>
    <dgm:pt modelId="{DCEE7D75-CA81-4491-AB4F-FDF7107BEA63}">
      <dgm:prSet phldrT="[Text]" custT="1"/>
      <dgm:spPr/>
      <dgm:t>
        <a:bodyPr/>
        <a:lstStyle/>
        <a:p>
          <a:r>
            <a:rPr lang="en-US" sz="1400" dirty="0" smtClean="0">
              <a:solidFill>
                <a:schemeClr val="tx1"/>
              </a:solidFill>
              <a:latin typeface="Calibri" pitchFamily="34" charset="0"/>
            </a:rPr>
            <a:t>Use supporting illustrations to interpret text </a:t>
          </a:r>
        </a:p>
        <a:p>
          <a:r>
            <a:rPr lang="en-US" sz="1400" dirty="0" smtClean="0">
              <a:solidFill>
                <a:schemeClr val="tx1"/>
              </a:solidFill>
              <a:latin typeface="Calibri" pitchFamily="34" charset="0"/>
            </a:rPr>
            <a:t>R3.12</a:t>
          </a:r>
          <a:endParaRPr lang="en-US" sz="1400" dirty="0">
            <a:solidFill>
              <a:schemeClr val="tx1"/>
            </a:solidFill>
            <a:latin typeface="Calibri" pitchFamily="34" charset="0"/>
          </a:endParaRPr>
        </a:p>
      </dgm:t>
    </dgm:pt>
    <dgm:pt modelId="{66C1EC83-B5F1-4394-AEAB-97FD5CD6B879}" type="parTrans" cxnId="{6868018D-E983-43EC-9107-4F65B248DD6B}">
      <dgm:prSet/>
      <dgm:spPr/>
      <dgm:t>
        <a:bodyPr/>
        <a:lstStyle/>
        <a:p>
          <a:endParaRPr lang="en-US">
            <a:solidFill>
              <a:schemeClr val="tx1"/>
            </a:solidFill>
          </a:endParaRPr>
        </a:p>
      </dgm:t>
    </dgm:pt>
    <dgm:pt modelId="{BAE82690-4DA0-4D94-BA44-F8FDDC76D045}" type="sibTrans" cxnId="{6868018D-E983-43EC-9107-4F65B248DD6B}">
      <dgm:prSet/>
      <dgm:spPr/>
      <dgm:t>
        <a:bodyPr/>
        <a:lstStyle/>
        <a:p>
          <a:endParaRPr lang="en-US">
            <a:solidFill>
              <a:schemeClr val="tx1"/>
            </a:solidFill>
          </a:endParaRPr>
        </a:p>
      </dgm:t>
    </dgm:pt>
    <dgm:pt modelId="{773A45F1-001A-48CA-8229-ACFF1442A450}">
      <dgm:prSet phldrT="[Text]" custT="1"/>
      <dgm:spPr/>
      <dgm:t>
        <a:bodyPr/>
        <a:lstStyle/>
        <a:p>
          <a:r>
            <a:rPr lang="en-US" sz="1400" dirty="0" smtClean="0">
              <a:solidFill>
                <a:schemeClr val="tx1"/>
              </a:solidFill>
              <a:latin typeface="Calibri" pitchFamily="34" charset="0"/>
            </a:rPr>
            <a:t> Use capitalization as a clue to interpret words </a:t>
          </a:r>
        </a:p>
        <a:p>
          <a:r>
            <a:rPr lang="en-US" sz="1400" dirty="0" smtClean="0">
              <a:solidFill>
                <a:schemeClr val="tx1"/>
              </a:solidFill>
              <a:latin typeface="Calibri" pitchFamily="34" charset="0"/>
            </a:rPr>
            <a:t>R2.4</a:t>
          </a:r>
          <a:endParaRPr lang="en-US" sz="1400" dirty="0">
            <a:solidFill>
              <a:schemeClr val="tx1"/>
            </a:solidFill>
            <a:latin typeface="Calibri" pitchFamily="34" charset="0"/>
          </a:endParaRPr>
        </a:p>
      </dgm:t>
    </dgm:pt>
    <dgm:pt modelId="{4C0D1596-D843-423B-BC8A-669E817D8AE5}" type="parTrans" cxnId="{E65A8931-C542-4773-A88C-AD23369A9FD2}">
      <dgm:prSet/>
      <dgm:spPr/>
      <dgm:t>
        <a:bodyPr/>
        <a:lstStyle/>
        <a:p>
          <a:endParaRPr lang="en-US">
            <a:solidFill>
              <a:schemeClr val="tx1"/>
            </a:solidFill>
          </a:endParaRPr>
        </a:p>
      </dgm:t>
    </dgm:pt>
    <dgm:pt modelId="{D4F07E3C-B365-4668-ABCC-56DCD0F2D344}" type="sibTrans" cxnId="{E65A8931-C542-4773-A88C-AD23369A9FD2}">
      <dgm:prSet/>
      <dgm:spPr/>
      <dgm:t>
        <a:bodyPr/>
        <a:lstStyle/>
        <a:p>
          <a:endParaRPr lang="en-US">
            <a:solidFill>
              <a:schemeClr val="tx1"/>
            </a:solidFill>
          </a:endParaRPr>
        </a:p>
      </dgm:t>
    </dgm:pt>
    <dgm:pt modelId="{8E53FEAF-783B-403C-A56F-D6BB53154C63}" type="pres">
      <dgm:prSet presAssocID="{90F700D5-C48F-4238-8B1F-9BD0ACF697C1}" presName="cycle" presStyleCnt="0">
        <dgm:presLayoutVars>
          <dgm:dir/>
          <dgm:resizeHandles val="exact"/>
        </dgm:presLayoutVars>
      </dgm:prSet>
      <dgm:spPr/>
      <dgm:t>
        <a:bodyPr/>
        <a:lstStyle/>
        <a:p>
          <a:endParaRPr lang="en-US"/>
        </a:p>
      </dgm:t>
    </dgm:pt>
    <dgm:pt modelId="{4A5E003B-3A77-4C73-817D-A94C193963D1}" type="pres">
      <dgm:prSet presAssocID="{DA76F4F6-1407-4ACA-8C6B-C64D0AD161D2}" presName="node" presStyleLbl="node1" presStyleIdx="0" presStyleCnt="5">
        <dgm:presLayoutVars>
          <dgm:bulletEnabled val="1"/>
        </dgm:presLayoutVars>
      </dgm:prSet>
      <dgm:spPr/>
      <dgm:t>
        <a:bodyPr/>
        <a:lstStyle/>
        <a:p>
          <a:endParaRPr lang="en-US"/>
        </a:p>
      </dgm:t>
    </dgm:pt>
    <dgm:pt modelId="{436CCFF6-0784-4CAA-A966-B7593378A3E5}" type="pres">
      <dgm:prSet presAssocID="{DA76F4F6-1407-4ACA-8C6B-C64D0AD161D2}" presName="spNode" presStyleCnt="0"/>
      <dgm:spPr/>
      <dgm:t>
        <a:bodyPr/>
        <a:lstStyle/>
        <a:p>
          <a:endParaRPr lang="en-US"/>
        </a:p>
      </dgm:t>
    </dgm:pt>
    <dgm:pt modelId="{ABB6394D-4499-4E7C-9889-6E5DF78970DC}" type="pres">
      <dgm:prSet presAssocID="{22463BA8-8F7C-4FEC-B5FD-86D8B9288068}" presName="sibTrans" presStyleLbl="sibTrans1D1" presStyleIdx="0" presStyleCnt="5"/>
      <dgm:spPr/>
      <dgm:t>
        <a:bodyPr/>
        <a:lstStyle/>
        <a:p>
          <a:endParaRPr lang="en-US"/>
        </a:p>
      </dgm:t>
    </dgm:pt>
    <dgm:pt modelId="{A040DD65-0F54-4739-B4B8-21DE2B4CC849}" type="pres">
      <dgm:prSet presAssocID="{C7B364C8-1BA2-4319-9AA2-208B0BC0678D}" presName="node" presStyleLbl="node1" presStyleIdx="1" presStyleCnt="5" custScaleX="108469">
        <dgm:presLayoutVars>
          <dgm:bulletEnabled val="1"/>
        </dgm:presLayoutVars>
      </dgm:prSet>
      <dgm:spPr/>
      <dgm:t>
        <a:bodyPr/>
        <a:lstStyle/>
        <a:p>
          <a:endParaRPr lang="en-US"/>
        </a:p>
      </dgm:t>
    </dgm:pt>
    <dgm:pt modelId="{D52C72E9-577D-48EC-B840-5B91BBC3BC8A}" type="pres">
      <dgm:prSet presAssocID="{C7B364C8-1BA2-4319-9AA2-208B0BC0678D}" presName="spNode" presStyleCnt="0"/>
      <dgm:spPr/>
      <dgm:t>
        <a:bodyPr/>
        <a:lstStyle/>
        <a:p>
          <a:endParaRPr lang="en-US"/>
        </a:p>
      </dgm:t>
    </dgm:pt>
    <dgm:pt modelId="{4264D275-EF8D-4CE0-8126-FA27DE30076E}" type="pres">
      <dgm:prSet presAssocID="{8D00A56C-E9BD-4FC1-B0B7-8335E1BC2F64}" presName="sibTrans" presStyleLbl="sibTrans1D1" presStyleIdx="1" presStyleCnt="5"/>
      <dgm:spPr/>
      <dgm:t>
        <a:bodyPr/>
        <a:lstStyle/>
        <a:p>
          <a:endParaRPr lang="en-US"/>
        </a:p>
      </dgm:t>
    </dgm:pt>
    <dgm:pt modelId="{FD0574B8-1952-4326-8F87-B1CC81D93C80}" type="pres">
      <dgm:prSet presAssocID="{EB495A06-EDB4-4106-8607-7F69B8AEDCFC}" presName="node" presStyleLbl="node1" presStyleIdx="2" presStyleCnt="5">
        <dgm:presLayoutVars>
          <dgm:bulletEnabled val="1"/>
        </dgm:presLayoutVars>
      </dgm:prSet>
      <dgm:spPr/>
      <dgm:t>
        <a:bodyPr/>
        <a:lstStyle/>
        <a:p>
          <a:endParaRPr lang="en-US"/>
        </a:p>
      </dgm:t>
    </dgm:pt>
    <dgm:pt modelId="{FE707B1A-DCD9-48DA-953F-6115DA316582}" type="pres">
      <dgm:prSet presAssocID="{EB495A06-EDB4-4106-8607-7F69B8AEDCFC}" presName="spNode" presStyleCnt="0"/>
      <dgm:spPr/>
      <dgm:t>
        <a:bodyPr/>
        <a:lstStyle/>
        <a:p>
          <a:endParaRPr lang="en-US"/>
        </a:p>
      </dgm:t>
    </dgm:pt>
    <dgm:pt modelId="{A8A8A5C1-D2D9-4169-9E96-CE030A04D438}" type="pres">
      <dgm:prSet presAssocID="{85279913-BD20-4A8B-BC45-5FE10CBD2FF4}" presName="sibTrans" presStyleLbl="sibTrans1D1" presStyleIdx="2" presStyleCnt="5"/>
      <dgm:spPr/>
      <dgm:t>
        <a:bodyPr/>
        <a:lstStyle/>
        <a:p>
          <a:endParaRPr lang="en-US"/>
        </a:p>
      </dgm:t>
    </dgm:pt>
    <dgm:pt modelId="{FF768CE2-257C-44EF-82C3-647FE74AF92D}" type="pres">
      <dgm:prSet presAssocID="{DCEE7D75-CA81-4491-AB4F-FDF7107BEA63}" presName="node" presStyleLbl="node1" presStyleIdx="3" presStyleCnt="5">
        <dgm:presLayoutVars>
          <dgm:bulletEnabled val="1"/>
        </dgm:presLayoutVars>
      </dgm:prSet>
      <dgm:spPr/>
      <dgm:t>
        <a:bodyPr/>
        <a:lstStyle/>
        <a:p>
          <a:endParaRPr lang="en-US"/>
        </a:p>
      </dgm:t>
    </dgm:pt>
    <dgm:pt modelId="{CAE97E19-A0CF-4BA0-A673-BFC97619BDEB}" type="pres">
      <dgm:prSet presAssocID="{DCEE7D75-CA81-4491-AB4F-FDF7107BEA63}" presName="spNode" presStyleCnt="0"/>
      <dgm:spPr/>
      <dgm:t>
        <a:bodyPr/>
        <a:lstStyle/>
        <a:p>
          <a:endParaRPr lang="en-US"/>
        </a:p>
      </dgm:t>
    </dgm:pt>
    <dgm:pt modelId="{6D3CEADD-AD80-4251-A816-EEBBAE37788B}" type="pres">
      <dgm:prSet presAssocID="{BAE82690-4DA0-4D94-BA44-F8FDDC76D045}" presName="sibTrans" presStyleLbl="sibTrans1D1" presStyleIdx="3" presStyleCnt="5"/>
      <dgm:spPr/>
      <dgm:t>
        <a:bodyPr/>
        <a:lstStyle/>
        <a:p>
          <a:endParaRPr lang="en-US"/>
        </a:p>
      </dgm:t>
    </dgm:pt>
    <dgm:pt modelId="{570176EA-A22B-4A5D-AEE3-8671B5BF9538}" type="pres">
      <dgm:prSet presAssocID="{773A45F1-001A-48CA-8229-ACFF1442A450}" presName="node" presStyleLbl="node1" presStyleIdx="4" presStyleCnt="5">
        <dgm:presLayoutVars>
          <dgm:bulletEnabled val="1"/>
        </dgm:presLayoutVars>
      </dgm:prSet>
      <dgm:spPr/>
      <dgm:t>
        <a:bodyPr/>
        <a:lstStyle/>
        <a:p>
          <a:endParaRPr lang="en-US"/>
        </a:p>
      </dgm:t>
    </dgm:pt>
    <dgm:pt modelId="{CCFC49FB-A773-42AE-834C-54B5748D56EC}" type="pres">
      <dgm:prSet presAssocID="{773A45F1-001A-48CA-8229-ACFF1442A450}" presName="spNode" presStyleCnt="0"/>
      <dgm:spPr/>
      <dgm:t>
        <a:bodyPr/>
        <a:lstStyle/>
        <a:p>
          <a:endParaRPr lang="en-US"/>
        </a:p>
      </dgm:t>
    </dgm:pt>
    <dgm:pt modelId="{BFB77DE8-3455-44C8-8380-66390E1557F9}" type="pres">
      <dgm:prSet presAssocID="{D4F07E3C-B365-4668-ABCC-56DCD0F2D344}" presName="sibTrans" presStyleLbl="sibTrans1D1" presStyleIdx="4" presStyleCnt="5"/>
      <dgm:spPr/>
      <dgm:t>
        <a:bodyPr/>
        <a:lstStyle/>
        <a:p>
          <a:endParaRPr lang="en-US"/>
        </a:p>
      </dgm:t>
    </dgm:pt>
  </dgm:ptLst>
  <dgm:cxnLst>
    <dgm:cxn modelId="{433733FB-3195-4C27-B800-6B10AC714B5F}" srcId="{90F700D5-C48F-4238-8B1F-9BD0ACF697C1}" destId="{DA76F4F6-1407-4ACA-8C6B-C64D0AD161D2}" srcOrd="0" destOrd="0" parTransId="{E1696E9F-4907-4BF9-B740-FC80D2001F26}" sibTransId="{22463BA8-8F7C-4FEC-B5FD-86D8B9288068}"/>
    <dgm:cxn modelId="{A333AAF3-A9DC-4360-944C-EEE8528953AC}" type="presOf" srcId="{BAE82690-4DA0-4D94-BA44-F8FDDC76D045}" destId="{6D3CEADD-AD80-4251-A816-EEBBAE37788B}" srcOrd="0" destOrd="0" presId="urn:microsoft.com/office/officeart/2005/8/layout/cycle6"/>
    <dgm:cxn modelId="{B83F0B83-A8F3-4741-A9BB-756A76D258F5}" type="presOf" srcId="{8D00A56C-E9BD-4FC1-B0B7-8335E1BC2F64}" destId="{4264D275-EF8D-4CE0-8126-FA27DE30076E}" srcOrd="0" destOrd="0" presId="urn:microsoft.com/office/officeart/2005/8/layout/cycle6"/>
    <dgm:cxn modelId="{743AC9F5-243D-4651-BEAD-30DA61492887}" srcId="{90F700D5-C48F-4238-8B1F-9BD0ACF697C1}" destId="{C7B364C8-1BA2-4319-9AA2-208B0BC0678D}" srcOrd="1" destOrd="0" parTransId="{A16C9628-9024-4888-B596-2309D2F08CBF}" sibTransId="{8D00A56C-E9BD-4FC1-B0B7-8335E1BC2F64}"/>
    <dgm:cxn modelId="{6F7846AB-3D77-4423-851C-4E54572608C6}" type="presOf" srcId="{DCEE7D75-CA81-4491-AB4F-FDF7107BEA63}" destId="{FF768CE2-257C-44EF-82C3-647FE74AF92D}" srcOrd="0" destOrd="0" presId="urn:microsoft.com/office/officeart/2005/8/layout/cycle6"/>
    <dgm:cxn modelId="{E65A8931-C542-4773-A88C-AD23369A9FD2}" srcId="{90F700D5-C48F-4238-8B1F-9BD0ACF697C1}" destId="{773A45F1-001A-48CA-8229-ACFF1442A450}" srcOrd="4" destOrd="0" parTransId="{4C0D1596-D843-423B-BC8A-669E817D8AE5}" sibTransId="{D4F07E3C-B365-4668-ABCC-56DCD0F2D344}"/>
    <dgm:cxn modelId="{2D8B02A9-D693-4C26-8CE8-67B0D46754EB}" type="presOf" srcId="{85279913-BD20-4A8B-BC45-5FE10CBD2FF4}" destId="{A8A8A5C1-D2D9-4169-9E96-CE030A04D438}" srcOrd="0" destOrd="0" presId="urn:microsoft.com/office/officeart/2005/8/layout/cycle6"/>
    <dgm:cxn modelId="{935B50D9-0F49-431F-854E-1F3123436F25}" type="presOf" srcId="{DA76F4F6-1407-4ACA-8C6B-C64D0AD161D2}" destId="{4A5E003B-3A77-4C73-817D-A94C193963D1}" srcOrd="0" destOrd="0" presId="urn:microsoft.com/office/officeart/2005/8/layout/cycle6"/>
    <dgm:cxn modelId="{689D9F70-D9E8-4873-AB9B-730FEA84C9A6}" type="presOf" srcId="{90F700D5-C48F-4238-8B1F-9BD0ACF697C1}" destId="{8E53FEAF-783B-403C-A56F-D6BB53154C63}" srcOrd="0" destOrd="0" presId="urn:microsoft.com/office/officeart/2005/8/layout/cycle6"/>
    <dgm:cxn modelId="{F5679D4D-96A8-4A5D-961D-E0BEDE42B30D}" type="presOf" srcId="{C7B364C8-1BA2-4319-9AA2-208B0BC0678D}" destId="{A040DD65-0F54-4739-B4B8-21DE2B4CC849}" srcOrd="0" destOrd="0" presId="urn:microsoft.com/office/officeart/2005/8/layout/cycle6"/>
    <dgm:cxn modelId="{6868018D-E983-43EC-9107-4F65B248DD6B}" srcId="{90F700D5-C48F-4238-8B1F-9BD0ACF697C1}" destId="{DCEE7D75-CA81-4491-AB4F-FDF7107BEA63}" srcOrd="3" destOrd="0" parTransId="{66C1EC83-B5F1-4394-AEAB-97FD5CD6B879}" sibTransId="{BAE82690-4DA0-4D94-BA44-F8FDDC76D045}"/>
    <dgm:cxn modelId="{FCF89FA2-67B2-4792-8E53-B02DB6ADA1D6}" type="presOf" srcId="{773A45F1-001A-48CA-8229-ACFF1442A450}" destId="{570176EA-A22B-4A5D-AEE3-8671B5BF9538}" srcOrd="0" destOrd="0" presId="urn:microsoft.com/office/officeart/2005/8/layout/cycle6"/>
    <dgm:cxn modelId="{1DDFAEBA-8577-4B33-A395-36B462D03EDA}" type="presOf" srcId="{EB495A06-EDB4-4106-8607-7F69B8AEDCFC}" destId="{FD0574B8-1952-4326-8F87-B1CC81D93C80}" srcOrd="0" destOrd="0" presId="urn:microsoft.com/office/officeart/2005/8/layout/cycle6"/>
    <dgm:cxn modelId="{94268EE2-1901-4639-9FB8-4698FEB83C70}" srcId="{90F700D5-C48F-4238-8B1F-9BD0ACF697C1}" destId="{EB495A06-EDB4-4106-8607-7F69B8AEDCFC}" srcOrd="2" destOrd="0" parTransId="{5620C564-CE57-4649-9548-FC0F5C520C26}" sibTransId="{85279913-BD20-4A8B-BC45-5FE10CBD2FF4}"/>
    <dgm:cxn modelId="{A52C960F-B7AE-4C6B-A39C-8C92B00CF624}" type="presOf" srcId="{D4F07E3C-B365-4668-ABCC-56DCD0F2D344}" destId="{BFB77DE8-3455-44C8-8380-66390E1557F9}" srcOrd="0" destOrd="0" presId="urn:microsoft.com/office/officeart/2005/8/layout/cycle6"/>
    <dgm:cxn modelId="{36F92598-DD0A-459A-B9A1-CA556AEFBF3B}" type="presOf" srcId="{22463BA8-8F7C-4FEC-B5FD-86D8B9288068}" destId="{ABB6394D-4499-4E7C-9889-6E5DF78970DC}" srcOrd="0" destOrd="0" presId="urn:microsoft.com/office/officeart/2005/8/layout/cycle6"/>
    <dgm:cxn modelId="{D9149E4E-4FBE-4D4A-AFBA-FDD8D8B988A3}" type="presParOf" srcId="{8E53FEAF-783B-403C-A56F-D6BB53154C63}" destId="{4A5E003B-3A77-4C73-817D-A94C193963D1}" srcOrd="0" destOrd="0" presId="urn:microsoft.com/office/officeart/2005/8/layout/cycle6"/>
    <dgm:cxn modelId="{27755AFC-2F02-47A4-B7A5-2DC6FC8AEE8E}" type="presParOf" srcId="{8E53FEAF-783B-403C-A56F-D6BB53154C63}" destId="{436CCFF6-0784-4CAA-A966-B7593378A3E5}" srcOrd="1" destOrd="0" presId="urn:microsoft.com/office/officeart/2005/8/layout/cycle6"/>
    <dgm:cxn modelId="{F2982CDB-4655-4C6E-A323-144D08868E29}" type="presParOf" srcId="{8E53FEAF-783B-403C-A56F-D6BB53154C63}" destId="{ABB6394D-4499-4E7C-9889-6E5DF78970DC}" srcOrd="2" destOrd="0" presId="urn:microsoft.com/office/officeart/2005/8/layout/cycle6"/>
    <dgm:cxn modelId="{D794077E-19F8-4A1B-9108-06B62F9B0501}" type="presParOf" srcId="{8E53FEAF-783B-403C-A56F-D6BB53154C63}" destId="{A040DD65-0F54-4739-B4B8-21DE2B4CC849}" srcOrd="3" destOrd="0" presId="urn:microsoft.com/office/officeart/2005/8/layout/cycle6"/>
    <dgm:cxn modelId="{E1C62790-8347-48EE-824D-74C8F894E4D0}" type="presParOf" srcId="{8E53FEAF-783B-403C-A56F-D6BB53154C63}" destId="{D52C72E9-577D-48EC-B840-5B91BBC3BC8A}" srcOrd="4" destOrd="0" presId="urn:microsoft.com/office/officeart/2005/8/layout/cycle6"/>
    <dgm:cxn modelId="{197FC301-6BD2-415E-8CA0-911F65261794}" type="presParOf" srcId="{8E53FEAF-783B-403C-A56F-D6BB53154C63}" destId="{4264D275-EF8D-4CE0-8126-FA27DE30076E}" srcOrd="5" destOrd="0" presId="urn:microsoft.com/office/officeart/2005/8/layout/cycle6"/>
    <dgm:cxn modelId="{D244B34B-0685-4BFE-AB2C-A7B72AA32DD5}" type="presParOf" srcId="{8E53FEAF-783B-403C-A56F-D6BB53154C63}" destId="{FD0574B8-1952-4326-8F87-B1CC81D93C80}" srcOrd="6" destOrd="0" presId="urn:microsoft.com/office/officeart/2005/8/layout/cycle6"/>
    <dgm:cxn modelId="{28980E1C-4304-4E5E-937E-43FC2CB6546C}" type="presParOf" srcId="{8E53FEAF-783B-403C-A56F-D6BB53154C63}" destId="{FE707B1A-DCD9-48DA-953F-6115DA316582}" srcOrd="7" destOrd="0" presId="urn:microsoft.com/office/officeart/2005/8/layout/cycle6"/>
    <dgm:cxn modelId="{740795B2-37CC-4897-9FC1-67D74A318259}" type="presParOf" srcId="{8E53FEAF-783B-403C-A56F-D6BB53154C63}" destId="{A8A8A5C1-D2D9-4169-9E96-CE030A04D438}" srcOrd="8" destOrd="0" presId="urn:microsoft.com/office/officeart/2005/8/layout/cycle6"/>
    <dgm:cxn modelId="{FD5F8714-6216-423E-867F-3EF35A82B3C6}" type="presParOf" srcId="{8E53FEAF-783B-403C-A56F-D6BB53154C63}" destId="{FF768CE2-257C-44EF-82C3-647FE74AF92D}" srcOrd="9" destOrd="0" presId="urn:microsoft.com/office/officeart/2005/8/layout/cycle6"/>
    <dgm:cxn modelId="{43F03E76-1DF0-4957-AB4F-6CA663040CDD}" type="presParOf" srcId="{8E53FEAF-783B-403C-A56F-D6BB53154C63}" destId="{CAE97E19-A0CF-4BA0-A673-BFC97619BDEB}" srcOrd="10" destOrd="0" presId="urn:microsoft.com/office/officeart/2005/8/layout/cycle6"/>
    <dgm:cxn modelId="{A4C73D18-6D7F-47D0-8424-4FDFBCF21BE4}" type="presParOf" srcId="{8E53FEAF-783B-403C-A56F-D6BB53154C63}" destId="{6D3CEADD-AD80-4251-A816-EEBBAE37788B}" srcOrd="11" destOrd="0" presId="urn:microsoft.com/office/officeart/2005/8/layout/cycle6"/>
    <dgm:cxn modelId="{E7BAAAB3-E15A-47AA-A2C7-02CBFA80924D}" type="presParOf" srcId="{8E53FEAF-783B-403C-A56F-D6BB53154C63}" destId="{570176EA-A22B-4A5D-AEE3-8671B5BF9538}" srcOrd="12" destOrd="0" presId="urn:microsoft.com/office/officeart/2005/8/layout/cycle6"/>
    <dgm:cxn modelId="{8BAD988C-7BE7-431A-A14A-25EA08E1CDBB}" type="presParOf" srcId="{8E53FEAF-783B-403C-A56F-D6BB53154C63}" destId="{CCFC49FB-A773-42AE-834C-54B5748D56EC}" srcOrd="13" destOrd="0" presId="urn:microsoft.com/office/officeart/2005/8/layout/cycle6"/>
    <dgm:cxn modelId="{722947DF-2ABC-4510-B205-81EDA8F0CCCE}" type="presParOf" srcId="{8E53FEAF-783B-403C-A56F-D6BB53154C63}" destId="{BFB77DE8-3455-44C8-8380-66390E1557F9}"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572DDB-1DBC-462F-BBAF-E28727480240}" type="doc">
      <dgm:prSet loTypeId="urn:microsoft.com/office/officeart/2005/8/layout/cycle6" loCatId="relationship" qsTypeId="urn:microsoft.com/office/officeart/2005/8/quickstyle/simple5" qsCatId="simple" csTypeId="urn:microsoft.com/office/officeart/2005/8/colors/colorful1" csCatId="colorful" phldr="1"/>
      <dgm:spPr/>
      <dgm:t>
        <a:bodyPr/>
        <a:lstStyle/>
        <a:p>
          <a:endParaRPr lang="en-US"/>
        </a:p>
      </dgm:t>
    </dgm:pt>
    <dgm:pt modelId="{FC720495-2972-4668-9D69-B71ACE800C25}">
      <dgm:prSet phldrT="[Text]" custT="1"/>
      <dgm:spPr/>
      <dgm:t>
        <a:bodyPr/>
        <a:lstStyle/>
        <a:p>
          <a:pPr algn="ctr"/>
          <a:r>
            <a:rPr lang="en-US" sz="1600" b="1" dirty="0">
              <a:solidFill>
                <a:schemeClr val="tx1"/>
              </a:solidFill>
            </a:rPr>
            <a:t>Competency</a:t>
          </a:r>
        </a:p>
        <a:p>
          <a:pPr algn="ctr"/>
          <a:r>
            <a:rPr lang="en-US" sz="1200" dirty="0">
              <a:solidFill>
                <a:schemeClr val="tx1"/>
              </a:solidFill>
            </a:rPr>
            <a:t>A measurable learning objective </a:t>
          </a:r>
          <a:r>
            <a:rPr lang="en-US" sz="1200" dirty="0" smtClean="0">
              <a:solidFill>
                <a:schemeClr val="tx1"/>
              </a:solidFill>
            </a:rPr>
            <a:t>in </a:t>
          </a:r>
          <a:r>
            <a:rPr lang="en-US" sz="1200" dirty="0">
              <a:solidFill>
                <a:schemeClr val="tx1"/>
              </a:solidFill>
            </a:rPr>
            <a:t>a functional life skills context. </a:t>
          </a:r>
          <a:endParaRPr lang="en-US" sz="1200" b="1" dirty="0">
            <a:solidFill>
              <a:schemeClr val="tx1"/>
            </a:solidFill>
          </a:endParaRPr>
        </a:p>
      </dgm:t>
    </dgm:pt>
    <dgm:pt modelId="{613D6C87-FCE9-40D1-8A46-A9C1EF448B5C}" type="parTrans" cxnId="{DF5E574A-E697-420F-8530-984025172F9E}">
      <dgm:prSet/>
      <dgm:spPr/>
      <dgm:t>
        <a:bodyPr/>
        <a:lstStyle/>
        <a:p>
          <a:endParaRPr lang="en-US"/>
        </a:p>
      </dgm:t>
    </dgm:pt>
    <dgm:pt modelId="{3BE6AD2F-170D-41DB-AAE5-6877A3D662F8}" type="sibTrans" cxnId="{DF5E574A-E697-420F-8530-984025172F9E}">
      <dgm:prSet/>
      <dgm:spPr/>
      <dgm:t>
        <a:bodyPr/>
        <a:lstStyle/>
        <a:p>
          <a:endParaRPr lang="en-US"/>
        </a:p>
      </dgm:t>
    </dgm:pt>
    <dgm:pt modelId="{35AD47AF-BF15-472F-82A1-7A8D360C22CB}">
      <dgm:prSet phldrT="[Text]" custT="1"/>
      <dgm:spPr/>
      <dgm:t>
        <a:bodyPr/>
        <a:lstStyle/>
        <a:p>
          <a:pPr algn="ctr"/>
          <a:r>
            <a:rPr lang="en-US" sz="1600" b="1" dirty="0">
              <a:solidFill>
                <a:schemeClr val="tx1"/>
              </a:solidFill>
            </a:rPr>
            <a:t>Basic Skills Content </a:t>
          </a:r>
          <a:r>
            <a:rPr lang="en-US" sz="1600" b="1" dirty="0" smtClean="0">
              <a:solidFill>
                <a:schemeClr val="tx1"/>
              </a:solidFill>
            </a:rPr>
            <a:t>Standards</a:t>
          </a:r>
          <a:endParaRPr lang="en-US" sz="1600" b="1" dirty="0">
            <a:solidFill>
              <a:schemeClr val="tx1"/>
            </a:solidFill>
          </a:endParaRPr>
        </a:p>
        <a:p>
          <a:pPr algn="ctr"/>
          <a:r>
            <a:rPr lang="en-US" sz="1200" dirty="0" smtClean="0">
              <a:solidFill>
                <a:schemeClr val="tx1"/>
              </a:solidFill>
            </a:rPr>
            <a:t>are the underlying academic skills students </a:t>
          </a:r>
          <a:r>
            <a:rPr lang="en-US" sz="1200" dirty="0">
              <a:solidFill>
                <a:schemeClr val="tx1"/>
              </a:solidFill>
            </a:rPr>
            <a:t>need to be successful in mastering </a:t>
          </a:r>
          <a:r>
            <a:rPr lang="en-US" sz="1200" dirty="0" smtClean="0">
              <a:solidFill>
                <a:schemeClr val="tx1"/>
              </a:solidFill>
            </a:rPr>
            <a:t>competencies </a:t>
          </a:r>
          <a:br>
            <a:rPr lang="en-US" sz="1200" dirty="0" smtClean="0">
              <a:solidFill>
                <a:schemeClr val="tx1"/>
              </a:solidFill>
            </a:rPr>
          </a:br>
          <a:r>
            <a:rPr lang="en-US" sz="1200" dirty="0" smtClean="0">
              <a:solidFill>
                <a:schemeClr val="tx1"/>
              </a:solidFill>
            </a:rPr>
            <a:t>(e.g., students must be able to understand vocabulary in context).</a:t>
          </a:r>
          <a:endParaRPr lang="en-US" sz="1200" b="1" dirty="0">
            <a:solidFill>
              <a:schemeClr val="tx1"/>
            </a:solidFill>
          </a:endParaRPr>
        </a:p>
      </dgm:t>
    </dgm:pt>
    <dgm:pt modelId="{5B65AD24-3954-4FBD-921A-608B2C817199}" type="parTrans" cxnId="{F892F04F-368D-4C51-9377-1354E30514F9}">
      <dgm:prSet/>
      <dgm:spPr/>
      <dgm:t>
        <a:bodyPr/>
        <a:lstStyle/>
        <a:p>
          <a:endParaRPr lang="en-US"/>
        </a:p>
      </dgm:t>
    </dgm:pt>
    <dgm:pt modelId="{8E807CC3-5F0C-4830-9AC3-EB3B56DC4AC1}" type="sibTrans" cxnId="{F892F04F-368D-4C51-9377-1354E30514F9}">
      <dgm:prSet/>
      <dgm:spPr/>
      <dgm:t>
        <a:bodyPr/>
        <a:lstStyle/>
        <a:p>
          <a:endParaRPr lang="en-US"/>
        </a:p>
      </dgm:t>
    </dgm:pt>
    <dgm:pt modelId="{AC95001A-9EFA-48A3-87F7-3F31AA332CB2}">
      <dgm:prSet custT="1"/>
      <dgm:spPr/>
      <dgm:t>
        <a:bodyPr/>
        <a:lstStyle/>
        <a:p>
          <a:r>
            <a:rPr lang="en-US" sz="1600" b="1" dirty="0">
              <a:solidFill>
                <a:schemeClr val="tx1"/>
              </a:solidFill>
            </a:rPr>
            <a:t>Task Area</a:t>
          </a:r>
        </a:p>
        <a:p>
          <a:r>
            <a:rPr lang="en-US" sz="1100" dirty="0">
              <a:solidFill>
                <a:schemeClr val="tx1"/>
              </a:solidFill>
            </a:rPr>
            <a:t> </a:t>
          </a:r>
          <a:r>
            <a:rPr lang="en-US" sz="1100" dirty="0" smtClean="0">
              <a:solidFill>
                <a:schemeClr val="tx1"/>
              </a:solidFill>
            </a:rPr>
            <a:t>In CASAS Reading tests, these are the </a:t>
          </a:r>
          <a:r>
            <a:rPr lang="en-US" sz="1100" dirty="0">
              <a:solidFill>
                <a:schemeClr val="tx1"/>
              </a:solidFill>
            </a:rPr>
            <a:t>written or graphic </a:t>
          </a:r>
          <a:r>
            <a:rPr lang="en-US" sz="1100" dirty="0" smtClean="0">
              <a:solidFill>
                <a:schemeClr val="tx1"/>
              </a:solidFill>
            </a:rPr>
            <a:t>prompts. </a:t>
          </a:r>
          <a:endParaRPr lang="en-US" sz="1100" dirty="0">
            <a:solidFill>
              <a:schemeClr val="tx1"/>
            </a:solidFill>
          </a:endParaRPr>
        </a:p>
      </dgm:t>
    </dgm:pt>
    <dgm:pt modelId="{66EB584C-4EF8-453F-B899-5EBCDADB8DC2}" type="parTrans" cxnId="{9C175A20-8AC5-4270-BA1A-CF13F9BF7FDC}">
      <dgm:prSet/>
      <dgm:spPr/>
      <dgm:t>
        <a:bodyPr/>
        <a:lstStyle/>
        <a:p>
          <a:endParaRPr lang="en-US"/>
        </a:p>
      </dgm:t>
    </dgm:pt>
    <dgm:pt modelId="{94921D2C-9B30-4B0E-A705-BE6E15A4A820}" type="sibTrans" cxnId="{9C175A20-8AC5-4270-BA1A-CF13F9BF7FDC}">
      <dgm:prSet/>
      <dgm:spPr/>
      <dgm:t>
        <a:bodyPr/>
        <a:lstStyle/>
        <a:p>
          <a:endParaRPr lang="en-US"/>
        </a:p>
      </dgm:t>
    </dgm:pt>
    <dgm:pt modelId="{72621584-41B8-4264-89CA-B089470DA5E2}" type="pres">
      <dgm:prSet presAssocID="{AD572DDB-1DBC-462F-BBAF-E28727480240}" presName="cycle" presStyleCnt="0">
        <dgm:presLayoutVars>
          <dgm:dir/>
          <dgm:resizeHandles val="exact"/>
        </dgm:presLayoutVars>
      </dgm:prSet>
      <dgm:spPr/>
      <dgm:t>
        <a:bodyPr/>
        <a:lstStyle/>
        <a:p>
          <a:endParaRPr lang="en-US"/>
        </a:p>
      </dgm:t>
    </dgm:pt>
    <dgm:pt modelId="{1D89780C-26F1-43A3-AFF6-4160976074F5}" type="pres">
      <dgm:prSet presAssocID="{FC720495-2972-4668-9D69-B71ACE800C25}" presName="node" presStyleLbl="node1" presStyleIdx="0" presStyleCnt="3" custScaleX="96076" custScaleY="79688" custRadScaleRad="98078" custRadScaleInc="3485">
        <dgm:presLayoutVars>
          <dgm:bulletEnabled val="1"/>
        </dgm:presLayoutVars>
      </dgm:prSet>
      <dgm:spPr/>
      <dgm:t>
        <a:bodyPr/>
        <a:lstStyle/>
        <a:p>
          <a:endParaRPr lang="en-US"/>
        </a:p>
      </dgm:t>
    </dgm:pt>
    <dgm:pt modelId="{A04E5938-E7F0-4AE3-A9A4-45F7E061617D}" type="pres">
      <dgm:prSet presAssocID="{FC720495-2972-4668-9D69-B71ACE800C25}" presName="spNode" presStyleCnt="0"/>
      <dgm:spPr/>
    </dgm:pt>
    <dgm:pt modelId="{04F7B31B-ECDA-4BE9-8460-9BEB359E8DCF}" type="pres">
      <dgm:prSet presAssocID="{3BE6AD2F-170D-41DB-AAE5-6877A3D662F8}" presName="sibTrans" presStyleLbl="sibTrans1D1" presStyleIdx="0" presStyleCnt="3"/>
      <dgm:spPr/>
      <dgm:t>
        <a:bodyPr/>
        <a:lstStyle/>
        <a:p>
          <a:endParaRPr lang="en-US"/>
        </a:p>
      </dgm:t>
    </dgm:pt>
    <dgm:pt modelId="{72F6AA8A-3F74-430F-8D4D-230EAA9994BE}" type="pres">
      <dgm:prSet presAssocID="{AC95001A-9EFA-48A3-87F7-3F31AA332CB2}" presName="node" presStyleLbl="node1" presStyleIdx="1" presStyleCnt="3">
        <dgm:presLayoutVars>
          <dgm:bulletEnabled val="1"/>
        </dgm:presLayoutVars>
      </dgm:prSet>
      <dgm:spPr/>
      <dgm:t>
        <a:bodyPr/>
        <a:lstStyle/>
        <a:p>
          <a:endParaRPr lang="en-US"/>
        </a:p>
      </dgm:t>
    </dgm:pt>
    <dgm:pt modelId="{6E7732B3-F2A6-4DCA-879E-98BB99F54751}" type="pres">
      <dgm:prSet presAssocID="{AC95001A-9EFA-48A3-87F7-3F31AA332CB2}" presName="spNode" presStyleCnt="0"/>
      <dgm:spPr/>
    </dgm:pt>
    <dgm:pt modelId="{3F753BB6-A0C7-4DCF-B778-1993E326FA9C}" type="pres">
      <dgm:prSet presAssocID="{94921D2C-9B30-4B0E-A705-BE6E15A4A820}" presName="sibTrans" presStyleLbl="sibTrans1D1" presStyleIdx="1" presStyleCnt="3"/>
      <dgm:spPr/>
      <dgm:t>
        <a:bodyPr/>
        <a:lstStyle/>
        <a:p>
          <a:endParaRPr lang="en-US"/>
        </a:p>
      </dgm:t>
    </dgm:pt>
    <dgm:pt modelId="{C5FF1158-090B-465B-901C-AB56799C6D9D}" type="pres">
      <dgm:prSet presAssocID="{35AD47AF-BF15-472F-82A1-7A8D360C22CB}" presName="node" presStyleLbl="node1" presStyleIdx="2" presStyleCnt="3" custScaleX="100283" custScaleY="90614">
        <dgm:presLayoutVars>
          <dgm:bulletEnabled val="1"/>
        </dgm:presLayoutVars>
      </dgm:prSet>
      <dgm:spPr/>
      <dgm:t>
        <a:bodyPr/>
        <a:lstStyle/>
        <a:p>
          <a:endParaRPr lang="en-US"/>
        </a:p>
      </dgm:t>
    </dgm:pt>
    <dgm:pt modelId="{1F2D7B64-E436-4F43-AB82-2B70465183BC}" type="pres">
      <dgm:prSet presAssocID="{35AD47AF-BF15-472F-82A1-7A8D360C22CB}" presName="spNode" presStyleCnt="0"/>
      <dgm:spPr/>
    </dgm:pt>
    <dgm:pt modelId="{BF4EBBEB-5641-4E9D-AE3F-7F5CB212E5E6}" type="pres">
      <dgm:prSet presAssocID="{8E807CC3-5F0C-4830-9AC3-EB3B56DC4AC1}" presName="sibTrans" presStyleLbl="sibTrans1D1" presStyleIdx="2" presStyleCnt="3"/>
      <dgm:spPr/>
      <dgm:t>
        <a:bodyPr/>
        <a:lstStyle/>
        <a:p>
          <a:endParaRPr lang="en-US"/>
        </a:p>
      </dgm:t>
    </dgm:pt>
  </dgm:ptLst>
  <dgm:cxnLst>
    <dgm:cxn modelId="{F892F04F-368D-4C51-9377-1354E30514F9}" srcId="{AD572DDB-1DBC-462F-BBAF-E28727480240}" destId="{35AD47AF-BF15-472F-82A1-7A8D360C22CB}" srcOrd="2" destOrd="0" parTransId="{5B65AD24-3954-4FBD-921A-608B2C817199}" sibTransId="{8E807CC3-5F0C-4830-9AC3-EB3B56DC4AC1}"/>
    <dgm:cxn modelId="{9A4781B9-3450-4373-BB0C-025A93D3AF85}" type="presOf" srcId="{3BE6AD2F-170D-41DB-AAE5-6877A3D662F8}" destId="{04F7B31B-ECDA-4BE9-8460-9BEB359E8DCF}" srcOrd="0" destOrd="0" presId="urn:microsoft.com/office/officeart/2005/8/layout/cycle6"/>
    <dgm:cxn modelId="{CD2222FC-8B48-408C-92BC-6837251B169F}" type="presOf" srcId="{FC720495-2972-4668-9D69-B71ACE800C25}" destId="{1D89780C-26F1-43A3-AFF6-4160976074F5}" srcOrd="0" destOrd="0" presId="urn:microsoft.com/office/officeart/2005/8/layout/cycle6"/>
    <dgm:cxn modelId="{1793E3F6-60E9-4755-94AA-54A337A250D5}" type="presOf" srcId="{35AD47AF-BF15-472F-82A1-7A8D360C22CB}" destId="{C5FF1158-090B-465B-901C-AB56799C6D9D}" srcOrd="0" destOrd="0" presId="urn:microsoft.com/office/officeart/2005/8/layout/cycle6"/>
    <dgm:cxn modelId="{9C175A20-8AC5-4270-BA1A-CF13F9BF7FDC}" srcId="{AD572DDB-1DBC-462F-BBAF-E28727480240}" destId="{AC95001A-9EFA-48A3-87F7-3F31AA332CB2}" srcOrd="1" destOrd="0" parTransId="{66EB584C-4EF8-453F-B899-5EBCDADB8DC2}" sibTransId="{94921D2C-9B30-4B0E-A705-BE6E15A4A820}"/>
    <dgm:cxn modelId="{6F637F02-1627-45D1-B1C9-B3A97233A3C7}" type="presOf" srcId="{94921D2C-9B30-4B0E-A705-BE6E15A4A820}" destId="{3F753BB6-A0C7-4DCF-B778-1993E326FA9C}" srcOrd="0" destOrd="0" presId="urn:microsoft.com/office/officeart/2005/8/layout/cycle6"/>
    <dgm:cxn modelId="{95A1EB11-D0C6-4F11-831A-8C3E7104C275}" type="presOf" srcId="{8E807CC3-5F0C-4830-9AC3-EB3B56DC4AC1}" destId="{BF4EBBEB-5641-4E9D-AE3F-7F5CB212E5E6}" srcOrd="0" destOrd="0" presId="urn:microsoft.com/office/officeart/2005/8/layout/cycle6"/>
    <dgm:cxn modelId="{985A0904-4AA6-417D-AE0E-D4FFC3E5C29E}" type="presOf" srcId="{AD572DDB-1DBC-462F-BBAF-E28727480240}" destId="{72621584-41B8-4264-89CA-B089470DA5E2}" srcOrd="0" destOrd="0" presId="urn:microsoft.com/office/officeart/2005/8/layout/cycle6"/>
    <dgm:cxn modelId="{40D8B62E-33AE-440A-B641-3D030FE0B9C4}" type="presOf" srcId="{AC95001A-9EFA-48A3-87F7-3F31AA332CB2}" destId="{72F6AA8A-3F74-430F-8D4D-230EAA9994BE}" srcOrd="0" destOrd="0" presId="urn:microsoft.com/office/officeart/2005/8/layout/cycle6"/>
    <dgm:cxn modelId="{DF5E574A-E697-420F-8530-984025172F9E}" srcId="{AD572DDB-1DBC-462F-BBAF-E28727480240}" destId="{FC720495-2972-4668-9D69-B71ACE800C25}" srcOrd="0" destOrd="0" parTransId="{613D6C87-FCE9-40D1-8A46-A9C1EF448B5C}" sibTransId="{3BE6AD2F-170D-41DB-AAE5-6877A3D662F8}"/>
    <dgm:cxn modelId="{6940CE0D-AB71-4E9C-A7FA-85AE98DD378D}" type="presParOf" srcId="{72621584-41B8-4264-89CA-B089470DA5E2}" destId="{1D89780C-26F1-43A3-AFF6-4160976074F5}" srcOrd="0" destOrd="0" presId="urn:microsoft.com/office/officeart/2005/8/layout/cycle6"/>
    <dgm:cxn modelId="{847A7E14-9624-4A41-B2C0-EE03C8C938D0}" type="presParOf" srcId="{72621584-41B8-4264-89CA-B089470DA5E2}" destId="{A04E5938-E7F0-4AE3-A9A4-45F7E061617D}" srcOrd="1" destOrd="0" presId="urn:microsoft.com/office/officeart/2005/8/layout/cycle6"/>
    <dgm:cxn modelId="{5D57A89C-B261-4032-B5FB-E0EA45383C1E}" type="presParOf" srcId="{72621584-41B8-4264-89CA-B089470DA5E2}" destId="{04F7B31B-ECDA-4BE9-8460-9BEB359E8DCF}" srcOrd="2" destOrd="0" presId="urn:microsoft.com/office/officeart/2005/8/layout/cycle6"/>
    <dgm:cxn modelId="{AEFE6383-14E5-4083-96CD-CCBBE85032B5}" type="presParOf" srcId="{72621584-41B8-4264-89CA-B089470DA5E2}" destId="{72F6AA8A-3F74-430F-8D4D-230EAA9994BE}" srcOrd="3" destOrd="0" presId="urn:microsoft.com/office/officeart/2005/8/layout/cycle6"/>
    <dgm:cxn modelId="{E72BEC80-F3CD-4606-A7BF-CFEF5D44355D}" type="presParOf" srcId="{72621584-41B8-4264-89CA-B089470DA5E2}" destId="{6E7732B3-F2A6-4DCA-879E-98BB99F54751}" srcOrd="4" destOrd="0" presId="urn:microsoft.com/office/officeart/2005/8/layout/cycle6"/>
    <dgm:cxn modelId="{44B0C84A-7951-4FCA-9170-1FF82A490DBB}" type="presParOf" srcId="{72621584-41B8-4264-89CA-B089470DA5E2}" destId="{3F753BB6-A0C7-4DCF-B778-1993E326FA9C}" srcOrd="5" destOrd="0" presId="urn:microsoft.com/office/officeart/2005/8/layout/cycle6"/>
    <dgm:cxn modelId="{8B84A8D7-B175-4ED2-A328-E25BB07D832F}" type="presParOf" srcId="{72621584-41B8-4264-89CA-B089470DA5E2}" destId="{C5FF1158-090B-465B-901C-AB56799C6D9D}" srcOrd="6" destOrd="0" presId="urn:microsoft.com/office/officeart/2005/8/layout/cycle6"/>
    <dgm:cxn modelId="{112891A6-8713-4A80-B1A5-06A9F13F2CB6}" type="presParOf" srcId="{72621584-41B8-4264-89CA-B089470DA5E2}" destId="{1F2D7B64-E436-4F43-AB82-2B70465183BC}" srcOrd="7" destOrd="0" presId="urn:microsoft.com/office/officeart/2005/8/layout/cycle6"/>
    <dgm:cxn modelId="{7EC0DFFB-609E-404B-8F74-64344B427C37}" type="presParOf" srcId="{72621584-41B8-4264-89CA-B089470DA5E2}" destId="{BF4EBBEB-5641-4E9D-AE3F-7F5CB212E5E6}"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743E62-CB3F-4EFC-BD52-724F79B44D5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40D64F1-4170-4FED-95E0-0AE2D11748C2}">
      <dgm:prSet phldrT="[Text]" custT="1"/>
      <dgm:spPr/>
      <dgm:t>
        <a:bodyPr/>
        <a:lstStyle/>
        <a:p>
          <a:r>
            <a:rPr lang="en-US" sz="3200" b="1" dirty="0" smtClean="0"/>
            <a:t>The Assessment Process</a:t>
          </a:r>
          <a:endParaRPr lang="en-US" sz="3200" b="1" dirty="0"/>
        </a:p>
      </dgm:t>
    </dgm:pt>
    <dgm:pt modelId="{4AD1773E-06CD-4A4D-9015-AB593F9249B0}" type="parTrans" cxnId="{EB811FF1-ADFF-4808-9E34-33AD712491A2}">
      <dgm:prSet/>
      <dgm:spPr/>
      <dgm:t>
        <a:bodyPr/>
        <a:lstStyle/>
        <a:p>
          <a:endParaRPr lang="en-US" sz="2800"/>
        </a:p>
      </dgm:t>
    </dgm:pt>
    <dgm:pt modelId="{13BDB281-AEDA-44C0-8D86-04664D9CBC20}" type="sibTrans" cxnId="{EB811FF1-ADFF-4808-9E34-33AD712491A2}">
      <dgm:prSet/>
      <dgm:spPr/>
      <dgm:t>
        <a:bodyPr/>
        <a:lstStyle/>
        <a:p>
          <a:endParaRPr lang="en-US" sz="2800"/>
        </a:p>
      </dgm:t>
    </dgm:pt>
    <dgm:pt modelId="{6563FABC-5F27-476C-B047-BB52043F01C3}">
      <dgm:prSet phldrT="[Text]" custT="1"/>
      <dgm:spPr/>
      <dgm:t>
        <a:bodyPr/>
        <a:lstStyle/>
        <a:p>
          <a:r>
            <a:rPr lang="en-US" sz="2000" b="0" dirty="0" smtClean="0"/>
            <a:t>Locator/Appraisal</a:t>
          </a:r>
          <a:endParaRPr lang="en-US" sz="2000" b="0" dirty="0"/>
        </a:p>
      </dgm:t>
    </dgm:pt>
    <dgm:pt modelId="{AA8AB211-92A8-4073-A786-8F18FEFB17C5}" type="parTrans" cxnId="{A39D7D38-A339-4D31-8A1A-5830C7D89739}">
      <dgm:prSet/>
      <dgm:spPr/>
      <dgm:t>
        <a:bodyPr/>
        <a:lstStyle/>
        <a:p>
          <a:endParaRPr lang="en-US" sz="2800"/>
        </a:p>
      </dgm:t>
    </dgm:pt>
    <dgm:pt modelId="{FCD5A147-64B0-4908-BA53-8839C9E3F179}" type="sibTrans" cxnId="{A39D7D38-A339-4D31-8A1A-5830C7D89739}">
      <dgm:prSet/>
      <dgm:spPr/>
      <dgm:t>
        <a:bodyPr/>
        <a:lstStyle/>
        <a:p>
          <a:endParaRPr lang="en-US" sz="2800"/>
        </a:p>
      </dgm:t>
    </dgm:pt>
    <dgm:pt modelId="{F3E95A3A-A33B-4FAB-98C0-736D3B46E7C9}">
      <dgm:prSet phldrT="[Text]" custT="1"/>
      <dgm:spPr/>
      <dgm:t>
        <a:bodyPr/>
        <a:lstStyle/>
        <a:p>
          <a:r>
            <a:rPr lang="en-US" sz="1050" dirty="0"/>
            <a:t>Identifies the Pretest students should take.</a:t>
          </a:r>
        </a:p>
      </dgm:t>
    </dgm:pt>
    <dgm:pt modelId="{B3E73B57-1B0E-44DA-AF68-53E0E31C07C9}" type="parTrans" cxnId="{B6067CE0-DF8D-4AB7-812E-A2F9AC574936}">
      <dgm:prSet/>
      <dgm:spPr/>
      <dgm:t>
        <a:bodyPr/>
        <a:lstStyle/>
        <a:p>
          <a:endParaRPr lang="en-US" sz="2800"/>
        </a:p>
      </dgm:t>
    </dgm:pt>
    <dgm:pt modelId="{AB6B06A5-C03D-4EDF-B97D-7DA93CAED409}" type="sibTrans" cxnId="{B6067CE0-DF8D-4AB7-812E-A2F9AC574936}">
      <dgm:prSet/>
      <dgm:spPr/>
      <dgm:t>
        <a:bodyPr/>
        <a:lstStyle/>
        <a:p>
          <a:endParaRPr lang="en-US" sz="2800"/>
        </a:p>
      </dgm:t>
    </dgm:pt>
    <dgm:pt modelId="{4243123F-4194-4162-ABEE-6381214B3818}">
      <dgm:prSet phldrT="[Text]" custT="1"/>
      <dgm:spPr/>
      <dgm:t>
        <a:bodyPr/>
        <a:lstStyle/>
        <a:p>
          <a:r>
            <a:rPr lang="en-US" sz="2400" b="1" dirty="0"/>
            <a:t>Diagnose</a:t>
          </a:r>
        </a:p>
      </dgm:t>
    </dgm:pt>
    <dgm:pt modelId="{91257EAA-BDBB-4D89-969B-1CE2468B32AD}" type="parTrans" cxnId="{F71B5A04-01F0-4543-BB1D-1D803F3D1272}">
      <dgm:prSet/>
      <dgm:spPr/>
      <dgm:t>
        <a:bodyPr/>
        <a:lstStyle/>
        <a:p>
          <a:endParaRPr lang="en-US" sz="2800"/>
        </a:p>
      </dgm:t>
    </dgm:pt>
    <dgm:pt modelId="{F053C907-DF3B-4E5C-9B7C-766B2903838C}" type="sibTrans" cxnId="{F71B5A04-01F0-4543-BB1D-1D803F3D1272}">
      <dgm:prSet/>
      <dgm:spPr/>
      <dgm:t>
        <a:bodyPr/>
        <a:lstStyle/>
        <a:p>
          <a:endParaRPr lang="en-US" sz="2800"/>
        </a:p>
      </dgm:t>
    </dgm:pt>
    <dgm:pt modelId="{58423990-D5CF-4DD5-9367-2839343FD987}">
      <dgm:prSet phldrT="[Text]" custT="1"/>
      <dgm:spPr/>
      <dgm:t>
        <a:bodyPr/>
        <a:lstStyle/>
        <a:p>
          <a:r>
            <a:rPr lang="en-US" sz="2000" b="0" dirty="0"/>
            <a:t>Pre-Test</a:t>
          </a:r>
        </a:p>
      </dgm:t>
    </dgm:pt>
    <dgm:pt modelId="{0F168A7D-B9F8-4F49-B295-A974933BAD21}" type="parTrans" cxnId="{2602AA80-10C0-497F-8D2E-CD367542CF34}">
      <dgm:prSet/>
      <dgm:spPr/>
      <dgm:t>
        <a:bodyPr/>
        <a:lstStyle/>
        <a:p>
          <a:endParaRPr lang="en-US" sz="2800"/>
        </a:p>
      </dgm:t>
    </dgm:pt>
    <dgm:pt modelId="{7A50F991-C22E-4BA4-84BF-720841F631F9}" type="sibTrans" cxnId="{2602AA80-10C0-497F-8D2E-CD367542CF34}">
      <dgm:prSet/>
      <dgm:spPr/>
      <dgm:t>
        <a:bodyPr/>
        <a:lstStyle/>
        <a:p>
          <a:endParaRPr lang="en-US" sz="2800"/>
        </a:p>
      </dgm:t>
    </dgm:pt>
    <dgm:pt modelId="{EF19D528-ABFE-4DAB-904B-6CB627C119F4}">
      <dgm:prSet phldrT="[Text]" custT="1"/>
      <dgm:spPr/>
      <dgm:t>
        <a:bodyPr/>
        <a:lstStyle/>
        <a:p>
          <a:r>
            <a:rPr lang="en-US" sz="1050" dirty="0"/>
            <a:t>Establishes a baseline score and </a:t>
          </a:r>
          <a:r>
            <a:rPr lang="en-US" sz="1050" dirty="0" smtClean="0"/>
            <a:t/>
          </a:r>
          <a:br>
            <a:rPr lang="en-US" sz="1050" dirty="0" smtClean="0"/>
          </a:br>
          <a:r>
            <a:rPr lang="en-US" sz="1050" dirty="0" smtClean="0"/>
            <a:t>diagnoses </a:t>
          </a:r>
          <a:r>
            <a:rPr lang="en-US" sz="1050" dirty="0"/>
            <a:t>learning needs</a:t>
          </a:r>
        </a:p>
      </dgm:t>
    </dgm:pt>
    <dgm:pt modelId="{0394BA44-4A14-4048-B8F4-CC133CC2A215}" type="parTrans" cxnId="{3F476FA9-65AC-460A-9C44-1D810613241C}">
      <dgm:prSet/>
      <dgm:spPr/>
      <dgm:t>
        <a:bodyPr/>
        <a:lstStyle/>
        <a:p>
          <a:endParaRPr lang="en-US" sz="2800"/>
        </a:p>
      </dgm:t>
    </dgm:pt>
    <dgm:pt modelId="{29A91907-436B-4F85-8E56-977E580EAE4B}" type="sibTrans" cxnId="{3F476FA9-65AC-460A-9C44-1D810613241C}">
      <dgm:prSet/>
      <dgm:spPr/>
      <dgm:t>
        <a:bodyPr/>
        <a:lstStyle/>
        <a:p>
          <a:endParaRPr lang="en-US" sz="2800"/>
        </a:p>
      </dgm:t>
    </dgm:pt>
    <dgm:pt modelId="{6B399825-5B4C-4B0D-848E-D08DD7818C70}">
      <dgm:prSet phldrT="[Text]" custT="1"/>
      <dgm:spPr/>
      <dgm:t>
        <a:bodyPr/>
        <a:lstStyle/>
        <a:p>
          <a:r>
            <a:rPr lang="en-US" sz="2400" b="1" dirty="0"/>
            <a:t>Instruct</a:t>
          </a:r>
        </a:p>
      </dgm:t>
    </dgm:pt>
    <dgm:pt modelId="{1A96D11D-92DE-4242-83AE-F136F75B81AF}" type="parTrans" cxnId="{212571AF-4D31-4B07-B684-CECDAF030C48}">
      <dgm:prSet/>
      <dgm:spPr/>
      <dgm:t>
        <a:bodyPr/>
        <a:lstStyle/>
        <a:p>
          <a:endParaRPr lang="en-US" sz="2800"/>
        </a:p>
      </dgm:t>
    </dgm:pt>
    <dgm:pt modelId="{7590E9DF-264A-4284-80C3-9115CDF5AAE5}" type="sibTrans" cxnId="{212571AF-4D31-4B07-B684-CECDAF030C48}">
      <dgm:prSet/>
      <dgm:spPr/>
      <dgm:t>
        <a:bodyPr/>
        <a:lstStyle/>
        <a:p>
          <a:endParaRPr lang="en-US" sz="2800"/>
        </a:p>
      </dgm:t>
    </dgm:pt>
    <dgm:pt modelId="{926BB657-0AD5-4509-A09F-145018E20FFB}">
      <dgm:prSet phldrT="[Text]" custT="1"/>
      <dgm:spPr/>
      <dgm:t>
        <a:bodyPr/>
        <a:lstStyle/>
        <a:p>
          <a:r>
            <a:rPr lang="en-US" sz="2000" b="0" dirty="0"/>
            <a:t>Informal Assessment</a:t>
          </a:r>
        </a:p>
      </dgm:t>
    </dgm:pt>
    <dgm:pt modelId="{C343C690-41FA-4448-8002-8B26D43844F8}" type="parTrans" cxnId="{92689CA2-0043-48D6-A998-F40011E225DE}">
      <dgm:prSet/>
      <dgm:spPr/>
      <dgm:t>
        <a:bodyPr/>
        <a:lstStyle/>
        <a:p>
          <a:endParaRPr lang="en-US" sz="2800"/>
        </a:p>
      </dgm:t>
    </dgm:pt>
    <dgm:pt modelId="{9F04F720-856E-47B9-A8A2-25FD548BE82C}" type="sibTrans" cxnId="{92689CA2-0043-48D6-A998-F40011E225DE}">
      <dgm:prSet/>
      <dgm:spPr/>
      <dgm:t>
        <a:bodyPr/>
        <a:lstStyle/>
        <a:p>
          <a:endParaRPr lang="en-US" sz="2800"/>
        </a:p>
      </dgm:t>
    </dgm:pt>
    <dgm:pt modelId="{331EEF7E-CC34-45A2-A63B-DE794AA98FDC}">
      <dgm:prSet phldrT="[Text]" custT="1"/>
      <dgm:spPr/>
      <dgm:t>
        <a:bodyPr/>
        <a:lstStyle/>
        <a:p>
          <a:r>
            <a:rPr lang="en-US" sz="1050" dirty="0"/>
            <a:t>Includes targeted instruction based on information </a:t>
          </a:r>
          <a:r>
            <a:rPr lang="en-US" sz="1050" dirty="0" smtClean="0"/>
            <a:t>from tests</a:t>
          </a:r>
          <a:endParaRPr lang="en-US" sz="1050" dirty="0"/>
        </a:p>
      </dgm:t>
    </dgm:pt>
    <dgm:pt modelId="{6F6D4A61-7BBF-419A-B15B-C23D34920450}" type="parTrans" cxnId="{A92FDB29-7A6A-4830-93D7-E881A87FBDB2}">
      <dgm:prSet/>
      <dgm:spPr/>
      <dgm:t>
        <a:bodyPr/>
        <a:lstStyle/>
        <a:p>
          <a:endParaRPr lang="en-US" sz="2800"/>
        </a:p>
      </dgm:t>
    </dgm:pt>
    <dgm:pt modelId="{41DFADAA-7C0F-4596-AB02-6A5113D8AA7F}" type="sibTrans" cxnId="{A92FDB29-7A6A-4830-93D7-E881A87FBDB2}">
      <dgm:prSet/>
      <dgm:spPr/>
      <dgm:t>
        <a:bodyPr/>
        <a:lstStyle/>
        <a:p>
          <a:endParaRPr lang="en-US" sz="2800"/>
        </a:p>
      </dgm:t>
    </dgm:pt>
    <dgm:pt modelId="{E2340153-E58D-4D75-8EC5-8287582B0D42}">
      <dgm:prSet phldrT="[Text]" custT="1"/>
      <dgm:spPr/>
      <dgm:t>
        <a:bodyPr/>
        <a:lstStyle/>
        <a:p>
          <a:r>
            <a:rPr lang="en-US" sz="2400" b="1" dirty="0"/>
            <a:t>Monitor</a:t>
          </a:r>
        </a:p>
      </dgm:t>
    </dgm:pt>
    <dgm:pt modelId="{33BB98AE-87E6-4090-A723-AE5AD4929ADB}" type="parTrans" cxnId="{E6FA7B3E-5822-455E-A08C-7A811506279D}">
      <dgm:prSet/>
      <dgm:spPr/>
      <dgm:t>
        <a:bodyPr/>
        <a:lstStyle/>
        <a:p>
          <a:endParaRPr lang="en-US" sz="2800"/>
        </a:p>
      </dgm:t>
    </dgm:pt>
    <dgm:pt modelId="{421DB8E9-F85B-4FDC-9867-086210B5CC12}" type="sibTrans" cxnId="{E6FA7B3E-5822-455E-A08C-7A811506279D}">
      <dgm:prSet/>
      <dgm:spPr/>
      <dgm:t>
        <a:bodyPr/>
        <a:lstStyle/>
        <a:p>
          <a:endParaRPr lang="en-US" sz="2800"/>
        </a:p>
      </dgm:t>
    </dgm:pt>
    <dgm:pt modelId="{F1C0A2C7-CA65-40FB-8CE1-715966DADEEA}">
      <dgm:prSet phldrT="[Text]" custT="1"/>
      <dgm:spPr/>
      <dgm:t>
        <a:bodyPr/>
        <a:lstStyle/>
        <a:p>
          <a:r>
            <a:rPr lang="en-US" sz="2000" b="0" dirty="0"/>
            <a:t>Post Test</a:t>
          </a:r>
        </a:p>
      </dgm:t>
    </dgm:pt>
    <dgm:pt modelId="{809C5A80-7842-46FB-84BE-069AF787D6BF}" type="parTrans" cxnId="{C1352F90-FD82-4BB8-872C-E8F78E7D728D}">
      <dgm:prSet/>
      <dgm:spPr/>
      <dgm:t>
        <a:bodyPr/>
        <a:lstStyle/>
        <a:p>
          <a:endParaRPr lang="en-US" sz="2800"/>
        </a:p>
      </dgm:t>
    </dgm:pt>
    <dgm:pt modelId="{4899434E-75F4-4188-8A28-6CF1303539A8}" type="sibTrans" cxnId="{C1352F90-FD82-4BB8-872C-E8F78E7D728D}">
      <dgm:prSet/>
      <dgm:spPr/>
      <dgm:t>
        <a:bodyPr/>
        <a:lstStyle/>
        <a:p>
          <a:endParaRPr lang="en-US" sz="2800"/>
        </a:p>
      </dgm:t>
    </dgm:pt>
    <dgm:pt modelId="{A9335383-7161-4388-89ED-FF340E8805CD}">
      <dgm:prSet phldrT="[Text]" custT="1"/>
      <dgm:spPr/>
      <dgm:t>
        <a:bodyPr/>
        <a:lstStyle/>
        <a:p>
          <a:r>
            <a:rPr lang="en-US" sz="1050" dirty="0"/>
            <a:t>Given after 70-100 hours of instruction. </a:t>
          </a:r>
          <a:r>
            <a:rPr lang="en-US" sz="1050" dirty="0" smtClean="0"/>
            <a:t/>
          </a:r>
          <a:br>
            <a:rPr lang="en-US" sz="1050" dirty="0" smtClean="0"/>
          </a:br>
          <a:r>
            <a:rPr lang="en-US" sz="1050" dirty="0" smtClean="0"/>
            <a:t>Results </a:t>
          </a:r>
          <a:r>
            <a:rPr lang="en-US" sz="1050" dirty="0"/>
            <a:t>compared to previous </a:t>
          </a:r>
          <a:r>
            <a:rPr lang="en-US" sz="1050" dirty="0" smtClean="0"/>
            <a:t>test to determine progress.</a:t>
          </a:r>
          <a:endParaRPr lang="en-US" sz="1050" dirty="0"/>
        </a:p>
      </dgm:t>
    </dgm:pt>
    <dgm:pt modelId="{A762FCCB-3932-4CEC-8342-627CA8DDE363}" type="parTrans" cxnId="{73C64C24-7ED1-4BED-B5DD-0121B2F98F41}">
      <dgm:prSet/>
      <dgm:spPr/>
      <dgm:t>
        <a:bodyPr/>
        <a:lstStyle/>
        <a:p>
          <a:endParaRPr lang="en-US" sz="2800"/>
        </a:p>
      </dgm:t>
    </dgm:pt>
    <dgm:pt modelId="{48EEED71-4DE4-486E-A8CD-F64D6A29C72A}" type="sibTrans" cxnId="{73C64C24-7ED1-4BED-B5DD-0121B2F98F41}">
      <dgm:prSet/>
      <dgm:spPr/>
      <dgm:t>
        <a:bodyPr/>
        <a:lstStyle/>
        <a:p>
          <a:endParaRPr lang="en-US" sz="2800"/>
        </a:p>
      </dgm:t>
    </dgm:pt>
    <dgm:pt modelId="{6F030607-B8CC-411F-8D86-8DF1C2B7E6AB}">
      <dgm:prSet phldrT="[Text]" custT="1"/>
      <dgm:spPr/>
      <dgm:t>
        <a:bodyPr/>
        <a:lstStyle/>
        <a:p>
          <a:r>
            <a:rPr lang="en-US" sz="2400" b="1" dirty="0" smtClean="0"/>
            <a:t>Place</a:t>
          </a:r>
          <a:endParaRPr lang="en-US" sz="2400" b="1" dirty="0"/>
        </a:p>
      </dgm:t>
    </dgm:pt>
    <dgm:pt modelId="{F71964A3-075D-4A20-BF0A-5145D32F87AF}" type="parTrans" cxnId="{017BDFDC-5FA1-460A-ABDE-A02E6013A13B}">
      <dgm:prSet/>
      <dgm:spPr/>
      <dgm:t>
        <a:bodyPr/>
        <a:lstStyle/>
        <a:p>
          <a:endParaRPr lang="en-US"/>
        </a:p>
      </dgm:t>
    </dgm:pt>
    <dgm:pt modelId="{A809E20D-BB59-4969-B53A-2D4AEED3A4A8}" type="sibTrans" cxnId="{017BDFDC-5FA1-460A-ABDE-A02E6013A13B}">
      <dgm:prSet/>
      <dgm:spPr/>
      <dgm:t>
        <a:bodyPr/>
        <a:lstStyle/>
        <a:p>
          <a:endParaRPr lang="en-US"/>
        </a:p>
      </dgm:t>
    </dgm:pt>
    <dgm:pt modelId="{133C17D9-4843-4AD7-ABC9-F5DDD6D2BDB5}" type="pres">
      <dgm:prSet presAssocID="{D6743E62-CB3F-4EFC-BD52-724F79B44D57}" presName="Name0" presStyleCnt="0">
        <dgm:presLayoutVars>
          <dgm:dir/>
          <dgm:animLvl val="lvl"/>
          <dgm:resizeHandles val="exact"/>
        </dgm:presLayoutVars>
      </dgm:prSet>
      <dgm:spPr/>
      <dgm:t>
        <a:bodyPr/>
        <a:lstStyle/>
        <a:p>
          <a:endParaRPr lang="en-US"/>
        </a:p>
      </dgm:t>
    </dgm:pt>
    <dgm:pt modelId="{8929E1DD-4774-424A-AEA9-716849E7EB5C}" type="pres">
      <dgm:prSet presAssocID="{E2340153-E58D-4D75-8EC5-8287582B0D42}" presName="boxAndChildren" presStyleCnt="0"/>
      <dgm:spPr/>
      <dgm:t>
        <a:bodyPr/>
        <a:lstStyle/>
        <a:p>
          <a:endParaRPr lang="en-US"/>
        </a:p>
      </dgm:t>
    </dgm:pt>
    <dgm:pt modelId="{06895BAD-5233-4C95-87B5-BE93D3A25593}" type="pres">
      <dgm:prSet presAssocID="{E2340153-E58D-4D75-8EC5-8287582B0D42}" presName="parentTextBox" presStyleLbl="node1" presStyleIdx="0" presStyleCnt="5"/>
      <dgm:spPr/>
      <dgm:t>
        <a:bodyPr/>
        <a:lstStyle/>
        <a:p>
          <a:endParaRPr lang="en-US"/>
        </a:p>
      </dgm:t>
    </dgm:pt>
    <dgm:pt modelId="{58083EDF-FF07-4178-BEA8-1185F9183A12}" type="pres">
      <dgm:prSet presAssocID="{E2340153-E58D-4D75-8EC5-8287582B0D42}" presName="entireBox" presStyleLbl="node1" presStyleIdx="0" presStyleCnt="5"/>
      <dgm:spPr/>
      <dgm:t>
        <a:bodyPr/>
        <a:lstStyle/>
        <a:p>
          <a:endParaRPr lang="en-US"/>
        </a:p>
      </dgm:t>
    </dgm:pt>
    <dgm:pt modelId="{C5C249CB-D96E-4538-A391-4F1F6B0DC786}" type="pres">
      <dgm:prSet presAssocID="{E2340153-E58D-4D75-8EC5-8287582B0D42}" presName="descendantBox" presStyleCnt="0"/>
      <dgm:spPr/>
      <dgm:t>
        <a:bodyPr/>
        <a:lstStyle/>
        <a:p>
          <a:endParaRPr lang="en-US"/>
        </a:p>
      </dgm:t>
    </dgm:pt>
    <dgm:pt modelId="{52C2FDFE-3AD1-4100-B343-7E80F07BAA63}" type="pres">
      <dgm:prSet presAssocID="{F1C0A2C7-CA65-40FB-8CE1-715966DADEEA}" presName="childTextBox" presStyleLbl="fgAccFollowNode1" presStyleIdx="0" presStyleCnt="8" custScaleY="122808">
        <dgm:presLayoutVars>
          <dgm:bulletEnabled val="1"/>
        </dgm:presLayoutVars>
      </dgm:prSet>
      <dgm:spPr/>
      <dgm:t>
        <a:bodyPr/>
        <a:lstStyle/>
        <a:p>
          <a:endParaRPr lang="en-US"/>
        </a:p>
      </dgm:t>
    </dgm:pt>
    <dgm:pt modelId="{08CECF5F-BFE3-4BEE-8324-ADFC32B6B696}" type="pres">
      <dgm:prSet presAssocID="{A9335383-7161-4388-89ED-FF340E8805CD}" presName="childTextBox" presStyleLbl="fgAccFollowNode1" presStyleIdx="1" presStyleCnt="8" custScaleY="119305">
        <dgm:presLayoutVars>
          <dgm:bulletEnabled val="1"/>
        </dgm:presLayoutVars>
      </dgm:prSet>
      <dgm:spPr/>
      <dgm:t>
        <a:bodyPr/>
        <a:lstStyle/>
        <a:p>
          <a:endParaRPr lang="en-US"/>
        </a:p>
      </dgm:t>
    </dgm:pt>
    <dgm:pt modelId="{A973569B-4132-41CE-A46E-2C1400B87F90}" type="pres">
      <dgm:prSet presAssocID="{7590E9DF-264A-4284-80C3-9115CDF5AAE5}" presName="sp" presStyleCnt="0"/>
      <dgm:spPr/>
      <dgm:t>
        <a:bodyPr/>
        <a:lstStyle/>
        <a:p>
          <a:endParaRPr lang="en-US"/>
        </a:p>
      </dgm:t>
    </dgm:pt>
    <dgm:pt modelId="{1F8429D2-61F6-46C5-8D3E-53CC5EA7B569}" type="pres">
      <dgm:prSet presAssocID="{6B399825-5B4C-4B0D-848E-D08DD7818C70}" presName="arrowAndChildren" presStyleCnt="0"/>
      <dgm:spPr/>
      <dgm:t>
        <a:bodyPr/>
        <a:lstStyle/>
        <a:p>
          <a:endParaRPr lang="en-US"/>
        </a:p>
      </dgm:t>
    </dgm:pt>
    <dgm:pt modelId="{531B2E9D-F5D6-4D7F-BEAE-71C713CDAABB}" type="pres">
      <dgm:prSet presAssocID="{6B399825-5B4C-4B0D-848E-D08DD7818C70}" presName="parentTextArrow" presStyleLbl="node1" presStyleIdx="0" presStyleCnt="5"/>
      <dgm:spPr/>
      <dgm:t>
        <a:bodyPr/>
        <a:lstStyle/>
        <a:p>
          <a:endParaRPr lang="en-US"/>
        </a:p>
      </dgm:t>
    </dgm:pt>
    <dgm:pt modelId="{CB641073-236A-486A-AE85-4C375CB30383}" type="pres">
      <dgm:prSet presAssocID="{6B399825-5B4C-4B0D-848E-D08DD7818C70}" presName="arrow" presStyleLbl="node1" presStyleIdx="1" presStyleCnt="5" custLinFactNeighborX="2133" custLinFactNeighborY="-2810"/>
      <dgm:spPr/>
      <dgm:t>
        <a:bodyPr/>
        <a:lstStyle/>
        <a:p>
          <a:endParaRPr lang="en-US"/>
        </a:p>
      </dgm:t>
    </dgm:pt>
    <dgm:pt modelId="{22CA03BD-85A6-44AA-ADED-F1C526949072}" type="pres">
      <dgm:prSet presAssocID="{6B399825-5B4C-4B0D-848E-D08DD7818C70}" presName="descendantArrow" presStyleCnt="0"/>
      <dgm:spPr/>
      <dgm:t>
        <a:bodyPr/>
        <a:lstStyle/>
        <a:p>
          <a:endParaRPr lang="en-US"/>
        </a:p>
      </dgm:t>
    </dgm:pt>
    <dgm:pt modelId="{304969C0-3CBA-4F38-B9E5-24BEA03569C6}" type="pres">
      <dgm:prSet presAssocID="{926BB657-0AD5-4509-A09F-145018E20FFB}" presName="childTextArrow" presStyleLbl="fgAccFollowNode1" presStyleIdx="2" presStyleCnt="8">
        <dgm:presLayoutVars>
          <dgm:bulletEnabled val="1"/>
        </dgm:presLayoutVars>
      </dgm:prSet>
      <dgm:spPr/>
      <dgm:t>
        <a:bodyPr/>
        <a:lstStyle/>
        <a:p>
          <a:endParaRPr lang="en-US"/>
        </a:p>
      </dgm:t>
    </dgm:pt>
    <dgm:pt modelId="{EDF53BF6-E5E6-4090-BB4C-D27FDDD6DFCB}" type="pres">
      <dgm:prSet presAssocID="{331EEF7E-CC34-45A2-A63B-DE794AA98FDC}" presName="childTextArrow" presStyleLbl="fgAccFollowNode1" presStyleIdx="3" presStyleCnt="8">
        <dgm:presLayoutVars>
          <dgm:bulletEnabled val="1"/>
        </dgm:presLayoutVars>
      </dgm:prSet>
      <dgm:spPr/>
      <dgm:t>
        <a:bodyPr/>
        <a:lstStyle/>
        <a:p>
          <a:endParaRPr lang="en-US"/>
        </a:p>
      </dgm:t>
    </dgm:pt>
    <dgm:pt modelId="{A94A4068-C9E3-46C3-93F8-01D0F4818C23}" type="pres">
      <dgm:prSet presAssocID="{F053C907-DF3B-4E5C-9B7C-766B2903838C}" presName="sp" presStyleCnt="0"/>
      <dgm:spPr/>
      <dgm:t>
        <a:bodyPr/>
        <a:lstStyle/>
        <a:p>
          <a:endParaRPr lang="en-US"/>
        </a:p>
      </dgm:t>
    </dgm:pt>
    <dgm:pt modelId="{96DEC2B7-0E32-46E1-A172-CC286B74C314}" type="pres">
      <dgm:prSet presAssocID="{4243123F-4194-4162-ABEE-6381214B3818}" presName="arrowAndChildren" presStyleCnt="0"/>
      <dgm:spPr/>
      <dgm:t>
        <a:bodyPr/>
        <a:lstStyle/>
        <a:p>
          <a:endParaRPr lang="en-US"/>
        </a:p>
      </dgm:t>
    </dgm:pt>
    <dgm:pt modelId="{78502C78-6322-4EAA-A7A9-0F4E7E019499}" type="pres">
      <dgm:prSet presAssocID="{4243123F-4194-4162-ABEE-6381214B3818}" presName="parentTextArrow" presStyleLbl="node1" presStyleIdx="1" presStyleCnt="5"/>
      <dgm:spPr/>
      <dgm:t>
        <a:bodyPr/>
        <a:lstStyle/>
        <a:p>
          <a:endParaRPr lang="en-US"/>
        </a:p>
      </dgm:t>
    </dgm:pt>
    <dgm:pt modelId="{0FD0F90E-7F1D-4C70-968A-075E95C88FE9}" type="pres">
      <dgm:prSet presAssocID="{4243123F-4194-4162-ABEE-6381214B3818}" presName="arrow" presStyleLbl="node1" presStyleIdx="2" presStyleCnt="5"/>
      <dgm:spPr/>
      <dgm:t>
        <a:bodyPr/>
        <a:lstStyle/>
        <a:p>
          <a:endParaRPr lang="en-US"/>
        </a:p>
      </dgm:t>
    </dgm:pt>
    <dgm:pt modelId="{DE58745B-77A3-42B0-8467-B46148D2E686}" type="pres">
      <dgm:prSet presAssocID="{4243123F-4194-4162-ABEE-6381214B3818}" presName="descendantArrow" presStyleCnt="0"/>
      <dgm:spPr/>
      <dgm:t>
        <a:bodyPr/>
        <a:lstStyle/>
        <a:p>
          <a:endParaRPr lang="en-US"/>
        </a:p>
      </dgm:t>
    </dgm:pt>
    <dgm:pt modelId="{6842B27F-3590-40A5-9D30-B839E5FECD15}" type="pres">
      <dgm:prSet presAssocID="{58423990-D5CF-4DD5-9367-2839343FD987}" presName="childTextArrow" presStyleLbl="fgAccFollowNode1" presStyleIdx="4" presStyleCnt="8">
        <dgm:presLayoutVars>
          <dgm:bulletEnabled val="1"/>
        </dgm:presLayoutVars>
      </dgm:prSet>
      <dgm:spPr/>
      <dgm:t>
        <a:bodyPr/>
        <a:lstStyle/>
        <a:p>
          <a:endParaRPr lang="en-US"/>
        </a:p>
      </dgm:t>
    </dgm:pt>
    <dgm:pt modelId="{EF8BFD6A-1CE4-4570-8D71-1109040413F2}" type="pres">
      <dgm:prSet presAssocID="{EF19D528-ABFE-4DAB-904B-6CB627C119F4}" presName="childTextArrow" presStyleLbl="fgAccFollowNode1" presStyleIdx="5" presStyleCnt="8">
        <dgm:presLayoutVars>
          <dgm:bulletEnabled val="1"/>
        </dgm:presLayoutVars>
      </dgm:prSet>
      <dgm:spPr/>
      <dgm:t>
        <a:bodyPr/>
        <a:lstStyle/>
        <a:p>
          <a:endParaRPr lang="en-US"/>
        </a:p>
      </dgm:t>
    </dgm:pt>
    <dgm:pt modelId="{E1E1DC73-9D0C-4059-A2DC-611ED624F4D8}" type="pres">
      <dgm:prSet presAssocID="{A809E20D-BB59-4969-B53A-2D4AEED3A4A8}" presName="sp" presStyleCnt="0"/>
      <dgm:spPr/>
      <dgm:t>
        <a:bodyPr/>
        <a:lstStyle/>
        <a:p>
          <a:endParaRPr lang="en-US"/>
        </a:p>
      </dgm:t>
    </dgm:pt>
    <dgm:pt modelId="{C29B6999-E4DE-4CC8-8C3F-59F7DEB06848}" type="pres">
      <dgm:prSet presAssocID="{6F030607-B8CC-411F-8D86-8DF1C2B7E6AB}" presName="arrowAndChildren" presStyleCnt="0"/>
      <dgm:spPr/>
      <dgm:t>
        <a:bodyPr/>
        <a:lstStyle/>
        <a:p>
          <a:endParaRPr lang="en-US"/>
        </a:p>
      </dgm:t>
    </dgm:pt>
    <dgm:pt modelId="{77324F89-2B97-4EE6-8EB2-F9FF0F27C955}" type="pres">
      <dgm:prSet presAssocID="{6F030607-B8CC-411F-8D86-8DF1C2B7E6AB}" presName="parentTextArrow" presStyleLbl="node1" presStyleIdx="2" presStyleCnt="5"/>
      <dgm:spPr/>
      <dgm:t>
        <a:bodyPr/>
        <a:lstStyle/>
        <a:p>
          <a:endParaRPr lang="en-US"/>
        </a:p>
      </dgm:t>
    </dgm:pt>
    <dgm:pt modelId="{C2FB9EFC-EFA5-413C-9358-087631982865}" type="pres">
      <dgm:prSet presAssocID="{6F030607-B8CC-411F-8D86-8DF1C2B7E6AB}" presName="arrow" presStyleLbl="node1" presStyleIdx="3" presStyleCnt="5"/>
      <dgm:spPr/>
      <dgm:t>
        <a:bodyPr/>
        <a:lstStyle/>
        <a:p>
          <a:endParaRPr lang="en-US"/>
        </a:p>
      </dgm:t>
    </dgm:pt>
    <dgm:pt modelId="{A7157C0F-F53A-478A-9E7D-00202303B8DD}" type="pres">
      <dgm:prSet presAssocID="{6F030607-B8CC-411F-8D86-8DF1C2B7E6AB}" presName="descendantArrow" presStyleCnt="0"/>
      <dgm:spPr/>
      <dgm:t>
        <a:bodyPr/>
        <a:lstStyle/>
        <a:p>
          <a:endParaRPr lang="en-US"/>
        </a:p>
      </dgm:t>
    </dgm:pt>
    <dgm:pt modelId="{564351C8-7D03-4833-A190-524CED5693DC}" type="pres">
      <dgm:prSet presAssocID="{6563FABC-5F27-476C-B047-BB52043F01C3}" presName="childTextArrow" presStyleLbl="fgAccFollowNode1" presStyleIdx="6" presStyleCnt="8">
        <dgm:presLayoutVars>
          <dgm:bulletEnabled val="1"/>
        </dgm:presLayoutVars>
      </dgm:prSet>
      <dgm:spPr/>
      <dgm:t>
        <a:bodyPr/>
        <a:lstStyle/>
        <a:p>
          <a:endParaRPr lang="en-US"/>
        </a:p>
      </dgm:t>
    </dgm:pt>
    <dgm:pt modelId="{FFE3365D-FCA8-42B9-8755-BA1A947E7C71}" type="pres">
      <dgm:prSet presAssocID="{F3E95A3A-A33B-4FAB-98C0-736D3B46E7C9}" presName="childTextArrow" presStyleLbl="fgAccFollowNode1" presStyleIdx="7" presStyleCnt="8">
        <dgm:presLayoutVars>
          <dgm:bulletEnabled val="1"/>
        </dgm:presLayoutVars>
      </dgm:prSet>
      <dgm:spPr/>
      <dgm:t>
        <a:bodyPr/>
        <a:lstStyle/>
        <a:p>
          <a:endParaRPr lang="en-US"/>
        </a:p>
      </dgm:t>
    </dgm:pt>
    <dgm:pt modelId="{DB2B52ED-B574-4FC8-8B02-E1ABC1C292A7}" type="pres">
      <dgm:prSet presAssocID="{13BDB281-AEDA-44C0-8D86-04664D9CBC20}" presName="sp" presStyleCnt="0"/>
      <dgm:spPr/>
      <dgm:t>
        <a:bodyPr/>
        <a:lstStyle/>
        <a:p>
          <a:endParaRPr lang="en-US"/>
        </a:p>
      </dgm:t>
    </dgm:pt>
    <dgm:pt modelId="{9DB3ADB5-7D8F-40A5-AAE3-4EFD79BBC9C1}" type="pres">
      <dgm:prSet presAssocID="{440D64F1-4170-4FED-95E0-0AE2D11748C2}" presName="arrowAndChildren" presStyleCnt="0"/>
      <dgm:spPr/>
      <dgm:t>
        <a:bodyPr/>
        <a:lstStyle/>
        <a:p>
          <a:endParaRPr lang="en-US"/>
        </a:p>
      </dgm:t>
    </dgm:pt>
    <dgm:pt modelId="{377D2683-A526-4A32-B772-30E196B8DC4B}" type="pres">
      <dgm:prSet presAssocID="{440D64F1-4170-4FED-95E0-0AE2D11748C2}" presName="parentTextArrow" presStyleLbl="node1" presStyleIdx="4" presStyleCnt="5"/>
      <dgm:spPr/>
      <dgm:t>
        <a:bodyPr/>
        <a:lstStyle/>
        <a:p>
          <a:endParaRPr lang="en-US"/>
        </a:p>
      </dgm:t>
    </dgm:pt>
  </dgm:ptLst>
  <dgm:cxnLst>
    <dgm:cxn modelId="{2B582C27-9B18-49C1-A237-2C7D6858019C}" type="presOf" srcId="{331EEF7E-CC34-45A2-A63B-DE794AA98FDC}" destId="{EDF53BF6-E5E6-4090-BB4C-D27FDDD6DFCB}" srcOrd="0" destOrd="0" presId="urn:microsoft.com/office/officeart/2005/8/layout/process4"/>
    <dgm:cxn modelId="{3F476FA9-65AC-460A-9C44-1D810613241C}" srcId="{4243123F-4194-4162-ABEE-6381214B3818}" destId="{EF19D528-ABFE-4DAB-904B-6CB627C119F4}" srcOrd="1" destOrd="0" parTransId="{0394BA44-4A14-4048-B8F4-CC133CC2A215}" sibTransId="{29A91907-436B-4F85-8E56-977E580EAE4B}"/>
    <dgm:cxn modelId="{017BDFDC-5FA1-460A-ABDE-A02E6013A13B}" srcId="{D6743E62-CB3F-4EFC-BD52-724F79B44D57}" destId="{6F030607-B8CC-411F-8D86-8DF1C2B7E6AB}" srcOrd="1" destOrd="0" parTransId="{F71964A3-075D-4A20-BF0A-5145D32F87AF}" sibTransId="{A809E20D-BB59-4969-B53A-2D4AEED3A4A8}"/>
    <dgm:cxn modelId="{B6067CE0-DF8D-4AB7-812E-A2F9AC574936}" srcId="{6F030607-B8CC-411F-8D86-8DF1C2B7E6AB}" destId="{F3E95A3A-A33B-4FAB-98C0-736D3B46E7C9}" srcOrd="1" destOrd="0" parTransId="{B3E73B57-1B0E-44DA-AF68-53E0E31C07C9}" sibTransId="{AB6B06A5-C03D-4EDF-B97D-7DA93CAED409}"/>
    <dgm:cxn modelId="{51247883-9080-4455-8B27-EE6EB6A73CC5}" type="presOf" srcId="{A9335383-7161-4388-89ED-FF340E8805CD}" destId="{08CECF5F-BFE3-4BEE-8324-ADFC32B6B696}" srcOrd="0" destOrd="0" presId="urn:microsoft.com/office/officeart/2005/8/layout/process4"/>
    <dgm:cxn modelId="{A92FDB29-7A6A-4830-93D7-E881A87FBDB2}" srcId="{6B399825-5B4C-4B0D-848E-D08DD7818C70}" destId="{331EEF7E-CC34-45A2-A63B-DE794AA98FDC}" srcOrd="1" destOrd="0" parTransId="{6F6D4A61-7BBF-419A-B15B-C23D34920450}" sibTransId="{41DFADAA-7C0F-4596-AB02-6A5113D8AA7F}"/>
    <dgm:cxn modelId="{A39D7D38-A339-4D31-8A1A-5830C7D89739}" srcId="{6F030607-B8CC-411F-8D86-8DF1C2B7E6AB}" destId="{6563FABC-5F27-476C-B047-BB52043F01C3}" srcOrd="0" destOrd="0" parTransId="{AA8AB211-92A8-4073-A786-8F18FEFB17C5}" sibTransId="{FCD5A147-64B0-4908-BA53-8839C9E3F179}"/>
    <dgm:cxn modelId="{F6AB092F-860A-41B9-B5A6-2D9C419861F3}" type="presOf" srcId="{6F030607-B8CC-411F-8D86-8DF1C2B7E6AB}" destId="{C2FB9EFC-EFA5-413C-9358-087631982865}" srcOrd="1" destOrd="0" presId="urn:microsoft.com/office/officeart/2005/8/layout/process4"/>
    <dgm:cxn modelId="{C1352F90-FD82-4BB8-872C-E8F78E7D728D}" srcId="{E2340153-E58D-4D75-8EC5-8287582B0D42}" destId="{F1C0A2C7-CA65-40FB-8CE1-715966DADEEA}" srcOrd="0" destOrd="0" parTransId="{809C5A80-7842-46FB-84BE-069AF787D6BF}" sibTransId="{4899434E-75F4-4188-8A28-6CF1303539A8}"/>
    <dgm:cxn modelId="{29230A61-83A1-42B7-89BB-2CFB65D03E1B}" type="presOf" srcId="{4243123F-4194-4162-ABEE-6381214B3818}" destId="{0FD0F90E-7F1D-4C70-968A-075E95C88FE9}" srcOrd="1" destOrd="0" presId="urn:microsoft.com/office/officeart/2005/8/layout/process4"/>
    <dgm:cxn modelId="{92689CA2-0043-48D6-A998-F40011E225DE}" srcId="{6B399825-5B4C-4B0D-848E-D08DD7818C70}" destId="{926BB657-0AD5-4509-A09F-145018E20FFB}" srcOrd="0" destOrd="0" parTransId="{C343C690-41FA-4448-8002-8B26D43844F8}" sibTransId="{9F04F720-856E-47B9-A8A2-25FD548BE82C}"/>
    <dgm:cxn modelId="{212571AF-4D31-4B07-B684-CECDAF030C48}" srcId="{D6743E62-CB3F-4EFC-BD52-724F79B44D57}" destId="{6B399825-5B4C-4B0D-848E-D08DD7818C70}" srcOrd="3" destOrd="0" parTransId="{1A96D11D-92DE-4242-83AE-F136F75B81AF}" sibTransId="{7590E9DF-264A-4284-80C3-9115CDF5AAE5}"/>
    <dgm:cxn modelId="{F71B5A04-01F0-4543-BB1D-1D803F3D1272}" srcId="{D6743E62-CB3F-4EFC-BD52-724F79B44D57}" destId="{4243123F-4194-4162-ABEE-6381214B3818}" srcOrd="2" destOrd="0" parTransId="{91257EAA-BDBB-4D89-969B-1CE2468B32AD}" sibTransId="{F053C907-DF3B-4E5C-9B7C-766B2903838C}"/>
    <dgm:cxn modelId="{0E092514-C18A-4BD5-AE90-B5AE29EF79FB}" type="presOf" srcId="{6563FABC-5F27-476C-B047-BB52043F01C3}" destId="{564351C8-7D03-4833-A190-524CED5693DC}" srcOrd="0" destOrd="0" presId="urn:microsoft.com/office/officeart/2005/8/layout/process4"/>
    <dgm:cxn modelId="{081DC185-1740-478F-B8AD-EE9ADE9801A3}" type="presOf" srcId="{4243123F-4194-4162-ABEE-6381214B3818}" destId="{78502C78-6322-4EAA-A7A9-0F4E7E019499}" srcOrd="0" destOrd="0" presId="urn:microsoft.com/office/officeart/2005/8/layout/process4"/>
    <dgm:cxn modelId="{2944DA52-DAD6-49AC-9FE4-7A18B37C8406}" type="presOf" srcId="{E2340153-E58D-4D75-8EC5-8287582B0D42}" destId="{06895BAD-5233-4C95-87B5-BE93D3A25593}" srcOrd="0" destOrd="0" presId="urn:microsoft.com/office/officeart/2005/8/layout/process4"/>
    <dgm:cxn modelId="{EB811FF1-ADFF-4808-9E34-33AD712491A2}" srcId="{D6743E62-CB3F-4EFC-BD52-724F79B44D57}" destId="{440D64F1-4170-4FED-95E0-0AE2D11748C2}" srcOrd="0" destOrd="0" parTransId="{4AD1773E-06CD-4A4D-9015-AB593F9249B0}" sibTransId="{13BDB281-AEDA-44C0-8D86-04664D9CBC20}"/>
    <dgm:cxn modelId="{57CD4478-8861-484B-86AE-E474E6AC0F3D}" type="presOf" srcId="{F3E95A3A-A33B-4FAB-98C0-736D3B46E7C9}" destId="{FFE3365D-FCA8-42B9-8755-BA1A947E7C71}" srcOrd="0" destOrd="0" presId="urn:microsoft.com/office/officeart/2005/8/layout/process4"/>
    <dgm:cxn modelId="{8D2C72B9-EE9F-44B0-A7D8-A6504A5BAA07}" type="presOf" srcId="{926BB657-0AD5-4509-A09F-145018E20FFB}" destId="{304969C0-3CBA-4F38-B9E5-24BEA03569C6}" srcOrd="0" destOrd="0" presId="urn:microsoft.com/office/officeart/2005/8/layout/process4"/>
    <dgm:cxn modelId="{236E6631-B2E9-40F2-A500-861E4268D827}" type="presOf" srcId="{6F030607-B8CC-411F-8D86-8DF1C2B7E6AB}" destId="{77324F89-2B97-4EE6-8EB2-F9FF0F27C955}" srcOrd="0" destOrd="0" presId="urn:microsoft.com/office/officeart/2005/8/layout/process4"/>
    <dgm:cxn modelId="{C5920102-FC94-4D35-82A1-B0E066C74F04}" type="presOf" srcId="{58423990-D5CF-4DD5-9367-2839343FD987}" destId="{6842B27F-3590-40A5-9D30-B839E5FECD15}" srcOrd="0" destOrd="0" presId="urn:microsoft.com/office/officeart/2005/8/layout/process4"/>
    <dgm:cxn modelId="{113446EA-1143-47E9-8FBD-4CEF45B2B8CA}" type="presOf" srcId="{D6743E62-CB3F-4EFC-BD52-724F79B44D57}" destId="{133C17D9-4843-4AD7-ABC9-F5DDD6D2BDB5}" srcOrd="0" destOrd="0" presId="urn:microsoft.com/office/officeart/2005/8/layout/process4"/>
    <dgm:cxn modelId="{E6FA7B3E-5822-455E-A08C-7A811506279D}" srcId="{D6743E62-CB3F-4EFC-BD52-724F79B44D57}" destId="{E2340153-E58D-4D75-8EC5-8287582B0D42}" srcOrd="4" destOrd="0" parTransId="{33BB98AE-87E6-4090-A723-AE5AD4929ADB}" sibTransId="{421DB8E9-F85B-4FDC-9867-086210B5CC12}"/>
    <dgm:cxn modelId="{B1E695A3-FD1C-4CE7-9EC3-D7F2E8D66871}" type="presOf" srcId="{6B399825-5B4C-4B0D-848E-D08DD7818C70}" destId="{CB641073-236A-486A-AE85-4C375CB30383}" srcOrd="1" destOrd="0" presId="urn:microsoft.com/office/officeart/2005/8/layout/process4"/>
    <dgm:cxn modelId="{07F66FB2-4C26-46FD-A225-6E2CB769D2A3}" type="presOf" srcId="{F1C0A2C7-CA65-40FB-8CE1-715966DADEEA}" destId="{52C2FDFE-3AD1-4100-B343-7E80F07BAA63}" srcOrd="0" destOrd="0" presId="urn:microsoft.com/office/officeart/2005/8/layout/process4"/>
    <dgm:cxn modelId="{73C64C24-7ED1-4BED-B5DD-0121B2F98F41}" srcId="{E2340153-E58D-4D75-8EC5-8287582B0D42}" destId="{A9335383-7161-4388-89ED-FF340E8805CD}" srcOrd="1" destOrd="0" parTransId="{A762FCCB-3932-4CEC-8342-627CA8DDE363}" sibTransId="{48EEED71-4DE4-486E-A8CD-F64D6A29C72A}"/>
    <dgm:cxn modelId="{2602AA80-10C0-497F-8D2E-CD367542CF34}" srcId="{4243123F-4194-4162-ABEE-6381214B3818}" destId="{58423990-D5CF-4DD5-9367-2839343FD987}" srcOrd="0" destOrd="0" parTransId="{0F168A7D-B9F8-4F49-B295-A974933BAD21}" sibTransId="{7A50F991-C22E-4BA4-84BF-720841F631F9}"/>
    <dgm:cxn modelId="{0A6F7057-87B7-4809-ADBC-57402B68CAE0}" type="presOf" srcId="{6B399825-5B4C-4B0D-848E-D08DD7818C70}" destId="{531B2E9D-F5D6-4D7F-BEAE-71C713CDAABB}" srcOrd="0" destOrd="0" presId="urn:microsoft.com/office/officeart/2005/8/layout/process4"/>
    <dgm:cxn modelId="{3A3E5B80-54CF-473B-A587-937908F4E878}" type="presOf" srcId="{E2340153-E58D-4D75-8EC5-8287582B0D42}" destId="{58083EDF-FF07-4178-BEA8-1185F9183A12}" srcOrd="1" destOrd="0" presId="urn:microsoft.com/office/officeart/2005/8/layout/process4"/>
    <dgm:cxn modelId="{7692BF77-F07B-4543-9F33-68E2634FFA39}" type="presOf" srcId="{EF19D528-ABFE-4DAB-904B-6CB627C119F4}" destId="{EF8BFD6A-1CE4-4570-8D71-1109040413F2}" srcOrd="0" destOrd="0" presId="urn:microsoft.com/office/officeart/2005/8/layout/process4"/>
    <dgm:cxn modelId="{7057824A-090E-439C-9515-EC890001B11E}" type="presOf" srcId="{440D64F1-4170-4FED-95E0-0AE2D11748C2}" destId="{377D2683-A526-4A32-B772-30E196B8DC4B}" srcOrd="0" destOrd="0" presId="urn:microsoft.com/office/officeart/2005/8/layout/process4"/>
    <dgm:cxn modelId="{BFDC560C-F2CA-4AFB-93D2-DBDA097C53BE}" type="presParOf" srcId="{133C17D9-4843-4AD7-ABC9-F5DDD6D2BDB5}" destId="{8929E1DD-4774-424A-AEA9-716849E7EB5C}" srcOrd="0" destOrd="0" presId="urn:microsoft.com/office/officeart/2005/8/layout/process4"/>
    <dgm:cxn modelId="{57E6A80E-5408-4F66-BEB7-C41E5D94D8A9}" type="presParOf" srcId="{8929E1DD-4774-424A-AEA9-716849E7EB5C}" destId="{06895BAD-5233-4C95-87B5-BE93D3A25593}" srcOrd="0" destOrd="0" presId="urn:microsoft.com/office/officeart/2005/8/layout/process4"/>
    <dgm:cxn modelId="{417AC01C-6645-418A-A4F5-828D9D76A429}" type="presParOf" srcId="{8929E1DD-4774-424A-AEA9-716849E7EB5C}" destId="{58083EDF-FF07-4178-BEA8-1185F9183A12}" srcOrd="1" destOrd="0" presId="urn:microsoft.com/office/officeart/2005/8/layout/process4"/>
    <dgm:cxn modelId="{778F5CCC-7B48-42EA-B6B2-66E0F8B2A9C8}" type="presParOf" srcId="{8929E1DD-4774-424A-AEA9-716849E7EB5C}" destId="{C5C249CB-D96E-4538-A391-4F1F6B0DC786}" srcOrd="2" destOrd="0" presId="urn:microsoft.com/office/officeart/2005/8/layout/process4"/>
    <dgm:cxn modelId="{FE3B46BB-E6DC-4861-A457-ACE4728548D9}" type="presParOf" srcId="{C5C249CB-D96E-4538-A391-4F1F6B0DC786}" destId="{52C2FDFE-3AD1-4100-B343-7E80F07BAA63}" srcOrd="0" destOrd="0" presId="urn:microsoft.com/office/officeart/2005/8/layout/process4"/>
    <dgm:cxn modelId="{E122F427-8559-4849-850F-45B0BF135D73}" type="presParOf" srcId="{C5C249CB-D96E-4538-A391-4F1F6B0DC786}" destId="{08CECF5F-BFE3-4BEE-8324-ADFC32B6B696}" srcOrd="1" destOrd="0" presId="urn:microsoft.com/office/officeart/2005/8/layout/process4"/>
    <dgm:cxn modelId="{1EF64413-9703-4288-BA5B-0E0CCA4F736A}" type="presParOf" srcId="{133C17D9-4843-4AD7-ABC9-F5DDD6D2BDB5}" destId="{A973569B-4132-41CE-A46E-2C1400B87F90}" srcOrd="1" destOrd="0" presId="urn:microsoft.com/office/officeart/2005/8/layout/process4"/>
    <dgm:cxn modelId="{E3084B8A-3DB8-48EC-B489-663E1DF7AF0B}" type="presParOf" srcId="{133C17D9-4843-4AD7-ABC9-F5DDD6D2BDB5}" destId="{1F8429D2-61F6-46C5-8D3E-53CC5EA7B569}" srcOrd="2" destOrd="0" presId="urn:microsoft.com/office/officeart/2005/8/layout/process4"/>
    <dgm:cxn modelId="{527A8415-8F77-49CD-ACBB-F1E7F1E66ADE}" type="presParOf" srcId="{1F8429D2-61F6-46C5-8D3E-53CC5EA7B569}" destId="{531B2E9D-F5D6-4D7F-BEAE-71C713CDAABB}" srcOrd="0" destOrd="0" presId="urn:microsoft.com/office/officeart/2005/8/layout/process4"/>
    <dgm:cxn modelId="{ADCF23C9-12FC-4A12-A41F-DC130A879F1E}" type="presParOf" srcId="{1F8429D2-61F6-46C5-8D3E-53CC5EA7B569}" destId="{CB641073-236A-486A-AE85-4C375CB30383}" srcOrd="1" destOrd="0" presId="urn:microsoft.com/office/officeart/2005/8/layout/process4"/>
    <dgm:cxn modelId="{DA98AC79-FE97-4C9F-ADCA-662E36E79DB2}" type="presParOf" srcId="{1F8429D2-61F6-46C5-8D3E-53CC5EA7B569}" destId="{22CA03BD-85A6-44AA-ADED-F1C526949072}" srcOrd="2" destOrd="0" presId="urn:microsoft.com/office/officeart/2005/8/layout/process4"/>
    <dgm:cxn modelId="{7A5F31E7-030C-4107-98AE-307EBD74261C}" type="presParOf" srcId="{22CA03BD-85A6-44AA-ADED-F1C526949072}" destId="{304969C0-3CBA-4F38-B9E5-24BEA03569C6}" srcOrd="0" destOrd="0" presId="urn:microsoft.com/office/officeart/2005/8/layout/process4"/>
    <dgm:cxn modelId="{0FBE7AA0-EC9E-4C47-A109-9F2087BB2826}" type="presParOf" srcId="{22CA03BD-85A6-44AA-ADED-F1C526949072}" destId="{EDF53BF6-E5E6-4090-BB4C-D27FDDD6DFCB}" srcOrd="1" destOrd="0" presId="urn:microsoft.com/office/officeart/2005/8/layout/process4"/>
    <dgm:cxn modelId="{2D167E6A-3122-4E71-8DE2-4316E1DEA60E}" type="presParOf" srcId="{133C17D9-4843-4AD7-ABC9-F5DDD6D2BDB5}" destId="{A94A4068-C9E3-46C3-93F8-01D0F4818C23}" srcOrd="3" destOrd="0" presId="urn:microsoft.com/office/officeart/2005/8/layout/process4"/>
    <dgm:cxn modelId="{2E76BA5F-3533-4D7D-BE81-8E79F3738187}" type="presParOf" srcId="{133C17D9-4843-4AD7-ABC9-F5DDD6D2BDB5}" destId="{96DEC2B7-0E32-46E1-A172-CC286B74C314}" srcOrd="4" destOrd="0" presId="urn:microsoft.com/office/officeart/2005/8/layout/process4"/>
    <dgm:cxn modelId="{482FB7AA-0E8A-40E9-9988-C84D7FBC2B47}" type="presParOf" srcId="{96DEC2B7-0E32-46E1-A172-CC286B74C314}" destId="{78502C78-6322-4EAA-A7A9-0F4E7E019499}" srcOrd="0" destOrd="0" presId="urn:microsoft.com/office/officeart/2005/8/layout/process4"/>
    <dgm:cxn modelId="{5B9CF66A-3321-45B9-90D6-93A07C995E4F}" type="presParOf" srcId="{96DEC2B7-0E32-46E1-A172-CC286B74C314}" destId="{0FD0F90E-7F1D-4C70-968A-075E95C88FE9}" srcOrd="1" destOrd="0" presId="urn:microsoft.com/office/officeart/2005/8/layout/process4"/>
    <dgm:cxn modelId="{6194F0EE-B324-4498-B56C-B2BB7793F3C9}" type="presParOf" srcId="{96DEC2B7-0E32-46E1-A172-CC286B74C314}" destId="{DE58745B-77A3-42B0-8467-B46148D2E686}" srcOrd="2" destOrd="0" presId="urn:microsoft.com/office/officeart/2005/8/layout/process4"/>
    <dgm:cxn modelId="{5F69524A-FB9E-4A61-9740-5B66EB1FDECD}" type="presParOf" srcId="{DE58745B-77A3-42B0-8467-B46148D2E686}" destId="{6842B27F-3590-40A5-9D30-B839E5FECD15}" srcOrd="0" destOrd="0" presId="urn:microsoft.com/office/officeart/2005/8/layout/process4"/>
    <dgm:cxn modelId="{A459D163-D167-420A-B1FD-7F1D211441BF}" type="presParOf" srcId="{DE58745B-77A3-42B0-8467-B46148D2E686}" destId="{EF8BFD6A-1CE4-4570-8D71-1109040413F2}" srcOrd="1" destOrd="0" presId="urn:microsoft.com/office/officeart/2005/8/layout/process4"/>
    <dgm:cxn modelId="{7E733007-0694-4A23-8727-FE98A0318EFB}" type="presParOf" srcId="{133C17D9-4843-4AD7-ABC9-F5DDD6D2BDB5}" destId="{E1E1DC73-9D0C-4059-A2DC-611ED624F4D8}" srcOrd="5" destOrd="0" presId="urn:microsoft.com/office/officeart/2005/8/layout/process4"/>
    <dgm:cxn modelId="{88195AF5-8693-48ED-8141-49418B30D8F4}" type="presParOf" srcId="{133C17D9-4843-4AD7-ABC9-F5DDD6D2BDB5}" destId="{C29B6999-E4DE-4CC8-8C3F-59F7DEB06848}" srcOrd="6" destOrd="0" presId="urn:microsoft.com/office/officeart/2005/8/layout/process4"/>
    <dgm:cxn modelId="{CC2750F0-7BC3-42C7-9E2D-EDA0CB9EFC83}" type="presParOf" srcId="{C29B6999-E4DE-4CC8-8C3F-59F7DEB06848}" destId="{77324F89-2B97-4EE6-8EB2-F9FF0F27C955}" srcOrd="0" destOrd="0" presId="urn:microsoft.com/office/officeart/2005/8/layout/process4"/>
    <dgm:cxn modelId="{66388B18-583E-4011-8CE2-8805DD8701F6}" type="presParOf" srcId="{C29B6999-E4DE-4CC8-8C3F-59F7DEB06848}" destId="{C2FB9EFC-EFA5-413C-9358-087631982865}" srcOrd="1" destOrd="0" presId="urn:microsoft.com/office/officeart/2005/8/layout/process4"/>
    <dgm:cxn modelId="{D1124D8D-9387-45A2-BC65-C2F1241276DD}" type="presParOf" srcId="{C29B6999-E4DE-4CC8-8C3F-59F7DEB06848}" destId="{A7157C0F-F53A-478A-9E7D-00202303B8DD}" srcOrd="2" destOrd="0" presId="urn:microsoft.com/office/officeart/2005/8/layout/process4"/>
    <dgm:cxn modelId="{246AABBF-AF0E-41C6-A4E5-992D8303812D}" type="presParOf" srcId="{A7157C0F-F53A-478A-9E7D-00202303B8DD}" destId="{564351C8-7D03-4833-A190-524CED5693DC}" srcOrd="0" destOrd="0" presId="urn:microsoft.com/office/officeart/2005/8/layout/process4"/>
    <dgm:cxn modelId="{060C641C-4373-44EC-A07B-F02F60C72C6C}" type="presParOf" srcId="{A7157C0F-F53A-478A-9E7D-00202303B8DD}" destId="{FFE3365D-FCA8-42B9-8755-BA1A947E7C71}" srcOrd="1" destOrd="0" presId="urn:microsoft.com/office/officeart/2005/8/layout/process4"/>
    <dgm:cxn modelId="{6D8CA8F0-A67C-4FE0-85FB-163309B419EF}" type="presParOf" srcId="{133C17D9-4843-4AD7-ABC9-F5DDD6D2BDB5}" destId="{DB2B52ED-B574-4FC8-8B02-E1ABC1C292A7}" srcOrd="7" destOrd="0" presId="urn:microsoft.com/office/officeart/2005/8/layout/process4"/>
    <dgm:cxn modelId="{84CAA00D-C582-4881-B2AF-93BB580CB9C8}" type="presParOf" srcId="{133C17D9-4843-4AD7-ABC9-F5DDD6D2BDB5}" destId="{9DB3ADB5-7D8F-40A5-AAE3-4EFD79BBC9C1}" srcOrd="8" destOrd="0" presId="urn:microsoft.com/office/officeart/2005/8/layout/process4"/>
    <dgm:cxn modelId="{E56181AE-8D11-4D48-9644-621AB444B58A}" type="presParOf" srcId="{9DB3ADB5-7D8F-40A5-AAE3-4EFD79BBC9C1}" destId="{377D2683-A526-4A32-B772-30E196B8DC4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FCFEC2-8BE2-4EDF-BE4B-F09584A002C4}"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DEC37D8D-0489-46F7-9A12-2154E63F8CDA}">
      <dgm:prSet phldrT="[Text]" custT="1"/>
      <dgm:spPr/>
      <dgm:t>
        <a:bodyPr/>
        <a:lstStyle/>
        <a:p>
          <a:pPr>
            <a:lnSpc>
              <a:spcPct val="100000"/>
            </a:lnSpc>
          </a:pPr>
          <a:r>
            <a:rPr lang="en-US" sz="2400" dirty="0" smtClean="0">
              <a:solidFill>
                <a:schemeClr val="tx1"/>
              </a:solidFill>
            </a:rPr>
            <a:t>Form 80 Appraisals - </a:t>
          </a:r>
          <a:br>
            <a:rPr lang="en-US" sz="2400" dirty="0" smtClean="0">
              <a:solidFill>
                <a:schemeClr val="tx1"/>
              </a:solidFill>
            </a:rPr>
          </a:br>
          <a:r>
            <a:rPr lang="en-US" sz="2400" dirty="0" smtClean="0">
              <a:solidFill>
                <a:schemeClr val="tx1"/>
              </a:solidFill>
            </a:rPr>
            <a:t>Reading, Listening, and Math</a:t>
          </a:r>
          <a:endParaRPr lang="en-US" sz="2400" dirty="0">
            <a:solidFill>
              <a:schemeClr val="tx1"/>
            </a:solidFill>
          </a:endParaRPr>
        </a:p>
      </dgm:t>
    </dgm:pt>
    <dgm:pt modelId="{3C97E7C7-40BF-48DD-90F8-D302A6AB3DA5}" type="parTrans" cxnId="{828197FC-124F-4F7B-B785-EDF7BB298C2C}">
      <dgm:prSet/>
      <dgm:spPr/>
      <dgm:t>
        <a:bodyPr/>
        <a:lstStyle/>
        <a:p>
          <a:pPr>
            <a:lnSpc>
              <a:spcPct val="100000"/>
            </a:lnSpc>
          </a:pPr>
          <a:endParaRPr lang="en-US" sz="1400">
            <a:solidFill>
              <a:schemeClr val="tx1"/>
            </a:solidFill>
          </a:endParaRPr>
        </a:p>
      </dgm:t>
    </dgm:pt>
    <dgm:pt modelId="{BE25DF9C-C7B9-4E36-BCD3-CC653F5AF2B1}" type="sibTrans" cxnId="{828197FC-124F-4F7B-B785-EDF7BB298C2C}">
      <dgm:prSet/>
      <dgm:spPr/>
      <dgm:t>
        <a:bodyPr/>
        <a:lstStyle/>
        <a:p>
          <a:pPr>
            <a:lnSpc>
              <a:spcPct val="100000"/>
            </a:lnSpc>
          </a:pPr>
          <a:endParaRPr lang="en-US" sz="1400">
            <a:solidFill>
              <a:schemeClr val="tx1"/>
            </a:solidFill>
          </a:endParaRPr>
        </a:p>
      </dgm:t>
    </dgm:pt>
    <dgm:pt modelId="{35C6CC48-62AB-4DF0-9217-6399398B7796}">
      <dgm:prSet phldrT="[Text]" custT="1"/>
      <dgm:spPr/>
      <dgm:t>
        <a:bodyPr tIns="274320"/>
        <a:lstStyle/>
        <a:p>
          <a:pPr>
            <a:lnSpc>
              <a:spcPct val="100000"/>
            </a:lnSpc>
          </a:pPr>
          <a:r>
            <a:rPr lang="en-US" sz="1800" dirty="0" smtClean="0">
              <a:solidFill>
                <a:schemeClr val="tx1"/>
              </a:solidFill>
            </a:rPr>
            <a:t>Reading for all programs, Levels A-D</a:t>
          </a:r>
          <a:endParaRPr lang="en-US" sz="1800" dirty="0">
            <a:solidFill>
              <a:schemeClr val="tx1"/>
            </a:solidFill>
          </a:endParaRPr>
        </a:p>
      </dgm:t>
    </dgm:pt>
    <dgm:pt modelId="{D2F8C0C3-318E-4A13-B01E-7414E8CE2C14}" type="parTrans" cxnId="{EB5D629C-8E52-4C59-8018-37FFF568DBB0}">
      <dgm:prSet/>
      <dgm:spPr/>
      <dgm:t>
        <a:bodyPr/>
        <a:lstStyle/>
        <a:p>
          <a:pPr>
            <a:lnSpc>
              <a:spcPct val="100000"/>
            </a:lnSpc>
          </a:pPr>
          <a:endParaRPr lang="en-US" sz="1400">
            <a:solidFill>
              <a:schemeClr val="tx1"/>
            </a:solidFill>
          </a:endParaRPr>
        </a:p>
      </dgm:t>
    </dgm:pt>
    <dgm:pt modelId="{42B63DEA-6151-4EEF-836F-35A5FA7D17DB}" type="sibTrans" cxnId="{EB5D629C-8E52-4C59-8018-37FFF568DBB0}">
      <dgm:prSet/>
      <dgm:spPr/>
      <dgm:t>
        <a:bodyPr/>
        <a:lstStyle/>
        <a:p>
          <a:pPr>
            <a:lnSpc>
              <a:spcPct val="100000"/>
            </a:lnSpc>
          </a:pPr>
          <a:endParaRPr lang="en-US" sz="1400">
            <a:solidFill>
              <a:schemeClr val="tx1"/>
            </a:solidFill>
          </a:endParaRPr>
        </a:p>
      </dgm:t>
    </dgm:pt>
    <dgm:pt modelId="{C62BB6AC-0819-4B98-927E-5695FFE92F8E}">
      <dgm:prSet phldrT="[Text]" custT="1"/>
      <dgm:spPr/>
      <dgm:t>
        <a:bodyPr tIns="274320"/>
        <a:lstStyle/>
        <a:p>
          <a:pPr>
            <a:lnSpc>
              <a:spcPct val="100000"/>
            </a:lnSpc>
          </a:pPr>
          <a:r>
            <a:rPr lang="en-US" sz="1800" dirty="0" smtClean="0">
              <a:solidFill>
                <a:schemeClr val="tx1"/>
              </a:solidFill>
            </a:rPr>
            <a:t>30 minutes each</a:t>
          </a:r>
          <a:endParaRPr lang="en-US" sz="1800" dirty="0">
            <a:solidFill>
              <a:schemeClr val="tx1"/>
            </a:solidFill>
          </a:endParaRPr>
        </a:p>
      </dgm:t>
    </dgm:pt>
    <dgm:pt modelId="{EC8600BA-C483-4598-8C8B-C03396ED0619}" type="parTrans" cxnId="{44F18804-DB25-4982-BA77-95416B609CDD}">
      <dgm:prSet/>
      <dgm:spPr/>
      <dgm:t>
        <a:bodyPr/>
        <a:lstStyle/>
        <a:p>
          <a:pPr>
            <a:lnSpc>
              <a:spcPct val="100000"/>
            </a:lnSpc>
          </a:pPr>
          <a:endParaRPr lang="en-US" sz="1400">
            <a:solidFill>
              <a:schemeClr val="tx1"/>
            </a:solidFill>
          </a:endParaRPr>
        </a:p>
      </dgm:t>
    </dgm:pt>
    <dgm:pt modelId="{E54BA9F7-E124-4FAF-B0AF-800D700ED774}" type="sibTrans" cxnId="{44F18804-DB25-4982-BA77-95416B609CDD}">
      <dgm:prSet/>
      <dgm:spPr/>
      <dgm:t>
        <a:bodyPr/>
        <a:lstStyle/>
        <a:p>
          <a:pPr>
            <a:lnSpc>
              <a:spcPct val="100000"/>
            </a:lnSpc>
          </a:pPr>
          <a:endParaRPr lang="en-US" sz="1400">
            <a:solidFill>
              <a:schemeClr val="tx1"/>
            </a:solidFill>
          </a:endParaRPr>
        </a:p>
      </dgm:t>
    </dgm:pt>
    <dgm:pt modelId="{3419018C-C508-4D3A-83B0-49F345835119}">
      <dgm:prSet phldrT="[Text]" custT="1"/>
      <dgm:spPr/>
      <dgm:t>
        <a:bodyPr/>
        <a:lstStyle/>
        <a:p>
          <a:pPr>
            <a:lnSpc>
              <a:spcPct val="100000"/>
            </a:lnSpc>
          </a:pPr>
          <a:r>
            <a:rPr lang="en-US" sz="2000" dirty="0" smtClean="0">
              <a:solidFill>
                <a:schemeClr val="tx1"/>
              </a:solidFill>
            </a:rPr>
            <a:t>Form 130  - Math Appraisal</a:t>
          </a:r>
          <a:endParaRPr lang="en-US" sz="2000" dirty="0">
            <a:solidFill>
              <a:schemeClr val="tx1"/>
            </a:solidFill>
          </a:endParaRPr>
        </a:p>
      </dgm:t>
    </dgm:pt>
    <dgm:pt modelId="{2D0EBAF2-7484-4510-86A1-309ECB4E9B85}" type="sibTrans" cxnId="{81BBE175-14D4-41F0-935D-6EA6D00079FF}">
      <dgm:prSet/>
      <dgm:spPr/>
      <dgm:t>
        <a:bodyPr/>
        <a:lstStyle/>
        <a:p>
          <a:pPr>
            <a:lnSpc>
              <a:spcPct val="100000"/>
            </a:lnSpc>
          </a:pPr>
          <a:endParaRPr lang="en-US" sz="1400">
            <a:solidFill>
              <a:schemeClr val="tx1"/>
            </a:solidFill>
          </a:endParaRPr>
        </a:p>
      </dgm:t>
    </dgm:pt>
    <dgm:pt modelId="{8C6A8935-9825-4AFE-9A11-CE532B7729CE}" type="parTrans" cxnId="{81BBE175-14D4-41F0-935D-6EA6D00079FF}">
      <dgm:prSet/>
      <dgm:spPr/>
      <dgm:t>
        <a:bodyPr/>
        <a:lstStyle/>
        <a:p>
          <a:pPr>
            <a:lnSpc>
              <a:spcPct val="100000"/>
            </a:lnSpc>
          </a:pPr>
          <a:endParaRPr lang="en-US" sz="1400">
            <a:solidFill>
              <a:schemeClr val="tx1"/>
            </a:solidFill>
          </a:endParaRPr>
        </a:p>
      </dgm:t>
    </dgm:pt>
    <dgm:pt modelId="{8FAD17FA-6772-49DF-B316-0BF7D56D6ED8}">
      <dgm:prSet phldrT="[Text]" custT="1"/>
      <dgm:spPr/>
      <dgm:t>
        <a:bodyPr/>
        <a:lstStyle/>
        <a:p>
          <a:pPr>
            <a:lnSpc>
              <a:spcPct val="100000"/>
            </a:lnSpc>
          </a:pPr>
          <a:r>
            <a:rPr lang="en-US" sz="1800" dirty="0" smtClean="0"/>
            <a:t>Math for ABE and ASE programs</a:t>
          </a:r>
          <a:endParaRPr lang="en-US" sz="1800" dirty="0"/>
        </a:p>
      </dgm:t>
    </dgm:pt>
    <dgm:pt modelId="{696A9009-355D-488C-9FEA-732EC02A53D3}" type="parTrans" cxnId="{C07A0BF4-BFAB-4CA8-A05F-CA5585FDDC99}">
      <dgm:prSet/>
      <dgm:spPr/>
      <dgm:t>
        <a:bodyPr/>
        <a:lstStyle/>
        <a:p>
          <a:pPr>
            <a:lnSpc>
              <a:spcPct val="100000"/>
            </a:lnSpc>
          </a:pPr>
          <a:endParaRPr lang="en-US" sz="1400">
            <a:solidFill>
              <a:schemeClr val="tx1"/>
            </a:solidFill>
          </a:endParaRPr>
        </a:p>
      </dgm:t>
    </dgm:pt>
    <dgm:pt modelId="{5C161445-95F3-45EE-9A19-6D341633C332}" type="sibTrans" cxnId="{C07A0BF4-BFAB-4CA8-A05F-CA5585FDDC99}">
      <dgm:prSet/>
      <dgm:spPr/>
      <dgm:t>
        <a:bodyPr/>
        <a:lstStyle/>
        <a:p>
          <a:pPr>
            <a:lnSpc>
              <a:spcPct val="100000"/>
            </a:lnSpc>
          </a:pPr>
          <a:endParaRPr lang="en-US" sz="1400">
            <a:solidFill>
              <a:schemeClr val="tx1"/>
            </a:solidFill>
          </a:endParaRPr>
        </a:p>
      </dgm:t>
    </dgm:pt>
    <dgm:pt modelId="{59197E43-821C-43D0-BB3B-939E5F0BED1C}">
      <dgm:prSet phldrT="[Text]" custT="1"/>
      <dgm:spPr/>
      <dgm:t>
        <a:bodyPr tIns="274320"/>
        <a:lstStyle/>
        <a:p>
          <a:pPr>
            <a:lnSpc>
              <a:spcPct val="100000"/>
            </a:lnSpc>
          </a:pPr>
          <a:r>
            <a:rPr lang="en-US" sz="1800" dirty="0" smtClean="0">
              <a:solidFill>
                <a:schemeClr val="tx1"/>
              </a:solidFill>
            </a:rPr>
            <a:t>Listening for ESL/ELL, Levels A-C</a:t>
          </a:r>
          <a:endParaRPr lang="en-US" sz="1800" dirty="0">
            <a:solidFill>
              <a:schemeClr val="tx1"/>
            </a:solidFill>
          </a:endParaRPr>
        </a:p>
      </dgm:t>
    </dgm:pt>
    <dgm:pt modelId="{FDC7D383-2464-44D9-992D-EBC8357B6493}" type="parTrans" cxnId="{EC5AE7A3-54DE-4C17-B3D9-EB360701EAAD}">
      <dgm:prSet/>
      <dgm:spPr/>
      <dgm:t>
        <a:bodyPr/>
        <a:lstStyle/>
        <a:p>
          <a:endParaRPr lang="en-US"/>
        </a:p>
      </dgm:t>
    </dgm:pt>
    <dgm:pt modelId="{E46C02CD-9DE7-48ED-B6CC-E925874EAF60}" type="sibTrans" cxnId="{EC5AE7A3-54DE-4C17-B3D9-EB360701EAAD}">
      <dgm:prSet/>
      <dgm:spPr/>
      <dgm:t>
        <a:bodyPr/>
        <a:lstStyle/>
        <a:p>
          <a:endParaRPr lang="en-US"/>
        </a:p>
      </dgm:t>
    </dgm:pt>
    <dgm:pt modelId="{0819F800-2A2F-4476-AF19-34E981798A25}">
      <dgm:prSet phldrT="[Text]" custT="1"/>
      <dgm:spPr/>
      <dgm:t>
        <a:bodyPr tIns="274320"/>
        <a:lstStyle/>
        <a:p>
          <a:pPr>
            <a:lnSpc>
              <a:spcPct val="100000"/>
            </a:lnSpc>
          </a:pPr>
          <a:r>
            <a:rPr lang="en-US" sz="1800" dirty="0" smtClean="0">
              <a:solidFill>
                <a:schemeClr val="tx1"/>
              </a:solidFill>
            </a:rPr>
            <a:t>Math for ABE/ASE, Levels A-D</a:t>
          </a:r>
          <a:endParaRPr lang="en-US" sz="1800" dirty="0">
            <a:solidFill>
              <a:schemeClr val="tx1"/>
            </a:solidFill>
          </a:endParaRPr>
        </a:p>
      </dgm:t>
    </dgm:pt>
    <dgm:pt modelId="{F26FF826-832C-46DA-A133-D825160DC47E}" type="parTrans" cxnId="{DF98FA6E-4FF9-44AE-BA1F-0BB4FB7E2206}">
      <dgm:prSet/>
      <dgm:spPr/>
      <dgm:t>
        <a:bodyPr/>
        <a:lstStyle/>
        <a:p>
          <a:endParaRPr lang="en-US"/>
        </a:p>
      </dgm:t>
    </dgm:pt>
    <dgm:pt modelId="{758378B6-ACDC-4B16-822B-9EFB60ECAA1C}" type="sibTrans" cxnId="{DF98FA6E-4FF9-44AE-BA1F-0BB4FB7E2206}">
      <dgm:prSet/>
      <dgm:spPr/>
      <dgm:t>
        <a:bodyPr/>
        <a:lstStyle/>
        <a:p>
          <a:endParaRPr lang="en-US"/>
        </a:p>
      </dgm:t>
    </dgm:pt>
    <dgm:pt modelId="{CE1B9519-F4E0-4E8F-B372-904D44E95325}">
      <dgm:prSet custT="1"/>
      <dgm:spPr/>
      <dgm:t>
        <a:bodyPr/>
        <a:lstStyle/>
        <a:p>
          <a:r>
            <a:rPr lang="en-US" sz="1800" dirty="0" smtClean="0"/>
            <a:t>Levels A – D</a:t>
          </a:r>
          <a:endParaRPr lang="en-US" sz="1800" dirty="0"/>
        </a:p>
      </dgm:t>
    </dgm:pt>
    <dgm:pt modelId="{C2128A12-8798-4B18-AB5F-296F24425559}" type="sibTrans" cxnId="{CDEBB791-488D-4C19-8286-C6E6189E5816}">
      <dgm:prSet/>
      <dgm:spPr/>
      <dgm:t>
        <a:bodyPr/>
        <a:lstStyle/>
        <a:p>
          <a:endParaRPr lang="en-US"/>
        </a:p>
      </dgm:t>
    </dgm:pt>
    <dgm:pt modelId="{FDD06E5B-69EA-4C84-B453-1FBF8C1DB324}" type="parTrans" cxnId="{CDEBB791-488D-4C19-8286-C6E6189E5816}">
      <dgm:prSet/>
      <dgm:spPr/>
      <dgm:t>
        <a:bodyPr/>
        <a:lstStyle/>
        <a:p>
          <a:endParaRPr lang="en-US"/>
        </a:p>
      </dgm:t>
    </dgm:pt>
    <dgm:pt modelId="{A295F107-C054-47D3-9203-2A3D0B47042B}">
      <dgm:prSet custT="1"/>
      <dgm:spPr/>
      <dgm:t>
        <a:bodyPr/>
        <a:lstStyle/>
        <a:p>
          <a:r>
            <a:rPr lang="en-US" sz="1800" dirty="0" smtClean="0"/>
            <a:t>25 minutes</a:t>
          </a:r>
          <a:endParaRPr lang="en-US" sz="1800" dirty="0"/>
        </a:p>
      </dgm:t>
    </dgm:pt>
    <dgm:pt modelId="{355359AD-0054-469B-8B85-D0C74E2D8E7D}" type="sibTrans" cxnId="{61D5F5A2-F8D6-4D03-8205-76EB942CEC6F}">
      <dgm:prSet/>
      <dgm:spPr/>
      <dgm:t>
        <a:bodyPr/>
        <a:lstStyle/>
        <a:p>
          <a:endParaRPr lang="en-US"/>
        </a:p>
      </dgm:t>
    </dgm:pt>
    <dgm:pt modelId="{41464E13-393A-4887-8F86-EFBA0177D64A}" type="parTrans" cxnId="{61D5F5A2-F8D6-4D03-8205-76EB942CEC6F}">
      <dgm:prSet/>
      <dgm:spPr/>
      <dgm:t>
        <a:bodyPr/>
        <a:lstStyle/>
        <a:p>
          <a:endParaRPr lang="en-US"/>
        </a:p>
      </dgm:t>
    </dgm:pt>
    <dgm:pt modelId="{737AE1C0-3F16-4F99-A6C5-27FB3AAB9A69}" type="pres">
      <dgm:prSet presAssocID="{65FCFEC2-8BE2-4EDF-BE4B-F09584A002C4}" presName="linear" presStyleCnt="0">
        <dgm:presLayoutVars>
          <dgm:dir/>
          <dgm:animLvl val="lvl"/>
          <dgm:resizeHandles val="exact"/>
        </dgm:presLayoutVars>
      </dgm:prSet>
      <dgm:spPr/>
      <dgm:t>
        <a:bodyPr/>
        <a:lstStyle/>
        <a:p>
          <a:endParaRPr lang="en-US"/>
        </a:p>
      </dgm:t>
    </dgm:pt>
    <dgm:pt modelId="{68610567-BA4F-4A31-998E-4E59D75FE981}" type="pres">
      <dgm:prSet presAssocID="{DEC37D8D-0489-46F7-9A12-2154E63F8CDA}" presName="parentLin" presStyleCnt="0"/>
      <dgm:spPr/>
      <dgm:t>
        <a:bodyPr/>
        <a:lstStyle/>
        <a:p>
          <a:endParaRPr lang="en-US"/>
        </a:p>
      </dgm:t>
    </dgm:pt>
    <dgm:pt modelId="{314375BD-0CCD-4AB6-B452-016429F97E48}" type="pres">
      <dgm:prSet presAssocID="{DEC37D8D-0489-46F7-9A12-2154E63F8CDA}" presName="parentLeftMargin" presStyleLbl="node1" presStyleIdx="0" presStyleCnt="2"/>
      <dgm:spPr/>
      <dgm:t>
        <a:bodyPr/>
        <a:lstStyle/>
        <a:p>
          <a:endParaRPr lang="en-US"/>
        </a:p>
      </dgm:t>
    </dgm:pt>
    <dgm:pt modelId="{BA9BB467-7480-49EE-BCB9-350CEA9042E2}" type="pres">
      <dgm:prSet presAssocID="{DEC37D8D-0489-46F7-9A12-2154E63F8CDA}" presName="parentText" presStyleLbl="node1" presStyleIdx="0" presStyleCnt="2" custScaleX="136433" custScaleY="179542" custLinFactNeighborX="-100000" custLinFactNeighborY="-1500">
        <dgm:presLayoutVars>
          <dgm:chMax val="0"/>
          <dgm:bulletEnabled val="1"/>
        </dgm:presLayoutVars>
      </dgm:prSet>
      <dgm:spPr/>
      <dgm:t>
        <a:bodyPr/>
        <a:lstStyle/>
        <a:p>
          <a:endParaRPr lang="en-US"/>
        </a:p>
      </dgm:t>
    </dgm:pt>
    <dgm:pt modelId="{8E1ABFE8-27EC-4C6D-BDB0-44AA7A10EC0C}" type="pres">
      <dgm:prSet presAssocID="{DEC37D8D-0489-46F7-9A12-2154E63F8CDA}" presName="negativeSpace" presStyleCnt="0"/>
      <dgm:spPr/>
      <dgm:t>
        <a:bodyPr/>
        <a:lstStyle/>
        <a:p>
          <a:endParaRPr lang="en-US"/>
        </a:p>
      </dgm:t>
    </dgm:pt>
    <dgm:pt modelId="{05E0AAD0-77F7-41BD-A877-B9772AE4CAE3}" type="pres">
      <dgm:prSet presAssocID="{DEC37D8D-0489-46F7-9A12-2154E63F8CDA}" presName="childText" presStyleLbl="conFgAcc1" presStyleIdx="0" presStyleCnt="2" custScaleY="107679" custLinFactY="7829" custLinFactNeighborX="3580" custLinFactNeighborY="100000">
        <dgm:presLayoutVars>
          <dgm:bulletEnabled val="1"/>
        </dgm:presLayoutVars>
      </dgm:prSet>
      <dgm:spPr/>
      <dgm:t>
        <a:bodyPr/>
        <a:lstStyle/>
        <a:p>
          <a:endParaRPr lang="en-US"/>
        </a:p>
      </dgm:t>
    </dgm:pt>
    <dgm:pt modelId="{AB32331B-A770-4E1F-B70F-6E0A8A3B982B}" type="pres">
      <dgm:prSet presAssocID="{BE25DF9C-C7B9-4E36-BCD3-CC653F5AF2B1}" presName="spaceBetweenRectangles" presStyleCnt="0"/>
      <dgm:spPr/>
      <dgm:t>
        <a:bodyPr/>
        <a:lstStyle/>
        <a:p>
          <a:endParaRPr lang="en-US"/>
        </a:p>
      </dgm:t>
    </dgm:pt>
    <dgm:pt modelId="{8C9D952A-4B3E-4719-BF45-BF9F40E90888}" type="pres">
      <dgm:prSet presAssocID="{3419018C-C508-4D3A-83B0-49F345835119}" presName="parentLin" presStyleCnt="0"/>
      <dgm:spPr/>
      <dgm:t>
        <a:bodyPr/>
        <a:lstStyle/>
        <a:p>
          <a:endParaRPr lang="en-US"/>
        </a:p>
      </dgm:t>
    </dgm:pt>
    <dgm:pt modelId="{FC9B5208-5E7C-4142-B0A1-62C44429B578}" type="pres">
      <dgm:prSet presAssocID="{3419018C-C508-4D3A-83B0-49F345835119}" presName="parentLeftMargin" presStyleLbl="node1" presStyleIdx="0" presStyleCnt="2"/>
      <dgm:spPr/>
      <dgm:t>
        <a:bodyPr/>
        <a:lstStyle/>
        <a:p>
          <a:endParaRPr lang="en-US"/>
        </a:p>
      </dgm:t>
    </dgm:pt>
    <dgm:pt modelId="{7C4C246F-E129-41E4-88B2-A88D36567CB8}" type="pres">
      <dgm:prSet presAssocID="{3419018C-C508-4D3A-83B0-49F345835119}" presName="parentText" presStyleLbl="node1" presStyleIdx="1" presStyleCnt="2" custScaleX="134866" custScaleY="84500" custLinFactX="-9316" custLinFactNeighborX="-100000" custLinFactNeighborY="-20763">
        <dgm:presLayoutVars>
          <dgm:chMax val="0"/>
          <dgm:bulletEnabled val="1"/>
        </dgm:presLayoutVars>
      </dgm:prSet>
      <dgm:spPr/>
      <dgm:t>
        <a:bodyPr/>
        <a:lstStyle/>
        <a:p>
          <a:endParaRPr lang="en-US"/>
        </a:p>
      </dgm:t>
    </dgm:pt>
    <dgm:pt modelId="{EE28E44E-63A2-4EE9-B2DD-570AB4862691}" type="pres">
      <dgm:prSet presAssocID="{3419018C-C508-4D3A-83B0-49F345835119}" presName="negativeSpace" presStyleCnt="0"/>
      <dgm:spPr/>
      <dgm:t>
        <a:bodyPr/>
        <a:lstStyle/>
        <a:p>
          <a:endParaRPr lang="en-US"/>
        </a:p>
      </dgm:t>
    </dgm:pt>
    <dgm:pt modelId="{EA3D1256-7B49-463D-B075-6E638FC220F3}" type="pres">
      <dgm:prSet presAssocID="{3419018C-C508-4D3A-83B0-49F345835119}" presName="childText" presStyleLbl="conFgAcc1" presStyleIdx="1" presStyleCnt="2" custScaleX="100000" custScaleY="96733" custLinFactNeighborX="-231" custLinFactNeighborY="28999">
        <dgm:presLayoutVars>
          <dgm:bulletEnabled val="1"/>
        </dgm:presLayoutVars>
      </dgm:prSet>
      <dgm:spPr/>
      <dgm:t>
        <a:bodyPr/>
        <a:lstStyle/>
        <a:p>
          <a:endParaRPr lang="en-US"/>
        </a:p>
      </dgm:t>
    </dgm:pt>
  </dgm:ptLst>
  <dgm:cxnLst>
    <dgm:cxn modelId="{EB5D629C-8E52-4C59-8018-37FFF568DBB0}" srcId="{DEC37D8D-0489-46F7-9A12-2154E63F8CDA}" destId="{35C6CC48-62AB-4DF0-9217-6399398B7796}" srcOrd="0" destOrd="0" parTransId="{D2F8C0C3-318E-4A13-B01E-7414E8CE2C14}" sibTransId="{42B63DEA-6151-4EEF-836F-35A5FA7D17DB}"/>
    <dgm:cxn modelId="{D4C1625A-FE9E-4F62-A672-E66A23BCC170}" type="presOf" srcId="{A295F107-C054-47D3-9203-2A3D0B47042B}" destId="{EA3D1256-7B49-463D-B075-6E638FC220F3}" srcOrd="0" destOrd="2" presId="urn:microsoft.com/office/officeart/2005/8/layout/list1"/>
    <dgm:cxn modelId="{61D5F5A2-F8D6-4D03-8205-76EB942CEC6F}" srcId="{3419018C-C508-4D3A-83B0-49F345835119}" destId="{A295F107-C054-47D3-9203-2A3D0B47042B}" srcOrd="2" destOrd="0" parTransId="{41464E13-393A-4887-8F86-EFBA0177D64A}" sibTransId="{355359AD-0054-469B-8B85-D0C74E2D8E7D}"/>
    <dgm:cxn modelId="{C3DC2014-3637-4CD0-B5A7-41D35321E4E6}" type="presOf" srcId="{C62BB6AC-0819-4B98-927E-5695FFE92F8E}" destId="{05E0AAD0-77F7-41BD-A877-B9772AE4CAE3}" srcOrd="0" destOrd="3" presId="urn:microsoft.com/office/officeart/2005/8/layout/list1"/>
    <dgm:cxn modelId="{41E637C1-98D5-45EC-86A1-1888C6FB5B4C}" type="presOf" srcId="{3419018C-C508-4D3A-83B0-49F345835119}" destId="{FC9B5208-5E7C-4142-B0A1-62C44429B578}" srcOrd="0" destOrd="0" presId="urn:microsoft.com/office/officeart/2005/8/layout/list1"/>
    <dgm:cxn modelId="{636DDFFF-9EE0-44E7-9EA2-2D814E28DFF4}" type="presOf" srcId="{0819F800-2A2F-4476-AF19-34E981798A25}" destId="{05E0AAD0-77F7-41BD-A877-B9772AE4CAE3}" srcOrd="0" destOrd="2" presId="urn:microsoft.com/office/officeart/2005/8/layout/list1"/>
    <dgm:cxn modelId="{76BA7B9F-D2C9-4C10-90EB-1CEFBA60978D}" type="presOf" srcId="{65FCFEC2-8BE2-4EDF-BE4B-F09584A002C4}" destId="{737AE1C0-3F16-4F99-A6C5-27FB3AAB9A69}" srcOrd="0" destOrd="0" presId="urn:microsoft.com/office/officeart/2005/8/layout/list1"/>
    <dgm:cxn modelId="{1B76F579-AE7D-406F-BCE4-15B7265C4670}" type="presOf" srcId="{8FAD17FA-6772-49DF-B316-0BF7D56D6ED8}" destId="{EA3D1256-7B49-463D-B075-6E638FC220F3}" srcOrd="0" destOrd="0" presId="urn:microsoft.com/office/officeart/2005/8/layout/list1"/>
    <dgm:cxn modelId="{EC5AE7A3-54DE-4C17-B3D9-EB360701EAAD}" srcId="{DEC37D8D-0489-46F7-9A12-2154E63F8CDA}" destId="{59197E43-821C-43D0-BB3B-939E5F0BED1C}" srcOrd="1" destOrd="0" parTransId="{FDC7D383-2464-44D9-992D-EBC8357B6493}" sibTransId="{E46C02CD-9DE7-48ED-B6CC-E925874EAF60}"/>
    <dgm:cxn modelId="{44F18804-DB25-4982-BA77-95416B609CDD}" srcId="{DEC37D8D-0489-46F7-9A12-2154E63F8CDA}" destId="{C62BB6AC-0819-4B98-927E-5695FFE92F8E}" srcOrd="3" destOrd="0" parTransId="{EC8600BA-C483-4598-8C8B-C03396ED0619}" sibTransId="{E54BA9F7-E124-4FAF-B0AF-800D700ED774}"/>
    <dgm:cxn modelId="{CDEBB791-488D-4C19-8286-C6E6189E5816}" srcId="{3419018C-C508-4D3A-83B0-49F345835119}" destId="{CE1B9519-F4E0-4E8F-B372-904D44E95325}" srcOrd="1" destOrd="0" parTransId="{FDD06E5B-69EA-4C84-B453-1FBF8C1DB324}" sibTransId="{C2128A12-8798-4B18-AB5F-296F24425559}"/>
    <dgm:cxn modelId="{DF98FA6E-4FF9-44AE-BA1F-0BB4FB7E2206}" srcId="{DEC37D8D-0489-46F7-9A12-2154E63F8CDA}" destId="{0819F800-2A2F-4476-AF19-34E981798A25}" srcOrd="2" destOrd="0" parTransId="{F26FF826-832C-46DA-A133-D825160DC47E}" sibTransId="{758378B6-ACDC-4B16-822B-9EFB60ECAA1C}"/>
    <dgm:cxn modelId="{81BBE175-14D4-41F0-935D-6EA6D00079FF}" srcId="{65FCFEC2-8BE2-4EDF-BE4B-F09584A002C4}" destId="{3419018C-C508-4D3A-83B0-49F345835119}" srcOrd="1" destOrd="0" parTransId="{8C6A8935-9825-4AFE-9A11-CE532B7729CE}" sibTransId="{2D0EBAF2-7484-4510-86A1-309ECB4E9B85}"/>
    <dgm:cxn modelId="{828197FC-124F-4F7B-B785-EDF7BB298C2C}" srcId="{65FCFEC2-8BE2-4EDF-BE4B-F09584A002C4}" destId="{DEC37D8D-0489-46F7-9A12-2154E63F8CDA}" srcOrd="0" destOrd="0" parTransId="{3C97E7C7-40BF-48DD-90F8-D302A6AB3DA5}" sibTransId="{BE25DF9C-C7B9-4E36-BCD3-CC653F5AF2B1}"/>
    <dgm:cxn modelId="{4BAA9041-7F30-454F-BEDD-8BEAC3F1DC0E}" type="presOf" srcId="{DEC37D8D-0489-46F7-9A12-2154E63F8CDA}" destId="{BA9BB467-7480-49EE-BCB9-350CEA9042E2}" srcOrd="1" destOrd="0" presId="urn:microsoft.com/office/officeart/2005/8/layout/list1"/>
    <dgm:cxn modelId="{C07A0BF4-BFAB-4CA8-A05F-CA5585FDDC99}" srcId="{3419018C-C508-4D3A-83B0-49F345835119}" destId="{8FAD17FA-6772-49DF-B316-0BF7D56D6ED8}" srcOrd="0" destOrd="0" parTransId="{696A9009-355D-488C-9FEA-732EC02A53D3}" sibTransId="{5C161445-95F3-45EE-9A19-6D341633C332}"/>
    <dgm:cxn modelId="{FF2A637E-9C62-4969-A9C2-9C2C3F163D8B}" type="presOf" srcId="{3419018C-C508-4D3A-83B0-49F345835119}" destId="{7C4C246F-E129-41E4-88B2-A88D36567CB8}" srcOrd="1" destOrd="0" presId="urn:microsoft.com/office/officeart/2005/8/layout/list1"/>
    <dgm:cxn modelId="{BE06D23B-2CB6-424F-8EBD-12DFB53B1BBF}" type="presOf" srcId="{35C6CC48-62AB-4DF0-9217-6399398B7796}" destId="{05E0AAD0-77F7-41BD-A877-B9772AE4CAE3}" srcOrd="0" destOrd="0" presId="urn:microsoft.com/office/officeart/2005/8/layout/list1"/>
    <dgm:cxn modelId="{423CF3A6-EA27-40AF-AC9C-F3361AFB8E29}" type="presOf" srcId="{59197E43-821C-43D0-BB3B-939E5F0BED1C}" destId="{05E0AAD0-77F7-41BD-A877-B9772AE4CAE3}" srcOrd="0" destOrd="1" presId="urn:microsoft.com/office/officeart/2005/8/layout/list1"/>
    <dgm:cxn modelId="{DA677308-D10D-4855-9C11-CD8281001D86}" type="presOf" srcId="{CE1B9519-F4E0-4E8F-B372-904D44E95325}" destId="{EA3D1256-7B49-463D-B075-6E638FC220F3}" srcOrd="0" destOrd="1" presId="urn:microsoft.com/office/officeart/2005/8/layout/list1"/>
    <dgm:cxn modelId="{1AAA20BF-84C1-401B-A15E-AC2175C1E454}" type="presOf" srcId="{DEC37D8D-0489-46F7-9A12-2154E63F8CDA}" destId="{314375BD-0CCD-4AB6-B452-016429F97E48}" srcOrd="0" destOrd="0" presId="urn:microsoft.com/office/officeart/2005/8/layout/list1"/>
    <dgm:cxn modelId="{5462292F-6A1C-4EFA-859C-96DC416D4F74}" type="presParOf" srcId="{737AE1C0-3F16-4F99-A6C5-27FB3AAB9A69}" destId="{68610567-BA4F-4A31-998E-4E59D75FE981}" srcOrd="0" destOrd="0" presId="urn:microsoft.com/office/officeart/2005/8/layout/list1"/>
    <dgm:cxn modelId="{7C4B6204-800D-4B30-9F35-07CFAB302034}" type="presParOf" srcId="{68610567-BA4F-4A31-998E-4E59D75FE981}" destId="{314375BD-0CCD-4AB6-B452-016429F97E48}" srcOrd="0" destOrd="0" presId="urn:microsoft.com/office/officeart/2005/8/layout/list1"/>
    <dgm:cxn modelId="{A62893BB-624C-44A0-9D6B-4BFBF4EE13D0}" type="presParOf" srcId="{68610567-BA4F-4A31-998E-4E59D75FE981}" destId="{BA9BB467-7480-49EE-BCB9-350CEA9042E2}" srcOrd="1" destOrd="0" presId="urn:microsoft.com/office/officeart/2005/8/layout/list1"/>
    <dgm:cxn modelId="{757FC1EA-3EF5-4E12-9E6F-DAEA901D0F4C}" type="presParOf" srcId="{737AE1C0-3F16-4F99-A6C5-27FB3AAB9A69}" destId="{8E1ABFE8-27EC-4C6D-BDB0-44AA7A10EC0C}" srcOrd="1" destOrd="0" presId="urn:microsoft.com/office/officeart/2005/8/layout/list1"/>
    <dgm:cxn modelId="{2C302EC8-A2F3-4ABA-ACB7-19EE9FA6B7A4}" type="presParOf" srcId="{737AE1C0-3F16-4F99-A6C5-27FB3AAB9A69}" destId="{05E0AAD0-77F7-41BD-A877-B9772AE4CAE3}" srcOrd="2" destOrd="0" presId="urn:microsoft.com/office/officeart/2005/8/layout/list1"/>
    <dgm:cxn modelId="{5FD59334-093A-49F3-BA2D-00E7FAAA7B08}" type="presParOf" srcId="{737AE1C0-3F16-4F99-A6C5-27FB3AAB9A69}" destId="{AB32331B-A770-4E1F-B70F-6E0A8A3B982B}" srcOrd="3" destOrd="0" presId="urn:microsoft.com/office/officeart/2005/8/layout/list1"/>
    <dgm:cxn modelId="{2A626080-476D-4409-82DA-899F7BC1244A}" type="presParOf" srcId="{737AE1C0-3F16-4F99-A6C5-27FB3AAB9A69}" destId="{8C9D952A-4B3E-4719-BF45-BF9F40E90888}" srcOrd="4" destOrd="0" presId="urn:microsoft.com/office/officeart/2005/8/layout/list1"/>
    <dgm:cxn modelId="{DBD3FE49-C05F-42C1-BBE0-43B2DF503051}" type="presParOf" srcId="{8C9D952A-4B3E-4719-BF45-BF9F40E90888}" destId="{FC9B5208-5E7C-4142-B0A1-62C44429B578}" srcOrd="0" destOrd="0" presId="urn:microsoft.com/office/officeart/2005/8/layout/list1"/>
    <dgm:cxn modelId="{DE749910-9DD4-491E-9266-1B77DB0E3CBE}" type="presParOf" srcId="{8C9D952A-4B3E-4719-BF45-BF9F40E90888}" destId="{7C4C246F-E129-41E4-88B2-A88D36567CB8}" srcOrd="1" destOrd="0" presId="urn:microsoft.com/office/officeart/2005/8/layout/list1"/>
    <dgm:cxn modelId="{0FF7F22D-6FC1-4C57-9508-BCEB96B11A7E}" type="presParOf" srcId="{737AE1C0-3F16-4F99-A6C5-27FB3AAB9A69}" destId="{EE28E44E-63A2-4EE9-B2DD-570AB4862691}" srcOrd="5" destOrd="0" presId="urn:microsoft.com/office/officeart/2005/8/layout/list1"/>
    <dgm:cxn modelId="{DA3C5124-637B-4490-8AD3-74B969643FD5}" type="presParOf" srcId="{737AE1C0-3F16-4F99-A6C5-27FB3AAB9A69}" destId="{EA3D1256-7B49-463D-B075-6E638FC220F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032FAC-6935-4EF0-ABBB-5CCA1EB6421A}"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US"/>
        </a:p>
      </dgm:t>
    </dgm:pt>
    <dgm:pt modelId="{4D47C7E4-671B-48FD-8570-D67C00FB37C9}">
      <dgm:prSet phldrT="[Text]" custT="1"/>
      <dgm:spPr/>
      <dgm:t>
        <a:bodyPr/>
        <a:lstStyle/>
        <a:p>
          <a:r>
            <a:rPr lang="en-US" sz="2400" dirty="0" smtClean="0">
              <a:solidFill>
                <a:schemeClr val="tx1"/>
              </a:solidFill>
            </a:rPr>
            <a:t>Locators</a:t>
          </a:r>
          <a:endParaRPr lang="en-US" sz="2400" dirty="0">
            <a:solidFill>
              <a:schemeClr val="tx1"/>
            </a:solidFill>
          </a:endParaRPr>
        </a:p>
      </dgm:t>
    </dgm:pt>
    <dgm:pt modelId="{18F81E95-61AF-4382-8BD1-6D8D48C0BE96}" type="parTrans" cxnId="{3A86FFB1-96A6-439B-9093-CFED05FE128E}">
      <dgm:prSet/>
      <dgm:spPr/>
      <dgm:t>
        <a:bodyPr/>
        <a:lstStyle/>
        <a:p>
          <a:endParaRPr lang="en-US">
            <a:solidFill>
              <a:schemeClr val="tx1"/>
            </a:solidFill>
          </a:endParaRPr>
        </a:p>
      </dgm:t>
    </dgm:pt>
    <dgm:pt modelId="{6A0BEFB5-DBD5-4BED-93AA-40C87EC31FDC}" type="sibTrans" cxnId="{3A86FFB1-96A6-439B-9093-CFED05FE128E}">
      <dgm:prSet/>
      <dgm:spPr/>
      <dgm:t>
        <a:bodyPr/>
        <a:lstStyle/>
        <a:p>
          <a:endParaRPr lang="en-US">
            <a:solidFill>
              <a:schemeClr val="tx1"/>
            </a:solidFill>
          </a:endParaRPr>
        </a:p>
      </dgm:t>
    </dgm:pt>
    <dgm:pt modelId="{503FE2FC-DB42-4649-B049-3B84F07428A6}">
      <dgm:prSet phldrT="[Text]" custT="1"/>
      <dgm:spPr/>
      <dgm:t>
        <a:bodyPr/>
        <a:lstStyle/>
        <a:p>
          <a:r>
            <a:rPr lang="en-US" sz="1800" dirty="0" smtClean="0">
              <a:solidFill>
                <a:schemeClr val="tx1"/>
              </a:solidFill>
            </a:rPr>
            <a:t>Reading 102R and Math 102M -- Computer Adaptive Tests (CAT)</a:t>
          </a:r>
          <a:endParaRPr lang="en-US" sz="1800" dirty="0">
            <a:solidFill>
              <a:schemeClr val="tx1"/>
            </a:solidFill>
          </a:endParaRPr>
        </a:p>
      </dgm:t>
    </dgm:pt>
    <dgm:pt modelId="{D60F9093-9DE5-4DA4-98ED-30D9F266214C}" type="parTrans" cxnId="{8EDE4527-252F-4887-BF9E-3789CDE78344}">
      <dgm:prSet/>
      <dgm:spPr/>
      <dgm:t>
        <a:bodyPr/>
        <a:lstStyle/>
        <a:p>
          <a:endParaRPr lang="en-US">
            <a:solidFill>
              <a:schemeClr val="tx1"/>
            </a:solidFill>
          </a:endParaRPr>
        </a:p>
      </dgm:t>
    </dgm:pt>
    <dgm:pt modelId="{1C8C9AFB-2BB4-4757-A96D-C4A6675B60DD}" type="sibTrans" cxnId="{8EDE4527-252F-4887-BF9E-3789CDE78344}">
      <dgm:prSet/>
      <dgm:spPr/>
      <dgm:t>
        <a:bodyPr/>
        <a:lstStyle/>
        <a:p>
          <a:endParaRPr lang="en-US">
            <a:solidFill>
              <a:schemeClr val="tx1"/>
            </a:solidFill>
          </a:endParaRPr>
        </a:p>
      </dgm:t>
    </dgm:pt>
    <dgm:pt modelId="{5712E148-96BF-4678-87F4-8FBCEADF2EB7}">
      <dgm:prSet custT="1"/>
      <dgm:spPr/>
      <dgm:t>
        <a:bodyPr/>
        <a:lstStyle/>
        <a:p>
          <a:r>
            <a:rPr lang="en-US" sz="1800" dirty="0" smtClean="0">
              <a:solidFill>
                <a:schemeClr val="tx1"/>
              </a:solidFill>
            </a:rPr>
            <a:t>Listening 89L -- Fixed Form</a:t>
          </a:r>
          <a:endParaRPr lang="en-US" sz="1800" dirty="0">
            <a:solidFill>
              <a:schemeClr val="tx1"/>
            </a:solidFill>
          </a:endParaRPr>
        </a:p>
      </dgm:t>
    </dgm:pt>
    <dgm:pt modelId="{139B79D3-12D9-4D68-9FCE-64904240C98B}" type="parTrans" cxnId="{03113FF2-138A-4FD0-87A9-EC71741CC005}">
      <dgm:prSet/>
      <dgm:spPr/>
      <dgm:t>
        <a:bodyPr/>
        <a:lstStyle/>
        <a:p>
          <a:endParaRPr lang="en-US">
            <a:solidFill>
              <a:schemeClr val="tx1"/>
            </a:solidFill>
          </a:endParaRPr>
        </a:p>
      </dgm:t>
    </dgm:pt>
    <dgm:pt modelId="{73D4CCC0-7C3A-4F3D-8E6C-FF3A156316B1}" type="sibTrans" cxnId="{03113FF2-138A-4FD0-87A9-EC71741CC005}">
      <dgm:prSet/>
      <dgm:spPr/>
      <dgm:t>
        <a:bodyPr/>
        <a:lstStyle/>
        <a:p>
          <a:endParaRPr lang="en-US">
            <a:solidFill>
              <a:schemeClr val="tx1"/>
            </a:solidFill>
          </a:endParaRPr>
        </a:p>
      </dgm:t>
    </dgm:pt>
    <dgm:pt modelId="{69B77EA7-105F-4E56-A635-412FE40180A2}">
      <dgm:prSet custT="1"/>
      <dgm:spPr/>
      <dgm:t>
        <a:bodyPr/>
        <a:lstStyle/>
        <a:p>
          <a:r>
            <a:rPr lang="en-US" sz="1800" dirty="0" smtClean="0">
              <a:solidFill>
                <a:schemeClr val="tx1"/>
              </a:solidFill>
            </a:rPr>
            <a:t>10-15 minutes</a:t>
          </a:r>
          <a:endParaRPr lang="en-US" sz="1800" dirty="0">
            <a:solidFill>
              <a:schemeClr val="tx1"/>
            </a:solidFill>
          </a:endParaRPr>
        </a:p>
      </dgm:t>
    </dgm:pt>
    <dgm:pt modelId="{188F44BA-183A-4DF5-87B7-EAD505B82468}" type="parTrans" cxnId="{F3E44CC7-42E8-481D-ACA8-A14902C31588}">
      <dgm:prSet/>
      <dgm:spPr/>
      <dgm:t>
        <a:bodyPr/>
        <a:lstStyle/>
        <a:p>
          <a:endParaRPr lang="en-US">
            <a:solidFill>
              <a:schemeClr val="tx1"/>
            </a:solidFill>
          </a:endParaRPr>
        </a:p>
      </dgm:t>
    </dgm:pt>
    <dgm:pt modelId="{454DE0D6-F156-4C77-9390-D9899EEA0ECF}" type="sibTrans" cxnId="{F3E44CC7-42E8-481D-ACA8-A14902C31588}">
      <dgm:prSet/>
      <dgm:spPr/>
      <dgm:t>
        <a:bodyPr/>
        <a:lstStyle/>
        <a:p>
          <a:endParaRPr lang="en-US">
            <a:solidFill>
              <a:schemeClr val="tx1"/>
            </a:solidFill>
          </a:endParaRPr>
        </a:p>
      </dgm:t>
    </dgm:pt>
    <dgm:pt modelId="{4A8AAEB2-6EA5-4DEB-BD6B-53FCD62604F0}">
      <dgm:prSet custT="1"/>
      <dgm:spPr/>
      <dgm:t>
        <a:bodyPr/>
        <a:lstStyle/>
        <a:p>
          <a:r>
            <a:rPr lang="en-US" sz="1800" dirty="0" smtClean="0">
              <a:solidFill>
                <a:schemeClr val="tx1"/>
              </a:solidFill>
            </a:rPr>
            <a:t>Leads students seamlessly into the appropriate pretest.</a:t>
          </a:r>
          <a:endParaRPr lang="en-US" sz="1800" dirty="0">
            <a:solidFill>
              <a:schemeClr val="tx1"/>
            </a:solidFill>
          </a:endParaRPr>
        </a:p>
      </dgm:t>
    </dgm:pt>
    <dgm:pt modelId="{673B1250-EFFF-48B1-8C1F-35B9E539DD84}" type="parTrans" cxnId="{1DE9A975-2772-4CD7-979D-C439D0CBEB94}">
      <dgm:prSet/>
      <dgm:spPr/>
      <dgm:t>
        <a:bodyPr/>
        <a:lstStyle/>
        <a:p>
          <a:endParaRPr lang="en-US">
            <a:solidFill>
              <a:schemeClr val="tx1"/>
            </a:solidFill>
          </a:endParaRPr>
        </a:p>
      </dgm:t>
    </dgm:pt>
    <dgm:pt modelId="{E6607408-8CF6-4C9A-B2F7-5C49601A1544}" type="sibTrans" cxnId="{1DE9A975-2772-4CD7-979D-C439D0CBEB94}">
      <dgm:prSet/>
      <dgm:spPr/>
      <dgm:t>
        <a:bodyPr/>
        <a:lstStyle/>
        <a:p>
          <a:endParaRPr lang="en-US">
            <a:solidFill>
              <a:schemeClr val="tx1"/>
            </a:solidFill>
          </a:endParaRPr>
        </a:p>
      </dgm:t>
    </dgm:pt>
    <dgm:pt modelId="{6C8905D0-3ED0-42F8-9956-EBA7C7C7187A}">
      <dgm:prSet custT="1"/>
      <dgm:spPr/>
      <dgm:t>
        <a:bodyPr/>
        <a:lstStyle/>
        <a:p>
          <a:r>
            <a:rPr lang="en-US" sz="1800" dirty="0" smtClean="0">
              <a:solidFill>
                <a:schemeClr val="tx1"/>
              </a:solidFill>
            </a:rPr>
            <a:t>Reading GOALS 900R – Fixed Form </a:t>
          </a:r>
          <a:endParaRPr lang="en-US" sz="1800" dirty="0">
            <a:solidFill>
              <a:schemeClr val="tx1"/>
            </a:solidFill>
          </a:endParaRPr>
        </a:p>
      </dgm:t>
    </dgm:pt>
    <dgm:pt modelId="{A5797119-54BE-4B8C-8B69-836F5CFDE944}" type="parTrans" cxnId="{C87015DC-4F4A-4C91-8A6A-595D40700511}">
      <dgm:prSet/>
      <dgm:spPr/>
      <dgm:t>
        <a:bodyPr/>
        <a:lstStyle/>
        <a:p>
          <a:endParaRPr lang="en-US"/>
        </a:p>
      </dgm:t>
    </dgm:pt>
    <dgm:pt modelId="{BF8BAEF2-936A-4D6F-A37B-3E91E9048EF4}" type="sibTrans" cxnId="{C87015DC-4F4A-4C91-8A6A-595D40700511}">
      <dgm:prSet/>
      <dgm:spPr/>
      <dgm:t>
        <a:bodyPr/>
        <a:lstStyle/>
        <a:p>
          <a:endParaRPr lang="en-US"/>
        </a:p>
      </dgm:t>
    </dgm:pt>
    <dgm:pt modelId="{05A72616-2134-451A-9643-9A3427F02EB9}" type="pres">
      <dgm:prSet presAssocID="{F6032FAC-6935-4EF0-ABBB-5CCA1EB6421A}" presName="linear" presStyleCnt="0">
        <dgm:presLayoutVars>
          <dgm:dir/>
          <dgm:animLvl val="lvl"/>
          <dgm:resizeHandles val="exact"/>
        </dgm:presLayoutVars>
      </dgm:prSet>
      <dgm:spPr/>
      <dgm:t>
        <a:bodyPr/>
        <a:lstStyle/>
        <a:p>
          <a:endParaRPr lang="en-US"/>
        </a:p>
      </dgm:t>
    </dgm:pt>
    <dgm:pt modelId="{177D397D-D312-4BA1-B3E8-51AD99CD9FF8}" type="pres">
      <dgm:prSet presAssocID="{4D47C7E4-671B-48FD-8570-D67C00FB37C9}" presName="parentLin" presStyleCnt="0"/>
      <dgm:spPr/>
    </dgm:pt>
    <dgm:pt modelId="{47457EC9-93A6-4CDE-829D-F3BBDE3D5AFB}" type="pres">
      <dgm:prSet presAssocID="{4D47C7E4-671B-48FD-8570-D67C00FB37C9}" presName="parentLeftMargin" presStyleLbl="node1" presStyleIdx="0" presStyleCnt="1"/>
      <dgm:spPr/>
      <dgm:t>
        <a:bodyPr/>
        <a:lstStyle/>
        <a:p>
          <a:endParaRPr lang="en-US"/>
        </a:p>
      </dgm:t>
    </dgm:pt>
    <dgm:pt modelId="{F98B5EC3-FFE9-454D-BE00-F318D8AACFED}" type="pres">
      <dgm:prSet presAssocID="{4D47C7E4-671B-48FD-8570-D67C00FB37C9}" presName="parentText" presStyleLbl="node1" presStyleIdx="0" presStyleCnt="1" custScaleX="157296" custScaleY="87550" custLinFactNeighborX="-80170" custLinFactNeighborY="-30247">
        <dgm:presLayoutVars>
          <dgm:chMax val="0"/>
          <dgm:bulletEnabled val="1"/>
        </dgm:presLayoutVars>
      </dgm:prSet>
      <dgm:spPr/>
      <dgm:t>
        <a:bodyPr/>
        <a:lstStyle/>
        <a:p>
          <a:endParaRPr lang="en-US"/>
        </a:p>
      </dgm:t>
    </dgm:pt>
    <dgm:pt modelId="{684ADC1F-3FE9-45B0-A62A-BFD158855CFA}" type="pres">
      <dgm:prSet presAssocID="{4D47C7E4-671B-48FD-8570-D67C00FB37C9}" presName="negativeSpace" presStyleCnt="0"/>
      <dgm:spPr/>
    </dgm:pt>
    <dgm:pt modelId="{F818C1ED-FF98-418C-817B-DA95E4290A4A}" type="pres">
      <dgm:prSet presAssocID="{4D47C7E4-671B-48FD-8570-D67C00FB37C9}" presName="childText" presStyleLbl="conFgAcc1" presStyleIdx="0" presStyleCnt="1" custLinFactNeighborX="2595" custLinFactNeighborY="-27789">
        <dgm:presLayoutVars>
          <dgm:bulletEnabled val="1"/>
        </dgm:presLayoutVars>
      </dgm:prSet>
      <dgm:spPr/>
      <dgm:t>
        <a:bodyPr/>
        <a:lstStyle/>
        <a:p>
          <a:endParaRPr lang="en-US"/>
        </a:p>
      </dgm:t>
    </dgm:pt>
  </dgm:ptLst>
  <dgm:cxnLst>
    <dgm:cxn modelId="{730295DE-42B5-48F3-8AA9-96D662DEE963}" type="presOf" srcId="{4D47C7E4-671B-48FD-8570-D67C00FB37C9}" destId="{47457EC9-93A6-4CDE-829D-F3BBDE3D5AFB}" srcOrd="0" destOrd="0" presId="urn:microsoft.com/office/officeart/2005/8/layout/list1"/>
    <dgm:cxn modelId="{03113FF2-138A-4FD0-87A9-EC71741CC005}" srcId="{4D47C7E4-671B-48FD-8570-D67C00FB37C9}" destId="{5712E148-96BF-4678-87F4-8FBCEADF2EB7}" srcOrd="1" destOrd="0" parTransId="{139B79D3-12D9-4D68-9FCE-64904240C98B}" sibTransId="{73D4CCC0-7C3A-4F3D-8E6C-FF3A156316B1}"/>
    <dgm:cxn modelId="{DF81EB33-A8B2-4035-9553-7999D6FD2FD5}" type="presOf" srcId="{503FE2FC-DB42-4649-B049-3B84F07428A6}" destId="{F818C1ED-FF98-418C-817B-DA95E4290A4A}" srcOrd="0" destOrd="0" presId="urn:microsoft.com/office/officeart/2005/8/layout/list1"/>
    <dgm:cxn modelId="{963B40CC-2E70-4187-B63A-A4441969E6ED}" type="presOf" srcId="{4A8AAEB2-6EA5-4DEB-BD6B-53FCD62604F0}" destId="{F818C1ED-FF98-418C-817B-DA95E4290A4A}" srcOrd="0" destOrd="4" presId="urn:microsoft.com/office/officeart/2005/8/layout/list1"/>
    <dgm:cxn modelId="{930BA6EB-B3ED-402B-AB29-B00FFAE3303A}" type="presOf" srcId="{69B77EA7-105F-4E56-A635-412FE40180A2}" destId="{F818C1ED-FF98-418C-817B-DA95E4290A4A}" srcOrd="0" destOrd="3" presId="urn:microsoft.com/office/officeart/2005/8/layout/list1"/>
    <dgm:cxn modelId="{4647C1D0-86B3-45B1-8904-AECBE7427291}" type="presOf" srcId="{6C8905D0-3ED0-42F8-9956-EBA7C7C7187A}" destId="{F818C1ED-FF98-418C-817B-DA95E4290A4A}" srcOrd="0" destOrd="2" presId="urn:microsoft.com/office/officeart/2005/8/layout/list1"/>
    <dgm:cxn modelId="{C87015DC-4F4A-4C91-8A6A-595D40700511}" srcId="{4D47C7E4-671B-48FD-8570-D67C00FB37C9}" destId="{6C8905D0-3ED0-42F8-9956-EBA7C7C7187A}" srcOrd="2" destOrd="0" parTransId="{A5797119-54BE-4B8C-8B69-836F5CFDE944}" sibTransId="{BF8BAEF2-936A-4D6F-A37B-3E91E9048EF4}"/>
    <dgm:cxn modelId="{DA2F2286-D68C-444D-9844-2CE2ADDB2562}" type="presOf" srcId="{5712E148-96BF-4678-87F4-8FBCEADF2EB7}" destId="{F818C1ED-FF98-418C-817B-DA95E4290A4A}" srcOrd="0" destOrd="1" presId="urn:microsoft.com/office/officeart/2005/8/layout/list1"/>
    <dgm:cxn modelId="{7E30C8E4-5366-4C25-84F4-C3D9A0F2A65A}" type="presOf" srcId="{F6032FAC-6935-4EF0-ABBB-5CCA1EB6421A}" destId="{05A72616-2134-451A-9643-9A3427F02EB9}" srcOrd="0" destOrd="0" presId="urn:microsoft.com/office/officeart/2005/8/layout/list1"/>
    <dgm:cxn modelId="{3A86FFB1-96A6-439B-9093-CFED05FE128E}" srcId="{F6032FAC-6935-4EF0-ABBB-5CCA1EB6421A}" destId="{4D47C7E4-671B-48FD-8570-D67C00FB37C9}" srcOrd="0" destOrd="0" parTransId="{18F81E95-61AF-4382-8BD1-6D8D48C0BE96}" sibTransId="{6A0BEFB5-DBD5-4BED-93AA-40C87EC31FDC}"/>
    <dgm:cxn modelId="{1DE9A975-2772-4CD7-979D-C439D0CBEB94}" srcId="{4D47C7E4-671B-48FD-8570-D67C00FB37C9}" destId="{4A8AAEB2-6EA5-4DEB-BD6B-53FCD62604F0}" srcOrd="4" destOrd="0" parTransId="{673B1250-EFFF-48B1-8C1F-35B9E539DD84}" sibTransId="{E6607408-8CF6-4C9A-B2F7-5C49601A1544}"/>
    <dgm:cxn modelId="{8EDE4527-252F-4887-BF9E-3789CDE78344}" srcId="{4D47C7E4-671B-48FD-8570-D67C00FB37C9}" destId="{503FE2FC-DB42-4649-B049-3B84F07428A6}" srcOrd="0" destOrd="0" parTransId="{D60F9093-9DE5-4DA4-98ED-30D9F266214C}" sibTransId="{1C8C9AFB-2BB4-4757-A96D-C4A6675B60DD}"/>
    <dgm:cxn modelId="{F3E44CC7-42E8-481D-ACA8-A14902C31588}" srcId="{4D47C7E4-671B-48FD-8570-D67C00FB37C9}" destId="{69B77EA7-105F-4E56-A635-412FE40180A2}" srcOrd="3" destOrd="0" parTransId="{188F44BA-183A-4DF5-87B7-EAD505B82468}" sibTransId="{454DE0D6-F156-4C77-9390-D9899EEA0ECF}"/>
    <dgm:cxn modelId="{32FAFA3B-7AAE-4686-BD49-F3A8305E83AB}" type="presOf" srcId="{4D47C7E4-671B-48FD-8570-D67C00FB37C9}" destId="{F98B5EC3-FFE9-454D-BE00-F318D8AACFED}" srcOrd="1" destOrd="0" presId="urn:microsoft.com/office/officeart/2005/8/layout/list1"/>
    <dgm:cxn modelId="{C45E6072-8AA1-4319-8AE3-895CB94F2372}" type="presParOf" srcId="{05A72616-2134-451A-9643-9A3427F02EB9}" destId="{177D397D-D312-4BA1-B3E8-51AD99CD9FF8}" srcOrd="0" destOrd="0" presId="urn:microsoft.com/office/officeart/2005/8/layout/list1"/>
    <dgm:cxn modelId="{82DA0504-4C1A-41C0-9BC4-B609731DA640}" type="presParOf" srcId="{177D397D-D312-4BA1-B3E8-51AD99CD9FF8}" destId="{47457EC9-93A6-4CDE-829D-F3BBDE3D5AFB}" srcOrd="0" destOrd="0" presId="urn:microsoft.com/office/officeart/2005/8/layout/list1"/>
    <dgm:cxn modelId="{FCCF0449-E7F5-45E7-9B7E-7F06188CF785}" type="presParOf" srcId="{177D397D-D312-4BA1-B3E8-51AD99CD9FF8}" destId="{F98B5EC3-FFE9-454D-BE00-F318D8AACFED}" srcOrd="1" destOrd="0" presId="urn:microsoft.com/office/officeart/2005/8/layout/list1"/>
    <dgm:cxn modelId="{6E9A830D-6CFD-427A-BA98-BAFABCE9E3ED}" type="presParOf" srcId="{05A72616-2134-451A-9643-9A3427F02EB9}" destId="{684ADC1F-3FE9-45B0-A62A-BFD158855CFA}" srcOrd="1" destOrd="0" presId="urn:microsoft.com/office/officeart/2005/8/layout/list1"/>
    <dgm:cxn modelId="{C8942265-F4F2-4A3C-8E9B-26A1E0114F3F}" type="presParOf" srcId="{05A72616-2134-451A-9643-9A3427F02EB9}" destId="{F818C1ED-FF98-418C-817B-DA95E4290A4A}"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0CA55-AD2E-498E-BBDC-3012C0F1F3CB}">
      <dsp:nvSpPr>
        <dsp:cNvPr id="0" name=""/>
        <dsp:cNvSpPr/>
      </dsp:nvSpPr>
      <dsp:spPr>
        <a:xfrm>
          <a:off x="1454980" y="943"/>
          <a:ext cx="1281038" cy="8326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Curriculum</a:t>
          </a:r>
          <a:endParaRPr lang="en-US" sz="1700" kern="1200" dirty="0">
            <a:solidFill>
              <a:schemeClr val="tx1"/>
            </a:solidFill>
          </a:endParaRPr>
        </a:p>
      </dsp:txBody>
      <dsp:txXfrm>
        <a:off x="1495628" y="41591"/>
        <a:ext cx="1199742" cy="751378"/>
      </dsp:txXfrm>
    </dsp:sp>
    <dsp:sp modelId="{B142E496-1395-401E-92F4-77170B9D3B35}">
      <dsp:nvSpPr>
        <dsp:cNvPr id="0" name=""/>
        <dsp:cNvSpPr/>
      </dsp:nvSpPr>
      <dsp:spPr>
        <a:xfrm>
          <a:off x="984474" y="417281"/>
          <a:ext cx="2222050" cy="2222050"/>
        </a:xfrm>
        <a:custGeom>
          <a:avLst/>
          <a:gdLst/>
          <a:ahLst/>
          <a:cxnLst/>
          <a:rect l="0" t="0" r="0" b="0"/>
          <a:pathLst>
            <a:path>
              <a:moveTo>
                <a:pt x="1760860" y="209863"/>
              </a:moveTo>
              <a:arcTo wR="1111025" hR="1111025" stAng="18347740" swAng="3648625"/>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0B9B679B-4F8B-4E89-9378-E5EDAE46B593}">
      <dsp:nvSpPr>
        <dsp:cNvPr id="0" name=""/>
        <dsp:cNvSpPr/>
      </dsp:nvSpPr>
      <dsp:spPr>
        <a:xfrm>
          <a:off x="2417157" y="1667481"/>
          <a:ext cx="1281038" cy="83267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Assessment</a:t>
          </a:r>
          <a:endParaRPr lang="en-US" sz="1700" kern="1200" dirty="0">
            <a:solidFill>
              <a:schemeClr val="tx1"/>
            </a:solidFill>
          </a:endParaRPr>
        </a:p>
      </dsp:txBody>
      <dsp:txXfrm>
        <a:off x="2457805" y="1708129"/>
        <a:ext cx="1199742" cy="751378"/>
      </dsp:txXfrm>
    </dsp:sp>
    <dsp:sp modelId="{7523D452-4C93-4A17-BE1D-C6DA7EC41055}">
      <dsp:nvSpPr>
        <dsp:cNvPr id="0" name=""/>
        <dsp:cNvSpPr/>
      </dsp:nvSpPr>
      <dsp:spPr>
        <a:xfrm>
          <a:off x="984474" y="417281"/>
          <a:ext cx="2222050" cy="2222050"/>
        </a:xfrm>
        <a:custGeom>
          <a:avLst/>
          <a:gdLst/>
          <a:ahLst/>
          <a:cxnLst/>
          <a:rect l="0" t="0" r="0" b="0"/>
          <a:pathLst>
            <a:path>
              <a:moveTo>
                <a:pt x="1639990" y="2088047"/>
              </a:moveTo>
              <a:arcTo wR="1111025" hR="1111025" stAng="3694120" swAng="3411761"/>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4E49A86D-C5DF-42D2-BE98-3B9E896774D3}">
      <dsp:nvSpPr>
        <dsp:cNvPr id="0" name=""/>
        <dsp:cNvSpPr/>
      </dsp:nvSpPr>
      <dsp:spPr>
        <a:xfrm>
          <a:off x="492804" y="1667481"/>
          <a:ext cx="1281038" cy="83267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Instruction</a:t>
          </a:r>
          <a:endParaRPr lang="en-US" sz="1700" kern="1200" dirty="0">
            <a:solidFill>
              <a:schemeClr val="tx1"/>
            </a:solidFill>
          </a:endParaRPr>
        </a:p>
      </dsp:txBody>
      <dsp:txXfrm>
        <a:off x="533452" y="1708129"/>
        <a:ext cx="1199742" cy="751378"/>
      </dsp:txXfrm>
    </dsp:sp>
    <dsp:sp modelId="{2D10ACFF-F8BF-4ADE-AACD-8A13F5C3BE25}">
      <dsp:nvSpPr>
        <dsp:cNvPr id="0" name=""/>
        <dsp:cNvSpPr/>
      </dsp:nvSpPr>
      <dsp:spPr>
        <a:xfrm>
          <a:off x="984474" y="417281"/>
          <a:ext cx="2222050" cy="2222050"/>
        </a:xfrm>
        <a:custGeom>
          <a:avLst/>
          <a:gdLst/>
          <a:ahLst/>
          <a:cxnLst/>
          <a:rect l="0" t="0" r="0" b="0"/>
          <a:pathLst>
            <a:path>
              <a:moveTo>
                <a:pt x="7376" y="1238840"/>
              </a:moveTo>
              <a:arcTo wR="1111025" hR="1111025" stAng="10403635" swAng="3648625"/>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0CA55-AD2E-498E-BBDC-3012C0F1F3CB}">
      <dsp:nvSpPr>
        <dsp:cNvPr id="0" name=""/>
        <dsp:cNvSpPr/>
      </dsp:nvSpPr>
      <dsp:spPr>
        <a:xfrm>
          <a:off x="1904702" y="1235"/>
          <a:ext cx="1676995" cy="10900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Curriculum</a:t>
          </a:r>
          <a:endParaRPr lang="en-US" sz="2200" kern="1200" dirty="0">
            <a:solidFill>
              <a:schemeClr val="tx1"/>
            </a:solidFill>
          </a:endParaRPr>
        </a:p>
      </dsp:txBody>
      <dsp:txXfrm>
        <a:off x="1957914" y="54447"/>
        <a:ext cx="1570571" cy="983622"/>
      </dsp:txXfrm>
    </dsp:sp>
    <dsp:sp modelId="{B142E496-1395-401E-92F4-77170B9D3B35}">
      <dsp:nvSpPr>
        <dsp:cNvPr id="0" name=""/>
        <dsp:cNvSpPr/>
      </dsp:nvSpPr>
      <dsp:spPr>
        <a:xfrm>
          <a:off x="1288766" y="546258"/>
          <a:ext cx="2908866" cy="2908866"/>
        </a:xfrm>
        <a:custGeom>
          <a:avLst/>
          <a:gdLst/>
          <a:ahLst/>
          <a:cxnLst/>
          <a:rect l="0" t="0" r="0" b="0"/>
          <a:pathLst>
            <a:path>
              <a:moveTo>
                <a:pt x="2305125" y="274730"/>
              </a:moveTo>
              <a:arcTo wR="1454433" hR="1454433" stAng="18347740" swAng="3648625"/>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0B9B679B-4F8B-4E89-9378-E5EDAE46B593}">
      <dsp:nvSpPr>
        <dsp:cNvPr id="0" name=""/>
        <dsp:cNvSpPr/>
      </dsp:nvSpPr>
      <dsp:spPr>
        <a:xfrm>
          <a:off x="3164278" y="2182885"/>
          <a:ext cx="1676995" cy="10900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Assessment</a:t>
          </a:r>
          <a:endParaRPr lang="en-US" sz="2200" kern="1200" dirty="0">
            <a:solidFill>
              <a:schemeClr val="tx1"/>
            </a:solidFill>
          </a:endParaRPr>
        </a:p>
      </dsp:txBody>
      <dsp:txXfrm>
        <a:off x="3217490" y="2236097"/>
        <a:ext cx="1570571" cy="983622"/>
      </dsp:txXfrm>
    </dsp:sp>
    <dsp:sp modelId="{7523D452-4C93-4A17-BE1D-C6DA7EC41055}">
      <dsp:nvSpPr>
        <dsp:cNvPr id="0" name=""/>
        <dsp:cNvSpPr/>
      </dsp:nvSpPr>
      <dsp:spPr>
        <a:xfrm>
          <a:off x="1288766" y="546258"/>
          <a:ext cx="2908866" cy="2908866"/>
        </a:xfrm>
        <a:custGeom>
          <a:avLst/>
          <a:gdLst/>
          <a:ahLst/>
          <a:cxnLst/>
          <a:rect l="0" t="0" r="0" b="0"/>
          <a:pathLst>
            <a:path>
              <a:moveTo>
                <a:pt x="2146896" y="2733444"/>
              </a:moveTo>
              <a:arcTo wR="1454433" hR="1454433" stAng="3694120" swAng="3411761"/>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 modelId="{4E49A86D-C5DF-42D2-BE98-3B9E896774D3}">
      <dsp:nvSpPr>
        <dsp:cNvPr id="0" name=""/>
        <dsp:cNvSpPr/>
      </dsp:nvSpPr>
      <dsp:spPr>
        <a:xfrm>
          <a:off x="645126" y="2182885"/>
          <a:ext cx="1676995" cy="10900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rPr>
            <a:t>Instruction</a:t>
          </a:r>
          <a:endParaRPr lang="en-US" sz="2200" kern="1200" dirty="0">
            <a:solidFill>
              <a:schemeClr val="tx1"/>
            </a:solidFill>
          </a:endParaRPr>
        </a:p>
      </dsp:txBody>
      <dsp:txXfrm>
        <a:off x="698338" y="2236097"/>
        <a:ext cx="1570571" cy="983622"/>
      </dsp:txXfrm>
    </dsp:sp>
    <dsp:sp modelId="{2D10ACFF-F8BF-4ADE-AACD-8A13F5C3BE25}">
      <dsp:nvSpPr>
        <dsp:cNvPr id="0" name=""/>
        <dsp:cNvSpPr/>
      </dsp:nvSpPr>
      <dsp:spPr>
        <a:xfrm>
          <a:off x="1288766" y="546258"/>
          <a:ext cx="2908866" cy="2908866"/>
        </a:xfrm>
        <a:custGeom>
          <a:avLst/>
          <a:gdLst/>
          <a:ahLst/>
          <a:cxnLst/>
          <a:rect l="0" t="0" r="0" b="0"/>
          <a:pathLst>
            <a:path>
              <a:moveTo>
                <a:pt x="9656" y="1621755"/>
              </a:moveTo>
              <a:arcTo wR="1454433" hR="1454433" stAng="10403635" swAng="3648625"/>
            </a:path>
          </a:pathLst>
        </a:custGeom>
        <a:noFill/>
        <a:ln w="25400" cap="flat" cmpd="sng" algn="ctr">
          <a:solidFill>
            <a:schemeClr val="dk1"/>
          </a:solidFill>
          <a:prstDash val="solid"/>
        </a:ln>
        <a:effectLst>
          <a:outerShdw blurRad="40000" dist="20000" dir="5400000" rotWithShape="0">
            <a:srgbClr val="000000">
              <a:alpha val="38000"/>
            </a:srgbClr>
          </a:outerShdw>
        </a:effectLst>
      </dsp:spPr>
      <dsp:style>
        <a:lnRef idx="2">
          <a:schemeClr val="dk1"/>
        </a:lnRef>
        <a:fillRef idx="0">
          <a:schemeClr val="dk1"/>
        </a:fillRef>
        <a:effectRef idx="1">
          <a:schemeClr val="dk1"/>
        </a:effectRef>
        <a:fontRef idx="minor">
          <a:schemeClr val="tx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183C7-E0C4-460A-A37C-E67018FB643B}">
      <dsp:nvSpPr>
        <dsp:cNvPr id="0" name=""/>
        <dsp:cNvSpPr/>
      </dsp:nvSpPr>
      <dsp:spPr>
        <a:xfrm>
          <a:off x="6402" y="335673"/>
          <a:ext cx="2882061" cy="259224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0" lvl="1" indent="0" algn="l" defTabSz="622300">
            <a:lnSpc>
              <a:spcPct val="100000"/>
            </a:lnSpc>
            <a:spcBef>
              <a:spcPct val="0"/>
            </a:spcBef>
            <a:spcAft>
              <a:spcPts val="0"/>
            </a:spcAft>
            <a:buChar char="••"/>
          </a:pPr>
          <a:r>
            <a:rPr lang="en-US" sz="1400" kern="1200" dirty="0" smtClean="0"/>
            <a:t>R1   Beginning literacy/phonics</a:t>
          </a:r>
          <a:endParaRPr lang="en-US" sz="1400" kern="1200" dirty="0"/>
        </a:p>
        <a:p>
          <a:pPr marL="0" lvl="1" indent="0" algn="l" defTabSz="622300">
            <a:lnSpc>
              <a:spcPct val="100000"/>
            </a:lnSpc>
            <a:spcBef>
              <a:spcPct val="0"/>
            </a:spcBef>
            <a:spcAft>
              <a:spcPts val="0"/>
            </a:spcAft>
            <a:buChar char="••"/>
          </a:pPr>
          <a:r>
            <a:rPr lang="en-US" sz="1400" kern="1200" dirty="0" smtClean="0"/>
            <a:t>R2   Vocabulary</a:t>
          </a:r>
          <a:endParaRPr lang="en-US" sz="1400" kern="1200" dirty="0"/>
        </a:p>
        <a:p>
          <a:pPr marL="0" lvl="1" indent="0" algn="l" defTabSz="622300">
            <a:lnSpc>
              <a:spcPct val="100000"/>
            </a:lnSpc>
            <a:spcBef>
              <a:spcPct val="0"/>
            </a:spcBef>
            <a:spcAft>
              <a:spcPts val="0"/>
            </a:spcAft>
            <a:buChar char="••"/>
          </a:pPr>
          <a:r>
            <a:rPr lang="en-US" sz="1400" kern="1200" dirty="0" smtClean="0"/>
            <a:t>R3   General reading comprehension</a:t>
          </a:r>
          <a:endParaRPr lang="en-US" sz="1400" kern="1200" dirty="0"/>
        </a:p>
        <a:p>
          <a:pPr marL="0" lvl="1" indent="0" algn="l" defTabSz="622300">
            <a:lnSpc>
              <a:spcPct val="100000"/>
            </a:lnSpc>
            <a:spcBef>
              <a:spcPct val="0"/>
            </a:spcBef>
            <a:spcAft>
              <a:spcPts val="0"/>
            </a:spcAft>
            <a:buChar char="••"/>
          </a:pPr>
          <a:r>
            <a:rPr lang="en-US" sz="1400" kern="1200" dirty="0" smtClean="0"/>
            <a:t>R4   Text in format</a:t>
          </a:r>
          <a:endParaRPr lang="en-US" sz="1400" kern="1200" dirty="0"/>
        </a:p>
        <a:p>
          <a:pPr marL="0" lvl="1" indent="0" algn="l" defTabSz="622300">
            <a:lnSpc>
              <a:spcPct val="100000"/>
            </a:lnSpc>
            <a:spcBef>
              <a:spcPct val="0"/>
            </a:spcBef>
            <a:spcAft>
              <a:spcPts val="0"/>
            </a:spcAft>
            <a:buChar char="••"/>
          </a:pPr>
          <a:r>
            <a:rPr lang="en-US" sz="1400" kern="1200" dirty="0" smtClean="0"/>
            <a:t>R5   Reference materials</a:t>
          </a:r>
          <a:endParaRPr lang="en-US" sz="1400" kern="1200" dirty="0"/>
        </a:p>
        <a:p>
          <a:pPr marL="0" lvl="1" indent="0" algn="l" defTabSz="622300">
            <a:lnSpc>
              <a:spcPct val="100000"/>
            </a:lnSpc>
            <a:spcBef>
              <a:spcPct val="0"/>
            </a:spcBef>
            <a:spcAft>
              <a:spcPts val="0"/>
            </a:spcAft>
            <a:buChar char="••"/>
          </a:pPr>
          <a:r>
            <a:rPr lang="en-US" sz="1400" kern="1200" dirty="0" smtClean="0"/>
            <a:t>R6   Reading strategies</a:t>
          </a:r>
          <a:endParaRPr lang="en-US" sz="1400" kern="1200" dirty="0"/>
        </a:p>
        <a:p>
          <a:pPr marL="0" lvl="1" indent="0" algn="l" defTabSz="622300">
            <a:lnSpc>
              <a:spcPct val="100000"/>
            </a:lnSpc>
            <a:spcBef>
              <a:spcPct val="0"/>
            </a:spcBef>
            <a:spcAft>
              <a:spcPts val="0"/>
            </a:spcAft>
            <a:buChar char="••"/>
          </a:pPr>
          <a:r>
            <a:rPr lang="en-US" sz="1400" kern="1200" dirty="0" smtClean="0"/>
            <a:t>R7   Reading and thinking skills</a:t>
          </a:r>
          <a:endParaRPr lang="en-US" sz="1400" kern="1200" dirty="0"/>
        </a:p>
        <a:p>
          <a:pPr marL="0" lvl="1" indent="0" algn="l" defTabSz="622300">
            <a:lnSpc>
              <a:spcPct val="100000"/>
            </a:lnSpc>
            <a:spcBef>
              <a:spcPct val="0"/>
            </a:spcBef>
            <a:spcAft>
              <a:spcPts val="0"/>
            </a:spcAft>
            <a:buChar char="••"/>
          </a:pPr>
          <a:r>
            <a:rPr lang="en-US" sz="1400" kern="1200" dirty="0" smtClean="0"/>
            <a:t>R8   Academic-oriented skills</a:t>
          </a:r>
          <a:endParaRPr lang="en-US" sz="1400" kern="1200" dirty="0"/>
        </a:p>
        <a:p>
          <a:pPr marL="0" lvl="1" indent="0" algn="l" defTabSz="622300">
            <a:lnSpc>
              <a:spcPct val="100000"/>
            </a:lnSpc>
            <a:spcBef>
              <a:spcPct val="0"/>
            </a:spcBef>
            <a:spcAft>
              <a:spcPts val="0"/>
            </a:spcAft>
            <a:buChar char="••"/>
          </a:pPr>
          <a:r>
            <a:rPr lang="en-US" sz="1400" kern="1200" dirty="0" smtClean="0"/>
            <a:t>R9   Literary Analysis (ABE/ASE only)</a:t>
          </a:r>
          <a:endParaRPr lang="en-US" sz="1400" kern="1200" dirty="0"/>
        </a:p>
      </dsp:txBody>
      <dsp:txXfrm>
        <a:off x="67141" y="396412"/>
        <a:ext cx="2760583" cy="2531501"/>
      </dsp:txXfrm>
    </dsp:sp>
    <dsp:sp modelId="{BE592626-DC71-449C-9539-F9B8247D718E}">
      <dsp:nvSpPr>
        <dsp:cNvPr id="0" name=""/>
        <dsp:cNvSpPr/>
      </dsp:nvSpPr>
      <dsp:spPr>
        <a:xfrm>
          <a:off x="0" y="2646527"/>
          <a:ext cx="2943978" cy="79432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Reading</a:t>
          </a:r>
          <a:endParaRPr lang="en-US" sz="1400" kern="1200" dirty="0"/>
        </a:p>
      </dsp:txBody>
      <dsp:txXfrm>
        <a:off x="0" y="2646527"/>
        <a:ext cx="2073224" cy="794320"/>
      </dsp:txXfrm>
    </dsp:sp>
    <dsp:sp modelId="{44A3B690-D0A9-4B03-B008-BB45C1A6269F}">
      <dsp:nvSpPr>
        <dsp:cNvPr id="0" name=""/>
        <dsp:cNvSpPr/>
      </dsp:nvSpPr>
      <dsp:spPr>
        <a:xfrm>
          <a:off x="1925319" y="2723558"/>
          <a:ext cx="661452" cy="648705"/>
        </a:xfrm>
        <a:prstGeom prst="ellipse">
          <a:avLst/>
        </a:prstGeom>
        <a:blipFill rotWithShape="1">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6E8883-B3D4-4919-B8D0-2BB77D5473A3}">
      <dsp:nvSpPr>
        <dsp:cNvPr id="0" name=""/>
        <dsp:cNvSpPr/>
      </dsp:nvSpPr>
      <dsp:spPr>
        <a:xfrm>
          <a:off x="3165781" y="335682"/>
          <a:ext cx="2564849" cy="235491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L1   Phonology </a:t>
          </a:r>
          <a:endParaRPr lang="en-US" sz="800" kern="1200" dirty="0"/>
        </a:p>
        <a:p>
          <a:pPr marL="114300" lvl="1" indent="-114300" algn="l" defTabSz="622300">
            <a:lnSpc>
              <a:spcPct val="90000"/>
            </a:lnSpc>
            <a:spcBef>
              <a:spcPct val="0"/>
            </a:spcBef>
            <a:spcAft>
              <a:spcPct val="15000"/>
            </a:spcAft>
            <a:buChar char="••"/>
          </a:pPr>
          <a:r>
            <a:rPr lang="en-US" sz="1400" kern="1200" dirty="0" smtClean="0"/>
            <a:t>L2   Vocabulary </a:t>
          </a:r>
          <a:endParaRPr lang="en-US" sz="1400" kern="1200" dirty="0"/>
        </a:p>
        <a:p>
          <a:pPr marL="114300" lvl="1" indent="-114300" algn="l" defTabSz="622300">
            <a:lnSpc>
              <a:spcPct val="90000"/>
            </a:lnSpc>
            <a:spcBef>
              <a:spcPct val="0"/>
            </a:spcBef>
            <a:spcAft>
              <a:spcPct val="15000"/>
            </a:spcAft>
            <a:buChar char="••"/>
          </a:pPr>
          <a:r>
            <a:rPr lang="en-US" sz="1400" kern="1200" dirty="0" smtClean="0"/>
            <a:t>L3   Grammar </a:t>
          </a:r>
          <a:endParaRPr lang="en-US" sz="1400" kern="1200" dirty="0"/>
        </a:p>
        <a:p>
          <a:pPr marL="114300" lvl="1" indent="-114300" algn="l" defTabSz="622300">
            <a:lnSpc>
              <a:spcPct val="90000"/>
            </a:lnSpc>
            <a:spcBef>
              <a:spcPct val="0"/>
            </a:spcBef>
            <a:spcAft>
              <a:spcPct val="15000"/>
            </a:spcAft>
            <a:buChar char="••"/>
          </a:pPr>
          <a:r>
            <a:rPr lang="en-US" sz="1400" kern="1200" dirty="0" smtClean="0"/>
            <a:t>L4   General Discourse </a:t>
          </a:r>
          <a:endParaRPr lang="en-US" sz="1400" kern="1200" dirty="0"/>
        </a:p>
        <a:p>
          <a:pPr marL="114300" lvl="1" indent="-114300" algn="l" defTabSz="622300">
            <a:lnSpc>
              <a:spcPct val="90000"/>
            </a:lnSpc>
            <a:spcBef>
              <a:spcPct val="0"/>
            </a:spcBef>
            <a:spcAft>
              <a:spcPct val="15000"/>
            </a:spcAft>
            <a:buChar char="••"/>
          </a:pPr>
          <a:r>
            <a:rPr lang="en-US" sz="1400" kern="1200" dirty="0" smtClean="0"/>
            <a:t>L5   Informational Discourse </a:t>
          </a:r>
          <a:endParaRPr lang="en-US" sz="1400" kern="1200" dirty="0"/>
        </a:p>
        <a:p>
          <a:pPr marL="114300" lvl="1" indent="-114300" algn="l" defTabSz="622300">
            <a:lnSpc>
              <a:spcPct val="90000"/>
            </a:lnSpc>
            <a:spcBef>
              <a:spcPct val="0"/>
            </a:spcBef>
            <a:spcAft>
              <a:spcPct val="15000"/>
            </a:spcAft>
            <a:buChar char="••"/>
          </a:pPr>
          <a:r>
            <a:rPr lang="en-US" sz="1400" kern="1200" dirty="0" smtClean="0"/>
            <a:t>L6   Strategies and Critical       	Thinking</a:t>
          </a:r>
          <a:endParaRPr lang="en-US" sz="1400" kern="1200" dirty="0"/>
        </a:p>
      </dsp:txBody>
      <dsp:txXfrm>
        <a:off x="3220959" y="390860"/>
        <a:ext cx="2454493" cy="2299734"/>
      </dsp:txXfrm>
    </dsp:sp>
    <dsp:sp modelId="{D7B88E48-6EE6-47F4-8044-132C13BB701F}">
      <dsp:nvSpPr>
        <dsp:cNvPr id="0" name=""/>
        <dsp:cNvSpPr/>
      </dsp:nvSpPr>
      <dsp:spPr>
        <a:xfrm>
          <a:off x="3155389" y="2597433"/>
          <a:ext cx="2559602" cy="81937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Listening</a:t>
          </a:r>
          <a:endParaRPr lang="en-US" sz="1400" kern="1200" dirty="0"/>
        </a:p>
      </dsp:txBody>
      <dsp:txXfrm>
        <a:off x="3155389" y="2597433"/>
        <a:ext cx="1802537" cy="819379"/>
      </dsp:txXfrm>
    </dsp:sp>
    <dsp:sp modelId="{13A656F8-31FC-40E6-B1D0-BCBF0E5ADB5C}">
      <dsp:nvSpPr>
        <dsp:cNvPr id="0" name=""/>
        <dsp:cNvSpPr/>
      </dsp:nvSpPr>
      <dsp:spPr>
        <a:xfrm>
          <a:off x="4731438" y="2646531"/>
          <a:ext cx="721932" cy="764578"/>
        </a:xfrm>
        <a:prstGeom prst="ellipse">
          <a:avLst/>
        </a:prstGeom>
        <a:blipFill rotWithShape="1">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1A2699-5082-4D64-8A3E-DCE2E5E9EA73}">
      <dsp:nvSpPr>
        <dsp:cNvPr id="0" name=""/>
        <dsp:cNvSpPr/>
      </dsp:nvSpPr>
      <dsp:spPr>
        <a:xfrm>
          <a:off x="6033926" y="412708"/>
          <a:ext cx="2113821" cy="248558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M1    Number Sense</a:t>
          </a:r>
          <a:endParaRPr lang="en-US" sz="900" kern="1200" dirty="0"/>
        </a:p>
        <a:p>
          <a:pPr marL="114300" lvl="1" indent="-114300" algn="l" defTabSz="622300">
            <a:lnSpc>
              <a:spcPct val="90000"/>
            </a:lnSpc>
            <a:spcBef>
              <a:spcPct val="0"/>
            </a:spcBef>
            <a:spcAft>
              <a:spcPct val="15000"/>
            </a:spcAft>
            <a:buChar char="••"/>
          </a:pPr>
          <a:r>
            <a:rPr lang="en-US" sz="1400" kern="1200" dirty="0" smtClean="0"/>
            <a:t>M2    Algebra</a:t>
          </a:r>
          <a:endParaRPr lang="en-US" sz="1400" kern="1200" dirty="0"/>
        </a:p>
        <a:p>
          <a:pPr marL="114300" lvl="1" indent="-114300" algn="l" defTabSz="622300">
            <a:lnSpc>
              <a:spcPct val="90000"/>
            </a:lnSpc>
            <a:spcBef>
              <a:spcPct val="0"/>
            </a:spcBef>
            <a:spcAft>
              <a:spcPct val="15000"/>
            </a:spcAft>
            <a:buChar char="••"/>
          </a:pPr>
          <a:r>
            <a:rPr lang="en-US" sz="1400" kern="1200" dirty="0" smtClean="0"/>
            <a:t>M3    Geometry</a:t>
          </a:r>
          <a:endParaRPr lang="en-US" sz="1400" kern="1200" dirty="0"/>
        </a:p>
        <a:p>
          <a:pPr marL="114300" lvl="1" indent="-114300" algn="l" defTabSz="622300">
            <a:lnSpc>
              <a:spcPct val="90000"/>
            </a:lnSpc>
            <a:spcBef>
              <a:spcPct val="0"/>
            </a:spcBef>
            <a:spcAft>
              <a:spcPct val="15000"/>
            </a:spcAft>
            <a:buChar char="••"/>
          </a:pPr>
          <a:r>
            <a:rPr lang="en-US" sz="1400" kern="1200" dirty="0" smtClean="0"/>
            <a:t>M4    Measurement</a:t>
          </a:r>
          <a:endParaRPr lang="en-US" sz="1400" kern="1200" dirty="0"/>
        </a:p>
        <a:p>
          <a:pPr marL="114300" lvl="1" indent="-114300" algn="l" defTabSz="622300">
            <a:lnSpc>
              <a:spcPct val="90000"/>
            </a:lnSpc>
            <a:spcBef>
              <a:spcPct val="0"/>
            </a:spcBef>
            <a:spcAft>
              <a:spcPct val="15000"/>
            </a:spcAft>
            <a:buChar char="••"/>
          </a:pPr>
          <a:r>
            <a:rPr lang="en-US" sz="1400" kern="1200" dirty="0" smtClean="0"/>
            <a:t>M5    Statistics, Data 	Analysis and 	Probability</a:t>
          </a:r>
          <a:endParaRPr lang="en-US" sz="1400" kern="1200" dirty="0"/>
        </a:p>
      </dsp:txBody>
      <dsp:txXfrm>
        <a:off x="6083455" y="462237"/>
        <a:ext cx="2014763" cy="2436057"/>
      </dsp:txXfrm>
    </dsp:sp>
    <dsp:sp modelId="{A5E310D2-7A67-47EC-B6D6-D84121FC1E7F}">
      <dsp:nvSpPr>
        <dsp:cNvPr id="0" name=""/>
        <dsp:cNvSpPr/>
      </dsp:nvSpPr>
      <dsp:spPr>
        <a:xfrm>
          <a:off x="5991618" y="2606255"/>
          <a:ext cx="2161781" cy="8105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kern="1200" dirty="0" smtClean="0"/>
            <a:t>Math</a:t>
          </a:r>
          <a:endParaRPr lang="en-US" sz="1400" kern="1200" dirty="0"/>
        </a:p>
      </dsp:txBody>
      <dsp:txXfrm>
        <a:off x="5991618" y="2606255"/>
        <a:ext cx="1522381" cy="810557"/>
      </dsp:txXfrm>
    </dsp:sp>
    <dsp:sp modelId="{732C773E-D3AA-4BAD-9BD6-C6797BE904B2}">
      <dsp:nvSpPr>
        <dsp:cNvPr id="0" name=""/>
        <dsp:cNvSpPr/>
      </dsp:nvSpPr>
      <dsp:spPr>
        <a:xfrm>
          <a:off x="7154795" y="2646524"/>
          <a:ext cx="717348" cy="717348"/>
        </a:xfrm>
        <a:prstGeom prst="ellipse">
          <a:avLst/>
        </a:prstGeom>
        <a:blipFill rotWithShape="1">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BB046-92B6-4B5E-A924-AB2FC2B37630}">
      <dsp:nvSpPr>
        <dsp:cNvPr id="0" name=""/>
        <dsp:cNvSpPr/>
      </dsp:nvSpPr>
      <dsp:spPr>
        <a:xfrm>
          <a:off x="0" y="275999"/>
          <a:ext cx="5257800" cy="21672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064" tIns="333248" rIns="40806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Forms</a:t>
          </a:r>
          <a:endParaRPr lang="en-US" sz="1600" kern="1200" dirty="0"/>
        </a:p>
        <a:p>
          <a:pPr marL="171450" lvl="1" indent="-171450" algn="l" defTabSz="711200">
            <a:lnSpc>
              <a:spcPct val="90000"/>
            </a:lnSpc>
            <a:spcBef>
              <a:spcPct val="0"/>
            </a:spcBef>
            <a:spcAft>
              <a:spcPct val="15000"/>
            </a:spcAft>
            <a:buChar char="••"/>
          </a:pPr>
          <a:r>
            <a:rPr lang="en-US" sz="1600" kern="1200" dirty="0" smtClean="0"/>
            <a:t>Charts, maps, consumer billings, matrices, graphs, or tables</a:t>
          </a:r>
          <a:endParaRPr lang="en-US" sz="1600" kern="1200" dirty="0"/>
        </a:p>
        <a:p>
          <a:pPr marL="171450" lvl="1" indent="-171450" algn="l" defTabSz="711200">
            <a:lnSpc>
              <a:spcPct val="90000"/>
            </a:lnSpc>
            <a:spcBef>
              <a:spcPct val="0"/>
            </a:spcBef>
            <a:spcAft>
              <a:spcPct val="15000"/>
            </a:spcAft>
            <a:buChar char="••"/>
          </a:pPr>
          <a:r>
            <a:rPr lang="en-US" sz="1600" kern="1200" dirty="0" smtClean="0"/>
            <a:t>Stories, articles, paragraphs, sentences, directions, or pictures</a:t>
          </a:r>
          <a:endParaRPr lang="en-US" sz="1600" kern="1200" dirty="0"/>
        </a:p>
        <a:p>
          <a:pPr marL="171450" lvl="1" indent="-171450" algn="l" defTabSz="711200">
            <a:lnSpc>
              <a:spcPct val="90000"/>
            </a:lnSpc>
            <a:spcBef>
              <a:spcPct val="0"/>
            </a:spcBef>
            <a:spcAft>
              <a:spcPct val="15000"/>
            </a:spcAft>
            <a:buChar char="••"/>
          </a:pPr>
          <a:r>
            <a:rPr lang="en-US" sz="1600" kern="1200" dirty="0" smtClean="0"/>
            <a:t>Signs, price tags, ads, or product labels</a:t>
          </a:r>
          <a:endParaRPr lang="en-US" sz="1600" kern="1200" dirty="0"/>
        </a:p>
        <a:p>
          <a:pPr marL="171450" lvl="1" indent="-171450" algn="l" defTabSz="711200">
            <a:lnSpc>
              <a:spcPct val="90000"/>
            </a:lnSpc>
            <a:spcBef>
              <a:spcPct val="0"/>
            </a:spcBef>
            <a:spcAft>
              <a:spcPct val="15000"/>
            </a:spcAft>
            <a:buChar char="••"/>
          </a:pPr>
          <a:r>
            <a:rPr lang="en-US" sz="1600" kern="1200" dirty="0" smtClean="0"/>
            <a:t>Measurement scales and diagrams</a:t>
          </a:r>
          <a:endParaRPr lang="en-US" sz="1600" kern="1200" dirty="0"/>
        </a:p>
      </dsp:txBody>
      <dsp:txXfrm>
        <a:off x="0" y="275999"/>
        <a:ext cx="5257800" cy="2167200"/>
      </dsp:txXfrm>
    </dsp:sp>
    <dsp:sp modelId="{21ACF08D-7076-4689-B18E-3BA24974AFCA}">
      <dsp:nvSpPr>
        <dsp:cNvPr id="0" name=""/>
        <dsp:cNvSpPr/>
      </dsp:nvSpPr>
      <dsp:spPr>
        <a:xfrm>
          <a:off x="262890" y="39839"/>
          <a:ext cx="3680460"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711200">
            <a:lnSpc>
              <a:spcPct val="90000"/>
            </a:lnSpc>
            <a:spcBef>
              <a:spcPct val="0"/>
            </a:spcBef>
            <a:spcAft>
              <a:spcPct val="35000"/>
            </a:spcAft>
          </a:pPr>
          <a:r>
            <a:rPr lang="en-US" sz="1600" kern="1200" dirty="0" smtClean="0"/>
            <a:t>Reading Tasks</a:t>
          </a:r>
          <a:endParaRPr lang="en-US" sz="1600" kern="1200" dirty="0"/>
        </a:p>
      </dsp:txBody>
      <dsp:txXfrm>
        <a:off x="285947" y="62896"/>
        <a:ext cx="3634346" cy="426206"/>
      </dsp:txXfrm>
    </dsp:sp>
    <dsp:sp modelId="{9BDBEB79-A45C-4814-8EDD-F483FE68A89F}">
      <dsp:nvSpPr>
        <dsp:cNvPr id="0" name=""/>
        <dsp:cNvSpPr/>
      </dsp:nvSpPr>
      <dsp:spPr>
        <a:xfrm>
          <a:off x="0" y="2765760"/>
          <a:ext cx="5257800" cy="146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8064" tIns="333248" rIns="40806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Picture prompt</a:t>
          </a:r>
          <a:endParaRPr lang="en-US" sz="1600" kern="1200" dirty="0"/>
        </a:p>
        <a:p>
          <a:pPr marL="171450" lvl="1" indent="-171450" algn="l" defTabSz="711200">
            <a:lnSpc>
              <a:spcPct val="90000"/>
            </a:lnSpc>
            <a:spcBef>
              <a:spcPct val="0"/>
            </a:spcBef>
            <a:spcAft>
              <a:spcPct val="15000"/>
            </a:spcAft>
            <a:buChar char="••"/>
          </a:pPr>
          <a:r>
            <a:rPr lang="en-US" sz="1600" kern="1200" dirty="0" smtClean="0"/>
            <a:t>Comprehension question</a:t>
          </a:r>
        </a:p>
        <a:p>
          <a:pPr marL="171450" lvl="1" indent="-171450" algn="l" defTabSz="711200">
            <a:lnSpc>
              <a:spcPct val="90000"/>
            </a:lnSpc>
            <a:spcBef>
              <a:spcPct val="0"/>
            </a:spcBef>
            <a:spcAft>
              <a:spcPct val="15000"/>
            </a:spcAft>
            <a:buChar char="••"/>
          </a:pPr>
          <a:r>
            <a:rPr lang="en-US" sz="1600" kern="1200" smtClean="0"/>
            <a:t>Predict next line of dialogue</a:t>
          </a:r>
          <a:endParaRPr lang="en-US" sz="1600" kern="1200" dirty="0" smtClean="0"/>
        </a:p>
        <a:p>
          <a:pPr marL="171450" lvl="1" indent="-171450" algn="l" defTabSz="711200">
            <a:lnSpc>
              <a:spcPct val="90000"/>
            </a:lnSpc>
            <a:spcBef>
              <a:spcPct val="0"/>
            </a:spcBef>
            <a:spcAft>
              <a:spcPct val="15000"/>
            </a:spcAft>
            <a:buChar char="••"/>
          </a:pPr>
          <a:r>
            <a:rPr lang="en-US" sz="1600" kern="1200" dirty="0" smtClean="0"/>
            <a:t>Identify true statement based on prompt</a:t>
          </a:r>
        </a:p>
      </dsp:txBody>
      <dsp:txXfrm>
        <a:off x="0" y="2765760"/>
        <a:ext cx="5257800" cy="1461600"/>
      </dsp:txXfrm>
    </dsp:sp>
    <dsp:sp modelId="{AE5548D1-5136-4444-946E-FD91AEFF4B7C}">
      <dsp:nvSpPr>
        <dsp:cNvPr id="0" name=""/>
        <dsp:cNvSpPr/>
      </dsp:nvSpPr>
      <dsp:spPr>
        <a:xfrm>
          <a:off x="262890" y="2529600"/>
          <a:ext cx="3680460" cy="47232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113" tIns="0" rIns="139113" bIns="0" numCol="1" spcCol="1270" anchor="ctr" anchorCtr="0">
          <a:noAutofit/>
        </a:bodyPr>
        <a:lstStyle/>
        <a:p>
          <a:pPr lvl="0" algn="l" defTabSz="711200">
            <a:lnSpc>
              <a:spcPct val="90000"/>
            </a:lnSpc>
            <a:spcBef>
              <a:spcPct val="0"/>
            </a:spcBef>
            <a:spcAft>
              <a:spcPct val="35000"/>
            </a:spcAft>
          </a:pPr>
          <a:r>
            <a:rPr lang="en-US" sz="1600" kern="1200" dirty="0" smtClean="0"/>
            <a:t>Listening Tasks</a:t>
          </a:r>
          <a:endParaRPr lang="en-US" sz="1600" kern="1200" dirty="0"/>
        </a:p>
      </dsp:txBody>
      <dsp:txXfrm>
        <a:off x="285947" y="2552657"/>
        <a:ext cx="363434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E003B-3A77-4C73-817D-A94C193963D1}">
      <dsp:nvSpPr>
        <dsp:cNvPr id="0" name=""/>
        <dsp:cNvSpPr/>
      </dsp:nvSpPr>
      <dsp:spPr>
        <a:xfrm>
          <a:off x="2610947" y="3179"/>
          <a:ext cx="1788951" cy="11628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 Locate information organized in groups or categories </a:t>
          </a:r>
        </a:p>
        <a:p>
          <a:pPr lvl="0" algn="ctr" defTabSz="622300">
            <a:lnSpc>
              <a:spcPct val="90000"/>
            </a:lnSpc>
            <a:spcBef>
              <a:spcPct val="0"/>
            </a:spcBef>
            <a:spcAft>
              <a:spcPct val="35000"/>
            </a:spcAft>
          </a:pPr>
          <a:r>
            <a:rPr lang="en-US" sz="1400" kern="1200" dirty="0" smtClean="0">
              <a:solidFill>
                <a:schemeClr val="tx1"/>
              </a:solidFill>
              <a:latin typeface="Calibri" pitchFamily="34" charset="0"/>
            </a:rPr>
            <a:t>R5.3</a:t>
          </a:r>
          <a:endParaRPr lang="en-US" sz="1400" kern="1200" dirty="0">
            <a:solidFill>
              <a:schemeClr val="tx1"/>
            </a:solidFill>
          </a:endParaRPr>
        </a:p>
      </dsp:txBody>
      <dsp:txXfrm>
        <a:off x="2667711" y="59943"/>
        <a:ext cx="1675423" cy="1049290"/>
      </dsp:txXfrm>
    </dsp:sp>
    <dsp:sp modelId="{ABB6394D-4499-4E7C-9889-6E5DF78970DC}">
      <dsp:nvSpPr>
        <dsp:cNvPr id="0" name=""/>
        <dsp:cNvSpPr/>
      </dsp:nvSpPr>
      <dsp:spPr>
        <a:xfrm>
          <a:off x="1180510" y="584588"/>
          <a:ext cx="4649826" cy="4649826"/>
        </a:xfrm>
        <a:custGeom>
          <a:avLst/>
          <a:gdLst/>
          <a:ahLst/>
          <a:cxnLst/>
          <a:rect l="0" t="0" r="0" b="0"/>
          <a:pathLst>
            <a:path>
              <a:moveTo>
                <a:pt x="3231699" y="184128"/>
              </a:moveTo>
              <a:arcTo wR="2324913" hR="2324913" stAng="17577383" swAng="196327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40DD65-0F54-4739-B4B8-21DE2B4CC849}">
      <dsp:nvSpPr>
        <dsp:cNvPr id="0" name=""/>
        <dsp:cNvSpPr/>
      </dsp:nvSpPr>
      <dsp:spPr>
        <a:xfrm>
          <a:off x="4746318" y="1609655"/>
          <a:ext cx="1940457" cy="11628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Find a word or number in an alphabetical, numeric or other ordered listing </a:t>
          </a:r>
        </a:p>
        <a:p>
          <a:pPr lvl="0" algn="ctr" defTabSz="622300">
            <a:lnSpc>
              <a:spcPct val="90000"/>
            </a:lnSpc>
            <a:spcBef>
              <a:spcPct val="0"/>
            </a:spcBef>
            <a:spcAft>
              <a:spcPct val="35000"/>
            </a:spcAft>
          </a:pPr>
          <a:r>
            <a:rPr lang="en-US" sz="1400" kern="1200" dirty="0" smtClean="0">
              <a:solidFill>
                <a:schemeClr val="tx1"/>
              </a:solidFill>
              <a:latin typeface="Calibri" pitchFamily="34" charset="0"/>
            </a:rPr>
            <a:t>R5.1</a:t>
          </a:r>
          <a:endParaRPr lang="en-US" sz="1400" kern="1200" dirty="0">
            <a:solidFill>
              <a:schemeClr val="tx1"/>
            </a:solidFill>
            <a:latin typeface="Calibri" pitchFamily="34" charset="0"/>
          </a:endParaRPr>
        </a:p>
      </dsp:txBody>
      <dsp:txXfrm>
        <a:off x="4803082" y="1666419"/>
        <a:ext cx="1826929" cy="1049290"/>
      </dsp:txXfrm>
    </dsp:sp>
    <dsp:sp modelId="{4264D275-EF8D-4CE0-8126-FA27DE30076E}">
      <dsp:nvSpPr>
        <dsp:cNvPr id="0" name=""/>
        <dsp:cNvSpPr/>
      </dsp:nvSpPr>
      <dsp:spPr>
        <a:xfrm>
          <a:off x="1180510" y="584588"/>
          <a:ext cx="4649826" cy="4649826"/>
        </a:xfrm>
        <a:custGeom>
          <a:avLst/>
          <a:gdLst/>
          <a:ahLst/>
          <a:cxnLst/>
          <a:rect l="0" t="0" r="0" b="0"/>
          <a:pathLst>
            <a:path>
              <a:moveTo>
                <a:pt x="4646614" y="2202754"/>
              </a:moveTo>
              <a:arcTo wR="2324913" hR="2324913" stAng="21419286" swAng="219764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0574B8-1952-4326-8F87-B1CC81D93C80}">
      <dsp:nvSpPr>
        <dsp:cNvPr id="0" name=""/>
        <dsp:cNvSpPr/>
      </dsp:nvSpPr>
      <dsp:spPr>
        <a:xfrm>
          <a:off x="3977497" y="4208987"/>
          <a:ext cx="1788951" cy="11628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Scan simple text to find specific information </a:t>
          </a:r>
        </a:p>
        <a:p>
          <a:pPr lvl="0" algn="ctr" defTabSz="622300">
            <a:lnSpc>
              <a:spcPct val="90000"/>
            </a:lnSpc>
            <a:spcBef>
              <a:spcPct val="0"/>
            </a:spcBef>
            <a:spcAft>
              <a:spcPct val="35000"/>
            </a:spcAft>
          </a:pPr>
          <a:r>
            <a:rPr lang="en-US" sz="1400" kern="1200" dirty="0" smtClean="0">
              <a:solidFill>
                <a:schemeClr val="tx1"/>
              </a:solidFill>
              <a:latin typeface="Calibri" pitchFamily="34" charset="0"/>
            </a:rPr>
            <a:t>R6.2</a:t>
          </a:r>
          <a:endParaRPr lang="en-US" sz="1400" kern="1200" dirty="0">
            <a:solidFill>
              <a:schemeClr val="tx1"/>
            </a:solidFill>
            <a:latin typeface="Calibri" pitchFamily="34" charset="0"/>
          </a:endParaRPr>
        </a:p>
      </dsp:txBody>
      <dsp:txXfrm>
        <a:off x="4034261" y="4265751"/>
        <a:ext cx="1675423" cy="1049290"/>
      </dsp:txXfrm>
    </dsp:sp>
    <dsp:sp modelId="{A8A8A5C1-D2D9-4169-9E96-CE030A04D438}">
      <dsp:nvSpPr>
        <dsp:cNvPr id="0" name=""/>
        <dsp:cNvSpPr/>
      </dsp:nvSpPr>
      <dsp:spPr>
        <a:xfrm>
          <a:off x="1180510" y="584588"/>
          <a:ext cx="4649826" cy="4649826"/>
        </a:xfrm>
        <a:custGeom>
          <a:avLst/>
          <a:gdLst/>
          <a:ahLst/>
          <a:cxnLst/>
          <a:rect l="0" t="0" r="0" b="0"/>
          <a:pathLst>
            <a:path>
              <a:moveTo>
                <a:pt x="2787738" y="4603292"/>
              </a:moveTo>
              <a:arcTo wR="2324913" hR="2324913" stAng="4711038" swAng="1377924"/>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768CE2-257C-44EF-82C3-647FE74AF92D}">
      <dsp:nvSpPr>
        <dsp:cNvPr id="0" name=""/>
        <dsp:cNvSpPr/>
      </dsp:nvSpPr>
      <dsp:spPr>
        <a:xfrm>
          <a:off x="1244398" y="4208987"/>
          <a:ext cx="1788951" cy="11628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Use supporting illustrations to interpret text </a:t>
          </a:r>
        </a:p>
        <a:p>
          <a:pPr lvl="0" algn="ctr" defTabSz="622300">
            <a:lnSpc>
              <a:spcPct val="90000"/>
            </a:lnSpc>
            <a:spcBef>
              <a:spcPct val="0"/>
            </a:spcBef>
            <a:spcAft>
              <a:spcPct val="35000"/>
            </a:spcAft>
          </a:pPr>
          <a:r>
            <a:rPr lang="en-US" sz="1400" kern="1200" dirty="0" smtClean="0">
              <a:solidFill>
                <a:schemeClr val="tx1"/>
              </a:solidFill>
              <a:latin typeface="Calibri" pitchFamily="34" charset="0"/>
            </a:rPr>
            <a:t>R3.12</a:t>
          </a:r>
          <a:endParaRPr lang="en-US" sz="1400" kern="1200" dirty="0">
            <a:solidFill>
              <a:schemeClr val="tx1"/>
            </a:solidFill>
            <a:latin typeface="Calibri" pitchFamily="34" charset="0"/>
          </a:endParaRPr>
        </a:p>
      </dsp:txBody>
      <dsp:txXfrm>
        <a:off x="1301162" y="4265751"/>
        <a:ext cx="1675423" cy="1049290"/>
      </dsp:txXfrm>
    </dsp:sp>
    <dsp:sp modelId="{6D3CEADD-AD80-4251-A816-EEBBAE37788B}">
      <dsp:nvSpPr>
        <dsp:cNvPr id="0" name=""/>
        <dsp:cNvSpPr/>
      </dsp:nvSpPr>
      <dsp:spPr>
        <a:xfrm>
          <a:off x="1180510" y="584588"/>
          <a:ext cx="4649826" cy="4649826"/>
        </a:xfrm>
        <a:custGeom>
          <a:avLst/>
          <a:gdLst/>
          <a:ahLst/>
          <a:cxnLst/>
          <a:rect l="0" t="0" r="0" b="0"/>
          <a:pathLst>
            <a:path>
              <a:moveTo>
                <a:pt x="388790" y="3612022"/>
              </a:moveTo>
              <a:arcTo wR="2324913" hR="2324913" stAng="8783074" swAng="2197640"/>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0176EA-A22B-4A5D-AEE3-8671B5BF9538}">
      <dsp:nvSpPr>
        <dsp:cNvPr id="0" name=""/>
        <dsp:cNvSpPr/>
      </dsp:nvSpPr>
      <dsp:spPr>
        <a:xfrm>
          <a:off x="399824" y="1609655"/>
          <a:ext cx="1788951" cy="11628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Calibri" pitchFamily="34" charset="0"/>
            </a:rPr>
            <a:t> Use capitalization as a clue to interpret words </a:t>
          </a:r>
        </a:p>
        <a:p>
          <a:pPr lvl="0" algn="ctr" defTabSz="622300">
            <a:lnSpc>
              <a:spcPct val="90000"/>
            </a:lnSpc>
            <a:spcBef>
              <a:spcPct val="0"/>
            </a:spcBef>
            <a:spcAft>
              <a:spcPct val="35000"/>
            </a:spcAft>
          </a:pPr>
          <a:r>
            <a:rPr lang="en-US" sz="1400" kern="1200" dirty="0" smtClean="0">
              <a:solidFill>
                <a:schemeClr val="tx1"/>
              </a:solidFill>
              <a:latin typeface="Calibri" pitchFamily="34" charset="0"/>
            </a:rPr>
            <a:t>R2.4</a:t>
          </a:r>
          <a:endParaRPr lang="en-US" sz="1400" kern="1200" dirty="0">
            <a:solidFill>
              <a:schemeClr val="tx1"/>
            </a:solidFill>
            <a:latin typeface="Calibri" pitchFamily="34" charset="0"/>
          </a:endParaRPr>
        </a:p>
      </dsp:txBody>
      <dsp:txXfrm>
        <a:off x="456588" y="1666419"/>
        <a:ext cx="1675423" cy="1049290"/>
      </dsp:txXfrm>
    </dsp:sp>
    <dsp:sp modelId="{BFB77DE8-3455-44C8-8380-66390E1557F9}">
      <dsp:nvSpPr>
        <dsp:cNvPr id="0" name=""/>
        <dsp:cNvSpPr/>
      </dsp:nvSpPr>
      <dsp:spPr>
        <a:xfrm>
          <a:off x="1180510" y="584588"/>
          <a:ext cx="4649826" cy="4649826"/>
        </a:xfrm>
        <a:custGeom>
          <a:avLst/>
          <a:gdLst/>
          <a:ahLst/>
          <a:cxnLst/>
          <a:rect l="0" t="0" r="0" b="0"/>
          <a:pathLst>
            <a:path>
              <a:moveTo>
                <a:pt x="404816" y="1014016"/>
              </a:moveTo>
              <a:arcTo wR="2324913" hR="2324913" stAng="12859339" swAng="196327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9780C-26F1-43A3-AFF6-4160976074F5}">
      <dsp:nvSpPr>
        <dsp:cNvPr id="0" name=""/>
        <dsp:cNvSpPr/>
      </dsp:nvSpPr>
      <dsp:spPr>
        <a:xfrm>
          <a:off x="2971800" y="135767"/>
          <a:ext cx="2551980" cy="137584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Competency</a:t>
          </a:r>
        </a:p>
        <a:p>
          <a:pPr lvl="0" algn="ctr" defTabSz="711200">
            <a:lnSpc>
              <a:spcPct val="90000"/>
            </a:lnSpc>
            <a:spcBef>
              <a:spcPct val="0"/>
            </a:spcBef>
            <a:spcAft>
              <a:spcPct val="35000"/>
            </a:spcAft>
          </a:pPr>
          <a:r>
            <a:rPr lang="en-US" sz="1200" kern="1200" dirty="0">
              <a:solidFill>
                <a:schemeClr val="tx1"/>
              </a:solidFill>
            </a:rPr>
            <a:t>A measurable learning objective </a:t>
          </a:r>
          <a:r>
            <a:rPr lang="en-US" sz="1200" kern="1200" dirty="0" smtClean="0">
              <a:solidFill>
                <a:schemeClr val="tx1"/>
              </a:solidFill>
            </a:rPr>
            <a:t>in </a:t>
          </a:r>
          <a:r>
            <a:rPr lang="en-US" sz="1200" kern="1200" dirty="0">
              <a:solidFill>
                <a:schemeClr val="tx1"/>
              </a:solidFill>
            </a:rPr>
            <a:t>a functional life skills context. </a:t>
          </a:r>
          <a:endParaRPr lang="en-US" sz="1200" b="1" kern="1200" dirty="0">
            <a:solidFill>
              <a:schemeClr val="tx1"/>
            </a:solidFill>
          </a:endParaRPr>
        </a:p>
      </dsp:txBody>
      <dsp:txXfrm>
        <a:off x="3038963" y="202930"/>
        <a:ext cx="2417654" cy="1241516"/>
      </dsp:txXfrm>
    </dsp:sp>
    <dsp:sp modelId="{04F7B31B-ECDA-4BE9-8460-9BEB359E8DCF}">
      <dsp:nvSpPr>
        <dsp:cNvPr id="0" name=""/>
        <dsp:cNvSpPr/>
      </dsp:nvSpPr>
      <dsp:spPr>
        <a:xfrm>
          <a:off x="1885699" y="829166"/>
          <a:ext cx="4602801" cy="4602801"/>
        </a:xfrm>
        <a:custGeom>
          <a:avLst/>
          <a:gdLst/>
          <a:ahLst/>
          <a:cxnLst/>
          <a:rect l="0" t="0" r="0" b="0"/>
          <a:pathLst>
            <a:path>
              <a:moveTo>
                <a:pt x="3656861" y="441515"/>
              </a:moveTo>
              <a:arcTo wR="2301400" hR="2301400" stAng="18365046" swAng="355509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F6AA8A-3F74-430F-8D4D-230EAA9994BE}">
      <dsp:nvSpPr>
        <dsp:cNvPr id="0" name=""/>
        <dsp:cNvSpPr/>
      </dsp:nvSpPr>
      <dsp:spPr>
        <a:xfrm>
          <a:off x="4857845" y="3367620"/>
          <a:ext cx="2656209" cy="172653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Task Area</a:t>
          </a:r>
        </a:p>
        <a:p>
          <a:pPr lvl="0" algn="ctr" defTabSz="711200">
            <a:lnSpc>
              <a:spcPct val="90000"/>
            </a:lnSpc>
            <a:spcBef>
              <a:spcPct val="0"/>
            </a:spcBef>
            <a:spcAft>
              <a:spcPct val="35000"/>
            </a:spcAft>
          </a:pPr>
          <a:r>
            <a:rPr lang="en-US" sz="1100" kern="1200" dirty="0">
              <a:solidFill>
                <a:schemeClr val="tx1"/>
              </a:solidFill>
            </a:rPr>
            <a:t> </a:t>
          </a:r>
          <a:r>
            <a:rPr lang="en-US" sz="1100" kern="1200" dirty="0" smtClean="0">
              <a:solidFill>
                <a:schemeClr val="tx1"/>
              </a:solidFill>
            </a:rPr>
            <a:t>In CASAS Reading tests, these are the </a:t>
          </a:r>
          <a:r>
            <a:rPr lang="en-US" sz="1100" kern="1200" dirty="0">
              <a:solidFill>
                <a:schemeClr val="tx1"/>
              </a:solidFill>
            </a:rPr>
            <a:t>written or graphic </a:t>
          </a:r>
          <a:r>
            <a:rPr lang="en-US" sz="1100" kern="1200" dirty="0" smtClean="0">
              <a:solidFill>
                <a:schemeClr val="tx1"/>
              </a:solidFill>
            </a:rPr>
            <a:t>prompts. </a:t>
          </a:r>
          <a:endParaRPr lang="en-US" sz="1100" kern="1200" dirty="0">
            <a:solidFill>
              <a:schemeClr val="tx1"/>
            </a:solidFill>
          </a:endParaRPr>
        </a:p>
      </dsp:txBody>
      <dsp:txXfrm>
        <a:off x="4942128" y="3451903"/>
        <a:ext cx="2487643" cy="1557970"/>
      </dsp:txXfrm>
    </dsp:sp>
    <dsp:sp modelId="{3F753BB6-A0C7-4DCF-B778-1993E326FA9C}">
      <dsp:nvSpPr>
        <dsp:cNvPr id="0" name=""/>
        <dsp:cNvSpPr/>
      </dsp:nvSpPr>
      <dsp:spPr>
        <a:xfrm>
          <a:off x="1891478" y="778787"/>
          <a:ext cx="4602801" cy="4602801"/>
        </a:xfrm>
        <a:custGeom>
          <a:avLst/>
          <a:gdLst/>
          <a:ahLst/>
          <a:cxnLst/>
          <a:rect l="0" t="0" r="0" b="0"/>
          <a:pathLst>
            <a:path>
              <a:moveTo>
                <a:pt x="3394374" y="4326703"/>
              </a:moveTo>
              <a:arcTo wR="2301400" hR="2301400" stAng="3698764" swAng="363815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FF1158-090B-465B-901C-AB56799C6D9D}">
      <dsp:nvSpPr>
        <dsp:cNvPr id="0" name=""/>
        <dsp:cNvSpPr/>
      </dsp:nvSpPr>
      <dsp:spPr>
        <a:xfrm>
          <a:off x="867944" y="3448646"/>
          <a:ext cx="2663727" cy="156448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chemeClr val="tx1"/>
              </a:solidFill>
            </a:rPr>
            <a:t>Basic Skills Content </a:t>
          </a:r>
          <a:r>
            <a:rPr lang="en-US" sz="1600" b="1" kern="1200" dirty="0" smtClean="0">
              <a:solidFill>
                <a:schemeClr val="tx1"/>
              </a:solidFill>
            </a:rPr>
            <a:t>Standards</a:t>
          </a:r>
          <a:endParaRPr lang="en-US" sz="1600" b="1" kern="1200" dirty="0">
            <a:solidFill>
              <a:schemeClr val="tx1"/>
            </a:solidFill>
          </a:endParaRPr>
        </a:p>
        <a:p>
          <a:pPr lvl="0" algn="ctr" defTabSz="711200">
            <a:lnSpc>
              <a:spcPct val="90000"/>
            </a:lnSpc>
            <a:spcBef>
              <a:spcPct val="0"/>
            </a:spcBef>
            <a:spcAft>
              <a:spcPct val="35000"/>
            </a:spcAft>
          </a:pPr>
          <a:r>
            <a:rPr lang="en-US" sz="1200" kern="1200" dirty="0" smtClean="0">
              <a:solidFill>
                <a:schemeClr val="tx1"/>
              </a:solidFill>
            </a:rPr>
            <a:t>are the underlying academic skills students </a:t>
          </a:r>
          <a:r>
            <a:rPr lang="en-US" sz="1200" kern="1200" dirty="0">
              <a:solidFill>
                <a:schemeClr val="tx1"/>
              </a:solidFill>
            </a:rPr>
            <a:t>need to be successful in mastering </a:t>
          </a:r>
          <a:r>
            <a:rPr lang="en-US" sz="1200" kern="1200" dirty="0" smtClean="0">
              <a:solidFill>
                <a:schemeClr val="tx1"/>
              </a:solidFill>
            </a:rPr>
            <a:t>competencies </a:t>
          </a:r>
          <a:br>
            <a:rPr lang="en-US" sz="1200" kern="1200" dirty="0" smtClean="0">
              <a:solidFill>
                <a:schemeClr val="tx1"/>
              </a:solidFill>
            </a:rPr>
          </a:br>
          <a:r>
            <a:rPr lang="en-US" sz="1200" kern="1200" dirty="0" smtClean="0">
              <a:solidFill>
                <a:schemeClr val="tx1"/>
              </a:solidFill>
            </a:rPr>
            <a:t>(e.g., students must be able to understand vocabulary in context).</a:t>
          </a:r>
          <a:endParaRPr lang="en-US" sz="1200" b="1" kern="1200" dirty="0">
            <a:solidFill>
              <a:schemeClr val="tx1"/>
            </a:solidFill>
          </a:endParaRPr>
        </a:p>
      </dsp:txBody>
      <dsp:txXfrm>
        <a:off x="944316" y="3525018"/>
        <a:ext cx="2510983" cy="1411739"/>
      </dsp:txXfrm>
    </dsp:sp>
    <dsp:sp modelId="{BF4EBBEB-5641-4E9D-AE3F-7F5CB212E5E6}">
      <dsp:nvSpPr>
        <dsp:cNvPr id="0" name=""/>
        <dsp:cNvSpPr/>
      </dsp:nvSpPr>
      <dsp:spPr>
        <a:xfrm>
          <a:off x="1898721" y="826620"/>
          <a:ext cx="4602801" cy="4602801"/>
        </a:xfrm>
        <a:custGeom>
          <a:avLst/>
          <a:gdLst/>
          <a:ahLst/>
          <a:cxnLst/>
          <a:rect l="0" t="0" r="0" b="0"/>
          <a:pathLst>
            <a:path>
              <a:moveTo>
                <a:pt x="19097" y="2597266"/>
              </a:moveTo>
              <a:arcTo wR="2301400" hR="2301400" stAng="10356820" swAng="387039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3EDF-FF07-4178-BEA8-1185F9183A12}">
      <dsp:nvSpPr>
        <dsp:cNvPr id="0" name=""/>
        <dsp:cNvSpPr/>
      </dsp:nvSpPr>
      <dsp:spPr>
        <a:xfrm>
          <a:off x="0" y="4802153"/>
          <a:ext cx="5486400" cy="7875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Monitor</a:t>
          </a:r>
        </a:p>
      </dsp:txBody>
      <dsp:txXfrm>
        <a:off x="0" y="4802153"/>
        <a:ext cx="5486400" cy="425267"/>
      </dsp:txXfrm>
    </dsp:sp>
    <dsp:sp modelId="{52C2FDFE-3AD1-4100-B343-7E80F07BAA63}">
      <dsp:nvSpPr>
        <dsp:cNvPr id="0" name=""/>
        <dsp:cNvSpPr/>
      </dsp:nvSpPr>
      <dsp:spPr>
        <a:xfrm>
          <a:off x="0" y="5170358"/>
          <a:ext cx="2743199" cy="44489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0" kern="1200" dirty="0"/>
            <a:t>Post Test</a:t>
          </a:r>
        </a:p>
      </dsp:txBody>
      <dsp:txXfrm>
        <a:off x="0" y="5170358"/>
        <a:ext cx="2743199" cy="444890"/>
      </dsp:txXfrm>
    </dsp:sp>
    <dsp:sp modelId="{08CECF5F-BFE3-4BEE-8324-ADFC32B6B696}">
      <dsp:nvSpPr>
        <dsp:cNvPr id="0" name=""/>
        <dsp:cNvSpPr/>
      </dsp:nvSpPr>
      <dsp:spPr>
        <a:xfrm>
          <a:off x="2743200" y="5176703"/>
          <a:ext cx="2743199" cy="432200"/>
        </a:xfrm>
        <a:prstGeom prst="rect">
          <a:avLst/>
        </a:prstGeom>
        <a:solidFill>
          <a:schemeClr val="accent2">
            <a:tint val="40000"/>
            <a:alpha val="90000"/>
            <a:hueOff val="-1225490"/>
            <a:satOff val="3091"/>
            <a:lumOff val="-110"/>
            <a:alphaOff val="0"/>
          </a:schemeClr>
        </a:solidFill>
        <a:ln w="25400" cap="flat" cmpd="sng" algn="ctr">
          <a:solidFill>
            <a:schemeClr val="accent2">
              <a:tint val="40000"/>
              <a:alpha val="90000"/>
              <a:hueOff val="-1225490"/>
              <a:satOff val="3091"/>
              <a:lumOff val="-1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US" sz="1050" kern="1200" dirty="0"/>
            <a:t>Given after 70-100 hours of instruction. </a:t>
          </a:r>
          <a:r>
            <a:rPr lang="en-US" sz="1050" kern="1200" dirty="0" smtClean="0"/>
            <a:t/>
          </a:r>
          <a:br>
            <a:rPr lang="en-US" sz="1050" kern="1200" dirty="0" smtClean="0"/>
          </a:br>
          <a:r>
            <a:rPr lang="en-US" sz="1050" kern="1200" dirty="0" smtClean="0"/>
            <a:t>Results </a:t>
          </a:r>
          <a:r>
            <a:rPr lang="en-US" sz="1050" kern="1200" dirty="0"/>
            <a:t>compared to previous </a:t>
          </a:r>
          <a:r>
            <a:rPr lang="en-US" sz="1050" kern="1200" dirty="0" smtClean="0"/>
            <a:t>test to determine progress.</a:t>
          </a:r>
          <a:endParaRPr lang="en-US" sz="1050" kern="1200" dirty="0"/>
        </a:p>
      </dsp:txBody>
      <dsp:txXfrm>
        <a:off x="2743200" y="5176703"/>
        <a:ext cx="2743199" cy="432200"/>
      </dsp:txXfrm>
    </dsp:sp>
    <dsp:sp modelId="{CB641073-236A-486A-AE85-4C375CB30383}">
      <dsp:nvSpPr>
        <dsp:cNvPr id="0" name=""/>
        <dsp:cNvSpPr/>
      </dsp:nvSpPr>
      <dsp:spPr>
        <a:xfrm rot="10800000">
          <a:off x="0" y="3568705"/>
          <a:ext cx="5486400" cy="1211226"/>
        </a:xfrm>
        <a:prstGeom prst="upArrowCallout">
          <a:avLst/>
        </a:prstGeom>
        <a:solidFill>
          <a:schemeClr val="accent2">
            <a:hueOff val="-2135873"/>
            <a:satOff val="6241"/>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Instruct</a:t>
          </a:r>
        </a:p>
      </dsp:txBody>
      <dsp:txXfrm rot="-10800000">
        <a:off x="0" y="3568705"/>
        <a:ext cx="5486400" cy="425140"/>
      </dsp:txXfrm>
    </dsp:sp>
    <dsp:sp modelId="{304969C0-3CBA-4F38-B9E5-24BEA03569C6}">
      <dsp:nvSpPr>
        <dsp:cNvPr id="0" name=""/>
        <dsp:cNvSpPr/>
      </dsp:nvSpPr>
      <dsp:spPr>
        <a:xfrm>
          <a:off x="0" y="4027880"/>
          <a:ext cx="2743199" cy="362156"/>
        </a:xfrm>
        <a:prstGeom prst="rect">
          <a:avLst/>
        </a:prstGeom>
        <a:solidFill>
          <a:schemeClr val="accent2">
            <a:tint val="40000"/>
            <a:alpha val="90000"/>
            <a:hueOff val="-2450981"/>
            <a:satOff val="6182"/>
            <a:lumOff val="-219"/>
            <a:alphaOff val="0"/>
          </a:schemeClr>
        </a:solidFill>
        <a:ln w="25400" cap="flat" cmpd="sng" algn="ctr">
          <a:solidFill>
            <a:schemeClr val="accent2">
              <a:tint val="40000"/>
              <a:alpha val="90000"/>
              <a:hueOff val="-2450981"/>
              <a:satOff val="6182"/>
              <a:lumOff val="-2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0" kern="1200" dirty="0"/>
            <a:t>Informal Assessment</a:t>
          </a:r>
        </a:p>
      </dsp:txBody>
      <dsp:txXfrm>
        <a:off x="0" y="4027880"/>
        <a:ext cx="2743199" cy="362156"/>
      </dsp:txXfrm>
    </dsp:sp>
    <dsp:sp modelId="{EDF53BF6-E5E6-4090-BB4C-D27FDDD6DFCB}">
      <dsp:nvSpPr>
        <dsp:cNvPr id="0" name=""/>
        <dsp:cNvSpPr/>
      </dsp:nvSpPr>
      <dsp:spPr>
        <a:xfrm>
          <a:off x="2743200" y="4027880"/>
          <a:ext cx="2743199" cy="362156"/>
        </a:xfrm>
        <a:prstGeom prst="rect">
          <a:avLst/>
        </a:prstGeom>
        <a:solidFill>
          <a:schemeClr val="accent2">
            <a:tint val="40000"/>
            <a:alpha val="90000"/>
            <a:hueOff val="-3676471"/>
            <a:satOff val="9273"/>
            <a:lumOff val="-329"/>
            <a:alphaOff val="0"/>
          </a:schemeClr>
        </a:solidFill>
        <a:ln w="25400" cap="flat" cmpd="sng" algn="ctr">
          <a:solidFill>
            <a:schemeClr val="accent2">
              <a:tint val="40000"/>
              <a:alpha val="90000"/>
              <a:hueOff val="-3676471"/>
              <a:satOff val="9273"/>
              <a:lumOff val="-3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US" sz="1050" kern="1200" dirty="0"/>
            <a:t>Includes targeted instruction based on information </a:t>
          </a:r>
          <a:r>
            <a:rPr lang="en-US" sz="1050" kern="1200" dirty="0" smtClean="0"/>
            <a:t>from tests</a:t>
          </a:r>
          <a:endParaRPr lang="en-US" sz="1050" kern="1200" dirty="0"/>
        </a:p>
      </dsp:txBody>
      <dsp:txXfrm>
        <a:off x="2743200" y="4027880"/>
        <a:ext cx="2743199" cy="362156"/>
      </dsp:txXfrm>
    </dsp:sp>
    <dsp:sp modelId="{0FD0F90E-7F1D-4C70-968A-075E95C88FE9}">
      <dsp:nvSpPr>
        <dsp:cNvPr id="0" name=""/>
        <dsp:cNvSpPr/>
      </dsp:nvSpPr>
      <dsp:spPr>
        <a:xfrm rot="10800000">
          <a:off x="0" y="2403327"/>
          <a:ext cx="5486400" cy="1211226"/>
        </a:xfrm>
        <a:prstGeom prst="upArrowCallout">
          <a:avLst/>
        </a:prstGeom>
        <a:solidFill>
          <a:schemeClr val="accent2">
            <a:hueOff val="-4271745"/>
            <a:satOff val="1248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t>Diagnose</a:t>
          </a:r>
        </a:p>
      </dsp:txBody>
      <dsp:txXfrm rot="-10800000">
        <a:off x="0" y="2403327"/>
        <a:ext cx="5486400" cy="425140"/>
      </dsp:txXfrm>
    </dsp:sp>
    <dsp:sp modelId="{6842B27F-3590-40A5-9D30-B839E5FECD15}">
      <dsp:nvSpPr>
        <dsp:cNvPr id="0" name=""/>
        <dsp:cNvSpPr/>
      </dsp:nvSpPr>
      <dsp:spPr>
        <a:xfrm>
          <a:off x="0" y="2828467"/>
          <a:ext cx="2743199" cy="362156"/>
        </a:xfrm>
        <a:prstGeom prst="rect">
          <a:avLst/>
        </a:prstGeom>
        <a:solidFill>
          <a:schemeClr val="accent2">
            <a:tint val="40000"/>
            <a:alpha val="90000"/>
            <a:hueOff val="-4901962"/>
            <a:satOff val="12363"/>
            <a:lumOff val="-438"/>
            <a:alphaOff val="0"/>
          </a:schemeClr>
        </a:solidFill>
        <a:ln w="25400" cap="flat" cmpd="sng" algn="ctr">
          <a:solidFill>
            <a:schemeClr val="accent2">
              <a:tint val="40000"/>
              <a:alpha val="90000"/>
              <a:hueOff val="-4901962"/>
              <a:satOff val="12363"/>
              <a:lumOff val="-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0" kern="1200" dirty="0"/>
            <a:t>Pre-Test</a:t>
          </a:r>
        </a:p>
      </dsp:txBody>
      <dsp:txXfrm>
        <a:off x="0" y="2828467"/>
        <a:ext cx="2743199" cy="362156"/>
      </dsp:txXfrm>
    </dsp:sp>
    <dsp:sp modelId="{EF8BFD6A-1CE4-4570-8D71-1109040413F2}">
      <dsp:nvSpPr>
        <dsp:cNvPr id="0" name=""/>
        <dsp:cNvSpPr/>
      </dsp:nvSpPr>
      <dsp:spPr>
        <a:xfrm>
          <a:off x="2743200" y="2828467"/>
          <a:ext cx="2743199" cy="362156"/>
        </a:xfrm>
        <a:prstGeom prst="rect">
          <a:avLst/>
        </a:prstGeom>
        <a:solidFill>
          <a:schemeClr val="accent2">
            <a:tint val="40000"/>
            <a:alpha val="90000"/>
            <a:hueOff val="-6127452"/>
            <a:satOff val="15454"/>
            <a:lumOff val="-548"/>
            <a:alphaOff val="0"/>
          </a:schemeClr>
        </a:solidFill>
        <a:ln w="25400" cap="flat" cmpd="sng" algn="ctr">
          <a:solidFill>
            <a:schemeClr val="accent2">
              <a:tint val="40000"/>
              <a:alpha val="90000"/>
              <a:hueOff val="-6127452"/>
              <a:satOff val="15454"/>
              <a:lumOff val="-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US" sz="1050" kern="1200" dirty="0"/>
            <a:t>Establishes a baseline score and </a:t>
          </a:r>
          <a:r>
            <a:rPr lang="en-US" sz="1050" kern="1200" dirty="0" smtClean="0"/>
            <a:t/>
          </a:r>
          <a:br>
            <a:rPr lang="en-US" sz="1050" kern="1200" dirty="0" smtClean="0"/>
          </a:br>
          <a:r>
            <a:rPr lang="en-US" sz="1050" kern="1200" dirty="0" smtClean="0"/>
            <a:t>diagnoses </a:t>
          </a:r>
          <a:r>
            <a:rPr lang="en-US" sz="1050" kern="1200" dirty="0"/>
            <a:t>learning needs</a:t>
          </a:r>
        </a:p>
      </dsp:txBody>
      <dsp:txXfrm>
        <a:off x="2743200" y="2828467"/>
        <a:ext cx="2743199" cy="362156"/>
      </dsp:txXfrm>
    </dsp:sp>
    <dsp:sp modelId="{C2FB9EFC-EFA5-413C-9358-087631982865}">
      <dsp:nvSpPr>
        <dsp:cNvPr id="0" name=""/>
        <dsp:cNvSpPr/>
      </dsp:nvSpPr>
      <dsp:spPr>
        <a:xfrm rot="10800000">
          <a:off x="0" y="1203914"/>
          <a:ext cx="5486400" cy="1211226"/>
        </a:xfrm>
        <a:prstGeom prst="upArrowCallout">
          <a:avLst/>
        </a:prstGeom>
        <a:solidFill>
          <a:schemeClr val="accent2">
            <a:hueOff val="-6407618"/>
            <a:satOff val="18722"/>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Place</a:t>
          </a:r>
          <a:endParaRPr lang="en-US" sz="2400" b="1" kern="1200" dirty="0"/>
        </a:p>
      </dsp:txBody>
      <dsp:txXfrm rot="-10800000">
        <a:off x="0" y="1203914"/>
        <a:ext cx="5486400" cy="425140"/>
      </dsp:txXfrm>
    </dsp:sp>
    <dsp:sp modelId="{564351C8-7D03-4833-A190-524CED5693DC}">
      <dsp:nvSpPr>
        <dsp:cNvPr id="0" name=""/>
        <dsp:cNvSpPr/>
      </dsp:nvSpPr>
      <dsp:spPr>
        <a:xfrm>
          <a:off x="0" y="1629054"/>
          <a:ext cx="2743199" cy="362156"/>
        </a:xfrm>
        <a:prstGeom prst="rect">
          <a:avLst/>
        </a:prstGeom>
        <a:solidFill>
          <a:schemeClr val="accent2">
            <a:tint val="40000"/>
            <a:alpha val="90000"/>
            <a:hueOff val="-7352943"/>
            <a:satOff val="18545"/>
            <a:lumOff val="-657"/>
            <a:alphaOff val="0"/>
          </a:schemeClr>
        </a:solidFill>
        <a:ln w="25400" cap="flat" cmpd="sng" algn="ctr">
          <a:solidFill>
            <a:schemeClr val="accent2">
              <a:tint val="40000"/>
              <a:alpha val="90000"/>
              <a:hueOff val="-7352943"/>
              <a:satOff val="18545"/>
              <a:lumOff val="-6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b="0" kern="1200" dirty="0" smtClean="0"/>
            <a:t>Locator/Appraisal</a:t>
          </a:r>
          <a:endParaRPr lang="en-US" sz="2000" b="0" kern="1200" dirty="0"/>
        </a:p>
      </dsp:txBody>
      <dsp:txXfrm>
        <a:off x="0" y="1629054"/>
        <a:ext cx="2743199" cy="362156"/>
      </dsp:txXfrm>
    </dsp:sp>
    <dsp:sp modelId="{FFE3365D-FCA8-42B9-8755-BA1A947E7C71}">
      <dsp:nvSpPr>
        <dsp:cNvPr id="0" name=""/>
        <dsp:cNvSpPr/>
      </dsp:nvSpPr>
      <dsp:spPr>
        <a:xfrm>
          <a:off x="2743200" y="1629054"/>
          <a:ext cx="2743199" cy="362156"/>
        </a:xfrm>
        <a:prstGeom prst="rect">
          <a:avLst/>
        </a:prstGeom>
        <a:solidFill>
          <a:schemeClr val="accent2">
            <a:tint val="40000"/>
            <a:alpha val="90000"/>
            <a:hueOff val="-8578433"/>
            <a:satOff val="21636"/>
            <a:lumOff val="-767"/>
            <a:alphaOff val="0"/>
          </a:schemeClr>
        </a:solidFill>
        <a:ln w="25400" cap="flat" cmpd="sng" algn="ctr">
          <a:solidFill>
            <a:schemeClr val="accent2">
              <a:tint val="40000"/>
              <a:alpha val="90000"/>
              <a:hueOff val="-8578433"/>
              <a:satOff val="21636"/>
              <a:lumOff val="-7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66725">
            <a:lnSpc>
              <a:spcPct val="90000"/>
            </a:lnSpc>
            <a:spcBef>
              <a:spcPct val="0"/>
            </a:spcBef>
            <a:spcAft>
              <a:spcPct val="35000"/>
            </a:spcAft>
          </a:pPr>
          <a:r>
            <a:rPr lang="en-US" sz="1050" kern="1200" dirty="0"/>
            <a:t>Identifies the Pretest students should take.</a:t>
          </a:r>
        </a:p>
      </dsp:txBody>
      <dsp:txXfrm>
        <a:off x="2743200" y="1629054"/>
        <a:ext cx="2743199" cy="362156"/>
      </dsp:txXfrm>
    </dsp:sp>
    <dsp:sp modelId="{377D2683-A526-4A32-B772-30E196B8DC4B}">
      <dsp:nvSpPr>
        <dsp:cNvPr id="0" name=""/>
        <dsp:cNvSpPr/>
      </dsp:nvSpPr>
      <dsp:spPr>
        <a:xfrm rot="10800000">
          <a:off x="0" y="4500"/>
          <a:ext cx="5486400" cy="1211226"/>
        </a:xfrm>
        <a:prstGeom prst="upArrowCallout">
          <a:avLst/>
        </a:prstGeom>
        <a:solidFill>
          <a:schemeClr val="accent2">
            <a:hueOff val="-8543491"/>
            <a:satOff val="24962"/>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The Assessment Process</a:t>
          </a:r>
          <a:endParaRPr lang="en-US" sz="3200" b="1" kern="1200" dirty="0"/>
        </a:p>
      </dsp:txBody>
      <dsp:txXfrm rot="10800000">
        <a:off x="0" y="4500"/>
        <a:ext cx="5486400" cy="7870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0AAD0-77F7-41BD-A877-B9772AE4CAE3}">
      <dsp:nvSpPr>
        <dsp:cNvPr id="0" name=""/>
        <dsp:cNvSpPr/>
      </dsp:nvSpPr>
      <dsp:spPr>
        <a:xfrm>
          <a:off x="0" y="885889"/>
          <a:ext cx="4334000" cy="178752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6367" tIns="274320" rIns="336367"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dirty="0" smtClean="0">
              <a:solidFill>
                <a:schemeClr val="tx1"/>
              </a:solidFill>
            </a:rPr>
            <a:t>Reading for all programs, Levels A-D</a:t>
          </a:r>
          <a:endParaRPr lang="en-US" sz="1800" kern="1200" dirty="0">
            <a:solidFill>
              <a:schemeClr val="tx1"/>
            </a:solidFill>
          </a:endParaRPr>
        </a:p>
        <a:p>
          <a:pPr marL="171450" lvl="1" indent="-171450" algn="l" defTabSz="800100">
            <a:lnSpc>
              <a:spcPct val="100000"/>
            </a:lnSpc>
            <a:spcBef>
              <a:spcPct val="0"/>
            </a:spcBef>
            <a:spcAft>
              <a:spcPct val="15000"/>
            </a:spcAft>
            <a:buChar char="••"/>
          </a:pPr>
          <a:r>
            <a:rPr lang="en-US" sz="1800" kern="1200" dirty="0" smtClean="0">
              <a:solidFill>
                <a:schemeClr val="tx1"/>
              </a:solidFill>
            </a:rPr>
            <a:t>Listening for ESL/ELL, Levels A-C</a:t>
          </a:r>
          <a:endParaRPr lang="en-US" sz="1800" kern="1200" dirty="0">
            <a:solidFill>
              <a:schemeClr val="tx1"/>
            </a:solidFill>
          </a:endParaRPr>
        </a:p>
        <a:p>
          <a:pPr marL="171450" lvl="1" indent="-171450" algn="l" defTabSz="800100">
            <a:lnSpc>
              <a:spcPct val="100000"/>
            </a:lnSpc>
            <a:spcBef>
              <a:spcPct val="0"/>
            </a:spcBef>
            <a:spcAft>
              <a:spcPct val="15000"/>
            </a:spcAft>
            <a:buChar char="••"/>
          </a:pPr>
          <a:r>
            <a:rPr lang="en-US" sz="1800" kern="1200" dirty="0" smtClean="0">
              <a:solidFill>
                <a:schemeClr val="tx1"/>
              </a:solidFill>
            </a:rPr>
            <a:t>Math for ABE/ASE, Levels A-D</a:t>
          </a:r>
          <a:endParaRPr lang="en-US" sz="1800" kern="1200" dirty="0">
            <a:solidFill>
              <a:schemeClr val="tx1"/>
            </a:solidFill>
          </a:endParaRPr>
        </a:p>
        <a:p>
          <a:pPr marL="171450" lvl="1" indent="-171450" algn="l" defTabSz="800100">
            <a:lnSpc>
              <a:spcPct val="100000"/>
            </a:lnSpc>
            <a:spcBef>
              <a:spcPct val="0"/>
            </a:spcBef>
            <a:spcAft>
              <a:spcPct val="15000"/>
            </a:spcAft>
            <a:buChar char="••"/>
          </a:pPr>
          <a:r>
            <a:rPr lang="en-US" sz="1800" kern="1200" dirty="0" smtClean="0">
              <a:solidFill>
                <a:schemeClr val="tx1"/>
              </a:solidFill>
            </a:rPr>
            <a:t>30 minutes each</a:t>
          </a:r>
          <a:endParaRPr lang="en-US" sz="1800" kern="1200" dirty="0">
            <a:solidFill>
              <a:schemeClr val="tx1"/>
            </a:solidFill>
          </a:endParaRPr>
        </a:p>
      </dsp:txBody>
      <dsp:txXfrm>
        <a:off x="0" y="885889"/>
        <a:ext cx="4334000" cy="1787525"/>
      </dsp:txXfrm>
    </dsp:sp>
    <dsp:sp modelId="{BA9BB467-7480-49EE-BCB9-350CEA9042E2}">
      <dsp:nvSpPr>
        <dsp:cNvPr id="0" name=""/>
        <dsp:cNvSpPr/>
      </dsp:nvSpPr>
      <dsp:spPr>
        <a:xfrm>
          <a:off x="0" y="6503"/>
          <a:ext cx="4114851" cy="90101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70" tIns="0" rIns="114670" bIns="0" numCol="1" spcCol="1270" anchor="ctr" anchorCtr="0">
          <a:noAutofit/>
        </a:bodyPr>
        <a:lstStyle/>
        <a:p>
          <a:pPr lvl="0" algn="l" defTabSz="1066800">
            <a:lnSpc>
              <a:spcPct val="100000"/>
            </a:lnSpc>
            <a:spcBef>
              <a:spcPct val="0"/>
            </a:spcBef>
            <a:spcAft>
              <a:spcPct val="35000"/>
            </a:spcAft>
          </a:pPr>
          <a:r>
            <a:rPr lang="en-US" sz="2400" kern="1200" dirty="0" smtClean="0">
              <a:solidFill>
                <a:schemeClr val="tx1"/>
              </a:solidFill>
            </a:rPr>
            <a:t>Form 80 Appraisals - </a:t>
          </a:r>
          <a:br>
            <a:rPr lang="en-US" sz="2400" kern="1200" dirty="0" smtClean="0">
              <a:solidFill>
                <a:schemeClr val="tx1"/>
              </a:solidFill>
            </a:rPr>
          </a:br>
          <a:r>
            <a:rPr lang="en-US" sz="2400" kern="1200" dirty="0" smtClean="0">
              <a:solidFill>
                <a:schemeClr val="tx1"/>
              </a:solidFill>
            </a:rPr>
            <a:t>Reading, Listening, and Math</a:t>
          </a:r>
          <a:endParaRPr lang="en-US" sz="2400" kern="1200" dirty="0">
            <a:solidFill>
              <a:schemeClr val="tx1"/>
            </a:solidFill>
          </a:endParaRPr>
        </a:p>
      </dsp:txBody>
      <dsp:txXfrm>
        <a:off x="43984" y="50487"/>
        <a:ext cx="4026883" cy="813045"/>
      </dsp:txXfrm>
    </dsp:sp>
    <dsp:sp modelId="{EA3D1256-7B49-463D-B075-6E638FC220F3}">
      <dsp:nvSpPr>
        <dsp:cNvPr id="0" name=""/>
        <dsp:cNvSpPr/>
      </dsp:nvSpPr>
      <dsp:spPr>
        <a:xfrm>
          <a:off x="0" y="2730615"/>
          <a:ext cx="4334000" cy="132091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6367" tIns="312420" rIns="336367"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dirty="0" smtClean="0"/>
            <a:t>Math for ABE and ASE programs</a:t>
          </a:r>
          <a:endParaRPr lang="en-US" sz="1800" kern="1200" dirty="0"/>
        </a:p>
        <a:p>
          <a:pPr marL="171450" lvl="1" indent="-171450" algn="l" defTabSz="800100">
            <a:lnSpc>
              <a:spcPct val="90000"/>
            </a:lnSpc>
            <a:spcBef>
              <a:spcPct val="0"/>
            </a:spcBef>
            <a:spcAft>
              <a:spcPct val="15000"/>
            </a:spcAft>
            <a:buChar char="••"/>
          </a:pPr>
          <a:r>
            <a:rPr lang="en-US" sz="1800" kern="1200" dirty="0" smtClean="0"/>
            <a:t>Levels A – D</a:t>
          </a:r>
          <a:endParaRPr lang="en-US" sz="1800" kern="1200" dirty="0"/>
        </a:p>
        <a:p>
          <a:pPr marL="171450" lvl="1" indent="-171450" algn="l" defTabSz="800100">
            <a:lnSpc>
              <a:spcPct val="90000"/>
            </a:lnSpc>
            <a:spcBef>
              <a:spcPct val="0"/>
            </a:spcBef>
            <a:spcAft>
              <a:spcPct val="15000"/>
            </a:spcAft>
            <a:buChar char="••"/>
          </a:pPr>
          <a:r>
            <a:rPr lang="en-US" sz="1800" kern="1200" dirty="0" smtClean="0"/>
            <a:t>25 minutes</a:t>
          </a:r>
          <a:endParaRPr lang="en-US" sz="1800" kern="1200" dirty="0"/>
        </a:p>
      </dsp:txBody>
      <dsp:txXfrm>
        <a:off x="0" y="2730615"/>
        <a:ext cx="4334000" cy="1320913"/>
      </dsp:txXfrm>
    </dsp:sp>
    <dsp:sp modelId="{7C4C246F-E129-41E4-88B2-A88D36567CB8}">
      <dsp:nvSpPr>
        <dsp:cNvPr id="0" name=""/>
        <dsp:cNvSpPr/>
      </dsp:nvSpPr>
      <dsp:spPr>
        <a:xfrm>
          <a:off x="0" y="2439252"/>
          <a:ext cx="4091564" cy="4240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670" tIns="0" rIns="114670" bIns="0" numCol="1" spcCol="1270" anchor="ctr" anchorCtr="0">
          <a:noAutofit/>
        </a:bodyPr>
        <a:lstStyle/>
        <a:p>
          <a:pPr lvl="0" algn="l" defTabSz="889000">
            <a:lnSpc>
              <a:spcPct val="100000"/>
            </a:lnSpc>
            <a:spcBef>
              <a:spcPct val="0"/>
            </a:spcBef>
            <a:spcAft>
              <a:spcPct val="35000"/>
            </a:spcAft>
          </a:pPr>
          <a:r>
            <a:rPr lang="en-US" sz="2000" kern="1200" dirty="0" smtClean="0">
              <a:solidFill>
                <a:schemeClr val="tx1"/>
              </a:solidFill>
            </a:rPr>
            <a:t>Form 130  - Math Appraisal</a:t>
          </a:r>
          <a:endParaRPr lang="en-US" sz="2000" kern="1200" dirty="0">
            <a:solidFill>
              <a:schemeClr val="tx1"/>
            </a:solidFill>
          </a:endParaRPr>
        </a:p>
      </dsp:txBody>
      <dsp:txXfrm>
        <a:off x="20701" y="2459953"/>
        <a:ext cx="4050162" cy="3826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8C1ED-FF98-418C-817B-DA95E4290A4A}">
      <dsp:nvSpPr>
        <dsp:cNvPr id="0" name=""/>
        <dsp:cNvSpPr/>
      </dsp:nvSpPr>
      <dsp:spPr>
        <a:xfrm>
          <a:off x="0" y="241803"/>
          <a:ext cx="4069080" cy="2784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5806" tIns="708152" rIns="3158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rPr>
            <a:t>Reading 102R and Math 102M -- Computer Adaptive Tests (CAT)</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Listening 89L -- Fixed Form</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Reading GOALS 900R – Fixed Form </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10-15 minutes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smtClean="0">
              <a:solidFill>
                <a:schemeClr val="tx1"/>
              </a:solidFill>
            </a:rPr>
            <a:t>Leads students seamlessly into the appropriate pretest.</a:t>
          </a:r>
          <a:endParaRPr lang="en-US" sz="1800" kern="1200" dirty="0">
            <a:solidFill>
              <a:schemeClr val="tx1"/>
            </a:solidFill>
          </a:endParaRPr>
        </a:p>
      </dsp:txBody>
      <dsp:txXfrm>
        <a:off x="0" y="241803"/>
        <a:ext cx="4069080" cy="2784600"/>
      </dsp:txXfrm>
    </dsp:sp>
    <dsp:sp modelId="{F98B5EC3-FFE9-454D-BE00-F318D8AACFED}">
      <dsp:nvSpPr>
        <dsp:cNvPr id="0" name=""/>
        <dsp:cNvSpPr/>
      </dsp:nvSpPr>
      <dsp:spPr>
        <a:xfrm>
          <a:off x="35026" y="0"/>
          <a:ext cx="3889678" cy="8787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661" tIns="0" rIns="107661" bIns="0" numCol="1" spcCol="1270" anchor="ctr" anchorCtr="0">
          <a:noAutofit/>
        </a:bodyPr>
        <a:lstStyle/>
        <a:p>
          <a:pPr lvl="0" algn="l" defTabSz="1066800">
            <a:lnSpc>
              <a:spcPct val="90000"/>
            </a:lnSpc>
            <a:spcBef>
              <a:spcPct val="0"/>
            </a:spcBef>
            <a:spcAft>
              <a:spcPct val="35000"/>
            </a:spcAft>
          </a:pPr>
          <a:r>
            <a:rPr lang="en-US" sz="2400" kern="1200" dirty="0" smtClean="0">
              <a:solidFill>
                <a:schemeClr val="tx1"/>
              </a:solidFill>
            </a:rPr>
            <a:t>Locators</a:t>
          </a:r>
          <a:endParaRPr lang="en-US" sz="2400" kern="1200" dirty="0">
            <a:solidFill>
              <a:schemeClr val="tx1"/>
            </a:solidFill>
          </a:endParaRPr>
        </a:p>
      </dsp:txBody>
      <dsp:txXfrm>
        <a:off x="77922" y="42896"/>
        <a:ext cx="3803886" cy="79292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3" name="Slide Number Placeholder 2"/>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184D72-C358-4921-8885-197B6B57914B}" type="slidenum">
              <a:rPr lang="en-US" smtClean="0"/>
              <a:t>‹#›</a:t>
            </a:fld>
            <a:endParaRPr lang="en-US"/>
          </a:p>
        </p:txBody>
      </p:sp>
    </p:spTree>
    <p:extLst>
      <p:ext uri="{BB962C8B-B14F-4D97-AF65-F5344CB8AC3E}">
        <p14:creationId xmlns:p14="http://schemas.microsoft.com/office/powerpoint/2010/main" val="3210311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5" rIns="93168"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8" tIns="46585" rIns="93168" bIns="46585" rtlCol="0"/>
          <a:lstStyle>
            <a:lvl1pPr algn="r">
              <a:defRPr sz="1200"/>
            </a:lvl1pPr>
          </a:lstStyle>
          <a:p>
            <a:fld id="{3989135E-B181-4F03-AAF2-B6FBFD050CC1}" type="datetimeFigureOut">
              <a:rPr lang="en-US" smtClean="0"/>
              <a:t>11/19/2018</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68" tIns="46585" rIns="93168"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5" rIns="93168"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8" tIns="46585" rIns="93168"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5" rIns="93168" bIns="46585" rtlCol="0" anchor="b"/>
          <a:lstStyle>
            <a:lvl1pPr algn="r">
              <a:defRPr sz="1200"/>
            </a:lvl1pPr>
          </a:lstStyle>
          <a:p>
            <a:fld id="{E56EF10B-C02B-4535-89AD-C3F9C6D55C9A}" type="slidenum">
              <a:rPr lang="en-US" smtClean="0"/>
              <a:t>‹#›</a:t>
            </a:fld>
            <a:endParaRPr lang="en-US"/>
          </a:p>
        </p:txBody>
      </p:sp>
    </p:spTree>
    <p:extLst>
      <p:ext uri="{BB962C8B-B14F-4D97-AF65-F5344CB8AC3E}">
        <p14:creationId xmlns:p14="http://schemas.microsoft.com/office/powerpoint/2010/main" val="286682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a:t>
            </a:fld>
            <a:endParaRPr lang="en-US"/>
          </a:p>
        </p:txBody>
      </p:sp>
    </p:spTree>
    <p:extLst>
      <p:ext uri="{BB962C8B-B14F-4D97-AF65-F5344CB8AC3E}">
        <p14:creationId xmlns:p14="http://schemas.microsoft.com/office/powerpoint/2010/main" val="373089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C25CDF4F-21BC-41EE-BA49-D3CF504F4177}" type="slidenum">
              <a:rPr lang="en-US" smtClean="0">
                <a:latin typeface="Arial" pitchFamily="34" charset="0"/>
              </a:rPr>
              <a:pPr eaLnBrk="1" hangingPunct="1"/>
              <a:t>10</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t>This slide models the following activity.  Have participants open their CASAS Competency booklets to follow along.  There are plenty of other competencies to teach along with the ones listed here.</a:t>
            </a:r>
          </a:p>
          <a:p>
            <a:pPr eaLnBrk="1" hangingPunct="1"/>
            <a:endParaRPr lang="en-US" dirty="0" smtClean="0"/>
          </a:p>
          <a:p>
            <a:pPr eaLnBrk="1" hangingPunct="1"/>
            <a:r>
              <a:rPr lang="en-US" dirty="0" smtClean="0"/>
              <a:t>Bonus:  Ask teachers how long this “problem” should take to teach in their class (before you begin looking for the various competencies.)  After you have completed this exercise, ask them again how long it would take to teach this “problem.”  This is an excellent activity for new teachers who fly through material!</a:t>
            </a:r>
          </a:p>
        </p:txBody>
      </p:sp>
    </p:spTree>
    <p:extLst>
      <p:ext uri="{BB962C8B-B14F-4D97-AF65-F5344CB8AC3E}">
        <p14:creationId xmlns:p14="http://schemas.microsoft.com/office/powerpoint/2010/main" val="99961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rPr>
              <a:t>Activity Packet - page 2</a:t>
            </a:r>
          </a:p>
          <a:p>
            <a:endParaRPr lang="en-US" dirty="0" smtClean="0"/>
          </a:p>
          <a:p>
            <a:r>
              <a:rPr lang="en-US" dirty="0" smtClean="0"/>
              <a:t>Assign groups around the room to Problems</a:t>
            </a:r>
            <a:r>
              <a:rPr lang="en-US" baseline="0" dirty="0" smtClean="0"/>
              <a:t> 1 – 6. </a:t>
            </a:r>
          </a:p>
          <a:p>
            <a:r>
              <a:rPr lang="en-US" baseline="0" dirty="0" smtClean="0"/>
              <a:t>This saves time since they don’t have to read all problems and decide as a group which one to choose.</a:t>
            </a:r>
          </a:p>
          <a:p>
            <a:endParaRPr lang="en-US" baseline="0" dirty="0" smtClean="0"/>
          </a:p>
          <a:p>
            <a:r>
              <a:rPr lang="en-US" dirty="0" smtClean="0"/>
              <a:t>3 - 5 minutes</a:t>
            </a:r>
          </a:p>
          <a:p>
            <a:endParaRPr lang="en-US" baseline="0" dirty="0" smtClean="0"/>
          </a:p>
          <a:p>
            <a:r>
              <a:rPr lang="en-US" b="1" baseline="0" dirty="0" smtClean="0"/>
              <a:t>ANSWERS – Possible – but accept others</a:t>
            </a:r>
          </a:p>
          <a:p>
            <a:r>
              <a:rPr lang="en-US" b="1" baseline="0" dirty="0" smtClean="0"/>
              <a:t>1  4.2.1; 6.2</a:t>
            </a:r>
          </a:p>
          <a:p>
            <a:r>
              <a:rPr lang="en-US" b="1" baseline="0" dirty="0" smtClean="0"/>
              <a:t>2  5.2.5; 2.7.7; 6.8.1</a:t>
            </a:r>
          </a:p>
          <a:p>
            <a:r>
              <a:rPr lang="en-US" b="1" baseline="0" dirty="0" smtClean="0"/>
              <a:t>3  5.1.1; 5.1.2</a:t>
            </a:r>
          </a:p>
          <a:p>
            <a:r>
              <a:rPr lang="en-US" b="1" baseline="0" dirty="0" smtClean="0"/>
              <a:t>4  3.3.1; 3.3.2</a:t>
            </a:r>
          </a:p>
          <a:p>
            <a:r>
              <a:rPr lang="en-US" b="1" baseline="0" dirty="0" smtClean="0"/>
              <a:t>5  1.5.1; 1.6.1; 2.1.8</a:t>
            </a:r>
          </a:p>
          <a:p>
            <a:r>
              <a:rPr lang="en-US" b="1" baseline="0" dirty="0" smtClean="0"/>
              <a:t>6  2.8.1; 2.8.2; 2.8.3</a:t>
            </a:r>
          </a:p>
          <a:p>
            <a:endParaRPr lang="en-US" baseline="0"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11</a:t>
            </a:fld>
            <a:endParaRPr lang="en-US"/>
          </a:p>
        </p:txBody>
      </p:sp>
    </p:spTree>
    <p:extLst>
      <p:ext uri="{BB962C8B-B14F-4D97-AF65-F5344CB8AC3E}">
        <p14:creationId xmlns:p14="http://schemas.microsoft.com/office/powerpoint/2010/main" val="422766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B4E85AE-303E-4002-938B-0FFECF1AE7E0}" type="slidenum">
              <a:rPr lang="en-US" smtClean="0">
                <a:latin typeface="Arial" pitchFamily="34" charset="0"/>
              </a:rPr>
              <a:pPr eaLnBrk="1" hangingPunct="1"/>
              <a:t>12</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xfrm>
            <a:off x="1181100" y="696913"/>
            <a:ext cx="4649788" cy="3486150"/>
          </a:xfrm>
          <a:ln/>
        </p:spPr>
      </p:sp>
      <p:sp>
        <p:nvSpPr>
          <p:cNvPr id="90116" name="Rectangle 3"/>
          <p:cNvSpPr>
            <a:spLocks noGrp="1" noChangeArrowheads="1"/>
          </p:cNvSpPr>
          <p:nvPr>
            <p:ph type="body" idx="1"/>
          </p:nvPr>
        </p:nvSpPr>
        <p:spPr>
          <a:noFill/>
        </p:spPr>
        <p:txBody>
          <a:bodyPr/>
          <a:lstStyle/>
          <a:p>
            <a:pPr eaLnBrk="1" hangingPunct="1"/>
            <a:r>
              <a:rPr lang="en-US" dirty="0" smtClean="0"/>
              <a:t>All content</a:t>
            </a:r>
            <a:r>
              <a:rPr lang="en-US" baseline="0" dirty="0" smtClean="0"/>
              <a:t> standards are posted at www.casas.org</a:t>
            </a:r>
          </a:p>
          <a:p>
            <a:pPr marL="171450" indent="-171450" eaLnBrk="1" hangingPunct="1">
              <a:buFont typeface="Arial" panose="020B0604020202020204" pitchFamily="34" charset="0"/>
              <a:buChar char="•"/>
            </a:pPr>
            <a:r>
              <a:rPr lang="en-US" baseline="0" dirty="0" smtClean="0"/>
              <a:t>Reading, </a:t>
            </a:r>
          </a:p>
          <a:p>
            <a:pPr marL="171450" indent="-171450" eaLnBrk="1" hangingPunct="1">
              <a:buFont typeface="Arial" panose="020B0604020202020204" pitchFamily="34" charset="0"/>
              <a:buChar char="•"/>
            </a:pPr>
            <a:r>
              <a:rPr lang="en-US" baseline="0" dirty="0" smtClean="0"/>
              <a:t>Math, </a:t>
            </a:r>
          </a:p>
          <a:p>
            <a:pPr marL="171450" indent="-171450" eaLnBrk="1" hangingPunct="1">
              <a:buFont typeface="Arial" panose="020B0604020202020204" pitchFamily="34" charset="0"/>
              <a:buChar char="•"/>
            </a:pPr>
            <a:r>
              <a:rPr lang="en-US" baseline="0" dirty="0" smtClean="0"/>
              <a:t>Listening, </a:t>
            </a:r>
          </a:p>
          <a:p>
            <a:pPr marL="171450" indent="-171450" eaLnBrk="1" hangingPunct="1">
              <a:buFont typeface="Arial" panose="020B0604020202020204" pitchFamily="34" charset="0"/>
              <a:buChar char="•"/>
            </a:pPr>
            <a:r>
              <a:rPr lang="en-US" baseline="0" dirty="0" smtClean="0"/>
              <a:t>Writing, </a:t>
            </a:r>
          </a:p>
          <a:p>
            <a:pPr marL="171450" indent="-171450" eaLnBrk="1" hangingPunct="1">
              <a:buFont typeface="Arial" panose="020B0604020202020204" pitchFamily="34" charset="0"/>
              <a:buChar char="•"/>
            </a:pPr>
            <a:r>
              <a:rPr lang="en-US" baseline="0" dirty="0" smtClean="0"/>
              <a:t>Speaking</a:t>
            </a:r>
            <a:endParaRPr lang="en-US" dirty="0" smtClean="0"/>
          </a:p>
        </p:txBody>
      </p:sp>
    </p:spTree>
    <p:extLst>
      <p:ext uri="{BB962C8B-B14F-4D97-AF65-F5344CB8AC3E}">
        <p14:creationId xmlns:p14="http://schemas.microsoft.com/office/powerpoint/2010/main" val="284908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3E7E4D69-B947-4E45-85D9-90ACA0B9FE04}" type="slidenum">
              <a:rPr lang="en-US" smtClean="0">
                <a:latin typeface="Arial" pitchFamily="34" charset="0"/>
              </a:rPr>
              <a:pPr eaLnBrk="1" hangingPunct="1"/>
              <a:t>13</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xfrm>
            <a:off x="1190625" y="701675"/>
            <a:ext cx="4630738" cy="3473450"/>
          </a:xfrm>
          <a:ln w="12700" cap="flat">
            <a:solidFill>
              <a:schemeClr val="tx1"/>
            </a:solidFill>
          </a:ln>
        </p:spPr>
      </p:sp>
      <p:sp>
        <p:nvSpPr>
          <p:cNvPr id="89092" name="Rectangle 3"/>
          <p:cNvSpPr>
            <a:spLocks noGrp="1" noChangeArrowheads="1"/>
          </p:cNvSpPr>
          <p:nvPr>
            <p:ph type="body" idx="1"/>
          </p:nvPr>
        </p:nvSpPr>
        <p:spPr>
          <a:xfrm>
            <a:off x="931475" y="4415790"/>
            <a:ext cx="5147451" cy="4184994"/>
          </a:xfrm>
          <a:noFill/>
        </p:spPr>
        <p:txBody>
          <a:bodyPr lIns="91975" tIns="45179" rIns="91975" bIns="45179"/>
          <a:lstStyle/>
          <a:p>
            <a:pPr marL="181161" indent="-181161">
              <a:buFontTx/>
              <a:buChar char="•"/>
            </a:pPr>
            <a:endParaRPr lang="en-US" dirty="0" smtClean="0"/>
          </a:p>
        </p:txBody>
      </p:sp>
    </p:spTree>
    <p:extLst>
      <p:ext uri="{BB962C8B-B14F-4D97-AF65-F5344CB8AC3E}">
        <p14:creationId xmlns:p14="http://schemas.microsoft.com/office/powerpoint/2010/main" val="1633089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E6EA7BDD-2C50-4EC5-A6D1-14B2DACDFE07}" type="slidenum">
              <a:rPr lang="en-US" smtClean="0">
                <a:latin typeface="Arial" pitchFamily="34" charset="0"/>
              </a:rPr>
              <a:pPr eaLnBrk="1" hangingPunct="1"/>
              <a:t>14</a:t>
            </a:fld>
            <a:endParaRPr lang="en-US" smtClean="0">
              <a:latin typeface="Arial" pitchFamily="34" charset="0"/>
            </a:endParaRPr>
          </a:p>
        </p:txBody>
      </p:sp>
      <p:sp>
        <p:nvSpPr>
          <p:cNvPr id="93187"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89" tIns="47396" rIns="94789" bIns="47396" anchor="b"/>
          <a:lstStyle>
            <a:lvl1pPr defTabSz="930275" eaLnBrk="0" hangingPunct="0">
              <a:defRPr>
                <a:solidFill>
                  <a:schemeClr val="tx1"/>
                </a:solidFill>
                <a:latin typeface="Cambria" pitchFamily="18" charset="0"/>
                <a:cs typeface="Arial" pitchFamily="34" charset="0"/>
              </a:defRPr>
            </a:lvl1pPr>
            <a:lvl2pPr marL="742950" indent="-285750" defTabSz="930275" eaLnBrk="0" hangingPunct="0">
              <a:defRPr>
                <a:solidFill>
                  <a:schemeClr val="tx1"/>
                </a:solidFill>
                <a:latin typeface="Cambria" pitchFamily="18" charset="0"/>
                <a:cs typeface="Arial" pitchFamily="34" charset="0"/>
              </a:defRPr>
            </a:lvl2pPr>
            <a:lvl3pPr marL="1143000" indent="-228600" defTabSz="930275" eaLnBrk="0" hangingPunct="0">
              <a:defRPr>
                <a:solidFill>
                  <a:schemeClr val="tx1"/>
                </a:solidFill>
                <a:latin typeface="Cambria" pitchFamily="18" charset="0"/>
                <a:cs typeface="Arial" pitchFamily="34" charset="0"/>
              </a:defRPr>
            </a:lvl3pPr>
            <a:lvl4pPr marL="1600200" indent="-228600" defTabSz="930275" eaLnBrk="0" hangingPunct="0">
              <a:defRPr>
                <a:solidFill>
                  <a:schemeClr val="tx1"/>
                </a:solidFill>
                <a:latin typeface="Cambria" pitchFamily="18" charset="0"/>
                <a:cs typeface="Arial" pitchFamily="34" charset="0"/>
              </a:defRPr>
            </a:lvl4pPr>
            <a:lvl5pPr marL="2057400" indent="-228600" defTabSz="930275" eaLnBrk="0" hangingPunct="0">
              <a:defRPr>
                <a:solidFill>
                  <a:schemeClr val="tx1"/>
                </a:solidFill>
                <a:latin typeface="Cambria" pitchFamily="18" charset="0"/>
                <a:cs typeface="Arial" pitchFamily="34" charset="0"/>
              </a:defRPr>
            </a:lvl5pPr>
            <a:lvl6pPr marL="2514600" indent="-228600" defTabSz="930275"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defTabSz="930275"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defTabSz="930275"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defTabSz="930275" eaLnBrk="0" fontAlgn="base" hangingPunct="0">
              <a:spcBef>
                <a:spcPct val="0"/>
              </a:spcBef>
              <a:spcAft>
                <a:spcPct val="0"/>
              </a:spcAft>
              <a:defRPr>
                <a:solidFill>
                  <a:schemeClr val="tx1"/>
                </a:solidFill>
                <a:latin typeface="Cambria" pitchFamily="18" charset="0"/>
                <a:cs typeface="Arial" pitchFamily="34" charset="0"/>
              </a:defRPr>
            </a:lvl9pPr>
          </a:lstStyle>
          <a:p>
            <a:pPr algn="r" eaLnBrk="1" hangingPunct="1"/>
            <a:fld id="{3A8BF7D5-A6B2-4672-985C-7CD1055DAA1D}" type="slidenum">
              <a:rPr lang="en-US" sz="1200">
                <a:latin typeface="Arial" pitchFamily="34" charset="0"/>
              </a:rPr>
              <a:pPr algn="r" eaLnBrk="1" hangingPunct="1"/>
              <a:t>14</a:t>
            </a:fld>
            <a:endParaRPr lang="en-US" sz="1200">
              <a:latin typeface="Arial" pitchFamily="34" charset="0"/>
            </a:endParaRPr>
          </a:p>
        </p:txBody>
      </p:sp>
      <p:sp>
        <p:nvSpPr>
          <p:cNvPr id="93188" name="Rectangle 2"/>
          <p:cNvSpPr>
            <a:spLocks noGrp="1" noRot="1" noChangeAspect="1" noChangeArrowheads="1" noTextEdit="1"/>
          </p:cNvSpPr>
          <p:nvPr>
            <p:ph type="sldImg"/>
          </p:nvPr>
        </p:nvSpPr>
        <p:spPr>
          <a:xfrm>
            <a:off x="1181100" y="698500"/>
            <a:ext cx="4649788" cy="3487738"/>
          </a:xfrm>
          <a:ln/>
        </p:spPr>
      </p:sp>
      <p:sp>
        <p:nvSpPr>
          <p:cNvPr id="93189" name="Rectangle 3"/>
          <p:cNvSpPr>
            <a:spLocks noGrp="1" noChangeArrowheads="1"/>
          </p:cNvSpPr>
          <p:nvPr>
            <p:ph type="body" idx="1"/>
          </p:nvPr>
        </p:nvSpPr>
        <p:spPr>
          <a:xfrm>
            <a:off x="701040" y="4415791"/>
            <a:ext cx="5608320" cy="4181767"/>
          </a:xfrm>
          <a:noFill/>
        </p:spPr>
        <p:txBody>
          <a:bodyPr lIns="94789" tIns="47396" rIns="94789" bIns="47396"/>
          <a:lstStyle/>
          <a:p>
            <a:pPr marL="232921" indent="-232921"/>
            <a:r>
              <a:rPr lang="en-US" dirty="0" smtClean="0"/>
              <a:t>Competencies,</a:t>
            </a:r>
            <a:r>
              <a:rPr lang="en-US" baseline="0" dirty="0" smtClean="0"/>
              <a:t> content standards and tasks all work together in a real-life setting.  </a:t>
            </a:r>
            <a:endParaRPr lang="en-US" dirty="0" smtClean="0"/>
          </a:p>
          <a:p>
            <a:pPr marL="232921" indent="-232921"/>
            <a:endParaRPr lang="en-US" dirty="0" smtClean="0"/>
          </a:p>
          <a:p>
            <a:pPr marL="232921" marR="0" lvl="0" indent="-232921" algn="l" defTabSz="914400" rtl="0" eaLnBrk="1" fontAlgn="auto" latinLnBrk="0" hangingPunct="1">
              <a:lnSpc>
                <a:spcPct val="100000"/>
              </a:lnSpc>
              <a:spcBef>
                <a:spcPts val="0"/>
              </a:spcBef>
              <a:spcAft>
                <a:spcPts val="0"/>
              </a:spcAft>
              <a:buClrTx/>
              <a:buSzTx/>
              <a:buFontTx/>
              <a:buNone/>
              <a:tabLst/>
              <a:defRPr/>
            </a:pPr>
            <a:r>
              <a:rPr lang="en-US" dirty="0" smtClean="0"/>
              <a:t>What Reading Basic Skills Content Standards must the student be able to do in order to succeed in</a:t>
            </a:r>
            <a:r>
              <a:rPr lang="en-US" baseline="0" dirty="0" smtClean="0"/>
              <a:t> “</a:t>
            </a:r>
            <a:r>
              <a:rPr lang="en-US" sz="1200" dirty="0" smtClean="0">
                <a:latin typeface="Calibri" pitchFamily="34" charset="0"/>
              </a:rPr>
              <a:t>Identify places to purchase goods and services, including the internet”?</a:t>
            </a:r>
          </a:p>
          <a:p>
            <a:pPr marL="232921" indent="-232921"/>
            <a:endParaRPr lang="en-US" dirty="0" smtClean="0"/>
          </a:p>
          <a:p>
            <a:pPr marL="232921" indent="-232921">
              <a:buFont typeface="Arial" panose="020B0604020202020204" pitchFamily="34" charset="0"/>
              <a:buChar char="•"/>
            </a:pPr>
            <a:r>
              <a:rPr lang="en-US" dirty="0" smtClean="0"/>
              <a:t>Students will need to look for items alphabetically</a:t>
            </a:r>
          </a:p>
          <a:p>
            <a:pPr marL="232921" indent="-232921">
              <a:buFont typeface="Arial" panose="020B0604020202020204" pitchFamily="34" charset="0"/>
              <a:buChar char="•"/>
            </a:pPr>
            <a:r>
              <a:rPr lang="en-US" dirty="0" smtClean="0"/>
              <a:t>Read numbers</a:t>
            </a:r>
          </a:p>
          <a:p>
            <a:pPr marL="232921" indent="-232921">
              <a:buFont typeface="Arial" panose="020B0604020202020204" pitchFamily="34" charset="0"/>
              <a:buChar char="•"/>
            </a:pPr>
            <a:r>
              <a:rPr lang="en-US" dirty="0" smtClean="0"/>
              <a:t>Read ads</a:t>
            </a:r>
          </a:p>
        </p:txBody>
      </p:sp>
    </p:spTree>
    <p:extLst>
      <p:ext uri="{BB962C8B-B14F-4D97-AF65-F5344CB8AC3E}">
        <p14:creationId xmlns:p14="http://schemas.microsoft.com/office/powerpoint/2010/main" val="669258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 elements are included in item</a:t>
            </a:r>
            <a:r>
              <a:rPr lang="en-US" baseline="0" dirty="0" smtClean="0"/>
              <a:t> test development</a:t>
            </a:r>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15</a:t>
            </a:fld>
            <a:endParaRPr lang="en-US"/>
          </a:p>
        </p:txBody>
      </p:sp>
    </p:spTree>
    <p:extLst>
      <p:ext uri="{BB962C8B-B14F-4D97-AF65-F5344CB8AC3E}">
        <p14:creationId xmlns:p14="http://schemas.microsoft.com/office/powerpoint/2010/main" val="3205158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16</a:t>
            </a:fld>
            <a:endParaRPr lang="en-US"/>
          </a:p>
        </p:txBody>
      </p:sp>
    </p:spTree>
    <p:extLst>
      <p:ext uri="{BB962C8B-B14F-4D97-AF65-F5344CB8AC3E}">
        <p14:creationId xmlns:p14="http://schemas.microsoft.com/office/powerpoint/2010/main" val="27301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17</a:t>
            </a:fld>
            <a:endParaRPr lang="en-US"/>
          </a:p>
        </p:txBody>
      </p:sp>
    </p:spTree>
    <p:extLst>
      <p:ext uri="{BB962C8B-B14F-4D97-AF65-F5344CB8AC3E}">
        <p14:creationId xmlns:p14="http://schemas.microsoft.com/office/powerpoint/2010/main" val="584325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 - </a:t>
            </a:r>
            <a:r>
              <a:rPr lang="en-US" dirty="0" smtClean="0"/>
              <a:t>Pass out 1</a:t>
            </a:r>
            <a:r>
              <a:rPr lang="en-US" baseline="0" dirty="0" smtClean="0"/>
              <a:t> </a:t>
            </a:r>
            <a:r>
              <a:rPr lang="en-US" dirty="0" smtClean="0"/>
              <a:t>set of Sample Test Items (Levels A, B, C and D) to small groups.</a:t>
            </a:r>
          </a:p>
          <a:p>
            <a:r>
              <a:rPr lang="en-US" dirty="0" smtClean="0"/>
              <a:t>(Check</a:t>
            </a:r>
            <a:r>
              <a:rPr lang="en-US" baseline="0" dirty="0" smtClean="0"/>
              <a:t> # of </a:t>
            </a:r>
            <a:r>
              <a:rPr lang="en-US" dirty="0" smtClean="0"/>
              <a:t>sample sets </a:t>
            </a:r>
            <a:r>
              <a:rPr lang="en-US" baseline="0" dirty="0" smtClean="0"/>
              <a:t>you have and divide large group up accordingly.)</a:t>
            </a:r>
            <a:endParaRPr lang="en-US" dirty="0" smtClean="0"/>
          </a:p>
          <a:p>
            <a:endParaRPr lang="en-US" sz="2400" b="1" dirty="0" smtClean="0"/>
          </a:p>
          <a:p>
            <a:r>
              <a:rPr lang="en-US" dirty="0" smtClean="0"/>
              <a:t>Ask participants</a:t>
            </a:r>
            <a:r>
              <a:rPr lang="en-US" baseline="0" dirty="0" smtClean="0"/>
              <a:t> to browse through the forms.</a:t>
            </a:r>
          </a:p>
          <a:p>
            <a:endParaRPr lang="en-US" dirty="0" smtClean="0"/>
          </a:p>
          <a:p>
            <a:r>
              <a:rPr lang="en-US" sz="1200" b="1" baseline="0" dirty="0" smtClean="0"/>
              <a:t>ANSWER: Going from A to D, the items get more difficult; questions use more advanced language; reading passages are longer</a:t>
            </a:r>
          </a:p>
          <a:p>
            <a:endParaRPr lang="en-US" sz="1200" b="1" baseline="0" dirty="0" smtClean="0"/>
          </a:p>
          <a:p>
            <a:r>
              <a:rPr lang="en-US" sz="1200" b="1" baseline="0" dirty="0" smtClean="0"/>
              <a:t>Note Colors for levels</a:t>
            </a:r>
          </a:p>
          <a:p>
            <a:r>
              <a:rPr lang="en-US" sz="1200" b="1" baseline="0" dirty="0" smtClean="0"/>
              <a:t>A level – Blue</a:t>
            </a:r>
          </a:p>
          <a:p>
            <a:r>
              <a:rPr lang="en-US" sz="1200" b="1" baseline="0" dirty="0" smtClean="0"/>
              <a:t>B Level – Green</a:t>
            </a:r>
          </a:p>
          <a:p>
            <a:r>
              <a:rPr lang="en-US" sz="1200" b="1" baseline="0" dirty="0" smtClean="0"/>
              <a:t>C Level – Brown</a:t>
            </a:r>
          </a:p>
          <a:p>
            <a:r>
              <a:rPr lang="en-US" sz="1200" b="1" baseline="0" dirty="0" smtClean="0"/>
              <a:t>D Level - Red</a:t>
            </a:r>
            <a:endParaRPr lang="en-US" baseline="0" dirty="0" smtClean="0"/>
          </a:p>
          <a:p>
            <a:endParaRPr lang="en-US" sz="2400" b="1" baseline="0" dirty="0" smtClean="0"/>
          </a:p>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18</a:t>
            </a:fld>
            <a:endParaRPr lang="en-US"/>
          </a:p>
        </p:txBody>
      </p:sp>
    </p:spTree>
    <p:extLst>
      <p:ext uri="{BB962C8B-B14F-4D97-AF65-F5344CB8AC3E}">
        <p14:creationId xmlns:p14="http://schemas.microsoft.com/office/powerpoint/2010/main" val="405833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GOALS Reading </a:t>
            </a:r>
            <a:r>
              <a:rPr lang="en-US" dirty="0" smtClean="0"/>
              <a:t>information is at www.CASAS.org</a:t>
            </a:r>
            <a:r>
              <a:rPr lang="en-US" baseline="0" dirty="0" smtClean="0"/>
              <a:t> – i.e. sample test items, FAQ’s, other roll-out information</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19</a:t>
            </a:fld>
            <a:endParaRPr lang="en-US"/>
          </a:p>
        </p:txBody>
      </p:sp>
    </p:spTree>
    <p:extLst>
      <p:ext uri="{BB962C8B-B14F-4D97-AF65-F5344CB8AC3E}">
        <p14:creationId xmlns:p14="http://schemas.microsoft.com/office/powerpoint/2010/main" val="19208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2</a:t>
            </a:fld>
            <a:endParaRPr lang="en-US"/>
          </a:p>
        </p:txBody>
      </p:sp>
    </p:spTree>
    <p:extLst>
      <p:ext uri="{BB962C8B-B14F-4D97-AF65-F5344CB8AC3E}">
        <p14:creationId xmlns:p14="http://schemas.microsoft.com/office/powerpoint/2010/main" val="1339003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20</a:t>
            </a:fld>
            <a:endParaRPr lang="en-US"/>
          </a:p>
        </p:txBody>
      </p:sp>
    </p:spTree>
    <p:extLst>
      <p:ext uri="{BB962C8B-B14F-4D97-AF65-F5344CB8AC3E}">
        <p14:creationId xmlns:p14="http://schemas.microsoft.com/office/powerpoint/2010/main" val="279855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21</a:t>
            </a:fld>
            <a:endParaRPr lang="en-US"/>
          </a:p>
        </p:txBody>
      </p:sp>
    </p:spTree>
    <p:extLst>
      <p:ext uri="{BB962C8B-B14F-4D97-AF65-F5344CB8AC3E}">
        <p14:creationId xmlns:p14="http://schemas.microsoft.com/office/powerpoint/2010/main" val="69716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testing site should have a Test Administration Manuals</a:t>
            </a:r>
            <a:r>
              <a:rPr lang="en-US" baseline="0" dirty="0" smtClean="0"/>
              <a:t> (TAM) available for all test administrators to refer to.</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22</a:t>
            </a:fld>
            <a:endParaRPr lang="en-US"/>
          </a:p>
        </p:txBody>
      </p:sp>
    </p:spTree>
    <p:extLst>
      <p:ext uri="{BB962C8B-B14F-4D97-AF65-F5344CB8AC3E}">
        <p14:creationId xmlns:p14="http://schemas.microsoft.com/office/powerpoint/2010/main" val="2999163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23</a:t>
            </a:fld>
            <a:endParaRPr lang="en-US"/>
          </a:p>
        </p:txBody>
      </p:sp>
    </p:spTree>
    <p:extLst>
      <p:ext uri="{BB962C8B-B14F-4D97-AF65-F5344CB8AC3E}">
        <p14:creationId xmlns:p14="http://schemas.microsoft.com/office/powerpoint/2010/main" val="1608114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latest information CASAS Policies on Accommodations is posted on the CASAS website.</a:t>
            </a:r>
          </a:p>
          <a:p>
            <a:r>
              <a:rPr lang="en-US" dirty="0" smtClean="0"/>
              <a:t>There are many different types of</a:t>
            </a:r>
            <a:r>
              <a:rPr lang="en-US" baseline="0" dirty="0" smtClean="0"/>
              <a:t> accommodations. If the information you need on the accommodations is not on the website, contact CASAS. </a:t>
            </a:r>
          </a:p>
        </p:txBody>
      </p:sp>
      <p:sp>
        <p:nvSpPr>
          <p:cNvPr id="4" name="Slide Number Placeholder 3"/>
          <p:cNvSpPr>
            <a:spLocks noGrp="1"/>
          </p:cNvSpPr>
          <p:nvPr>
            <p:ph type="sldNum" sz="quarter" idx="10"/>
          </p:nvPr>
        </p:nvSpPr>
        <p:spPr/>
        <p:txBody>
          <a:bodyPr/>
          <a:lstStyle/>
          <a:p>
            <a:fld id="{E56EF10B-C02B-4535-89AD-C3F9C6D55C9A}" type="slidenum">
              <a:rPr lang="en-US" smtClean="0"/>
              <a:t>24</a:t>
            </a:fld>
            <a:endParaRPr lang="en-US"/>
          </a:p>
        </p:txBody>
      </p:sp>
    </p:spTree>
    <p:extLst>
      <p:ext uri="{BB962C8B-B14F-4D97-AF65-F5344CB8AC3E}">
        <p14:creationId xmlns:p14="http://schemas.microsoft.com/office/powerpoint/2010/main" val="2863782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latest information CASAS Policies on Accommodations is posted on the CASAS website.</a:t>
            </a:r>
          </a:p>
          <a:p>
            <a:r>
              <a:rPr lang="en-US" dirty="0" smtClean="0"/>
              <a:t>There are many different types of</a:t>
            </a:r>
            <a:r>
              <a:rPr lang="en-US" baseline="0" dirty="0" smtClean="0"/>
              <a:t> accommodations. If the information you need on the accommodations is not on the website, contact CASAS. </a:t>
            </a:r>
          </a:p>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25</a:t>
            </a:fld>
            <a:endParaRPr lang="en-US"/>
          </a:p>
        </p:txBody>
      </p:sp>
    </p:spTree>
    <p:extLst>
      <p:ext uri="{BB962C8B-B14F-4D97-AF65-F5344CB8AC3E}">
        <p14:creationId xmlns:p14="http://schemas.microsoft.com/office/powerpoint/2010/main" val="279507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26</a:t>
            </a:fld>
            <a:endParaRPr lang="en-US"/>
          </a:p>
        </p:txBody>
      </p:sp>
    </p:spTree>
    <p:extLst>
      <p:ext uri="{BB962C8B-B14F-4D97-AF65-F5344CB8AC3E}">
        <p14:creationId xmlns:p14="http://schemas.microsoft.com/office/powerpoint/2010/main" val="33253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BC528-ED30-42C7-868E-E2FD476CA024}" type="slidenum">
              <a:rPr lang="en-US" smtClean="0"/>
              <a:t>27</a:t>
            </a:fld>
            <a:endParaRPr lang="en-US"/>
          </a:p>
        </p:txBody>
      </p:sp>
    </p:spTree>
    <p:extLst>
      <p:ext uri="{BB962C8B-B14F-4D97-AF65-F5344CB8AC3E}">
        <p14:creationId xmlns:p14="http://schemas.microsoft.com/office/powerpoint/2010/main" val="920051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28</a:t>
            </a:fld>
            <a:endParaRPr lang="en-US"/>
          </a:p>
        </p:txBody>
      </p:sp>
    </p:spTree>
    <p:extLst>
      <p:ext uri="{BB962C8B-B14F-4D97-AF65-F5344CB8AC3E}">
        <p14:creationId xmlns:p14="http://schemas.microsoft.com/office/powerpoint/2010/main" val="2126262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29</a:t>
            </a:fld>
            <a:endParaRPr lang="en-US"/>
          </a:p>
        </p:txBody>
      </p:sp>
    </p:spTree>
    <p:extLst>
      <p:ext uri="{BB962C8B-B14F-4D97-AF65-F5344CB8AC3E}">
        <p14:creationId xmlns:p14="http://schemas.microsoft.com/office/powerpoint/2010/main" val="392112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an</a:t>
            </a:r>
            <a:r>
              <a:rPr lang="en-US" baseline="0" dirty="0" smtClean="0"/>
              <a:t> important part of students’ success.”  </a:t>
            </a:r>
          </a:p>
          <a:p>
            <a:pPr marL="640532" lvl="1" indent="-174691">
              <a:buFont typeface="Arial" panose="020B0604020202020204" pitchFamily="34" charset="0"/>
              <a:buChar char="•"/>
            </a:pPr>
            <a:r>
              <a:rPr lang="en-US" baseline="0" dirty="0" smtClean="0"/>
              <a:t>You are one of the first staff to spend substantial time with students before they go off to class.	</a:t>
            </a:r>
          </a:p>
          <a:p>
            <a:pPr marL="465841" lvl="1" indent="0">
              <a:buFont typeface="Arial" panose="020B0604020202020204" pitchFamily="34" charset="0"/>
              <a:buNone/>
            </a:pPr>
            <a:r>
              <a:rPr lang="en-US" baseline="0" dirty="0" smtClean="0"/>
              <a:t>(So, don’t be in a rush to get them tested.  Keep the atmosphere welcoming and relaxed.)	</a:t>
            </a:r>
          </a:p>
          <a:p>
            <a:pPr marL="640532" lvl="1" indent="-174691">
              <a:buFont typeface="Arial" panose="020B0604020202020204" pitchFamily="34" charset="0"/>
              <a:buChar char="•"/>
            </a:pPr>
            <a:r>
              <a:rPr lang="en-US" baseline="0" dirty="0" smtClean="0"/>
              <a:t>You can make a difference in the persistence of the student (persistence: students stay long enough in the program to pre and post test) </a:t>
            </a:r>
          </a:p>
          <a:p>
            <a:pPr marL="1106374" lvl="2" indent="-174691">
              <a:buFont typeface="Arial" panose="020B0604020202020204" pitchFamily="34" charset="0"/>
              <a:buChar char="•"/>
            </a:pPr>
            <a:r>
              <a:rPr lang="en-US" baseline="0" dirty="0" smtClean="0"/>
              <a:t>Explain why testing is so important for them – correct program and class placement, accurate measurement of their learning gains, and that the data is used to make sure that classes and programs meet the needs of the students.</a:t>
            </a:r>
          </a:p>
        </p:txBody>
      </p:sp>
      <p:sp>
        <p:nvSpPr>
          <p:cNvPr id="4" name="Slide Number Placeholder 3"/>
          <p:cNvSpPr>
            <a:spLocks noGrp="1"/>
          </p:cNvSpPr>
          <p:nvPr>
            <p:ph type="sldNum" sz="quarter" idx="10"/>
          </p:nvPr>
        </p:nvSpPr>
        <p:spPr/>
        <p:txBody>
          <a:bodyPr/>
          <a:lstStyle/>
          <a:p>
            <a:fld id="{E56EF10B-C02B-4535-89AD-C3F9C6D55C9A}" type="slidenum">
              <a:rPr lang="en-US" smtClean="0"/>
              <a:t>3</a:t>
            </a:fld>
            <a:endParaRPr lang="en-US"/>
          </a:p>
        </p:txBody>
      </p:sp>
    </p:spTree>
    <p:extLst>
      <p:ext uri="{BB962C8B-B14F-4D97-AF65-F5344CB8AC3E}">
        <p14:creationId xmlns:p14="http://schemas.microsoft.com/office/powerpoint/2010/main" val="355448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30</a:t>
            </a:fld>
            <a:endParaRPr lang="en-US"/>
          </a:p>
        </p:txBody>
      </p:sp>
    </p:spTree>
    <p:extLst>
      <p:ext uri="{BB962C8B-B14F-4D97-AF65-F5344CB8AC3E}">
        <p14:creationId xmlns:p14="http://schemas.microsoft.com/office/powerpoint/2010/main" val="2047112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31</a:t>
            </a:fld>
            <a:endParaRPr lang="en-US"/>
          </a:p>
        </p:txBody>
      </p:sp>
    </p:spTree>
    <p:extLst>
      <p:ext uri="{BB962C8B-B14F-4D97-AF65-F5344CB8AC3E}">
        <p14:creationId xmlns:p14="http://schemas.microsoft.com/office/powerpoint/2010/main" val="111690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32</a:t>
            </a:fld>
            <a:endParaRPr lang="en-US"/>
          </a:p>
        </p:txBody>
      </p:sp>
    </p:spTree>
    <p:extLst>
      <p:ext uri="{BB962C8B-B14F-4D97-AF65-F5344CB8AC3E}">
        <p14:creationId xmlns:p14="http://schemas.microsoft.com/office/powerpoint/2010/main" val="315166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Beginning Literacy Screening items </a:t>
            </a:r>
            <a:r>
              <a:rPr lang="en-US" dirty="0" smtClean="0"/>
              <a:t>are the same as the </a:t>
            </a:r>
            <a:r>
              <a:rPr lang="en-US" baseline="0" dirty="0" smtClean="0"/>
              <a:t>Form 27 Practice Items.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33</a:t>
            </a:fld>
            <a:endParaRPr lang="en-US"/>
          </a:p>
        </p:txBody>
      </p:sp>
    </p:spTree>
    <p:extLst>
      <p:ext uri="{BB962C8B-B14F-4D97-AF65-F5344CB8AC3E}">
        <p14:creationId xmlns:p14="http://schemas.microsoft.com/office/powerpoint/2010/main" val="2598085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34</a:t>
            </a:fld>
            <a:endParaRPr lang="en-US"/>
          </a:p>
        </p:txBody>
      </p:sp>
    </p:spTree>
    <p:extLst>
      <p:ext uri="{BB962C8B-B14F-4D97-AF65-F5344CB8AC3E}">
        <p14:creationId xmlns:p14="http://schemas.microsoft.com/office/powerpoint/2010/main" val="3234915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80 Math Appraisal is new.  Agencies use this with the 30 Math Series. Reading</a:t>
            </a:r>
            <a:r>
              <a:rPr lang="en-US" baseline="0" dirty="0" smtClean="0"/>
              <a:t> GOALS 900R is new and should be used with the Reading GOALS series for ABE/ASE programs.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35</a:t>
            </a:fld>
            <a:endParaRPr lang="en-US"/>
          </a:p>
        </p:txBody>
      </p:sp>
    </p:spTree>
    <p:extLst>
      <p:ext uri="{BB962C8B-B14F-4D97-AF65-F5344CB8AC3E}">
        <p14:creationId xmlns:p14="http://schemas.microsoft.com/office/powerpoint/2010/main" val="3600176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ctr" eaLnBrk="0" hangingPunct="0">
              <a:defRPr>
                <a:solidFill>
                  <a:schemeClr val="tx1"/>
                </a:solidFill>
                <a:latin typeface="Cambria" pitchFamily="18" charset="0"/>
                <a:cs typeface="Arial" pitchFamily="34" charset="0"/>
              </a:defRPr>
            </a:lvl1pPr>
            <a:lvl2pPr marL="756992" indent="-291151" algn="ctr" eaLnBrk="0" hangingPunct="0">
              <a:defRPr>
                <a:solidFill>
                  <a:schemeClr val="tx1"/>
                </a:solidFill>
                <a:latin typeface="Cambria" pitchFamily="18" charset="0"/>
                <a:cs typeface="Arial" pitchFamily="34" charset="0"/>
              </a:defRPr>
            </a:lvl2pPr>
            <a:lvl3pPr marL="1164604" indent="-232921" algn="ctr" eaLnBrk="0" hangingPunct="0">
              <a:defRPr>
                <a:solidFill>
                  <a:schemeClr val="tx1"/>
                </a:solidFill>
                <a:latin typeface="Cambria" pitchFamily="18" charset="0"/>
                <a:cs typeface="Arial" pitchFamily="34" charset="0"/>
              </a:defRPr>
            </a:lvl3pPr>
            <a:lvl4pPr marL="1630446" indent="-232921" algn="ctr" eaLnBrk="0" hangingPunct="0">
              <a:defRPr>
                <a:solidFill>
                  <a:schemeClr val="tx1"/>
                </a:solidFill>
                <a:latin typeface="Cambria" pitchFamily="18" charset="0"/>
                <a:cs typeface="Arial" pitchFamily="34" charset="0"/>
              </a:defRPr>
            </a:lvl4pPr>
            <a:lvl5pPr marL="2096287" indent="-232921" algn="ctr" eaLnBrk="0" hangingPunct="0">
              <a:defRPr>
                <a:solidFill>
                  <a:schemeClr val="tx1"/>
                </a:solidFill>
                <a:latin typeface="Cambria" pitchFamily="18" charset="0"/>
                <a:cs typeface="Arial" pitchFamily="34" charset="0"/>
              </a:defRPr>
            </a:lvl5pPr>
            <a:lvl6pPr marL="2562129" indent="-232921" algn="ctr"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algn="ctr"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algn="ctr"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algn="ctr" eaLnBrk="0" fontAlgn="base" hangingPunct="0">
              <a:spcBef>
                <a:spcPct val="0"/>
              </a:spcBef>
              <a:spcAft>
                <a:spcPct val="0"/>
              </a:spcAft>
              <a:defRPr>
                <a:solidFill>
                  <a:schemeClr val="tx1"/>
                </a:solidFill>
                <a:latin typeface="Cambria" pitchFamily="18" charset="0"/>
                <a:cs typeface="Arial" pitchFamily="34" charset="0"/>
              </a:defRPr>
            </a:lvl9pPr>
          </a:lstStyle>
          <a:p>
            <a:pPr algn="r" eaLnBrk="1" hangingPunct="1"/>
            <a:fld id="{12C48E39-3F31-4C7B-A12C-CBD08E3243B6}" type="slidenum">
              <a:rPr lang="en-US" smtClean="0">
                <a:latin typeface="Arial" pitchFamily="34" charset="0"/>
              </a:rPr>
              <a:pPr algn="r" eaLnBrk="1" hangingPunct="1"/>
              <a:t>36</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xfrm>
            <a:off x="1189038" y="701675"/>
            <a:ext cx="4633912" cy="3475038"/>
          </a:xfrm>
          <a:ln w="12700" cap="flat">
            <a:solidFill>
              <a:schemeClr val="tx1"/>
            </a:solidFill>
          </a:ln>
        </p:spPr>
      </p:sp>
      <p:sp>
        <p:nvSpPr>
          <p:cNvPr id="105476" name="Rectangle 3"/>
          <p:cNvSpPr>
            <a:spLocks noGrp="1" noChangeArrowheads="1"/>
          </p:cNvSpPr>
          <p:nvPr>
            <p:ph type="body" idx="1"/>
          </p:nvPr>
        </p:nvSpPr>
        <p:spPr>
          <a:xfrm>
            <a:off x="931475" y="4415790"/>
            <a:ext cx="5147451" cy="4184994"/>
          </a:xfrm>
          <a:noFill/>
        </p:spPr>
        <p:txBody>
          <a:bodyPr lIns="93604" tIns="45978" rIns="93604" bIns="45978"/>
          <a:lstStyle/>
          <a:p>
            <a:pPr marL="118078" indent="-118078"/>
            <a:r>
              <a:rPr lang="en-US" dirty="0" smtClean="0"/>
              <a:t>This chart shows the difference between an appraisal and a pre post test. Appraisals</a:t>
            </a:r>
            <a:r>
              <a:rPr lang="en-US" baseline="0" dirty="0" smtClean="0"/>
              <a:t> can not be used for pre and post-testing.</a:t>
            </a:r>
            <a:endParaRPr lang="en-US" dirty="0" smtClean="0"/>
          </a:p>
        </p:txBody>
      </p:sp>
    </p:spTree>
    <p:extLst>
      <p:ext uri="{BB962C8B-B14F-4D97-AF65-F5344CB8AC3E}">
        <p14:creationId xmlns:p14="http://schemas.microsoft.com/office/powerpoint/2010/main" val="34101739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C3877-D388-4A7C-8AB6-1A434694CFB8}" type="slidenum">
              <a:rPr lang="en-US" smtClean="0"/>
              <a:t>37</a:t>
            </a:fld>
            <a:endParaRPr lang="en-US"/>
          </a:p>
        </p:txBody>
      </p:sp>
    </p:spTree>
    <p:extLst>
      <p:ext uri="{BB962C8B-B14F-4D97-AF65-F5344CB8AC3E}">
        <p14:creationId xmlns:p14="http://schemas.microsoft.com/office/powerpoint/2010/main" val="2776925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 What do you remember about taking standardized tests in school?</a:t>
            </a:r>
          </a:p>
          <a:p>
            <a:endParaRPr lang="en-US" baseline="0" dirty="0" smtClean="0"/>
          </a:p>
          <a:p>
            <a:r>
              <a:rPr lang="en-US" baseline="0" dirty="0" smtClean="0"/>
              <a:t>Remind them that CASAS tests are standardized, government approved with strict testing policies.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38</a:t>
            </a:fld>
            <a:endParaRPr lang="en-US"/>
          </a:p>
        </p:txBody>
      </p:sp>
    </p:spTree>
    <p:extLst>
      <p:ext uri="{BB962C8B-B14F-4D97-AF65-F5344CB8AC3E}">
        <p14:creationId xmlns:p14="http://schemas.microsoft.com/office/powerpoint/2010/main" val="33758173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39</a:t>
            </a:fld>
            <a:endParaRPr lang="en-US"/>
          </a:p>
        </p:txBody>
      </p:sp>
    </p:spTree>
    <p:extLst>
      <p:ext uri="{BB962C8B-B14F-4D97-AF65-F5344CB8AC3E}">
        <p14:creationId xmlns:p14="http://schemas.microsoft.com/office/powerpoint/2010/main" val="398360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WARM-UP</a:t>
            </a:r>
          </a:p>
          <a:p>
            <a:endParaRPr lang="en-US" dirty="0" smtClean="0"/>
          </a:p>
          <a:p>
            <a:r>
              <a:rPr lang="en-US" b="1" dirty="0" smtClean="0"/>
              <a:t>5 minutes  - Pair activity</a:t>
            </a:r>
          </a:p>
          <a:p>
            <a:r>
              <a:rPr lang="en-US" dirty="0" smtClean="0"/>
              <a:t>Ask</a:t>
            </a:r>
            <a:r>
              <a:rPr lang="en-US" baseline="0" dirty="0" smtClean="0"/>
              <a:t> p</a:t>
            </a:r>
            <a:r>
              <a:rPr lang="en-US" dirty="0" smtClean="0"/>
              <a:t>articipants to introduce</a:t>
            </a:r>
            <a:r>
              <a:rPr lang="en-US" baseline="0" dirty="0" smtClean="0"/>
              <a:t> themselves to someone from another agency, </a:t>
            </a:r>
          </a:p>
          <a:p>
            <a:r>
              <a:rPr lang="en-US" baseline="0" dirty="0" smtClean="0"/>
              <a:t>Share their role at agency, size of agency, population served, computer or paper-based testing, test in testing center or in classroom, test at end of session or “on demand”.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3 minutes – Group activity </a:t>
            </a:r>
            <a:r>
              <a:rPr lang="en-US" baseline="0" dirty="0" smtClean="0"/>
              <a:t>– Do a quick poll of group; raise hands if: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Work in Community College?, K-12 Adult Ed?, Corrections?, One-stop?,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Testing is computer-based only? Paper-based only? Both computer and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Testing happens in classroom? In test center?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Testing takes place at end of quarter/semester? Or is testing “on demand” (e.g., when student completes 100 hours)?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Who administer the tests? Teachers in classroom? Roving assessment specialists? Test center assessors?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Think about </a:t>
            </a:r>
            <a:r>
              <a:rPr lang="en-US" baseline="0" dirty="0" smtClean="0"/>
              <a:t>your agency’s assessment process during the training. </a:t>
            </a:r>
          </a:p>
          <a:p>
            <a:r>
              <a:rPr lang="en-US" baseline="0" dirty="0" smtClean="0"/>
              <a:t>How can the assessment process be improved that would benefit students, teachers, and administrators? </a:t>
            </a:r>
          </a:p>
          <a:p>
            <a:r>
              <a:rPr lang="en-US" baseline="0" dirty="0" smtClean="0"/>
              <a:t>Don’t answer now.  We’ll revisit these questions at the end.</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a:t>
            </a:fld>
            <a:endParaRPr lang="en-US"/>
          </a:p>
        </p:txBody>
      </p:sp>
    </p:spTree>
    <p:extLst>
      <p:ext uri="{BB962C8B-B14F-4D97-AF65-F5344CB8AC3E}">
        <p14:creationId xmlns:p14="http://schemas.microsoft.com/office/powerpoint/2010/main" val="1622410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Circulating</a:t>
            </a:r>
            <a:r>
              <a:rPr lang="en-US" baseline="0" dirty="0" smtClean="0"/>
              <a:t> during all testing is important.  Make sure that students are not using their cell phones!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40</a:t>
            </a:fld>
            <a:endParaRPr lang="en-US"/>
          </a:p>
        </p:txBody>
      </p:sp>
    </p:spTree>
    <p:extLst>
      <p:ext uri="{BB962C8B-B14F-4D97-AF65-F5344CB8AC3E}">
        <p14:creationId xmlns:p14="http://schemas.microsoft.com/office/powerpoint/2010/main" val="11167950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smtClean="0"/>
              <a:t>Ask participants “Why?” to most of these instructions – don’t</a:t>
            </a:r>
            <a:r>
              <a:rPr lang="en-US" baseline="0" dirty="0" smtClean="0"/>
              <a:t> assume they know or understand the importance of each</a:t>
            </a:r>
          </a:p>
          <a:p>
            <a:endParaRPr lang="en-US" dirty="0"/>
          </a:p>
        </p:txBody>
      </p:sp>
      <p:sp>
        <p:nvSpPr>
          <p:cNvPr id="4" name="Slide Number Placeholder 3"/>
          <p:cNvSpPr>
            <a:spLocks noGrp="1"/>
          </p:cNvSpPr>
          <p:nvPr>
            <p:ph type="sldNum" sz="quarter" idx="10"/>
          </p:nvPr>
        </p:nvSpPr>
        <p:spPr/>
        <p:txBody>
          <a:bodyPr/>
          <a:lstStyle/>
          <a:p>
            <a:fld id="{ECFC3877-D388-4A7C-8AB6-1A434694CFB8}" type="slidenum">
              <a:rPr lang="en-US" smtClean="0"/>
              <a:t>41</a:t>
            </a:fld>
            <a:endParaRPr lang="en-US"/>
          </a:p>
        </p:txBody>
      </p:sp>
    </p:spTree>
    <p:extLst>
      <p:ext uri="{BB962C8B-B14F-4D97-AF65-F5344CB8AC3E}">
        <p14:creationId xmlns:p14="http://schemas.microsoft.com/office/powerpoint/2010/main" val="151867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Remind participants that standardized tests means standardized administration of tests, too.</a:t>
            </a:r>
          </a:p>
          <a:p>
            <a:r>
              <a:rPr lang="en-US" baseline="0" dirty="0" smtClean="0"/>
              <a:t>Note that the slide is brown for paper-based tests.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42</a:t>
            </a:fld>
            <a:endParaRPr lang="en-US"/>
          </a:p>
        </p:txBody>
      </p:sp>
    </p:spTree>
    <p:extLst>
      <p:ext uri="{BB962C8B-B14F-4D97-AF65-F5344CB8AC3E}">
        <p14:creationId xmlns:p14="http://schemas.microsoft.com/office/powerpoint/2010/main" val="1324637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students may finish before time is up.  </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43</a:t>
            </a:fld>
            <a:endParaRPr lang="en-US"/>
          </a:p>
        </p:txBody>
      </p:sp>
    </p:spTree>
    <p:extLst>
      <p:ext uri="{BB962C8B-B14F-4D97-AF65-F5344CB8AC3E}">
        <p14:creationId xmlns:p14="http://schemas.microsoft.com/office/powerpoint/2010/main" val="35276877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44</a:t>
            </a:fld>
            <a:endParaRPr lang="en-US"/>
          </a:p>
        </p:txBody>
      </p:sp>
    </p:spTree>
    <p:extLst>
      <p:ext uri="{BB962C8B-B14F-4D97-AF65-F5344CB8AC3E}">
        <p14:creationId xmlns:p14="http://schemas.microsoft.com/office/powerpoint/2010/main" val="1766743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Paper-based</a:t>
            </a:r>
            <a:r>
              <a:rPr lang="en-US" baseline="0" dirty="0" smtClean="0"/>
              <a:t> tests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45</a:t>
            </a:fld>
            <a:endParaRPr lang="en-US"/>
          </a:p>
        </p:txBody>
      </p:sp>
    </p:spTree>
    <p:extLst>
      <p:ext uri="{BB962C8B-B14F-4D97-AF65-F5344CB8AC3E}">
        <p14:creationId xmlns:p14="http://schemas.microsoft.com/office/powerpoint/2010/main" val="3146977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7066" indent="-291179" eaLnBrk="0" hangingPunct="0">
              <a:defRPr>
                <a:solidFill>
                  <a:schemeClr val="tx1"/>
                </a:solidFill>
                <a:latin typeface="Cambria" pitchFamily="18" charset="0"/>
                <a:cs typeface="Arial" pitchFamily="34" charset="0"/>
              </a:defRPr>
            </a:lvl2pPr>
            <a:lvl3pPr marL="1164717" indent="-232943" eaLnBrk="0" hangingPunct="0">
              <a:defRPr>
                <a:solidFill>
                  <a:schemeClr val="tx1"/>
                </a:solidFill>
                <a:latin typeface="Cambria" pitchFamily="18" charset="0"/>
                <a:cs typeface="Arial" pitchFamily="34" charset="0"/>
              </a:defRPr>
            </a:lvl3pPr>
            <a:lvl4pPr marL="1630604" indent="-232943" eaLnBrk="0" hangingPunct="0">
              <a:defRPr>
                <a:solidFill>
                  <a:schemeClr val="tx1"/>
                </a:solidFill>
                <a:latin typeface="Cambria" pitchFamily="18" charset="0"/>
                <a:cs typeface="Arial" pitchFamily="34" charset="0"/>
              </a:defRPr>
            </a:lvl4pPr>
            <a:lvl5pPr marL="2096491" indent="-232943" eaLnBrk="0" hangingPunct="0">
              <a:defRPr>
                <a:solidFill>
                  <a:schemeClr val="tx1"/>
                </a:solidFill>
                <a:latin typeface="Cambria" pitchFamily="18" charset="0"/>
                <a:cs typeface="Arial" pitchFamily="34" charset="0"/>
              </a:defRPr>
            </a:lvl5pPr>
            <a:lvl6pPr marL="2562377" indent="-232943" eaLnBrk="0" fontAlgn="base" hangingPunct="0">
              <a:spcBef>
                <a:spcPct val="0"/>
              </a:spcBef>
              <a:spcAft>
                <a:spcPct val="0"/>
              </a:spcAft>
              <a:defRPr>
                <a:solidFill>
                  <a:schemeClr val="tx1"/>
                </a:solidFill>
                <a:latin typeface="Cambria" pitchFamily="18" charset="0"/>
                <a:cs typeface="Arial" pitchFamily="34" charset="0"/>
              </a:defRPr>
            </a:lvl6pPr>
            <a:lvl7pPr marL="3028264" indent="-232943" eaLnBrk="0" fontAlgn="base" hangingPunct="0">
              <a:spcBef>
                <a:spcPct val="0"/>
              </a:spcBef>
              <a:spcAft>
                <a:spcPct val="0"/>
              </a:spcAft>
              <a:defRPr>
                <a:solidFill>
                  <a:schemeClr val="tx1"/>
                </a:solidFill>
                <a:latin typeface="Cambria" pitchFamily="18" charset="0"/>
                <a:cs typeface="Arial" pitchFamily="34" charset="0"/>
              </a:defRPr>
            </a:lvl7pPr>
            <a:lvl8pPr marL="3494151" indent="-232943" eaLnBrk="0" fontAlgn="base" hangingPunct="0">
              <a:spcBef>
                <a:spcPct val="0"/>
              </a:spcBef>
              <a:spcAft>
                <a:spcPct val="0"/>
              </a:spcAft>
              <a:defRPr>
                <a:solidFill>
                  <a:schemeClr val="tx1"/>
                </a:solidFill>
                <a:latin typeface="Cambria" pitchFamily="18" charset="0"/>
                <a:cs typeface="Arial" pitchFamily="34" charset="0"/>
              </a:defRPr>
            </a:lvl8pPr>
            <a:lvl9pPr marL="3960038" indent="-232943"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F6735E1-AE47-44EE-ABBC-AABD9BEC63F0}" type="slidenum">
              <a:rPr lang="en-US" smtClean="0">
                <a:latin typeface="Arial" pitchFamily="34" charset="0"/>
              </a:rPr>
              <a:pPr eaLnBrk="1" hangingPunct="1"/>
              <a:t>46</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xfrm>
            <a:off x="1189038" y="703263"/>
            <a:ext cx="4633912" cy="3475037"/>
          </a:xfrm>
          <a:ln/>
        </p:spPr>
      </p:sp>
      <p:sp>
        <p:nvSpPr>
          <p:cNvPr id="104452" name="Rectangle 3"/>
          <p:cNvSpPr>
            <a:spLocks noGrp="1" noChangeArrowheads="1"/>
          </p:cNvSpPr>
          <p:nvPr>
            <p:ph type="body" idx="1"/>
          </p:nvPr>
        </p:nvSpPr>
        <p:spPr>
          <a:xfrm>
            <a:off x="931475" y="4415790"/>
            <a:ext cx="5147451" cy="4183380"/>
          </a:xfrm>
          <a:noFill/>
        </p:spPr>
        <p:txBody>
          <a:bodyPr lIns="94788" tIns="47395" rIns="94788" bIns="47395"/>
          <a:lstStyle/>
          <a:p>
            <a:pPr eaLnBrk="1" hangingPunct="1"/>
            <a:r>
              <a:rPr lang="en-US" b="0" dirty="0" smtClean="0"/>
              <a:t>Converting the Raw Score</a:t>
            </a:r>
          </a:p>
          <a:p>
            <a:pPr eaLnBrk="1" hangingPunct="1"/>
            <a:endParaRPr lang="en-US" b="0" dirty="0" smtClean="0"/>
          </a:p>
          <a:p>
            <a:pPr eaLnBrk="1" hangingPunct="1"/>
            <a:r>
              <a:rPr lang="en-US" dirty="0" smtClean="0"/>
              <a:t>Remember, the raw score is the number correct on the test. But this is not the score you will use. You will use a “scale score”. Convert the raw score to a scale score using a chart like this one. </a:t>
            </a:r>
          </a:p>
          <a:p>
            <a:pPr eaLnBrk="1" hangingPunct="1"/>
            <a:endParaRPr lang="en-US" dirty="0" smtClean="0"/>
          </a:p>
          <a:p>
            <a:pPr eaLnBrk="1" hangingPunct="1"/>
            <a:r>
              <a:rPr lang="en-US" b="1" dirty="0" smtClean="0"/>
              <a:t>NOTE – eTests</a:t>
            </a:r>
            <a:r>
              <a:rPr lang="en-US" b="1" baseline="0" dirty="0" smtClean="0"/>
              <a:t> automatically scores each test and calculates the raw and scale score</a:t>
            </a:r>
            <a:r>
              <a:rPr lang="en-US" baseline="0" dirty="0" smtClean="0"/>
              <a:t>.</a:t>
            </a:r>
          </a:p>
          <a:p>
            <a:pPr eaLnBrk="1" hangingPunct="1"/>
            <a:endParaRPr lang="en-US" dirty="0" smtClean="0"/>
          </a:p>
          <a:p>
            <a:pPr eaLnBrk="1" hangingPunct="1"/>
            <a:r>
              <a:rPr lang="en-US" dirty="0" smtClean="0"/>
              <a:t>This is a key training point.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57374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47</a:t>
            </a:fld>
            <a:endParaRPr lang="en-US"/>
          </a:p>
        </p:txBody>
      </p:sp>
    </p:spTree>
    <p:extLst>
      <p:ext uri="{BB962C8B-B14F-4D97-AF65-F5344CB8AC3E}">
        <p14:creationId xmlns:p14="http://schemas.microsoft.com/office/powerpoint/2010/main" val="396908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See page 3 and </a:t>
            </a:r>
            <a:r>
              <a:rPr lang="en-US" baseline="0" dirty="0" smtClean="0"/>
              <a:t>4 in </a:t>
            </a:r>
            <a:r>
              <a:rPr lang="en-US" dirty="0" smtClean="0"/>
              <a:t>the Activity</a:t>
            </a:r>
            <a:r>
              <a:rPr lang="en-US" baseline="0" dirty="0" smtClean="0"/>
              <a:t> Packet for a copy of Manuel’s</a:t>
            </a:r>
            <a:r>
              <a:rPr lang="en-US" dirty="0" smtClean="0"/>
              <a:t> appraisal answer sheet.</a:t>
            </a:r>
          </a:p>
          <a:p>
            <a:endParaRPr lang="en-US" dirty="0" smtClean="0"/>
          </a:p>
          <a:p>
            <a:r>
              <a:rPr lang="en-US" b="1" dirty="0" smtClean="0"/>
              <a:t>ANSWERS</a:t>
            </a:r>
          </a:p>
          <a:p>
            <a:pPr lvl="0"/>
            <a:r>
              <a:rPr lang="en-US" dirty="0" smtClean="0"/>
              <a:t>What is Manuel Ortiz’ Form 80 Appraisal raw score? </a:t>
            </a:r>
            <a:r>
              <a:rPr lang="en-US" b="1" dirty="0" smtClean="0"/>
              <a:t>6 correct</a:t>
            </a:r>
          </a:p>
          <a:p>
            <a:pPr lvl="0"/>
            <a:endParaRPr lang="en-US" dirty="0" smtClean="0"/>
          </a:p>
          <a:p>
            <a:pPr lvl="0"/>
            <a:r>
              <a:rPr lang="en-US" dirty="0" smtClean="0"/>
              <a:t>What is his Appraisal Scale Score? </a:t>
            </a:r>
            <a:r>
              <a:rPr lang="en-US" b="1" dirty="0" smtClean="0"/>
              <a:t>196 </a:t>
            </a:r>
          </a:p>
          <a:p>
            <a:pPr lvl="0"/>
            <a:endParaRPr lang="en-US" dirty="0" smtClean="0"/>
          </a:p>
          <a:p>
            <a:pPr lvl="0"/>
            <a:r>
              <a:rPr lang="en-US" dirty="0" smtClean="0"/>
              <a:t>What pre-test form could he take?  </a:t>
            </a:r>
            <a:r>
              <a:rPr lang="en-US" b="1" dirty="0" smtClean="0"/>
              <a:t>81RX  or</a:t>
            </a:r>
            <a:r>
              <a:rPr lang="en-US" b="1" baseline="0" dirty="0" smtClean="0"/>
              <a:t> 82RX</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48</a:t>
            </a:fld>
            <a:endParaRPr lang="en-US"/>
          </a:p>
        </p:txBody>
      </p:sp>
    </p:spTree>
    <p:extLst>
      <p:ext uri="{BB962C8B-B14F-4D97-AF65-F5344CB8AC3E}">
        <p14:creationId xmlns:p14="http://schemas.microsoft.com/office/powerpoint/2010/main" val="2391687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49</a:t>
            </a:fld>
            <a:endParaRPr lang="en-US"/>
          </a:p>
        </p:txBody>
      </p:sp>
    </p:spTree>
    <p:extLst>
      <p:ext uri="{BB962C8B-B14F-4D97-AF65-F5344CB8AC3E}">
        <p14:creationId xmlns:p14="http://schemas.microsoft.com/office/powerpoint/2010/main" val="1273218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5</a:t>
            </a:fld>
            <a:endParaRPr lang="en-US"/>
          </a:p>
        </p:txBody>
      </p:sp>
    </p:spTree>
    <p:extLst>
      <p:ext uri="{BB962C8B-B14F-4D97-AF65-F5344CB8AC3E}">
        <p14:creationId xmlns:p14="http://schemas.microsoft.com/office/powerpoint/2010/main" val="13203067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defTabSz="931774" eaLnBrk="1" hangingPunct="1">
              <a:defRPr/>
            </a:pPr>
            <a:fld id="{61A47826-719B-4E0F-9264-D2C25D5EBE56}" type="slidenum">
              <a:rPr lang="en-US">
                <a:solidFill>
                  <a:prstClr val="black"/>
                </a:solidFill>
                <a:latin typeface="Arial" pitchFamily="34" charset="0"/>
              </a:rPr>
              <a:pPr defTabSz="931774" eaLnBrk="1" hangingPunct="1">
                <a:defRPr/>
              </a:pPr>
              <a:t>50</a:t>
            </a:fld>
            <a:endParaRPr lang="en-US">
              <a:solidFill>
                <a:prstClr val="black"/>
              </a:solidFill>
              <a:latin typeface="Arial" pitchFamily="34" charset="0"/>
            </a:endParaRPr>
          </a:p>
        </p:txBody>
      </p:sp>
      <p:sp>
        <p:nvSpPr>
          <p:cNvPr id="102403" name="Rectangle 2"/>
          <p:cNvSpPr>
            <a:spLocks noGrp="1" noRot="1" noChangeAspect="1" noChangeArrowheads="1" noTextEdit="1"/>
          </p:cNvSpPr>
          <p:nvPr>
            <p:ph type="sldImg"/>
          </p:nvPr>
        </p:nvSpPr>
        <p:spPr>
          <a:xfrm>
            <a:off x="1189038" y="703263"/>
            <a:ext cx="4633912" cy="3475037"/>
          </a:xfrm>
          <a:ln/>
        </p:spPr>
      </p:sp>
      <p:sp>
        <p:nvSpPr>
          <p:cNvPr id="102404" name="Rectangle 3"/>
          <p:cNvSpPr>
            <a:spLocks noGrp="1" noChangeArrowheads="1"/>
          </p:cNvSpPr>
          <p:nvPr>
            <p:ph type="body" idx="1"/>
          </p:nvPr>
        </p:nvSpPr>
        <p:spPr>
          <a:xfrm>
            <a:off x="931475" y="4415791"/>
            <a:ext cx="5147451" cy="4183380"/>
          </a:xfrm>
          <a:noFill/>
        </p:spPr>
        <p:txBody>
          <a:bodyPr lIns="94779" tIns="47390" rIns="94779" bIns="47390"/>
          <a:lstStyle/>
          <a:p>
            <a:pPr eaLnBrk="1" hangingPunct="1"/>
            <a:endParaRPr lang="en-US" sz="1400" dirty="0">
              <a:solidFill>
                <a:srgbClr val="88888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When paper-testing</a:t>
            </a:r>
            <a:r>
              <a:rPr lang="en-US" sz="1400" baseline="0" dirty="0" smtClean="0"/>
              <a:t> </a:t>
            </a:r>
            <a:r>
              <a:rPr lang="en-US" sz="1400" dirty="0" smtClean="0"/>
              <a:t>different levels at the same time, start with the highest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For example, hand out booklets for students taking the D Level, go over practice items and then have them start.  Then do the same with each level.</a:t>
            </a:r>
          </a:p>
        </p:txBody>
      </p:sp>
    </p:spTree>
    <p:extLst>
      <p:ext uri="{BB962C8B-B14F-4D97-AF65-F5344CB8AC3E}">
        <p14:creationId xmlns:p14="http://schemas.microsoft.com/office/powerpoint/2010/main" val="3493783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defTabSz="931774" eaLnBrk="1" hangingPunct="1">
              <a:defRPr/>
            </a:pPr>
            <a:fld id="{D3B0764A-22CA-438A-870C-CDB902A3D2BB}" type="slidenum">
              <a:rPr lang="en-US">
                <a:solidFill>
                  <a:srgbClr val="000000"/>
                </a:solidFill>
                <a:latin typeface="Arial" pitchFamily="34" charset="0"/>
              </a:rPr>
              <a:pPr defTabSz="931774" eaLnBrk="1" hangingPunct="1">
                <a:defRPr/>
              </a:pPr>
              <a:t>51</a:t>
            </a:fld>
            <a:endParaRPr lang="en-US">
              <a:solidFill>
                <a:srgbClr val="000000"/>
              </a:solidFill>
              <a:latin typeface="Arial" pitchFamily="34" charset="0"/>
            </a:endParaRPr>
          </a:p>
        </p:txBody>
      </p:sp>
      <p:sp>
        <p:nvSpPr>
          <p:cNvPr id="120835"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r" defTabSz="931774" eaLnBrk="1" hangingPunct="1">
              <a:defRPr/>
            </a:pPr>
            <a:fld id="{7A7441DC-9B78-47EA-A909-CCDB7E1D9784}" type="slidenum">
              <a:rPr lang="en-US" sz="1200">
                <a:solidFill>
                  <a:srgbClr val="000000"/>
                </a:solidFill>
                <a:latin typeface="Arial" pitchFamily="34" charset="0"/>
              </a:rPr>
              <a:pPr algn="r" defTabSz="931774" eaLnBrk="1" hangingPunct="1">
                <a:defRPr/>
              </a:pPr>
              <a:t>51</a:t>
            </a:fld>
            <a:endParaRPr lang="en-US" sz="1200">
              <a:solidFill>
                <a:srgbClr val="000000"/>
              </a:solidFill>
              <a:latin typeface="Arial" pitchFamily="34" charset="0"/>
            </a:endParaRPr>
          </a:p>
        </p:txBody>
      </p:sp>
      <p:sp>
        <p:nvSpPr>
          <p:cNvPr id="120836" name="Rectangle 2"/>
          <p:cNvSpPr>
            <a:spLocks noGrp="1" noRot="1" noChangeAspect="1" noChangeArrowheads="1" noTextEdit="1"/>
          </p:cNvSpPr>
          <p:nvPr>
            <p:ph type="sldImg"/>
          </p:nvPr>
        </p:nvSpPr>
        <p:spPr>
          <a:xfrm>
            <a:off x="1181100" y="698500"/>
            <a:ext cx="4649788" cy="3486150"/>
          </a:xfrm>
          <a:ln/>
        </p:spPr>
      </p:sp>
      <p:sp>
        <p:nvSpPr>
          <p:cNvPr id="120837" name="Rectangle 3"/>
          <p:cNvSpPr>
            <a:spLocks noGrp="1" noChangeArrowheads="1"/>
          </p:cNvSpPr>
          <p:nvPr>
            <p:ph type="body" idx="1"/>
          </p:nvPr>
        </p:nvSpPr>
        <p:spPr>
          <a:xfrm>
            <a:off x="934720" y="4415791"/>
            <a:ext cx="5140960" cy="4181767"/>
          </a:xfrm>
          <a:noFill/>
        </p:spPr>
        <p:txBody>
          <a:bodyPr lIns="93151" tIns="46576" rIns="93151" bIns="46576"/>
          <a:lstStyle/>
          <a:p>
            <a:pPr eaLnBrk="1" hangingPunct="1"/>
            <a:endParaRPr lang="en-US" baseline="0" dirty="0" smtClean="0"/>
          </a:p>
        </p:txBody>
      </p:sp>
    </p:spTree>
    <p:extLst>
      <p:ext uri="{BB962C8B-B14F-4D97-AF65-F5344CB8AC3E}">
        <p14:creationId xmlns:p14="http://schemas.microsoft.com/office/powerpoint/2010/main" val="1224862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defTabSz="931774">
              <a:defRPr/>
            </a:pPr>
            <a:fld id="{0A3B01A1-8B36-4785-9CC1-4F4162AD1543}" type="slidenum">
              <a:rPr lang="en-US">
                <a:solidFill>
                  <a:prstClr val="black"/>
                </a:solidFill>
                <a:latin typeface="Arial" pitchFamily="34" charset="0"/>
              </a:rPr>
              <a:pPr defTabSz="931774">
                <a:defRPr/>
              </a:pPr>
              <a:t>52</a:t>
            </a:fld>
            <a:endParaRPr lang="en-US">
              <a:solidFill>
                <a:prstClr val="black"/>
              </a:solidFill>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cs typeface="Arial" charset="0"/>
            </a:endParaRPr>
          </a:p>
        </p:txBody>
      </p:sp>
      <p:sp>
        <p:nvSpPr>
          <p:cNvPr id="5" name="Footer Placeholder 4"/>
          <p:cNvSpPr>
            <a:spLocks noGrp="1"/>
          </p:cNvSpPr>
          <p:nvPr>
            <p:ph type="ftr" sz="quarter" idx="4"/>
          </p:nvPr>
        </p:nvSpPr>
        <p:spPr/>
        <p:txBody>
          <a:bodyPr/>
          <a:lstStyle/>
          <a:p>
            <a:pPr defTabSz="931774">
              <a:defRPr/>
            </a:pPr>
            <a:r>
              <a:rPr lang="en-US">
                <a:solidFill>
                  <a:prstClr val="black"/>
                </a:solidFill>
                <a:latin typeface="Calibri"/>
              </a:rPr>
              <a:t>CASAS 2010</a:t>
            </a:r>
          </a:p>
        </p:txBody>
      </p:sp>
    </p:spTree>
    <p:extLst>
      <p:ext uri="{BB962C8B-B14F-4D97-AF65-F5344CB8AC3E}">
        <p14:creationId xmlns:p14="http://schemas.microsoft.com/office/powerpoint/2010/main" val="35983744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isn’t necessary</a:t>
            </a:r>
            <a:r>
              <a:rPr lang="en-US" baseline="0" dirty="0" smtClean="0"/>
              <a:t> for agencies to use these charts if they use eTests or TOPSpro Enterprise  because the software automatically determines the raw and scale scores. It is important that test administrators know how the scores are calculated.</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53</a:t>
            </a:fld>
            <a:endParaRPr lang="en-US">
              <a:solidFill>
                <a:prstClr val="black"/>
              </a:solidFill>
              <a:latin typeface="Calibri"/>
            </a:endParaRPr>
          </a:p>
        </p:txBody>
      </p:sp>
    </p:spTree>
    <p:extLst>
      <p:ext uri="{BB962C8B-B14F-4D97-AF65-F5344CB8AC3E}">
        <p14:creationId xmlns:p14="http://schemas.microsoft.com/office/powerpoint/2010/main" val="1842888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186 score has the same meaning across test levels.  </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54</a:t>
            </a:fld>
            <a:endParaRPr lang="en-US">
              <a:solidFill>
                <a:prstClr val="black"/>
              </a:solidFill>
              <a:latin typeface="Calibri"/>
            </a:endParaRPr>
          </a:p>
        </p:txBody>
      </p:sp>
    </p:spTree>
    <p:extLst>
      <p:ext uri="{BB962C8B-B14F-4D97-AF65-F5344CB8AC3E}">
        <p14:creationId xmlns:p14="http://schemas.microsoft.com/office/powerpoint/2010/main" val="339937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Each test modality (e.g., reading, listening) measures the ability of a student for the skill tested.</a:t>
            </a:r>
            <a:r>
              <a:rPr lang="en-US" baseline="0" dirty="0" smtClean="0"/>
              <a:t> You should not assume student’s writing and speaking skills are the same as their reading skills. </a:t>
            </a:r>
          </a:p>
          <a:p>
            <a:r>
              <a:rPr lang="en-US" dirty="0" smtClean="0"/>
              <a:t> </a:t>
            </a:r>
          </a:p>
          <a:p>
            <a:r>
              <a:rPr lang="en-US" dirty="0" smtClean="0"/>
              <a:t>CASAS scores from more than one modality should</a:t>
            </a:r>
            <a:r>
              <a:rPr lang="en-US" baseline="0" dirty="0" smtClean="0"/>
              <a:t> not </a:t>
            </a:r>
            <a:r>
              <a:rPr lang="en-US" dirty="0" smtClean="0"/>
              <a:t>be averaged.</a:t>
            </a:r>
            <a:r>
              <a:rPr lang="en-US" baseline="0" dirty="0" smtClean="0"/>
              <a:t>  </a:t>
            </a:r>
          </a:p>
          <a:p>
            <a:r>
              <a:rPr lang="en-US" baseline="0" dirty="0" smtClean="0"/>
              <a:t>Testing reading skills?  Only the reading descriptors apply.</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55</a:t>
            </a:fld>
            <a:endParaRPr lang="en-US">
              <a:solidFill>
                <a:prstClr val="black"/>
              </a:solidFill>
              <a:latin typeface="Calibri"/>
            </a:endParaRPr>
          </a:p>
        </p:txBody>
      </p:sp>
    </p:spTree>
    <p:extLst>
      <p:ext uri="{BB962C8B-B14F-4D97-AF65-F5344CB8AC3E}">
        <p14:creationId xmlns:p14="http://schemas.microsoft.com/office/powerpoint/2010/main" val="26026799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56</a:t>
            </a:fld>
            <a:endParaRPr lang="en-US"/>
          </a:p>
        </p:txBody>
      </p:sp>
    </p:spTree>
    <p:extLst>
      <p:ext uri="{BB962C8B-B14F-4D97-AF65-F5344CB8AC3E}">
        <p14:creationId xmlns:p14="http://schemas.microsoft.com/office/powerpoint/2010/main" val="812669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Agency</a:t>
            </a:r>
            <a:r>
              <a:rPr lang="en-US" baseline="0" dirty="0" smtClean="0"/>
              <a:t> testing information is reported to the federal government – Office of Vocational, Adult, and Training Education (OCTAE) via the state education office.  This is the agency that grants the WIOA funding to each state. States report how many students are placed at each level and how many students complete an EFL (Educational Functioning Level) in OCTAE’s National Reporting System (NRS). CASAS scale score ranges are aligned to the NRS EFLs.</a:t>
            </a:r>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57</a:t>
            </a:fld>
            <a:endParaRPr lang="en-US">
              <a:solidFill>
                <a:prstClr val="black"/>
              </a:solidFill>
              <a:latin typeface="Calibri"/>
            </a:endParaRPr>
          </a:p>
        </p:txBody>
      </p:sp>
    </p:spTree>
    <p:extLst>
      <p:ext uri="{BB962C8B-B14F-4D97-AF65-F5344CB8AC3E}">
        <p14:creationId xmlns:p14="http://schemas.microsoft.com/office/powerpoint/2010/main" val="13560296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It’s important that we know the definition of “Basic Skills Deficient” as we work with our other WIOA partners, including Title I agencies.</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58</a:t>
            </a:fld>
            <a:endParaRPr lang="en-US">
              <a:solidFill>
                <a:prstClr val="black"/>
              </a:solidFill>
              <a:latin typeface="Calibri"/>
            </a:endParaRPr>
          </a:p>
        </p:txBody>
      </p:sp>
    </p:spTree>
    <p:extLst>
      <p:ext uri="{BB962C8B-B14F-4D97-AF65-F5344CB8AC3E}">
        <p14:creationId xmlns:p14="http://schemas.microsoft.com/office/powerpoint/2010/main" val="1151494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Refe</a:t>
            </a:r>
            <a:r>
              <a:rPr lang="en-US" baseline="0" dirty="0" smtClean="0"/>
              <a:t>r to page 5 in the Activity Packet</a:t>
            </a:r>
            <a:endParaRPr lang="en-US" dirty="0" smtClean="0"/>
          </a:p>
          <a:p>
            <a:pPr defTabSz="931774">
              <a:defRPr/>
            </a:pPr>
            <a:r>
              <a:rPr lang="en-US" dirty="0" smtClean="0"/>
              <a:t>If a student takes two pretests</a:t>
            </a:r>
            <a:r>
              <a:rPr lang="en-US" baseline="0" dirty="0" smtClean="0"/>
              <a:t> in different skill areas (e.g., reading and math),</a:t>
            </a:r>
            <a:r>
              <a:rPr lang="en-US" dirty="0" smtClean="0"/>
              <a:t> CASAS generally recommends placing</a:t>
            </a:r>
            <a:r>
              <a:rPr lang="en-US" baseline="0" dirty="0" smtClean="0"/>
              <a:t> the student in a class based on the lower test score.</a:t>
            </a:r>
          </a:p>
          <a:p>
            <a:pPr defTabSz="931774">
              <a:defRPr/>
            </a:pPr>
            <a:endParaRPr lang="en-US" baseline="0" dirty="0" smtClean="0"/>
          </a:p>
          <a:p>
            <a:pPr defTabSz="931774">
              <a:defRPr/>
            </a:pPr>
            <a:r>
              <a:rPr lang="en-US" b="1" baseline="0" dirty="0" smtClean="0"/>
              <a:t>ANSWERS</a:t>
            </a:r>
            <a:endParaRPr lang="en-US" b="1" dirty="0" smtClean="0"/>
          </a:p>
          <a:p>
            <a:pPr lvl="1"/>
            <a:r>
              <a:rPr lang="en-US" dirty="0" smtClean="0"/>
              <a:t>What was his scale score? </a:t>
            </a:r>
            <a:r>
              <a:rPr lang="en-US" b="1" dirty="0" smtClean="0"/>
              <a:t>196</a:t>
            </a:r>
          </a:p>
          <a:p>
            <a:pPr lvl="1"/>
            <a:endParaRPr lang="en-US" b="1" dirty="0" smtClean="0"/>
          </a:p>
          <a:p>
            <a:pPr lvl="1"/>
            <a:r>
              <a:rPr lang="en-US" dirty="0" smtClean="0"/>
              <a:t>Using the Skill Level Descriptors, what can Manuel do?</a:t>
            </a:r>
          </a:p>
          <a:p>
            <a:pPr lvl="2"/>
            <a:r>
              <a:rPr lang="en-US" b="1" dirty="0" smtClean="0"/>
              <a:t>High Beginning ELL. Reading: Reads letters and numbers and a limited number of basic sight words and simple phrases related to immediate needs. Can handle routine entry-level jobs that involve only the most basic written communication in English and in which all tasks can be demonstrated. (SPL 3)</a:t>
            </a:r>
          </a:p>
          <a:p>
            <a:pPr lvl="1"/>
            <a:endParaRPr lang="en-US" dirty="0" smtClean="0"/>
          </a:p>
          <a:p>
            <a:pPr lvl="1"/>
            <a:r>
              <a:rPr lang="en-US" dirty="0" smtClean="0"/>
              <a:t>What level class should he be placed in using the WIOA CASAS Levels? </a:t>
            </a:r>
            <a:r>
              <a:rPr lang="en-US" b="1" dirty="0" smtClean="0"/>
              <a:t>High Beginning ESL</a:t>
            </a:r>
          </a:p>
          <a:p>
            <a:pPr lvl="1"/>
            <a:endParaRPr lang="en-US" b="1" dirty="0" smtClean="0"/>
          </a:p>
          <a:p>
            <a:pPr lvl="1"/>
            <a:r>
              <a:rPr lang="en-US" dirty="0" smtClean="0"/>
              <a:t>If Manuel took both Reading and Listening tests, how would you place him? </a:t>
            </a:r>
            <a:r>
              <a:rPr lang="en-US" b="1" dirty="0" smtClean="0"/>
              <a:t>CASAS recommends</a:t>
            </a:r>
            <a:r>
              <a:rPr lang="en-US" b="1" baseline="0" dirty="0" smtClean="0"/>
              <a:t> placing on lower test score</a:t>
            </a:r>
            <a:endParaRPr lang="en-US" b="1" dirty="0" smtClean="0"/>
          </a:p>
          <a:p>
            <a:pPr defTabSz="931774">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59</a:t>
            </a:fld>
            <a:endParaRPr lang="en-US"/>
          </a:p>
        </p:txBody>
      </p:sp>
    </p:spTree>
    <p:extLst>
      <p:ext uri="{BB962C8B-B14F-4D97-AF65-F5344CB8AC3E}">
        <p14:creationId xmlns:p14="http://schemas.microsoft.com/office/powerpoint/2010/main" val="380884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pPr defTabSz="931664">
              <a:defRPr/>
            </a:pPr>
            <a:r>
              <a:rPr lang="en-US" b="1" dirty="0" smtClean="0"/>
              <a:t>PRESENTER/TRAINER NOTES:</a:t>
            </a:r>
          </a:p>
          <a:p>
            <a:pPr marL="232916" indent="-232916">
              <a:buFont typeface="+mj-lt"/>
              <a:buAutoNum type="arabicPeriod"/>
            </a:pPr>
            <a:r>
              <a:rPr lang="en-US" dirty="0" smtClean="0"/>
              <a:t>Began in 1980 as a partnership of the </a:t>
            </a:r>
            <a:r>
              <a:rPr lang="en-US" b="1" dirty="0" smtClean="0"/>
              <a:t>California Department of Education </a:t>
            </a:r>
            <a:r>
              <a:rPr lang="en-US" dirty="0" smtClean="0"/>
              <a:t>and a consortium of local adult education agencies.</a:t>
            </a:r>
          </a:p>
          <a:p>
            <a:pPr marL="232916" indent="-232916">
              <a:buFont typeface="+mj-lt"/>
              <a:buAutoNum type="arabicPeriod"/>
            </a:pPr>
            <a:r>
              <a:rPr lang="en-US" dirty="0" smtClean="0"/>
              <a:t>Has expanded to a nationwide, field-based consortium since 1985.</a:t>
            </a:r>
          </a:p>
          <a:p>
            <a:pPr marL="232916" indent="-232916">
              <a:buFont typeface="+mj-lt"/>
              <a:buAutoNum type="arabicPeriod"/>
            </a:pPr>
            <a:r>
              <a:rPr lang="en-US" dirty="0" smtClean="0"/>
              <a:t>Assessments used in 30+ states,  Singapore, and the Pacific Rim.</a:t>
            </a:r>
          </a:p>
          <a:p>
            <a:pPr marL="232916" indent="-232916">
              <a:buFont typeface="+mj-lt"/>
              <a:buAutoNum type="arabicPeriod"/>
            </a:pPr>
            <a:r>
              <a:rPr lang="en-US" dirty="0" smtClean="0"/>
              <a:t>Provides research, assessment, accountability,</a:t>
            </a:r>
            <a:r>
              <a:rPr lang="en-US" baseline="0" dirty="0" smtClean="0"/>
              <a:t> </a:t>
            </a:r>
            <a:r>
              <a:rPr lang="en-US" dirty="0" smtClean="0"/>
              <a:t>program evaluation, and data services.</a:t>
            </a:r>
          </a:p>
          <a:p>
            <a:pPr marL="232916" indent="-232916">
              <a:buFont typeface="+mj-lt"/>
              <a:buAutoNum type="arabicPeriod"/>
            </a:pPr>
            <a:r>
              <a:rPr lang="en-US" dirty="0" smtClean="0"/>
              <a:t>The CASAS key components are assessment, instruction, curriculum, with the outcome of accountability.</a:t>
            </a:r>
            <a:r>
              <a:rPr lang="en-US" baseline="0" dirty="0" smtClean="0"/>
              <a:t> </a:t>
            </a:r>
          </a:p>
          <a:p>
            <a:pPr marL="232916" indent="-232916">
              <a:buFont typeface="+mj-lt"/>
              <a:buAutoNum type="arabicPeriod"/>
            </a:pPr>
            <a:r>
              <a:rPr lang="en-US" baseline="0" dirty="0" smtClean="0"/>
              <a:t>We will cover the key components in more detail throughout the training. </a:t>
            </a:r>
          </a:p>
          <a:p>
            <a:pPr marL="232916" indent="-232916">
              <a:buFont typeface="+mj-lt"/>
              <a:buAutoNum type="arabicPeriod"/>
            </a:pPr>
            <a:endParaRPr lang="en-US" baseline="0" dirty="0" smtClean="0"/>
          </a:p>
        </p:txBody>
      </p:sp>
      <p:sp>
        <p:nvSpPr>
          <p:cNvPr id="5" name="Slide Number Placeholder 4"/>
          <p:cNvSpPr>
            <a:spLocks noGrp="1"/>
          </p:cNvSpPr>
          <p:nvPr>
            <p:ph type="sldNum" sz="quarter" idx="11"/>
          </p:nvPr>
        </p:nvSpPr>
        <p:spPr/>
        <p:txBody>
          <a:bodyPr/>
          <a:lstStyle/>
          <a:p>
            <a:pPr>
              <a:defRPr/>
            </a:pPr>
            <a:fld id="{F3E3BAC3-97E6-419E-96CF-0866AD467872}" type="slidenum">
              <a:rPr lang="en-US" smtClean="0"/>
              <a:pPr>
                <a:defRPr/>
              </a:pPr>
              <a:t>6</a:t>
            </a:fld>
            <a:endParaRPr lang="en-US" dirty="0"/>
          </a:p>
        </p:txBody>
      </p:sp>
      <p:sp>
        <p:nvSpPr>
          <p:cNvPr id="6" name="Header Placeholder 5"/>
          <p:cNvSpPr>
            <a:spLocks noGrp="1"/>
          </p:cNvSpPr>
          <p:nvPr>
            <p:ph type="hdr" sz="quarter" idx="12"/>
          </p:nvPr>
        </p:nvSpPr>
        <p:spPr/>
        <p:txBody>
          <a:bodyPr/>
          <a:lstStyle/>
          <a:p>
            <a:pPr>
              <a:defRPr/>
            </a:pPr>
            <a:r>
              <a:rPr lang="en-US" smtClean="0"/>
              <a:t>CASAS Implementation Training</a:t>
            </a:r>
            <a:endParaRPr lang="en-US" dirty="0"/>
          </a:p>
        </p:txBody>
      </p:sp>
      <p:sp>
        <p:nvSpPr>
          <p:cNvPr id="4" name="Footer Placeholder 3"/>
          <p:cNvSpPr>
            <a:spLocks noGrp="1"/>
          </p:cNvSpPr>
          <p:nvPr>
            <p:ph type="ftr" sz="quarter" idx="13"/>
          </p:nvPr>
        </p:nvSpPr>
        <p:spPr/>
        <p:txBody>
          <a:bodyPr/>
          <a:lstStyle/>
          <a:p>
            <a:pPr>
              <a:defRPr/>
            </a:pPr>
            <a:r>
              <a:rPr lang="en-US" sz="1100">
                <a:latin typeface="Trebuchet MS" pitchFamily="34" charset="0"/>
              </a:rPr>
              <a:t>© 2014 CASAS. All rights reserved.</a:t>
            </a:r>
            <a:endParaRPr lang="en-US" sz="1100" dirty="0">
              <a:solidFill>
                <a:schemeClr val="bg1"/>
              </a:solidFill>
              <a:latin typeface="Trebuchet MS" pitchFamily="34" charset="0"/>
            </a:endParaRPr>
          </a:p>
        </p:txBody>
      </p:sp>
      <p:sp>
        <p:nvSpPr>
          <p:cNvPr id="7" name="Date Placeholder 6"/>
          <p:cNvSpPr>
            <a:spLocks noGrp="1"/>
          </p:cNvSpPr>
          <p:nvPr>
            <p:ph type="dt" idx="14"/>
          </p:nvPr>
        </p:nvSpPr>
        <p:spPr/>
        <p:txBody>
          <a:bodyPr/>
          <a:lstStyle/>
          <a:p>
            <a:pPr>
              <a:defRPr/>
            </a:pPr>
            <a:r>
              <a:rPr lang="en-US" smtClean="0"/>
              <a:t>2014-15</a:t>
            </a:r>
            <a:endParaRPr lang="en-US" dirty="0"/>
          </a:p>
        </p:txBody>
      </p:sp>
    </p:spTree>
    <p:extLst>
      <p:ext uri="{BB962C8B-B14F-4D97-AF65-F5344CB8AC3E}">
        <p14:creationId xmlns:p14="http://schemas.microsoft.com/office/powerpoint/2010/main" val="2039750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60</a:t>
            </a:fld>
            <a:endParaRPr lang="en-US"/>
          </a:p>
        </p:txBody>
      </p:sp>
    </p:spTree>
    <p:extLst>
      <p:ext uri="{BB962C8B-B14F-4D97-AF65-F5344CB8AC3E}">
        <p14:creationId xmlns:p14="http://schemas.microsoft.com/office/powerpoint/2010/main" val="2186036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 soon do teachers receive testing reports at your agency?</a:t>
            </a:r>
          </a:p>
          <a:p>
            <a:r>
              <a:rPr lang="en-US" dirty="0" smtClean="0"/>
              <a:t>	</a:t>
            </a:r>
          </a:p>
          <a:p>
            <a:r>
              <a:rPr lang="en-US" dirty="0" smtClean="0"/>
              <a:t>Discuss.</a:t>
            </a:r>
            <a:r>
              <a:rPr lang="en-US" baseline="0" dirty="0" smtClean="0"/>
              <a:t>  If teachers don’t get reports, why?  Is it because teachers don’t ask for them?  Do they know about reports?  </a:t>
            </a:r>
          </a:p>
          <a:p>
            <a:endParaRPr lang="en-US" baseline="0" dirty="0" smtClean="0"/>
          </a:p>
          <a:p>
            <a:r>
              <a:rPr lang="en-US" baseline="0" dirty="0" smtClean="0"/>
              <a:t>Ideally, reports should be sent to teachers by a week or two after testing.  The next slides will go over a few key reports.  </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61</a:t>
            </a:fld>
            <a:endParaRPr lang="en-US"/>
          </a:p>
        </p:txBody>
      </p:sp>
    </p:spTree>
    <p:extLst>
      <p:ext uri="{BB962C8B-B14F-4D97-AF65-F5344CB8AC3E}">
        <p14:creationId xmlns:p14="http://schemas.microsoft.com/office/powerpoint/2010/main" val="403314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defTabSz="931774" eaLnBrk="1" hangingPunct="1">
              <a:defRPr/>
            </a:pPr>
            <a:fld id="{E0D87544-0C26-4519-9FA3-5CD570B590DE}" type="slidenum">
              <a:rPr lang="en-US">
                <a:solidFill>
                  <a:prstClr val="black"/>
                </a:solidFill>
                <a:latin typeface="Arial" pitchFamily="34" charset="0"/>
              </a:rPr>
              <a:pPr defTabSz="931774" eaLnBrk="1" hangingPunct="1">
                <a:defRPr/>
              </a:pPr>
              <a:t>62</a:t>
            </a:fld>
            <a:endParaRPr lang="en-US">
              <a:solidFill>
                <a:prstClr val="black"/>
              </a:solidFill>
              <a:latin typeface="Arial" pitchFamily="34" charset="0"/>
            </a:endParaRPr>
          </a:p>
        </p:txBody>
      </p:sp>
      <p:sp>
        <p:nvSpPr>
          <p:cNvPr id="116739" name="Rectangle 2"/>
          <p:cNvSpPr>
            <a:spLocks noGrp="1" noRot="1" noChangeAspect="1" noChangeArrowheads="1" noTextEdit="1"/>
          </p:cNvSpPr>
          <p:nvPr>
            <p:ph type="sldImg"/>
          </p:nvPr>
        </p:nvSpPr>
        <p:spPr>
          <a:xfrm>
            <a:off x="1301750" y="915988"/>
            <a:ext cx="4632325" cy="3473450"/>
          </a:xfrm>
          <a:ln/>
        </p:spPr>
      </p:sp>
      <p:sp>
        <p:nvSpPr>
          <p:cNvPr id="116740" name="Rectangle 3"/>
          <p:cNvSpPr>
            <a:spLocks noGrp="1" noChangeArrowheads="1"/>
          </p:cNvSpPr>
          <p:nvPr>
            <p:ph type="body" idx="1"/>
          </p:nvPr>
        </p:nvSpPr>
        <p:spPr>
          <a:xfrm>
            <a:off x="931475" y="4415790"/>
            <a:ext cx="5147451" cy="4184994"/>
          </a:xfrm>
          <a:noFill/>
        </p:spPr>
        <p:txBody>
          <a:bodyPr lIns="90817" tIns="45409" rIns="90817" bIns="45409"/>
          <a:lstStyle/>
          <a:p>
            <a:pPr marL="232921" marR="0" lvl="0" indent="-232921" algn="l" defTabSz="914400" rtl="0" eaLnBrk="1" fontAlgn="auto" latinLnBrk="0" hangingPunct="1">
              <a:lnSpc>
                <a:spcPct val="100000"/>
              </a:lnSpc>
              <a:spcBef>
                <a:spcPts val="0"/>
              </a:spcBef>
              <a:spcAft>
                <a:spcPts val="0"/>
              </a:spcAft>
              <a:buClrTx/>
              <a:buSzTx/>
              <a:buFontTx/>
              <a:buNone/>
              <a:tabLst/>
              <a:defRPr/>
            </a:pPr>
            <a:r>
              <a:rPr lang="en-US" b="1" dirty="0" smtClean="0"/>
              <a:t>Refer to page</a:t>
            </a:r>
            <a:r>
              <a:rPr lang="en-US" b="1" baseline="0" dirty="0" smtClean="0"/>
              <a:t> 6 &amp; 7 in Activity packet.</a:t>
            </a:r>
            <a:endParaRPr lang="en-US" b="1" dirty="0" smtClean="0"/>
          </a:p>
          <a:p>
            <a:pPr marL="232921" indent="-232921"/>
            <a:r>
              <a:rPr lang="en-US" dirty="0" smtClean="0"/>
              <a:t>Look at some more things on this report. Ask the group:</a:t>
            </a:r>
          </a:p>
          <a:p>
            <a:pPr marL="698763" lvl="1" indent="-232921">
              <a:buFont typeface="Arial" panose="020B0604020202020204" pitchFamily="34" charset="0"/>
              <a:buChar char="•"/>
            </a:pPr>
            <a:r>
              <a:rPr lang="en-US" dirty="0" smtClean="0"/>
              <a:t>What date was this report printed?    (</a:t>
            </a:r>
            <a:r>
              <a:rPr lang="en-US" b="1" dirty="0" smtClean="0"/>
              <a:t>08/17/2017</a:t>
            </a:r>
            <a:r>
              <a:rPr lang="en-US" dirty="0" smtClean="0"/>
              <a:t>)</a:t>
            </a:r>
          </a:p>
          <a:p>
            <a:pPr marL="698763" lvl="1" indent="-232921">
              <a:buFont typeface="Arial" panose="020B0604020202020204" pitchFamily="34" charset="0"/>
              <a:buChar char="•"/>
            </a:pPr>
            <a:r>
              <a:rPr lang="en-US" dirty="0" smtClean="0"/>
              <a:t>Which class is this report for? </a:t>
            </a:r>
            <a:r>
              <a:rPr lang="en-US" b="1" dirty="0" smtClean="0"/>
              <a:t>( 110</a:t>
            </a:r>
            <a:r>
              <a:rPr lang="en-US" b="1" baseline="0" dirty="0" smtClean="0"/>
              <a:t> – Low Intermediate ESL)</a:t>
            </a:r>
            <a:endParaRPr lang="en-US" b="1" dirty="0" smtClean="0"/>
          </a:p>
          <a:p>
            <a:pPr marL="698763" lvl="1" indent="-232921">
              <a:buFont typeface="Arial" panose="020B0604020202020204" pitchFamily="34" charset="0"/>
              <a:buChar char="•"/>
            </a:pPr>
            <a:r>
              <a:rPr lang="en-US" dirty="0" smtClean="0"/>
              <a:t>What test form is covered in this report?  </a:t>
            </a:r>
            <a:r>
              <a:rPr lang="en-US" b="1" dirty="0" smtClean="0"/>
              <a:t>(82RX) (If students in your class took different test forms, there will be a page printed for each form.)</a:t>
            </a:r>
          </a:p>
          <a:p>
            <a:pPr marL="698763" lvl="1" indent="-232921">
              <a:buFont typeface="Arial" panose="020B0604020202020204" pitchFamily="34" charset="0"/>
              <a:buChar char="•"/>
            </a:pPr>
            <a:r>
              <a:rPr lang="en-US" dirty="0" smtClean="0"/>
              <a:t>How many tests are represented in this report?  </a:t>
            </a:r>
            <a:r>
              <a:rPr lang="en-US" b="1" dirty="0" smtClean="0"/>
              <a:t>(28)</a:t>
            </a:r>
          </a:p>
          <a:p>
            <a:pPr marL="698763" lvl="1" indent="-232921">
              <a:buFont typeface="Arial" panose="020B0604020202020204" pitchFamily="34" charset="0"/>
              <a:buChar char="•"/>
            </a:pPr>
            <a:r>
              <a:rPr lang="en-US" dirty="0" smtClean="0"/>
              <a:t>How many students took Form 83R? </a:t>
            </a:r>
            <a:r>
              <a:rPr lang="en-US" b="1" dirty="0" smtClean="0"/>
              <a:t>(26)</a:t>
            </a:r>
          </a:p>
          <a:p>
            <a:pPr marL="698763" lvl="1" indent="-232921">
              <a:buFont typeface="Arial" panose="020B0604020202020204" pitchFamily="34" charset="0"/>
              <a:buChar char="•"/>
            </a:pPr>
            <a:r>
              <a:rPr lang="en-US" dirty="0" smtClean="0"/>
              <a:t>Why don’t these numbers match?  </a:t>
            </a:r>
            <a:r>
              <a:rPr lang="en-US" b="1" dirty="0" smtClean="0"/>
              <a:t>(Two students have been in class long enough to take an 82RX, an 81RX, and then 82RX again.)</a:t>
            </a:r>
          </a:p>
          <a:p>
            <a:pPr marL="232921" indent="-232921"/>
            <a:endParaRPr lang="en-US" dirty="0" smtClean="0"/>
          </a:p>
          <a:p>
            <a:pPr marL="232921" indent="-232921"/>
            <a:endParaRPr lang="en-US" dirty="0" smtClean="0"/>
          </a:p>
        </p:txBody>
      </p:sp>
    </p:spTree>
    <p:extLst>
      <p:ext uri="{BB962C8B-B14F-4D97-AF65-F5344CB8AC3E}">
        <p14:creationId xmlns:p14="http://schemas.microsoft.com/office/powerpoint/2010/main" val="383644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Activity</a:t>
            </a:r>
            <a:r>
              <a:rPr lang="en-US" b="1" baseline="0" dirty="0" smtClean="0"/>
              <a:t> Packet pages 8 &amp; 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ANSWERS</a:t>
            </a:r>
          </a:p>
          <a:p>
            <a:r>
              <a:rPr lang="en-US" dirty="0" smtClean="0"/>
              <a:t>,</a:t>
            </a:r>
          </a:p>
          <a:p>
            <a:pPr marL="628650" lvl="1" indent="-171450">
              <a:buFont typeface="Arial" panose="020B0604020202020204" pitchFamily="34" charset="0"/>
              <a:buChar char="•"/>
            </a:pPr>
            <a:r>
              <a:rPr lang="en-US" dirty="0" smtClean="0"/>
              <a:t>Who is the student?   </a:t>
            </a:r>
            <a:r>
              <a:rPr lang="en-US" b="1" dirty="0" smtClean="0"/>
              <a:t>Manuel Ortiz</a:t>
            </a:r>
          </a:p>
          <a:p>
            <a:pPr marL="628650" lvl="1" indent="-171450">
              <a:buFont typeface="Arial" panose="020B0604020202020204" pitchFamily="34" charset="0"/>
              <a:buChar char="•"/>
            </a:pPr>
            <a:r>
              <a:rPr lang="en-US" dirty="0" smtClean="0"/>
              <a:t>What test did he take?  </a:t>
            </a:r>
            <a:r>
              <a:rPr lang="en-US" b="1" dirty="0" smtClean="0"/>
              <a:t>82RX</a:t>
            </a:r>
          </a:p>
          <a:p>
            <a:pPr marL="628650" lvl="1" indent="-171450">
              <a:buFont typeface="Arial" panose="020B0604020202020204" pitchFamily="34" charset="0"/>
              <a:buChar char="•"/>
            </a:pPr>
            <a:r>
              <a:rPr lang="en-US" dirty="0" smtClean="0"/>
              <a:t>Raw Score?  </a:t>
            </a:r>
            <a:r>
              <a:rPr lang="en-US" b="1" dirty="0" smtClean="0"/>
              <a:t>12</a:t>
            </a:r>
          </a:p>
          <a:p>
            <a:pPr marL="628650" lvl="1" indent="-171450">
              <a:buFont typeface="Arial" panose="020B0604020202020204" pitchFamily="34" charset="0"/>
              <a:buChar char="•"/>
            </a:pPr>
            <a:r>
              <a:rPr lang="en-US" dirty="0" smtClean="0"/>
              <a:t>Scale Score?  </a:t>
            </a:r>
            <a:r>
              <a:rPr lang="en-US" b="1" dirty="0" smtClean="0">
                <a:solidFill>
                  <a:srgbClr val="C00000"/>
                </a:solidFill>
              </a:rPr>
              <a:t>196</a:t>
            </a:r>
          </a:p>
          <a:p>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63</a:t>
            </a:fld>
            <a:endParaRPr lang="en-US"/>
          </a:p>
        </p:txBody>
      </p:sp>
    </p:spTree>
    <p:extLst>
      <p:ext uri="{BB962C8B-B14F-4D97-AF65-F5344CB8AC3E}">
        <p14:creationId xmlns:p14="http://schemas.microsoft.com/office/powerpoint/2010/main" val="19523001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class report has been sorted by combining</a:t>
            </a:r>
            <a:r>
              <a:rPr lang="en-US" baseline="0" dirty="0" smtClean="0"/>
              <a:t> the results of all test items that measure the same competency. For example, </a:t>
            </a:r>
          </a:p>
          <a:p>
            <a:r>
              <a:rPr lang="en-US" baseline="0" dirty="0" smtClean="0"/>
              <a:t>Competency 0.1.4 was assessed 1 time (1x) by 28 students = 28</a:t>
            </a:r>
          </a:p>
          <a:p>
            <a:r>
              <a:rPr lang="en-US" baseline="0" dirty="0" smtClean="0"/>
              <a:t>Competency 4.4.4 was assessed 2 times (2x) by 28 students = 56</a:t>
            </a:r>
          </a:p>
          <a:p>
            <a:r>
              <a:rPr lang="en-US" baseline="0" dirty="0" smtClean="0"/>
              <a:t>Competency 4.4.3 was assessed 3 times (3x) by 28 students = 84 </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64</a:t>
            </a:fld>
            <a:endParaRPr lang="en-US"/>
          </a:p>
        </p:txBody>
      </p:sp>
    </p:spTree>
    <p:extLst>
      <p:ext uri="{BB962C8B-B14F-4D97-AF65-F5344CB8AC3E}">
        <p14:creationId xmlns:p14="http://schemas.microsoft.com/office/powerpoint/2010/main" val="35580051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report was sorted by Items Correct, lowest to highest.</a:t>
            </a:r>
          </a:p>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65</a:t>
            </a:fld>
            <a:endParaRPr lang="en-US"/>
          </a:p>
        </p:txBody>
      </p:sp>
    </p:spTree>
    <p:extLst>
      <p:ext uri="{BB962C8B-B14F-4D97-AF65-F5344CB8AC3E}">
        <p14:creationId xmlns:p14="http://schemas.microsoft.com/office/powerpoint/2010/main" val="2819734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report as the previous page, but in TE Report</a:t>
            </a:r>
            <a:r>
              <a:rPr lang="en-US" baseline="0" dirty="0" smtClean="0"/>
              <a:t> Setup,  the report has been sorted by Task Area</a:t>
            </a:r>
            <a:endParaRPr lang="en-US" dirty="0" smtClean="0"/>
          </a:p>
          <a:p>
            <a:endParaRPr lang="en-US" dirty="0" smtClean="0"/>
          </a:p>
          <a:p>
            <a:r>
              <a:rPr lang="en-US" dirty="0" smtClean="0"/>
              <a:t>Discuss how sorting by Task can be helpful in targeting</a:t>
            </a:r>
            <a:r>
              <a:rPr lang="en-US" baseline="0" dirty="0" smtClean="0"/>
              <a:t> instruction. </a:t>
            </a:r>
          </a:p>
          <a:p>
            <a:r>
              <a:rPr lang="en-US" baseline="0" dirty="0" smtClean="0"/>
              <a:t>Did the class have a lot of difficulty with Task 2?  </a:t>
            </a:r>
          </a:p>
          <a:p>
            <a:r>
              <a:rPr lang="en-US" baseline="0" dirty="0" smtClean="0"/>
              <a:t>Then integrate more activities using Charts, Maps, etc., into your instruction.</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66</a:t>
            </a:fld>
            <a:endParaRPr lang="en-US">
              <a:solidFill>
                <a:prstClr val="black"/>
              </a:solidFill>
              <a:latin typeface="Calibri"/>
            </a:endParaRPr>
          </a:p>
        </p:txBody>
      </p:sp>
    </p:spTree>
    <p:extLst>
      <p:ext uri="{BB962C8B-B14F-4D97-AF65-F5344CB8AC3E}">
        <p14:creationId xmlns:p14="http://schemas.microsoft.com/office/powerpoint/2010/main" val="1101974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a:t>
            </a:r>
            <a:r>
              <a:rPr lang="en-US" baseline="0" dirty="0" smtClean="0"/>
              <a:t> 10 in Activity Packet</a:t>
            </a:r>
          </a:p>
          <a:p>
            <a:endParaRPr lang="en-US" baseline="0" dirty="0" smtClean="0"/>
          </a:p>
          <a:p>
            <a:r>
              <a:rPr lang="en-US" b="1" dirty="0" smtClean="0"/>
              <a:t>Study of the CASAS Relationship to GED® 2014 </a:t>
            </a:r>
            <a:r>
              <a:rPr lang="en-US" dirty="0" smtClean="0"/>
              <a:t>posted at</a:t>
            </a:r>
            <a:r>
              <a:rPr lang="en-US" baseline="0" dirty="0" smtClean="0"/>
              <a:t> www.CASAS.org.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ongoing studies being conducted with HiSET and GED and the new CASAS GOALS reading and math series.</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67</a:t>
            </a:fld>
            <a:endParaRPr lang="en-US">
              <a:solidFill>
                <a:prstClr val="black"/>
              </a:solidFill>
              <a:latin typeface="Calibri"/>
            </a:endParaRPr>
          </a:p>
        </p:txBody>
      </p:sp>
    </p:spTree>
    <p:extLst>
      <p:ext uri="{BB962C8B-B14F-4D97-AF65-F5344CB8AC3E}">
        <p14:creationId xmlns:p14="http://schemas.microsoft.com/office/powerpoint/2010/main" val="12289375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Packet – pages 11 &amp; 12 – </a:t>
            </a:r>
            <a:r>
              <a:rPr lang="en-US" b="1" baseline="0" dirty="0" smtClean="0"/>
              <a:t>CASAS Life and Work Reading Test Series Competency Content</a:t>
            </a:r>
          </a:p>
          <a:p>
            <a:r>
              <a:rPr lang="en-US" baseline="0" dirty="0" smtClean="0"/>
              <a:t>This document tallies all the competencies covered in the Life and Work Reading series. There are similar documents for the other test series posted on the CASAS web site.</a:t>
            </a:r>
          </a:p>
          <a:p>
            <a:endParaRPr lang="en-US" baseline="0" dirty="0" smtClean="0"/>
          </a:p>
          <a:p>
            <a:r>
              <a:rPr lang="en-US" baseline="0" dirty="0" smtClean="0"/>
              <a:t>Programs use this information – along with </a:t>
            </a:r>
            <a:r>
              <a:rPr lang="en-US" baseline="0" smtClean="0"/>
              <a:t>QuickSearch -–  </a:t>
            </a:r>
            <a:r>
              <a:rPr lang="en-US" baseline="0" dirty="0" smtClean="0"/>
              <a:t>while planning their </a:t>
            </a:r>
            <a:r>
              <a:rPr lang="en-US" baseline="0" smtClean="0"/>
              <a:t>curriculum to </a:t>
            </a:r>
            <a:r>
              <a:rPr lang="en-US" baseline="0" dirty="0" smtClean="0"/>
              <a:t>make sure they have instructional materials that covers content in the assessments.</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68</a:t>
            </a:fld>
            <a:endParaRPr lang="en-US"/>
          </a:p>
        </p:txBody>
      </p:sp>
    </p:spTree>
    <p:extLst>
      <p:ext uri="{BB962C8B-B14F-4D97-AF65-F5344CB8AC3E}">
        <p14:creationId xmlns:p14="http://schemas.microsoft.com/office/powerpoint/2010/main" val="22062630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7066" indent="-291179" eaLnBrk="0" hangingPunct="0">
              <a:defRPr>
                <a:solidFill>
                  <a:schemeClr val="tx1"/>
                </a:solidFill>
                <a:latin typeface="Cambria" pitchFamily="18" charset="0"/>
                <a:cs typeface="Arial" pitchFamily="34" charset="0"/>
              </a:defRPr>
            </a:lvl2pPr>
            <a:lvl3pPr marL="1164717" indent="-232943" eaLnBrk="0" hangingPunct="0">
              <a:defRPr>
                <a:solidFill>
                  <a:schemeClr val="tx1"/>
                </a:solidFill>
                <a:latin typeface="Cambria" pitchFamily="18" charset="0"/>
                <a:cs typeface="Arial" pitchFamily="34" charset="0"/>
              </a:defRPr>
            </a:lvl3pPr>
            <a:lvl4pPr marL="1630604" indent="-232943" eaLnBrk="0" hangingPunct="0">
              <a:defRPr>
                <a:solidFill>
                  <a:schemeClr val="tx1"/>
                </a:solidFill>
                <a:latin typeface="Cambria" pitchFamily="18" charset="0"/>
                <a:cs typeface="Arial" pitchFamily="34" charset="0"/>
              </a:defRPr>
            </a:lvl4pPr>
            <a:lvl5pPr marL="2096491" indent="-232943" eaLnBrk="0" hangingPunct="0">
              <a:defRPr>
                <a:solidFill>
                  <a:schemeClr val="tx1"/>
                </a:solidFill>
                <a:latin typeface="Cambria" pitchFamily="18" charset="0"/>
                <a:cs typeface="Arial" pitchFamily="34" charset="0"/>
              </a:defRPr>
            </a:lvl5pPr>
            <a:lvl6pPr marL="2562377" indent="-232943" eaLnBrk="0" fontAlgn="base" hangingPunct="0">
              <a:spcBef>
                <a:spcPct val="0"/>
              </a:spcBef>
              <a:spcAft>
                <a:spcPct val="0"/>
              </a:spcAft>
              <a:defRPr>
                <a:solidFill>
                  <a:schemeClr val="tx1"/>
                </a:solidFill>
                <a:latin typeface="Cambria" pitchFamily="18" charset="0"/>
                <a:cs typeface="Arial" pitchFamily="34" charset="0"/>
              </a:defRPr>
            </a:lvl6pPr>
            <a:lvl7pPr marL="3028264" indent="-232943" eaLnBrk="0" fontAlgn="base" hangingPunct="0">
              <a:spcBef>
                <a:spcPct val="0"/>
              </a:spcBef>
              <a:spcAft>
                <a:spcPct val="0"/>
              </a:spcAft>
              <a:defRPr>
                <a:solidFill>
                  <a:schemeClr val="tx1"/>
                </a:solidFill>
                <a:latin typeface="Cambria" pitchFamily="18" charset="0"/>
                <a:cs typeface="Arial" pitchFamily="34" charset="0"/>
              </a:defRPr>
            </a:lvl7pPr>
            <a:lvl8pPr marL="3494151" indent="-232943" eaLnBrk="0" fontAlgn="base" hangingPunct="0">
              <a:spcBef>
                <a:spcPct val="0"/>
              </a:spcBef>
              <a:spcAft>
                <a:spcPct val="0"/>
              </a:spcAft>
              <a:defRPr>
                <a:solidFill>
                  <a:schemeClr val="tx1"/>
                </a:solidFill>
                <a:latin typeface="Cambria" pitchFamily="18" charset="0"/>
                <a:cs typeface="Arial" pitchFamily="34" charset="0"/>
              </a:defRPr>
            </a:lvl8pPr>
            <a:lvl9pPr marL="3960038" indent="-232943"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609EF33A-B078-4083-BAC1-7BBF08838629}" type="slidenum">
              <a:rPr lang="en-US" smtClean="0">
                <a:latin typeface="Arial" pitchFamily="34" charset="0"/>
              </a:rPr>
              <a:pPr eaLnBrk="1" hangingPunct="1"/>
              <a:t>69</a:t>
            </a:fld>
            <a:endParaRPr lang="en-US" smtClean="0">
              <a:latin typeface="Arial" pitchFamily="34" charset="0"/>
            </a:endParaRPr>
          </a:p>
        </p:txBody>
      </p:sp>
      <p:sp>
        <p:nvSpPr>
          <p:cNvPr id="124931" name="Rectangle 2"/>
          <p:cNvSpPr>
            <a:spLocks noGrp="1" noRot="1" noChangeAspect="1" noChangeArrowheads="1" noTextEdit="1"/>
          </p:cNvSpPr>
          <p:nvPr>
            <p:ph type="sldImg"/>
          </p:nvPr>
        </p:nvSpPr>
        <p:spPr>
          <a:xfrm>
            <a:off x="1187450" y="700088"/>
            <a:ext cx="4635500" cy="3476625"/>
          </a:xfrm>
          <a:ln w="12700" cap="flat">
            <a:solidFill>
              <a:schemeClr val="tx1"/>
            </a:solidFill>
          </a:ln>
        </p:spPr>
      </p:sp>
      <p:sp>
        <p:nvSpPr>
          <p:cNvPr id="124932" name="Rectangle 3"/>
          <p:cNvSpPr>
            <a:spLocks noGrp="1" noChangeArrowheads="1"/>
          </p:cNvSpPr>
          <p:nvPr>
            <p:ph type="body" idx="1"/>
          </p:nvPr>
        </p:nvSpPr>
        <p:spPr>
          <a:xfrm>
            <a:off x="1166778" y="4491647"/>
            <a:ext cx="5140960" cy="4194677"/>
          </a:xfrm>
          <a:noFill/>
        </p:spPr>
        <p:txBody>
          <a:bodyPr lIns="93647" tIns="45999" rIns="93647" bIns="45999"/>
          <a:lstStyle/>
          <a:p>
            <a:pPr marL="181178" indent="-181178">
              <a:buFontTx/>
              <a:buChar char="•"/>
            </a:pPr>
            <a:r>
              <a:rPr lang="en-US" dirty="0" smtClean="0"/>
              <a:t>Instructional Materials Quick Search help program coordinators and instructors select materials to match their curriculum.</a:t>
            </a:r>
          </a:p>
          <a:p>
            <a:pPr marL="181178" indent="-181178">
              <a:buFontTx/>
              <a:buChar char="•"/>
            </a:pPr>
            <a:r>
              <a:rPr lang="en-US" dirty="0" smtClean="0"/>
              <a:t>Programs</a:t>
            </a:r>
            <a:r>
              <a:rPr lang="en-US" baseline="0" dirty="0" smtClean="0"/>
              <a:t> can use the CASAS Life and Work Test Series Competency Content </a:t>
            </a:r>
            <a:endParaRPr lang="en-US" dirty="0" smtClean="0"/>
          </a:p>
          <a:p>
            <a:pPr marL="181178" indent="-181178">
              <a:buFontTx/>
              <a:buChar char="•"/>
            </a:pPr>
            <a:r>
              <a:rPr lang="en-US" dirty="0" smtClean="0"/>
              <a:t>Review points and benefits of Instructional Materials Quick Search Updated annually  to include new materials from publishers and software companies.</a:t>
            </a:r>
          </a:p>
        </p:txBody>
      </p:sp>
    </p:spTree>
    <p:extLst>
      <p:ext uri="{BB962C8B-B14F-4D97-AF65-F5344CB8AC3E}">
        <p14:creationId xmlns:p14="http://schemas.microsoft.com/office/powerpoint/2010/main" val="181219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7</a:t>
            </a:fld>
            <a:endParaRPr lang="en-US"/>
          </a:p>
        </p:txBody>
      </p:sp>
    </p:spTree>
    <p:extLst>
      <p:ext uri="{BB962C8B-B14F-4D97-AF65-F5344CB8AC3E}">
        <p14:creationId xmlns:p14="http://schemas.microsoft.com/office/powerpoint/2010/main" val="28322766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7066" indent="-291179" eaLnBrk="0" hangingPunct="0">
              <a:defRPr>
                <a:solidFill>
                  <a:schemeClr val="tx1"/>
                </a:solidFill>
                <a:latin typeface="Cambria" pitchFamily="18" charset="0"/>
                <a:cs typeface="Arial" pitchFamily="34" charset="0"/>
              </a:defRPr>
            </a:lvl2pPr>
            <a:lvl3pPr marL="1164717" indent="-232943" eaLnBrk="0" hangingPunct="0">
              <a:defRPr>
                <a:solidFill>
                  <a:schemeClr val="tx1"/>
                </a:solidFill>
                <a:latin typeface="Cambria" pitchFamily="18" charset="0"/>
                <a:cs typeface="Arial" pitchFamily="34" charset="0"/>
              </a:defRPr>
            </a:lvl3pPr>
            <a:lvl4pPr marL="1630604" indent="-232943" eaLnBrk="0" hangingPunct="0">
              <a:defRPr>
                <a:solidFill>
                  <a:schemeClr val="tx1"/>
                </a:solidFill>
                <a:latin typeface="Cambria" pitchFamily="18" charset="0"/>
                <a:cs typeface="Arial" pitchFamily="34" charset="0"/>
              </a:defRPr>
            </a:lvl4pPr>
            <a:lvl5pPr marL="2096491" indent="-232943" eaLnBrk="0" hangingPunct="0">
              <a:defRPr>
                <a:solidFill>
                  <a:schemeClr val="tx1"/>
                </a:solidFill>
                <a:latin typeface="Cambria" pitchFamily="18" charset="0"/>
                <a:cs typeface="Arial" pitchFamily="34" charset="0"/>
              </a:defRPr>
            </a:lvl5pPr>
            <a:lvl6pPr marL="2562377" indent="-232943" eaLnBrk="0" fontAlgn="base" hangingPunct="0">
              <a:spcBef>
                <a:spcPct val="0"/>
              </a:spcBef>
              <a:spcAft>
                <a:spcPct val="0"/>
              </a:spcAft>
              <a:defRPr>
                <a:solidFill>
                  <a:schemeClr val="tx1"/>
                </a:solidFill>
                <a:latin typeface="Cambria" pitchFamily="18" charset="0"/>
                <a:cs typeface="Arial" pitchFamily="34" charset="0"/>
              </a:defRPr>
            </a:lvl6pPr>
            <a:lvl7pPr marL="3028264" indent="-232943" eaLnBrk="0" fontAlgn="base" hangingPunct="0">
              <a:spcBef>
                <a:spcPct val="0"/>
              </a:spcBef>
              <a:spcAft>
                <a:spcPct val="0"/>
              </a:spcAft>
              <a:defRPr>
                <a:solidFill>
                  <a:schemeClr val="tx1"/>
                </a:solidFill>
                <a:latin typeface="Cambria" pitchFamily="18" charset="0"/>
                <a:cs typeface="Arial" pitchFamily="34" charset="0"/>
              </a:defRPr>
            </a:lvl7pPr>
            <a:lvl8pPr marL="3494151" indent="-232943" eaLnBrk="0" fontAlgn="base" hangingPunct="0">
              <a:spcBef>
                <a:spcPct val="0"/>
              </a:spcBef>
              <a:spcAft>
                <a:spcPct val="0"/>
              </a:spcAft>
              <a:defRPr>
                <a:solidFill>
                  <a:schemeClr val="tx1"/>
                </a:solidFill>
                <a:latin typeface="Cambria" pitchFamily="18" charset="0"/>
                <a:cs typeface="Arial" pitchFamily="34" charset="0"/>
              </a:defRPr>
            </a:lvl8pPr>
            <a:lvl9pPr marL="3960038" indent="-232943"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6FC226E-702B-4626-A5B3-524CAC9F2764}" type="slidenum">
              <a:rPr lang="en-US" smtClean="0">
                <a:latin typeface="Arial" pitchFamily="34" charset="0"/>
              </a:rPr>
              <a:pPr eaLnBrk="1" hangingPunct="1"/>
              <a:t>70</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xfrm>
            <a:off x="1189038" y="701675"/>
            <a:ext cx="4633912" cy="3475038"/>
          </a:xfrm>
          <a:ln/>
        </p:spPr>
      </p:sp>
      <p:sp>
        <p:nvSpPr>
          <p:cNvPr id="126980" name="Rectangle 3"/>
          <p:cNvSpPr>
            <a:spLocks noGrp="1" noChangeArrowheads="1"/>
          </p:cNvSpPr>
          <p:nvPr>
            <p:ph type="body" idx="1"/>
          </p:nvPr>
        </p:nvSpPr>
        <p:spPr>
          <a:xfrm>
            <a:off x="931475" y="4415790"/>
            <a:ext cx="5147451" cy="4184994"/>
          </a:xfrm>
          <a:noFill/>
        </p:spPr>
        <p:txBody>
          <a:bodyPr lIns="91276" tIns="45639" rIns="91276" bIns="45639"/>
          <a:lstStyle/>
          <a:p>
            <a:pPr marL="174708" indent="-174708">
              <a:buFontTx/>
              <a:buChar char="•"/>
            </a:pPr>
            <a:r>
              <a:rPr lang="en-US" dirty="0" smtClean="0"/>
              <a:t>This QS screen lists the results of a search by competency</a:t>
            </a:r>
          </a:p>
          <a:p>
            <a:pPr marL="174708" indent="-174708">
              <a:buFontTx/>
              <a:buChar char="•"/>
            </a:pPr>
            <a:r>
              <a:rPr lang="en-US" dirty="0" smtClean="0"/>
              <a:t>Competency 4.1.2 </a:t>
            </a:r>
            <a:r>
              <a:rPr lang="en-US" baseline="0" dirty="0" smtClean="0"/>
              <a:t> is </a:t>
            </a:r>
            <a:r>
              <a:rPr lang="en-US" dirty="0" smtClean="0"/>
              <a:t>specified</a:t>
            </a:r>
          </a:p>
          <a:p>
            <a:pPr marL="174708" indent="-174708">
              <a:buFontTx/>
              <a:buChar char="•"/>
            </a:pPr>
            <a:r>
              <a:rPr lang="en-US" dirty="0" smtClean="0"/>
              <a:t>Mention that multiple competency searches are possible. The books that address all or most of the competencies appear first;  the books that address only one of the selected competencies appear last</a:t>
            </a:r>
          </a:p>
          <a:p>
            <a:pPr marL="174708" indent="-174708">
              <a:buFontTx/>
              <a:buChar char="•"/>
            </a:pPr>
            <a:endParaRPr lang="en-US" dirty="0" smtClean="0"/>
          </a:p>
          <a:p>
            <a:pPr marL="174708" indent="-174708"/>
            <a:endParaRPr lang="en-US" dirty="0" smtClean="0"/>
          </a:p>
        </p:txBody>
      </p:sp>
    </p:spTree>
    <p:extLst>
      <p:ext uri="{BB962C8B-B14F-4D97-AF65-F5344CB8AC3E}">
        <p14:creationId xmlns:p14="http://schemas.microsoft.com/office/powerpoint/2010/main" val="18677462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defTabSz="931774" eaLnBrk="1" hangingPunct="1">
              <a:defRPr/>
            </a:pPr>
            <a:fld id="{80F5E2DD-6BFE-44EE-8D40-CA742C23DFCA}" type="slidenum">
              <a:rPr lang="en-US">
                <a:solidFill>
                  <a:srgbClr val="000000"/>
                </a:solidFill>
                <a:latin typeface="Arial" pitchFamily="34" charset="0"/>
              </a:rPr>
              <a:pPr defTabSz="931774" eaLnBrk="1" hangingPunct="1">
                <a:defRPr/>
              </a:pPr>
              <a:t>71</a:t>
            </a:fld>
            <a:endParaRPr lang="en-US">
              <a:solidFill>
                <a:srgbClr val="000000"/>
              </a:solidFill>
              <a:latin typeface="Arial" pitchFamily="34" charset="0"/>
            </a:endParaRPr>
          </a:p>
        </p:txBody>
      </p:sp>
      <p:sp>
        <p:nvSpPr>
          <p:cNvPr id="119811" name="Rectangle 7"/>
          <p:cNvSpPr txBox="1">
            <a:spLocks noGrp="1" noChangeArrowheads="1"/>
          </p:cNvSpPr>
          <p:nvPr/>
        </p:nvSpPr>
        <p:spPr bwMode="auto">
          <a:xfrm>
            <a:off x="3970938" y="8828352"/>
            <a:ext cx="3037840" cy="46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6" rIns="93151" bIns="46576"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r" defTabSz="931774" eaLnBrk="1" hangingPunct="1">
              <a:defRPr/>
            </a:pPr>
            <a:fld id="{C729D497-60CD-4E4E-ABA9-0D10CFF1341A}" type="slidenum">
              <a:rPr lang="en-US" sz="1200">
                <a:solidFill>
                  <a:srgbClr val="000000"/>
                </a:solidFill>
                <a:latin typeface="Arial" pitchFamily="34" charset="0"/>
              </a:rPr>
              <a:pPr algn="r" defTabSz="931774" eaLnBrk="1" hangingPunct="1">
                <a:defRPr/>
              </a:pPr>
              <a:t>71</a:t>
            </a:fld>
            <a:endParaRPr lang="en-US" sz="1200">
              <a:solidFill>
                <a:srgbClr val="000000"/>
              </a:solidFill>
              <a:latin typeface="Arial" pitchFamily="34" charset="0"/>
            </a:endParaRPr>
          </a:p>
        </p:txBody>
      </p:sp>
      <p:sp>
        <p:nvSpPr>
          <p:cNvPr id="119812" name="Rectangle 2"/>
          <p:cNvSpPr>
            <a:spLocks noGrp="1" noRot="1" noChangeAspect="1" noChangeArrowheads="1" noTextEdit="1"/>
          </p:cNvSpPr>
          <p:nvPr>
            <p:ph type="sldImg"/>
          </p:nvPr>
        </p:nvSpPr>
        <p:spPr>
          <a:xfrm>
            <a:off x="1181100" y="698500"/>
            <a:ext cx="4649788" cy="3486150"/>
          </a:xfrm>
          <a:ln/>
        </p:spPr>
      </p:sp>
      <p:sp>
        <p:nvSpPr>
          <p:cNvPr id="119813" name="Rectangle 3"/>
          <p:cNvSpPr>
            <a:spLocks noGrp="1" noChangeArrowheads="1"/>
          </p:cNvSpPr>
          <p:nvPr>
            <p:ph type="body" idx="1"/>
          </p:nvPr>
        </p:nvSpPr>
        <p:spPr>
          <a:xfrm>
            <a:off x="934720" y="4415791"/>
            <a:ext cx="5140960" cy="4181767"/>
          </a:xfrm>
          <a:noFill/>
        </p:spPr>
        <p:txBody>
          <a:bodyPr lIns="93151" tIns="46576" rIns="93151" bIns="4657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is important because it provides guidance on appropriate test preparation activities.</a:t>
            </a:r>
          </a:p>
          <a:p>
            <a:pPr eaLnBrk="1" hangingPunct="1"/>
            <a:endParaRPr lang="en-US" dirty="0" smtClean="0"/>
          </a:p>
        </p:txBody>
      </p:sp>
    </p:spTree>
    <p:extLst>
      <p:ext uri="{BB962C8B-B14F-4D97-AF65-F5344CB8AC3E}">
        <p14:creationId xmlns:p14="http://schemas.microsoft.com/office/powerpoint/2010/main" val="21254942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72</a:t>
            </a:fld>
            <a:endParaRPr lang="en-US"/>
          </a:p>
        </p:txBody>
      </p:sp>
    </p:spTree>
    <p:extLst>
      <p:ext uri="{BB962C8B-B14F-4D97-AF65-F5344CB8AC3E}">
        <p14:creationId xmlns:p14="http://schemas.microsoft.com/office/powerpoint/2010/main" val="26392052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years of research</a:t>
            </a:r>
            <a:r>
              <a:rPr lang="en-US" baseline="0" dirty="0" smtClean="0"/>
              <a:t> show that students show an average gain of 5 points after 70 -100 hours of instruction.</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73</a:t>
            </a:fld>
            <a:endParaRPr lang="en-US">
              <a:solidFill>
                <a:prstClr val="black"/>
              </a:solidFill>
              <a:latin typeface="Calibri"/>
            </a:endParaRPr>
          </a:p>
        </p:txBody>
      </p:sp>
    </p:spTree>
    <p:extLst>
      <p:ext uri="{BB962C8B-B14F-4D97-AF65-F5344CB8AC3E}">
        <p14:creationId xmlns:p14="http://schemas.microsoft.com/office/powerpoint/2010/main" val="42546078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74</a:t>
            </a:fld>
            <a:endParaRPr lang="en-US">
              <a:solidFill>
                <a:prstClr val="black"/>
              </a:solidFill>
              <a:latin typeface="Calibri"/>
            </a:endParaRPr>
          </a:p>
        </p:txBody>
      </p:sp>
    </p:spTree>
    <p:extLst>
      <p:ext uri="{BB962C8B-B14F-4D97-AF65-F5344CB8AC3E}">
        <p14:creationId xmlns:p14="http://schemas.microsoft.com/office/powerpoint/2010/main" val="10248257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defTabSz="931774" eaLnBrk="1" hangingPunct="1">
              <a:defRPr/>
            </a:pPr>
            <a:fld id="{9935308A-489B-47DE-8BA2-E4E47467A5C7}" type="slidenum">
              <a:rPr lang="en-US">
                <a:solidFill>
                  <a:prstClr val="black"/>
                </a:solidFill>
                <a:latin typeface="Arial" pitchFamily="34" charset="0"/>
              </a:rPr>
              <a:pPr defTabSz="931774" eaLnBrk="1" hangingPunct="1">
                <a:defRPr/>
              </a:pPr>
              <a:t>75</a:t>
            </a:fld>
            <a:endParaRPr lang="en-US">
              <a:solidFill>
                <a:prstClr val="black"/>
              </a:solidFill>
              <a:latin typeface="Arial" pitchFamily="34" charset="0"/>
            </a:endParaRPr>
          </a:p>
        </p:txBody>
      </p:sp>
      <p:sp>
        <p:nvSpPr>
          <p:cNvPr id="111619" name="Rectangle 2"/>
          <p:cNvSpPr>
            <a:spLocks noGrp="1" noRot="1" noChangeAspect="1" noChangeArrowheads="1" noTextEdit="1"/>
          </p:cNvSpPr>
          <p:nvPr>
            <p:ph type="sldImg"/>
          </p:nvPr>
        </p:nvSpPr>
        <p:spPr>
          <a:xfrm>
            <a:off x="1181100" y="696913"/>
            <a:ext cx="4649788" cy="3486150"/>
          </a:xfrm>
          <a:ln/>
        </p:spPr>
      </p:sp>
      <p:sp>
        <p:nvSpPr>
          <p:cNvPr id="111620" name="Rectangle 3"/>
          <p:cNvSpPr>
            <a:spLocks noGrp="1" noChangeArrowheads="1"/>
          </p:cNvSpPr>
          <p:nvPr>
            <p:ph type="body" idx="1"/>
          </p:nvPr>
        </p:nvSpPr>
        <p:spPr>
          <a:noFill/>
        </p:spPr>
        <p:txBody>
          <a:bodyPr/>
          <a:lstStyle/>
          <a:p>
            <a:pPr eaLnBrk="1" hangingPunct="1"/>
            <a:r>
              <a:rPr lang="en-US" dirty="0" smtClean="0"/>
              <a:t>Refer to page</a:t>
            </a:r>
            <a:r>
              <a:rPr lang="en-US" baseline="0" dirty="0" smtClean="0"/>
              <a:t> 13 in the Activity Packet</a:t>
            </a:r>
          </a:p>
          <a:p>
            <a:pPr eaLnBrk="1" hangingPunct="1"/>
            <a:endParaRPr lang="en-US" baseline="0" dirty="0" smtClean="0"/>
          </a:p>
          <a:p>
            <a:pPr eaLnBrk="1" hangingPunct="1"/>
            <a:r>
              <a:rPr lang="en-US" dirty="0" smtClean="0"/>
              <a:t>Review the report with participants. – what does each column show?</a:t>
            </a:r>
          </a:p>
          <a:p>
            <a:pPr eaLnBrk="1" hangingPunct="1"/>
            <a:r>
              <a:rPr lang="en-US" b="1" dirty="0" smtClean="0"/>
              <a:t>ANSWER</a:t>
            </a:r>
          </a:p>
          <a:p>
            <a:pPr marL="171450" indent="-171450" eaLnBrk="1" hangingPunct="1">
              <a:buFont typeface="Arial" panose="020B0604020202020204" pitchFamily="34" charset="0"/>
              <a:buChar char="•"/>
            </a:pPr>
            <a:r>
              <a:rPr lang="en-US" b="1" dirty="0" smtClean="0"/>
              <a:t>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Last test</a:t>
            </a:r>
          </a:p>
          <a:p>
            <a:pPr marL="628650" lvl="1" indent="-171450" eaLnBrk="1" hangingPunct="1">
              <a:buFont typeface="Courier New" panose="02070309020205020404" pitchFamily="49" charset="0"/>
              <a:buChar char="o"/>
            </a:pPr>
            <a:r>
              <a:rPr lang="en-US" b="1" dirty="0" smtClean="0"/>
              <a:t>Class Administered</a:t>
            </a:r>
            <a:r>
              <a:rPr lang="en-US" b="1" baseline="0" dirty="0" smtClean="0"/>
              <a:t> (agencies codes)</a:t>
            </a:r>
          </a:p>
          <a:p>
            <a:pPr marL="628650" lvl="1" indent="-171450" eaLnBrk="1" hangingPunct="1">
              <a:buFont typeface="Courier New" panose="02070309020205020404" pitchFamily="49" charset="0"/>
              <a:buChar char="o"/>
            </a:pPr>
            <a:r>
              <a:rPr lang="en-US" b="1" baseline="0" dirty="0" smtClean="0"/>
              <a:t>Date</a:t>
            </a:r>
          </a:p>
          <a:p>
            <a:pPr marL="628650" lvl="1" indent="-171450" eaLnBrk="1" hangingPunct="1">
              <a:buFont typeface="Courier New" panose="02070309020205020404" pitchFamily="49" charset="0"/>
              <a:buChar char="o"/>
            </a:pPr>
            <a:r>
              <a:rPr lang="en-US" b="1" baseline="0" dirty="0" smtClean="0"/>
              <a:t>Form</a:t>
            </a:r>
            <a:br>
              <a:rPr lang="en-US" b="1" baseline="0" dirty="0" smtClean="0"/>
            </a:br>
            <a:r>
              <a:rPr lang="en-US" b="1" baseline="0" dirty="0" smtClean="0"/>
              <a:t>Raw Score</a:t>
            </a:r>
          </a:p>
          <a:p>
            <a:pPr marL="628650" lvl="1" indent="-171450" eaLnBrk="1" hangingPunct="1">
              <a:buFont typeface="Courier New" panose="02070309020205020404" pitchFamily="49" charset="0"/>
              <a:buChar char="o"/>
            </a:pPr>
            <a:r>
              <a:rPr lang="en-US" b="1" baseline="0" dirty="0" smtClean="0"/>
              <a:t>Scale Score</a:t>
            </a:r>
          </a:p>
          <a:p>
            <a:pPr marL="171450" indent="-171450" eaLnBrk="1" hangingPunct="1">
              <a:buFont typeface="Arial" panose="020B0604020202020204" pitchFamily="34" charset="0"/>
              <a:buChar char="•"/>
            </a:pPr>
            <a:r>
              <a:rPr lang="en-US" b="1" baseline="0" dirty="0" smtClean="0"/>
              <a:t>Next test</a:t>
            </a:r>
          </a:p>
          <a:p>
            <a:pPr marL="628650" lvl="1" indent="-171450" eaLnBrk="1" hangingPunct="1">
              <a:buFont typeface="Courier New" panose="02070309020205020404" pitchFamily="49" charset="0"/>
              <a:buChar char="o"/>
            </a:pPr>
            <a:r>
              <a:rPr lang="en-US" b="1" baseline="0" dirty="0" smtClean="0"/>
              <a:t>Form</a:t>
            </a:r>
          </a:p>
          <a:p>
            <a:pPr marL="628650" lvl="1" indent="-171450" eaLnBrk="1" hangingPunct="1">
              <a:buFont typeface="Courier New" panose="02070309020205020404" pitchFamily="49" charset="0"/>
              <a:buChar char="o"/>
            </a:pPr>
            <a:r>
              <a:rPr lang="en-US" b="1" baseline="0" dirty="0" smtClean="0"/>
              <a:t>Test series</a:t>
            </a:r>
          </a:p>
          <a:p>
            <a:pPr eaLnBrk="1" hangingPunct="1"/>
            <a:r>
              <a:rPr lang="en-US" baseline="0" dirty="0" smtClean="0"/>
              <a:t>	</a:t>
            </a:r>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145092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Refer to page</a:t>
            </a:r>
            <a:r>
              <a:rPr lang="en-US" baseline="0" dirty="0" smtClean="0"/>
              <a:t> 11 in the Activity Packet</a:t>
            </a:r>
          </a:p>
          <a:p>
            <a:pPr eaLnBrk="1" hangingPunct="1"/>
            <a:endParaRPr lang="en-US" baseline="0" dirty="0" smtClean="0"/>
          </a:p>
          <a:p>
            <a:pPr eaLnBrk="1" hangingPunct="1"/>
            <a:r>
              <a:rPr lang="en-US" b="1" baseline="0" dirty="0" smtClean="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post-test should you give Manuel? </a:t>
            </a:r>
            <a:r>
              <a:rPr lang="en-US" b="1" dirty="0" smtClean="0"/>
              <a:t> 81RX</a:t>
            </a:r>
          </a:p>
          <a:p>
            <a:pPr eaLnBrk="1" hangingPunct="1"/>
            <a:endParaRPr lang="en-US" b="1" baseline="0"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76</a:t>
            </a:fld>
            <a:endParaRPr lang="en-US"/>
          </a:p>
        </p:txBody>
      </p:sp>
    </p:spTree>
    <p:extLst>
      <p:ext uri="{BB962C8B-B14F-4D97-AF65-F5344CB8AC3E}">
        <p14:creationId xmlns:p14="http://schemas.microsoft.com/office/powerpoint/2010/main" val="39435712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Refer to page</a:t>
            </a:r>
            <a:r>
              <a:rPr lang="en-US" baseline="0" dirty="0" smtClean="0"/>
              <a:t> 14 in the Activity Packet</a:t>
            </a:r>
          </a:p>
        </p:txBody>
      </p:sp>
      <p:sp>
        <p:nvSpPr>
          <p:cNvPr id="4" name="Slide Number Placeholder 3"/>
          <p:cNvSpPr>
            <a:spLocks noGrp="1"/>
          </p:cNvSpPr>
          <p:nvPr>
            <p:ph type="sldNum" sz="quarter" idx="10"/>
          </p:nvPr>
        </p:nvSpPr>
        <p:spPr/>
        <p:txBody>
          <a:bodyPr/>
          <a:lstStyle/>
          <a:p>
            <a:fld id="{E56EF10B-C02B-4535-89AD-C3F9C6D55C9A}" type="slidenum">
              <a:rPr lang="en-US" smtClean="0"/>
              <a:t>77</a:t>
            </a:fld>
            <a:endParaRPr lang="en-US"/>
          </a:p>
        </p:txBody>
      </p:sp>
    </p:spTree>
    <p:extLst>
      <p:ext uri="{BB962C8B-B14F-4D97-AF65-F5344CB8AC3E}">
        <p14:creationId xmlns:p14="http://schemas.microsoft.com/office/powerpoint/2010/main" val="20151513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ACTIVITY </a:t>
            </a:r>
            <a:r>
              <a:rPr lang="en-US" sz="1200" b="0" kern="1200" dirty="0" smtClean="0">
                <a:solidFill>
                  <a:schemeClr val="tx1"/>
                </a:solidFill>
                <a:effectLst/>
                <a:latin typeface="+mn-lt"/>
                <a:ea typeface="+mn-ea"/>
                <a:cs typeface="+mn-cs"/>
              </a:rPr>
              <a:t>– see</a:t>
            </a:r>
            <a:r>
              <a:rPr lang="en-US" sz="1200" b="0" kern="1200" baseline="0" dirty="0" smtClean="0">
                <a:solidFill>
                  <a:schemeClr val="tx1"/>
                </a:solidFill>
                <a:effectLst/>
                <a:latin typeface="+mn-lt"/>
                <a:ea typeface="+mn-ea"/>
                <a:cs typeface="+mn-cs"/>
              </a:rPr>
              <a:t> page 14 in Activity Packet</a:t>
            </a:r>
            <a:endParaRPr lang="en-US" b="0" dirty="0" smtClean="0"/>
          </a:p>
          <a:p>
            <a:endParaRPr lang="en-US" sz="1200" b="0" kern="1200" baseline="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lvl="0"/>
            <a:r>
              <a:rPr lang="en-US" b="1" dirty="0" smtClean="0"/>
              <a:t>ANSWERS</a:t>
            </a:r>
          </a:p>
          <a:p>
            <a:pPr lvl="0"/>
            <a:r>
              <a:rPr lang="en-US" dirty="0" smtClean="0"/>
              <a:t>Did Manuel make any gains?</a:t>
            </a:r>
          </a:p>
          <a:p>
            <a:pPr lvl="1"/>
            <a:r>
              <a:rPr lang="en-US" dirty="0" smtClean="0"/>
              <a:t>Pre-test score   </a:t>
            </a:r>
            <a:r>
              <a:rPr lang="en-US" b="1" dirty="0" smtClean="0"/>
              <a:t>196</a:t>
            </a:r>
          </a:p>
          <a:p>
            <a:pPr lvl="1"/>
            <a:r>
              <a:rPr lang="en-US" dirty="0" smtClean="0"/>
              <a:t>Post-test score   </a:t>
            </a:r>
            <a:r>
              <a:rPr lang="en-US" b="1" dirty="0" smtClean="0"/>
              <a:t>202</a:t>
            </a:r>
          </a:p>
          <a:p>
            <a:pPr lvl="1"/>
            <a:r>
              <a:rPr lang="en-US" dirty="0" smtClean="0"/>
              <a:t>Learning Gain? </a:t>
            </a:r>
            <a:r>
              <a:rPr lang="en-US" baseline="0" dirty="0" smtClean="0"/>
              <a:t> +</a:t>
            </a:r>
            <a:r>
              <a:rPr lang="en-US" b="1" dirty="0" smtClean="0"/>
              <a:t>6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Based on this information, would you move him to a higher-level </a:t>
            </a:r>
            <a:r>
              <a:rPr lang="en-US" dirty="0" smtClean="0"/>
              <a:t>class at your agency at this point? discuss</a:t>
            </a:r>
          </a:p>
        </p:txBody>
      </p:sp>
      <p:sp>
        <p:nvSpPr>
          <p:cNvPr id="4" name="Slide Number Placeholder 3"/>
          <p:cNvSpPr>
            <a:spLocks noGrp="1"/>
          </p:cNvSpPr>
          <p:nvPr>
            <p:ph type="sldNum" sz="quarter" idx="10"/>
          </p:nvPr>
        </p:nvSpPr>
        <p:spPr/>
        <p:txBody>
          <a:bodyPr/>
          <a:lstStyle/>
          <a:p>
            <a:fld id="{E56EF10B-C02B-4535-89AD-C3F9C6D55C9A}" type="slidenum">
              <a:rPr lang="en-US" smtClean="0"/>
              <a:t>78</a:t>
            </a:fld>
            <a:endParaRPr lang="en-US"/>
          </a:p>
        </p:txBody>
      </p:sp>
    </p:spTree>
    <p:extLst>
      <p:ext uri="{BB962C8B-B14F-4D97-AF65-F5344CB8AC3E}">
        <p14:creationId xmlns:p14="http://schemas.microsoft.com/office/powerpoint/2010/main" val="4079966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79</a:t>
            </a:fld>
            <a:endParaRPr lang="en-US"/>
          </a:p>
        </p:txBody>
      </p:sp>
    </p:spTree>
    <p:extLst>
      <p:ext uri="{BB962C8B-B14F-4D97-AF65-F5344CB8AC3E}">
        <p14:creationId xmlns:p14="http://schemas.microsoft.com/office/powerpoint/2010/main" val="260322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7066" indent="-291179" eaLnBrk="0" hangingPunct="0">
              <a:defRPr>
                <a:solidFill>
                  <a:schemeClr val="tx1"/>
                </a:solidFill>
                <a:latin typeface="Cambria" pitchFamily="18" charset="0"/>
                <a:cs typeface="Arial" pitchFamily="34" charset="0"/>
              </a:defRPr>
            </a:lvl2pPr>
            <a:lvl3pPr marL="1164717" indent="-232943" eaLnBrk="0" hangingPunct="0">
              <a:defRPr>
                <a:solidFill>
                  <a:schemeClr val="tx1"/>
                </a:solidFill>
                <a:latin typeface="Cambria" pitchFamily="18" charset="0"/>
                <a:cs typeface="Arial" pitchFamily="34" charset="0"/>
              </a:defRPr>
            </a:lvl3pPr>
            <a:lvl4pPr marL="1630604" indent="-232943" eaLnBrk="0" hangingPunct="0">
              <a:defRPr>
                <a:solidFill>
                  <a:schemeClr val="tx1"/>
                </a:solidFill>
                <a:latin typeface="Cambria" pitchFamily="18" charset="0"/>
                <a:cs typeface="Arial" pitchFamily="34" charset="0"/>
              </a:defRPr>
            </a:lvl4pPr>
            <a:lvl5pPr marL="2096491" indent="-232943" eaLnBrk="0" hangingPunct="0">
              <a:defRPr>
                <a:solidFill>
                  <a:schemeClr val="tx1"/>
                </a:solidFill>
                <a:latin typeface="Cambria" pitchFamily="18" charset="0"/>
                <a:cs typeface="Arial" pitchFamily="34" charset="0"/>
              </a:defRPr>
            </a:lvl5pPr>
            <a:lvl6pPr marL="2562377" indent="-232943" eaLnBrk="0" fontAlgn="base" hangingPunct="0">
              <a:spcBef>
                <a:spcPct val="0"/>
              </a:spcBef>
              <a:spcAft>
                <a:spcPct val="0"/>
              </a:spcAft>
              <a:defRPr>
                <a:solidFill>
                  <a:schemeClr val="tx1"/>
                </a:solidFill>
                <a:latin typeface="Cambria" pitchFamily="18" charset="0"/>
                <a:cs typeface="Arial" pitchFamily="34" charset="0"/>
              </a:defRPr>
            </a:lvl6pPr>
            <a:lvl7pPr marL="3028264" indent="-232943" eaLnBrk="0" fontAlgn="base" hangingPunct="0">
              <a:spcBef>
                <a:spcPct val="0"/>
              </a:spcBef>
              <a:spcAft>
                <a:spcPct val="0"/>
              </a:spcAft>
              <a:defRPr>
                <a:solidFill>
                  <a:schemeClr val="tx1"/>
                </a:solidFill>
                <a:latin typeface="Cambria" pitchFamily="18" charset="0"/>
                <a:cs typeface="Arial" pitchFamily="34" charset="0"/>
              </a:defRPr>
            </a:lvl7pPr>
            <a:lvl8pPr marL="3494151" indent="-232943" eaLnBrk="0" fontAlgn="base" hangingPunct="0">
              <a:spcBef>
                <a:spcPct val="0"/>
              </a:spcBef>
              <a:spcAft>
                <a:spcPct val="0"/>
              </a:spcAft>
              <a:defRPr>
                <a:solidFill>
                  <a:schemeClr val="tx1"/>
                </a:solidFill>
                <a:latin typeface="Cambria" pitchFamily="18" charset="0"/>
                <a:cs typeface="Arial" pitchFamily="34" charset="0"/>
              </a:defRPr>
            </a:lvl8pPr>
            <a:lvl9pPr marL="3960038" indent="-232943"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9CD2CB52-1D7C-4D18-9E3A-376D8A2E7DFA}" type="slidenum">
              <a:rPr lang="en-US" smtClean="0">
                <a:latin typeface="Arial" pitchFamily="34" charset="0"/>
              </a:rPr>
              <a:pPr eaLnBrk="1" hangingPunct="1"/>
              <a:t>8</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xfrm>
            <a:off x="1179513" y="695325"/>
            <a:ext cx="4651375" cy="3487738"/>
          </a:xfrm>
          <a:ln/>
        </p:spPr>
      </p:sp>
      <p:sp>
        <p:nvSpPr>
          <p:cNvPr id="83972" name="Rectangle 3"/>
          <p:cNvSpPr>
            <a:spLocks noGrp="1" noChangeArrowheads="1"/>
          </p:cNvSpPr>
          <p:nvPr>
            <p:ph type="body" idx="1"/>
          </p:nvPr>
        </p:nvSpPr>
        <p:spPr>
          <a:xfrm>
            <a:off x="701040" y="4415790"/>
            <a:ext cx="5608320" cy="4184994"/>
          </a:xfrm>
          <a:noFill/>
        </p:spPr>
        <p:txBody>
          <a:bodyPr lIns="94788" tIns="47395" rIns="94788" bIns="47395"/>
          <a:lstStyle/>
          <a:p>
            <a:pPr eaLnBrk="1" hangingPunct="1"/>
            <a:r>
              <a:rPr lang="en-US" dirty="0" smtClean="0"/>
              <a:t>Within each of these more general Competency</a:t>
            </a:r>
            <a:r>
              <a:rPr lang="en-US" baseline="0" dirty="0" smtClean="0"/>
              <a:t> Areas </a:t>
            </a:r>
            <a:r>
              <a:rPr lang="en-US" dirty="0" smtClean="0"/>
              <a:t> are specific Competency</a:t>
            </a:r>
            <a:r>
              <a:rPr lang="en-US" baseline="0" dirty="0" smtClean="0"/>
              <a:t> Statements. </a:t>
            </a:r>
            <a:endParaRPr lang="en-US" dirty="0" smtClean="0"/>
          </a:p>
        </p:txBody>
      </p:sp>
    </p:spTree>
    <p:extLst>
      <p:ext uri="{BB962C8B-B14F-4D97-AF65-F5344CB8AC3E}">
        <p14:creationId xmlns:p14="http://schemas.microsoft.com/office/powerpoint/2010/main" val="12421834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80</a:t>
            </a:fld>
            <a:endParaRPr lang="en-US">
              <a:solidFill>
                <a:prstClr val="black"/>
              </a:solidFill>
              <a:latin typeface="Calibri"/>
            </a:endParaRPr>
          </a:p>
        </p:txBody>
      </p:sp>
    </p:spTree>
    <p:extLst>
      <p:ext uri="{BB962C8B-B14F-4D97-AF65-F5344CB8AC3E}">
        <p14:creationId xmlns:p14="http://schemas.microsoft.com/office/powerpoint/2010/main" val="38800019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CASAS.org  and search</a:t>
            </a:r>
            <a:r>
              <a:rPr lang="en-US" baseline="0" dirty="0" smtClean="0"/>
              <a:t> for Test Security policy.</a:t>
            </a:r>
          </a:p>
          <a:p>
            <a:endParaRPr lang="en-US" baseline="0" dirty="0" smtClean="0"/>
          </a:p>
          <a:p>
            <a:r>
              <a:rPr lang="en-US" dirty="0" smtClean="0"/>
              <a:t>The Test Security Policy is</a:t>
            </a:r>
            <a:r>
              <a:rPr lang="en-US" baseline="0" dirty="0" smtClean="0"/>
              <a:t> the document all employees who have anything to do with testing must read and sign.  </a:t>
            </a:r>
          </a:p>
          <a:p>
            <a:r>
              <a:rPr lang="en-US" baseline="0" dirty="0" smtClean="0"/>
              <a:t>Agencies can add information to the document on the right to customize to meet local needs.  Have the staff sign the policy and keep on file at your agency. </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81</a:t>
            </a:fld>
            <a:endParaRPr lang="en-US"/>
          </a:p>
        </p:txBody>
      </p:sp>
    </p:spTree>
    <p:extLst>
      <p:ext uri="{BB962C8B-B14F-4D97-AF65-F5344CB8AC3E}">
        <p14:creationId xmlns:p14="http://schemas.microsoft.com/office/powerpoint/2010/main" val="11356822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Activity</a:t>
            </a:r>
          </a:p>
          <a:p>
            <a:r>
              <a:rPr lang="en-US" baseline="0" dirty="0" smtClean="0"/>
              <a:t>Partners to discuss questions, </a:t>
            </a:r>
          </a:p>
          <a:p>
            <a:r>
              <a:rPr lang="en-US" baseline="0" dirty="0" smtClean="0"/>
              <a:t>After a few minutes, ask for a few ideas to be shared with larger group.</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82</a:t>
            </a:fld>
            <a:endParaRPr lang="en-US"/>
          </a:p>
        </p:txBody>
      </p:sp>
    </p:spTree>
    <p:extLst>
      <p:ext uri="{BB962C8B-B14F-4D97-AF65-F5344CB8AC3E}">
        <p14:creationId xmlns:p14="http://schemas.microsoft.com/office/powerpoint/2010/main" val="5245616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83</a:t>
            </a:fld>
            <a:endParaRPr lang="en-US"/>
          </a:p>
        </p:txBody>
      </p:sp>
    </p:spTree>
    <p:extLst>
      <p:ext uri="{BB962C8B-B14F-4D97-AF65-F5344CB8AC3E}">
        <p14:creationId xmlns:p14="http://schemas.microsoft.com/office/powerpoint/2010/main" val="6052166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some trainings may have a CA bent, as we have a contract with the state, but others</a:t>
            </a:r>
            <a:r>
              <a:rPr lang="en-US" baseline="0" dirty="0" smtClean="0"/>
              <a:t> are more than welcome to attend.</a:t>
            </a:r>
            <a:endParaRPr lang="en-US" dirty="0"/>
          </a:p>
        </p:txBody>
      </p:sp>
      <p:sp>
        <p:nvSpPr>
          <p:cNvPr id="4" name="Slide Number Placeholder 3"/>
          <p:cNvSpPr>
            <a:spLocks noGrp="1"/>
          </p:cNvSpPr>
          <p:nvPr>
            <p:ph type="sldNum" sz="quarter" idx="10"/>
          </p:nvPr>
        </p:nvSpPr>
        <p:spPr/>
        <p:txBody>
          <a:bodyPr/>
          <a:lstStyle/>
          <a:p>
            <a:pPr defTabSz="931774">
              <a:defRPr/>
            </a:pPr>
            <a:fld id="{E56EF10B-C02B-4535-89AD-C3F9C6D55C9A}" type="slidenum">
              <a:rPr lang="en-US">
                <a:solidFill>
                  <a:prstClr val="black"/>
                </a:solidFill>
                <a:latin typeface="Calibri"/>
              </a:rPr>
              <a:pPr defTabSz="931774">
                <a:defRPr/>
              </a:pPr>
              <a:t>84</a:t>
            </a:fld>
            <a:endParaRPr lang="en-US">
              <a:solidFill>
                <a:prstClr val="black"/>
              </a:solidFill>
              <a:latin typeface="Calibri"/>
            </a:endParaRPr>
          </a:p>
        </p:txBody>
      </p:sp>
    </p:spTree>
    <p:extLst>
      <p:ext uri="{BB962C8B-B14F-4D97-AF65-F5344CB8AC3E}">
        <p14:creationId xmlns:p14="http://schemas.microsoft.com/office/powerpoint/2010/main" val="3998583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85</a:t>
            </a:fld>
            <a:endParaRPr lang="en-US"/>
          </a:p>
        </p:txBody>
      </p:sp>
    </p:spTree>
    <p:extLst>
      <p:ext uri="{BB962C8B-B14F-4D97-AF65-F5344CB8AC3E}">
        <p14:creationId xmlns:p14="http://schemas.microsoft.com/office/powerpoint/2010/main" val="479548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6992" indent="-291151" eaLnBrk="0" hangingPunct="0">
              <a:defRPr>
                <a:solidFill>
                  <a:schemeClr val="tx1"/>
                </a:solidFill>
                <a:latin typeface="Cambria" pitchFamily="18" charset="0"/>
                <a:cs typeface="Arial" pitchFamily="34" charset="0"/>
              </a:defRPr>
            </a:lvl2pPr>
            <a:lvl3pPr marL="1164604" indent="-232921" eaLnBrk="0" hangingPunct="0">
              <a:defRPr>
                <a:solidFill>
                  <a:schemeClr val="tx1"/>
                </a:solidFill>
                <a:latin typeface="Cambria" pitchFamily="18" charset="0"/>
                <a:cs typeface="Arial" pitchFamily="34" charset="0"/>
              </a:defRPr>
            </a:lvl3pPr>
            <a:lvl4pPr marL="1630446" indent="-232921" eaLnBrk="0" hangingPunct="0">
              <a:defRPr>
                <a:solidFill>
                  <a:schemeClr val="tx1"/>
                </a:solidFill>
                <a:latin typeface="Cambria" pitchFamily="18" charset="0"/>
                <a:cs typeface="Arial" pitchFamily="34" charset="0"/>
              </a:defRPr>
            </a:lvl4pPr>
            <a:lvl5pPr marL="2096287" indent="-232921" eaLnBrk="0" hangingPunct="0">
              <a:defRPr>
                <a:solidFill>
                  <a:schemeClr val="tx1"/>
                </a:solidFill>
                <a:latin typeface="Cambria" pitchFamily="18" charset="0"/>
                <a:cs typeface="Arial" pitchFamily="34" charset="0"/>
              </a:defRPr>
            </a:lvl5pPr>
            <a:lvl6pPr marL="2562129" indent="-232921" eaLnBrk="0" fontAlgn="base" hangingPunct="0">
              <a:spcBef>
                <a:spcPct val="0"/>
              </a:spcBef>
              <a:spcAft>
                <a:spcPct val="0"/>
              </a:spcAft>
              <a:defRPr>
                <a:solidFill>
                  <a:schemeClr val="tx1"/>
                </a:solidFill>
                <a:latin typeface="Cambria" pitchFamily="18" charset="0"/>
                <a:cs typeface="Arial" pitchFamily="34" charset="0"/>
              </a:defRPr>
            </a:lvl6pPr>
            <a:lvl7pPr marL="3027970" indent="-232921" eaLnBrk="0" fontAlgn="base" hangingPunct="0">
              <a:spcBef>
                <a:spcPct val="0"/>
              </a:spcBef>
              <a:spcAft>
                <a:spcPct val="0"/>
              </a:spcAft>
              <a:defRPr>
                <a:solidFill>
                  <a:schemeClr val="tx1"/>
                </a:solidFill>
                <a:latin typeface="Cambria" pitchFamily="18" charset="0"/>
                <a:cs typeface="Arial" pitchFamily="34" charset="0"/>
              </a:defRPr>
            </a:lvl7pPr>
            <a:lvl8pPr marL="3493812" indent="-232921" eaLnBrk="0" fontAlgn="base" hangingPunct="0">
              <a:spcBef>
                <a:spcPct val="0"/>
              </a:spcBef>
              <a:spcAft>
                <a:spcPct val="0"/>
              </a:spcAft>
              <a:defRPr>
                <a:solidFill>
                  <a:schemeClr val="tx1"/>
                </a:solidFill>
                <a:latin typeface="Cambria" pitchFamily="18" charset="0"/>
                <a:cs typeface="Arial" pitchFamily="34" charset="0"/>
              </a:defRPr>
            </a:lvl8pPr>
            <a:lvl9pPr marL="3959654" indent="-232921"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2709AEB9-8E0E-4737-8368-C9184F896C74}" type="slidenum">
              <a:rPr lang="en-US" smtClean="0">
                <a:latin typeface="Arial" pitchFamily="34" charset="0"/>
              </a:rPr>
              <a:pPr eaLnBrk="1" hangingPunct="1"/>
              <a:t>9</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xfrm>
            <a:off x="1181100" y="696913"/>
            <a:ext cx="4649788" cy="3486150"/>
          </a:xfrm>
          <a:ln/>
        </p:spPr>
      </p:sp>
      <p:sp>
        <p:nvSpPr>
          <p:cNvPr id="87044" name="Rectangle 3"/>
          <p:cNvSpPr>
            <a:spLocks noGrp="1" noChangeArrowheads="1"/>
          </p:cNvSpPr>
          <p:nvPr>
            <p:ph type="body" idx="1"/>
          </p:nvPr>
        </p:nvSpPr>
        <p:spPr>
          <a:noFill/>
        </p:spPr>
        <p:txBody>
          <a:bodyPr/>
          <a:lstStyle/>
          <a:p>
            <a:pPr eaLnBrk="1" hangingPunct="1"/>
            <a:r>
              <a:rPr lang="en-US" dirty="0" smtClean="0"/>
              <a:t>Under each of the nine </a:t>
            </a:r>
            <a:r>
              <a:rPr lang="en-US" i="0" dirty="0" smtClean="0"/>
              <a:t>Content Areas</a:t>
            </a:r>
            <a:r>
              <a:rPr lang="en-US" dirty="0" smtClean="0"/>
              <a:t> are </a:t>
            </a:r>
            <a:r>
              <a:rPr lang="en-US" i="0" dirty="0" smtClean="0"/>
              <a:t>Competency Areas</a:t>
            </a:r>
            <a:r>
              <a:rPr lang="en-US" dirty="0" smtClean="0"/>
              <a:t>. And finally, more specific </a:t>
            </a:r>
            <a:r>
              <a:rPr lang="en-US" i="0" dirty="0" smtClean="0"/>
              <a:t>Competency Statements</a:t>
            </a:r>
            <a:r>
              <a:rPr lang="en-US" dirty="0" smtClean="0"/>
              <a:t> give the clear objective for students to achieve.</a:t>
            </a:r>
          </a:p>
          <a:p>
            <a:pPr eaLnBrk="1" hangingPunct="1"/>
            <a:r>
              <a:rPr lang="en-US" dirty="0" smtClean="0"/>
              <a:t>Each </a:t>
            </a:r>
            <a:r>
              <a:rPr lang="en-US" i="0" dirty="0" smtClean="0"/>
              <a:t>Content Area</a:t>
            </a:r>
            <a:r>
              <a:rPr lang="en-US" dirty="0" smtClean="0"/>
              <a:t> is identified by a number, 0-8. This is followed by </a:t>
            </a:r>
            <a:r>
              <a:rPr lang="en-US" i="0" dirty="0" smtClean="0"/>
              <a:t>Competency Area</a:t>
            </a:r>
            <a:r>
              <a:rPr lang="en-US" dirty="0" smtClean="0"/>
              <a:t> and </a:t>
            </a:r>
            <a:r>
              <a:rPr lang="en-US" i="0" dirty="0" smtClean="0"/>
              <a:t>Competency Statement</a:t>
            </a:r>
            <a:r>
              <a:rPr lang="en-US" dirty="0" smtClean="0"/>
              <a:t> numbers, which creates the 3-digit </a:t>
            </a:r>
            <a:r>
              <a:rPr lang="en-US" b="0" dirty="0" smtClean="0"/>
              <a:t>Competency Coding System.</a:t>
            </a:r>
          </a:p>
          <a:p>
            <a:pPr eaLnBrk="1" hangingPunct="1"/>
            <a:endParaRPr lang="en-US" b="0" dirty="0" smtClean="0"/>
          </a:p>
          <a:p>
            <a:pPr eaLnBrk="1" hangingPunct="1"/>
            <a:r>
              <a:rPr lang="en-US" b="0" dirty="0" smtClean="0"/>
              <a:t>Remind participants</a:t>
            </a:r>
            <a:r>
              <a:rPr lang="en-US" b="0" baseline="0" dirty="0" smtClean="0"/>
              <a:t> that they won’t need to remember what each number in the system means; just know that these numbers that they will </a:t>
            </a:r>
            <a:r>
              <a:rPr lang="en-US" b="0" baseline="0" dirty="0" err="1" smtClean="0"/>
              <a:t>TopsPro</a:t>
            </a:r>
            <a:r>
              <a:rPr lang="en-US" b="0" baseline="0" dirty="0" smtClean="0"/>
              <a:t> Enterprise (TE) reports refer back to these competencies.</a:t>
            </a:r>
            <a:endParaRPr lang="en-US" b="0" dirty="0" smtClean="0"/>
          </a:p>
        </p:txBody>
      </p:sp>
    </p:spTree>
    <p:extLst>
      <p:ext uri="{BB962C8B-B14F-4D97-AF65-F5344CB8AC3E}">
        <p14:creationId xmlns:p14="http://schemas.microsoft.com/office/powerpoint/2010/main" val="228524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023062-0F5F-41DE-AD4B-12C77F7A132C}"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150599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9BA97C-43DA-4FD8-ADE3-13DC5890C565}"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236988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7F80A-BA84-4906-8F08-1FD6285B8DFA}"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279971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E20F1-ADF5-4396-924C-AB1FAD90D587}"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298556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9ACAE-CEE4-41B5-A1CF-68A9B8EEF014}" type="datetime1">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394670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66721-ACCB-4606-8504-383AF6763D96}"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218123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A79B84-E4D9-4F28-A9DE-10253D75C5E7}" type="datetime1">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161961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323F4-4366-486A-A147-3554FA2F1F07}" type="datetime1">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401445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A34E5-66F5-49E2-8078-1208DF13E885}" type="datetime1">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842836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AB538-E976-417D-BD76-74EE9F4ED519}"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271287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08D0E-C1A2-431A-A493-A4B5AFE87239}" type="datetime1">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0CCFA-9720-4B79-87AD-568ED3307F7B}" type="slidenum">
              <a:rPr lang="en-US" smtClean="0"/>
              <a:t>‹#›</a:t>
            </a:fld>
            <a:endParaRPr lang="en-US"/>
          </a:p>
        </p:txBody>
      </p:sp>
    </p:spTree>
    <p:extLst>
      <p:ext uri="{BB962C8B-B14F-4D97-AF65-F5344CB8AC3E}">
        <p14:creationId xmlns:p14="http://schemas.microsoft.com/office/powerpoint/2010/main" val="24225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36452-76FD-492F-9400-C20B917E0261}" type="datetime1">
              <a:rPr lang="en-US" smtClean="0"/>
              <a:t>11/19/2018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0CCFA-9720-4B79-87AD-568ED3307F7B}" type="slidenum">
              <a:rPr lang="en-US" smtClean="0"/>
              <a:t>‹#›</a:t>
            </a:fld>
            <a:endParaRPr lang="en-US"/>
          </a:p>
        </p:txBody>
      </p:sp>
    </p:spTree>
    <p:extLst>
      <p:ext uri="{BB962C8B-B14F-4D97-AF65-F5344CB8AC3E}">
        <p14:creationId xmlns:p14="http://schemas.microsoft.com/office/powerpoint/2010/main" val="390941780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png"/><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jpeg"/><Relationship Id="rId4" Type="http://schemas.openxmlformats.org/officeDocument/2006/relationships/image" Target="../media/image9.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16.png"/><Relationship Id="rId5" Type="http://schemas.openxmlformats.org/officeDocument/2006/relationships/diagramQuickStyle" Target="../diagrams/quickStyle7.xml"/><Relationship Id="rId10" Type="http://schemas.openxmlformats.org/officeDocument/2006/relationships/image" Target="../media/image15.png"/><Relationship Id="rId4" Type="http://schemas.openxmlformats.org/officeDocument/2006/relationships/diagramLayout" Target="../diagrams/layout7.xml"/><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37.wmf"/></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casas.org/docs/pagecontents/whatiscasas.pdf?Status=Master"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7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image" Target="../media/image3.wmf"/><Relationship Id="rId4" Type="http://schemas.openxmlformats.org/officeDocument/2006/relationships/image" Target="../media/image56.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03375"/>
          </a:xfrm>
        </p:spPr>
        <p:style>
          <a:lnRef idx="1">
            <a:schemeClr val="accent1"/>
          </a:lnRef>
          <a:fillRef idx="3">
            <a:schemeClr val="accent1"/>
          </a:fillRef>
          <a:effectRef idx="2">
            <a:schemeClr val="accent1"/>
          </a:effectRef>
          <a:fontRef idx="minor">
            <a:schemeClr val="lt1"/>
          </a:fontRef>
        </p:style>
        <p:txBody>
          <a:bodyPr>
            <a:normAutofit/>
          </a:bodyPr>
          <a:lstStyle/>
          <a:p>
            <a:r>
              <a:rPr lang="en-US" dirty="0" smtClean="0"/>
              <a:t>CASAS</a:t>
            </a:r>
            <a:br>
              <a:rPr lang="en-US" dirty="0" smtClean="0"/>
            </a:br>
            <a:r>
              <a:rPr lang="en-US" dirty="0" smtClean="0"/>
              <a:t>Implementation Training</a:t>
            </a:r>
            <a:endParaRPr lang="en-US" dirty="0"/>
          </a:p>
        </p:txBody>
      </p:sp>
      <p:sp>
        <p:nvSpPr>
          <p:cNvPr id="3" name="Subtitle 2"/>
          <p:cNvSpPr>
            <a:spLocks noGrp="1"/>
          </p:cNvSpPr>
          <p:nvPr>
            <p:ph type="subTitle" idx="1"/>
          </p:nvPr>
        </p:nvSpPr>
        <p:spPr/>
        <p:txBody>
          <a:bodyPr>
            <a:normAutofit/>
          </a:bodyPr>
          <a:lstStyle/>
          <a:p>
            <a:r>
              <a:rPr lang="en-US" dirty="0" smtClean="0"/>
              <a:t>2018 - 19</a:t>
            </a: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1</a:t>
            </a:fld>
            <a:endParaRPr lang="en-US"/>
          </a:p>
        </p:txBody>
      </p:sp>
    </p:spTree>
    <p:extLst>
      <p:ext uri="{BB962C8B-B14F-4D97-AF65-F5344CB8AC3E}">
        <p14:creationId xmlns:p14="http://schemas.microsoft.com/office/powerpoint/2010/main" val="188469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2253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434180" name="Rectangle 4"/>
          <p:cNvSpPr>
            <a:spLocks noChangeArrowheads="1"/>
          </p:cNvSpPr>
          <p:nvPr/>
        </p:nvSpPr>
        <p:spPr bwMode="auto">
          <a:xfrm>
            <a:off x="838200" y="304800"/>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4400" b="1" i="1" dirty="0">
                <a:solidFill>
                  <a:schemeClr val="tx2"/>
                </a:solidFill>
                <a:effectLst>
                  <a:outerShdw blurRad="38100" dist="38100" dir="2700000" algn="tl">
                    <a:srgbClr val="000000"/>
                  </a:outerShdw>
                </a:effectLst>
                <a:latin typeface="Calibri" pitchFamily="34" charset="0"/>
              </a:rPr>
              <a:t>Using CASAS Competencies</a:t>
            </a:r>
          </a:p>
        </p:txBody>
      </p:sp>
      <p:sp>
        <p:nvSpPr>
          <p:cNvPr id="22533" name="Text Box 5"/>
          <p:cNvSpPr txBox="1">
            <a:spLocks noChangeArrowheads="1"/>
          </p:cNvSpPr>
          <p:nvPr/>
        </p:nvSpPr>
        <p:spPr bwMode="auto">
          <a:xfrm>
            <a:off x="533400" y="1143000"/>
            <a:ext cx="8077200" cy="395288"/>
          </a:xfrm>
          <a:prstGeom prst="rect">
            <a:avLst/>
          </a:prstGeom>
          <a:solidFill>
            <a:schemeClr val="bg2"/>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a:latin typeface="Calibri" pitchFamily="34" charset="0"/>
              </a:rPr>
              <a:t>Problem: You should start work at 9:00 a.m., but you have a car that won’t start.</a:t>
            </a:r>
          </a:p>
        </p:txBody>
      </p:sp>
      <p:sp>
        <p:nvSpPr>
          <p:cNvPr id="22534" name="Text Box 6"/>
          <p:cNvSpPr txBox="1">
            <a:spLocks noChangeArrowheads="1"/>
          </p:cNvSpPr>
          <p:nvPr/>
        </p:nvSpPr>
        <p:spPr bwMode="auto">
          <a:xfrm>
            <a:off x="609600" y="1752600"/>
            <a:ext cx="8077200" cy="43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spcBef>
                <a:spcPct val="50000"/>
              </a:spcBef>
            </a:pPr>
            <a:r>
              <a:rPr lang="en-US" sz="1400" b="1" i="1" dirty="0">
                <a:latin typeface="Calibri" pitchFamily="34" charset="0"/>
              </a:rPr>
              <a:t>What skills would you need to teach your students?</a:t>
            </a:r>
          </a:p>
          <a:p>
            <a:pPr eaLnBrk="1" hangingPunct="1">
              <a:spcBef>
                <a:spcPct val="50000"/>
              </a:spcBef>
            </a:pPr>
            <a:r>
              <a:rPr lang="en-US" sz="1600" b="1" i="1" dirty="0">
                <a:solidFill>
                  <a:schemeClr val="tx2"/>
                </a:solidFill>
                <a:latin typeface="Calibri" pitchFamily="34" charset="0"/>
              </a:rPr>
              <a:t>Basic Communication </a:t>
            </a:r>
          </a:p>
          <a:p>
            <a:pPr eaLnBrk="1" hangingPunct="1">
              <a:spcBef>
                <a:spcPct val="50000"/>
              </a:spcBef>
            </a:pPr>
            <a:r>
              <a:rPr lang="en-US" sz="1400" dirty="0">
                <a:latin typeface="Calibri" pitchFamily="34" charset="0"/>
              </a:rPr>
              <a:t>0.1.2 -- Understand or use appropriate language for information purposes </a:t>
            </a:r>
            <a:r>
              <a:rPr lang="en-US" sz="1400" dirty="0" smtClean="0">
                <a:latin typeface="Calibri" pitchFamily="34" charset="0"/>
              </a:rPr>
              <a:t/>
            </a:r>
            <a:br>
              <a:rPr lang="en-US" sz="1400" dirty="0" smtClean="0">
                <a:latin typeface="Calibri" pitchFamily="34" charset="0"/>
              </a:rPr>
            </a:br>
            <a:r>
              <a:rPr lang="en-US" sz="1400" dirty="0" smtClean="0">
                <a:latin typeface="Calibri" pitchFamily="34" charset="0"/>
              </a:rPr>
              <a:t>	(</a:t>
            </a:r>
            <a:r>
              <a:rPr lang="en-US" sz="1400" dirty="0">
                <a:latin typeface="Calibri" pitchFamily="34" charset="0"/>
              </a:rPr>
              <a:t>to call a tow truck, identify location)</a:t>
            </a:r>
          </a:p>
          <a:p>
            <a:pPr eaLnBrk="1" hangingPunct="1">
              <a:spcBef>
                <a:spcPct val="50000"/>
              </a:spcBef>
            </a:pPr>
            <a:r>
              <a:rPr lang="en-US" sz="1400" dirty="0" smtClean="0">
                <a:latin typeface="Calibri" pitchFamily="34" charset="0"/>
              </a:rPr>
              <a:t>0.1.3 -- Understand </a:t>
            </a:r>
            <a:r>
              <a:rPr lang="en-US" sz="1400" dirty="0">
                <a:latin typeface="Calibri" pitchFamily="34" charset="0"/>
              </a:rPr>
              <a:t>or use appropriate language to influence or persuade (to call employer)</a:t>
            </a:r>
          </a:p>
          <a:p>
            <a:pPr eaLnBrk="1" hangingPunct="1">
              <a:spcBef>
                <a:spcPct val="50000"/>
              </a:spcBef>
            </a:pPr>
            <a:r>
              <a:rPr lang="en-US" sz="1400" dirty="0" smtClean="0">
                <a:latin typeface="Calibri" pitchFamily="34" charset="0"/>
              </a:rPr>
              <a:t>0.2.1 -- Respond </a:t>
            </a:r>
            <a:r>
              <a:rPr lang="en-US" sz="1400" dirty="0">
                <a:latin typeface="Calibri" pitchFamily="34" charset="0"/>
              </a:rPr>
              <a:t>appropriately to common personal information questions</a:t>
            </a:r>
          </a:p>
          <a:p>
            <a:pPr eaLnBrk="1" hangingPunct="1">
              <a:spcBef>
                <a:spcPct val="50000"/>
              </a:spcBef>
            </a:pPr>
            <a:r>
              <a:rPr lang="en-US" sz="1600" b="1" i="1" dirty="0" smtClean="0">
                <a:solidFill>
                  <a:schemeClr val="tx2"/>
                </a:solidFill>
                <a:latin typeface="Calibri" pitchFamily="34" charset="0"/>
              </a:rPr>
              <a:t>Consumer Economics</a:t>
            </a:r>
          </a:p>
          <a:p>
            <a:pPr eaLnBrk="1" hangingPunct="1">
              <a:spcBef>
                <a:spcPct val="50000"/>
              </a:spcBef>
            </a:pPr>
            <a:r>
              <a:rPr lang="en-US" sz="1600" dirty="0" smtClean="0">
                <a:latin typeface="Calibri" pitchFamily="34" charset="0"/>
              </a:rPr>
              <a:t>1.2.6 – Identify </a:t>
            </a:r>
            <a:r>
              <a:rPr lang="en-US" sz="1600" dirty="0">
                <a:latin typeface="Calibri" pitchFamily="34" charset="0"/>
              </a:rPr>
              <a:t>places to purchase goods and services, including the </a:t>
            </a:r>
            <a:r>
              <a:rPr lang="en-US" sz="1600" dirty="0" smtClean="0">
                <a:latin typeface="Calibri" pitchFamily="34" charset="0"/>
              </a:rPr>
              <a:t>internet</a:t>
            </a:r>
          </a:p>
          <a:p>
            <a:pPr eaLnBrk="1" hangingPunct="1">
              <a:spcBef>
                <a:spcPct val="50000"/>
              </a:spcBef>
            </a:pPr>
            <a:r>
              <a:rPr lang="en-US" sz="1600" dirty="0">
                <a:latin typeface="Calibri" pitchFamily="34" charset="0"/>
              </a:rPr>
              <a:t>1.7.5 -- Interpret information to obtain repairs</a:t>
            </a:r>
          </a:p>
          <a:p>
            <a:pPr eaLnBrk="1" hangingPunct="1">
              <a:spcBef>
                <a:spcPct val="50000"/>
              </a:spcBef>
            </a:pPr>
            <a:r>
              <a:rPr lang="en-US" sz="1600" dirty="0">
                <a:latin typeface="Calibri" pitchFamily="34" charset="0"/>
              </a:rPr>
              <a:t>1.9.6 -- Interpret information related to automobile maintenance </a:t>
            </a:r>
            <a:endParaRPr lang="en-US" sz="1600" b="1" i="1" dirty="0">
              <a:solidFill>
                <a:schemeClr val="tx2"/>
              </a:solidFill>
              <a:latin typeface="Calibri" pitchFamily="34" charset="0"/>
            </a:endParaRPr>
          </a:p>
          <a:p>
            <a:pPr eaLnBrk="1" hangingPunct="1">
              <a:spcBef>
                <a:spcPct val="50000"/>
              </a:spcBef>
            </a:pPr>
            <a:r>
              <a:rPr lang="en-US" sz="1600" b="1" i="1" dirty="0" smtClean="0">
                <a:solidFill>
                  <a:schemeClr val="tx2"/>
                </a:solidFill>
                <a:latin typeface="Calibri" pitchFamily="34" charset="0"/>
              </a:rPr>
              <a:t>Community </a:t>
            </a:r>
            <a:r>
              <a:rPr lang="en-US" sz="1600" b="1" i="1" dirty="0">
                <a:solidFill>
                  <a:schemeClr val="tx2"/>
                </a:solidFill>
                <a:latin typeface="Calibri" pitchFamily="34" charset="0"/>
              </a:rPr>
              <a:t>Resources</a:t>
            </a:r>
            <a:r>
              <a:rPr lang="en-US" sz="1600" b="1" dirty="0">
                <a:solidFill>
                  <a:schemeClr val="tx2"/>
                </a:solidFill>
                <a:latin typeface="Calibri" pitchFamily="34" charset="0"/>
              </a:rPr>
              <a:t> </a:t>
            </a:r>
          </a:p>
          <a:p>
            <a:pPr eaLnBrk="1" hangingPunct="1">
              <a:spcBef>
                <a:spcPct val="50000"/>
              </a:spcBef>
            </a:pPr>
            <a:r>
              <a:rPr lang="en-US" sz="1400" dirty="0" smtClean="0">
                <a:latin typeface="Calibri" pitchFamily="34" charset="0"/>
              </a:rPr>
              <a:t>2.1.8 -- Use </a:t>
            </a:r>
            <a:r>
              <a:rPr lang="en-US" sz="1400" dirty="0">
                <a:latin typeface="Calibri" pitchFamily="34" charset="0"/>
              </a:rPr>
              <a:t>a telephone or similar device to make and receive calls</a:t>
            </a:r>
          </a:p>
          <a:p>
            <a:pPr eaLnBrk="1" hangingPunct="1">
              <a:spcBef>
                <a:spcPct val="50000"/>
              </a:spcBef>
            </a:pPr>
            <a:r>
              <a:rPr lang="en-US" sz="1400" dirty="0" smtClean="0">
                <a:latin typeface="Calibri" pitchFamily="34" charset="0"/>
              </a:rPr>
              <a:t>2.3.1 -- Interpret </a:t>
            </a:r>
            <a:r>
              <a:rPr lang="en-US" sz="1400" dirty="0">
                <a:latin typeface="Calibri" pitchFamily="34" charset="0"/>
              </a:rPr>
              <a:t>clock </a:t>
            </a:r>
            <a:r>
              <a:rPr lang="en-US" sz="1400" dirty="0" smtClean="0">
                <a:latin typeface="Calibri" pitchFamily="34" charset="0"/>
              </a:rPr>
              <a:t>time</a:t>
            </a:r>
            <a:endParaRPr lang="en-US" sz="1400" dirty="0">
              <a:latin typeface="Calibri" pitchFamily="34" charset="0"/>
            </a:endParaRPr>
          </a:p>
        </p:txBody>
      </p:sp>
    </p:spTree>
    <p:extLst>
      <p:ext uri="{BB962C8B-B14F-4D97-AF65-F5344CB8AC3E}">
        <p14:creationId xmlns:p14="http://schemas.microsoft.com/office/powerpoint/2010/main" val="18625517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n-US" dirty="0" smtClean="0"/>
              <a:t>Activity:</a:t>
            </a:r>
            <a:r>
              <a:rPr lang="en-US" dirty="0"/>
              <a:t> </a:t>
            </a:r>
            <a:r>
              <a:rPr lang="en-US" dirty="0" smtClean="0"/>
              <a:t> Select CASAS Competencies</a:t>
            </a:r>
            <a:endParaRPr lang="en-US" dirty="0"/>
          </a:p>
        </p:txBody>
      </p:sp>
      <p:sp>
        <p:nvSpPr>
          <p:cNvPr id="6" name="Content Placeholder 5"/>
          <p:cNvSpPr>
            <a:spLocks noGrp="1"/>
          </p:cNvSpPr>
          <p:nvPr>
            <p:ph idx="1"/>
          </p:nvPr>
        </p:nvSpPr>
        <p:spPr/>
        <p:txBody>
          <a:bodyPr/>
          <a:lstStyle/>
          <a:p>
            <a:pPr marL="0" indent="0">
              <a:buNone/>
            </a:pPr>
            <a:r>
              <a:rPr lang="en-US" dirty="0" smtClean="0"/>
              <a:t>In small groups or pairs:</a:t>
            </a:r>
          </a:p>
          <a:p>
            <a:r>
              <a:rPr lang="en-US" dirty="0" smtClean="0"/>
              <a:t>Choose one problem-solving scenario from Activity Packet – page 2.</a:t>
            </a:r>
          </a:p>
          <a:p>
            <a:r>
              <a:rPr lang="en-US" dirty="0" smtClean="0"/>
              <a:t>Using the CASAS Competencies, choose 2-3 competencies that would help students solve the problem.</a:t>
            </a:r>
            <a:endParaRPr lang="en-US" dirty="0"/>
          </a:p>
        </p:txBody>
      </p:sp>
      <p:sp>
        <p:nvSpPr>
          <p:cNvPr id="4" name="Slide Number Placeholder 3"/>
          <p:cNvSpPr>
            <a:spLocks noGrp="1"/>
          </p:cNvSpPr>
          <p:nvPr>
            <p:ph type="sldNum" sz="quarter" idx="12"/>
          </p:nvPr>
        </p:nvSpPr>
        <p:spPr/>
        <p:txBody>
          <a:bodyPr/>
          <a:lstStyle/>
          <a:p>
            <a:fld id="{0F10CCFA-9720-4B79-87AD-568ED3307F7B}" type="slidenum">
              <a:rPr lang="en-US" smtClean="0"/>
              <a:t>11</a:t>
            </a:fld>
            <a:endParaRPr lang="en-US"/>
          </a:p>
        </p:txBody>
      </p:sp>
    </p:spTree>
    <p:extLst>
      <p:ext uri="{BB962C8B-B14F-4D97-AF65-F5344CB8AC3E}">
        <p14:creationId xmlns:p14="http://schemas.microsoft.com/office/powerpoint/2010/main" val="1854171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0" y="0"/>
            <a:ext cx="9144000" cy="990600"/>
          </a:xfrm>
        </p:spPr>
        <p:style>
          <a:lnRef idx="1">
            <a:schemeClr val="accent1"/>
          </a:lnRef>
          <a:fillRef idx="2">
            <a:schemeClr val="accent1"/>
          </a:fillRef>
          <a:effectRef idx="1">
            <a:schemeClr val="accent1"/>
          </a:effectRef>
          <a:fontRef idx="minor">
            <a:schemeClr val="dk1"/>
          </a:fontRef>
        </p:style>
        <p:txBody>
          <a:bodyPr>
            <a:normAutofit/>
          </a:bodyPr>
          <a:lstStyle/>
          <a:p>
            <a:pPr algn="ctr" eaLnBrk="1" fontAlgn="auto" hangingPunct="1">
              <a:spcAft>
                <a:spcPts val="0"/>
              </a:spcAft>
              <a:defRPr/>
            </a:pPr>
            <a:r>
              <a:rPr lang="en-US" sz="3600" b="1" dirty="0">
                <a:effectLst/>
              </a:rPr>
              <a:t>What are Content Standards?</a:t>
            </a:r>
          </a:p>
        </p:txBody>
      </p:sp>
      <p:sp>
        <p:nvSpPr>
          <p:cNvPr id="249860" name="Rectangle 8"/>
          <p:cNvSpPr>
            <a:spLocks noGrp="1" noChangeArrowheads="1"/>
          </p:cNvSpPr>
          <p:nvPr>
            <p:ph idx="1"/>
          </p:nvPr>
        </p:nvSpPr>
        <p:spPr>
          <a:xfrm>
            <a:off x="457200" y="990601"/>
            <a:ext cx="8229600" cy="513556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ormAutofit/>
          </a:bodyPr>
          <a:lstStyle/>
          <a:p>
            <a:pPr marL="182880" indent="-182880" eaLnBrk="1" fontAlgn="auto" hangingPunct="1">
              <a:spcAft>
                <a:spcPts val="0"/>
              </a:spcAft>
              <a:defRPr/>
            </a:pPr>
            <a:r>
              <a:rPr lang="en-US" sz="2400" b="1" dirty="0"/>
              <a:t>Basic Skills Content Standards</a:t>
            </a:r>
            <a:r>
              <a:rPr lang="en-US" sz="2400" dirty="0"/>
              <a:t> identify the underlying basic skills </a:t>
            </a:r>
            <a:r>
              <a:rPr lang="en-US" sz="2400" dirty="0" smtClean="0"/>
              <a:t>(literacy and academic skills) associated </a:t>
            </a:r>
            <a:r>
              <a:rPr lang="en-US" sz="2400" dirty="0"/>
              <a:t>with CASAS Competencies</a:t>
            </a:r>
            <a:r>
              <a:rPr lang="en-US" sz="2400" dirty="0" smtClean="0"/>
              <a:t>. </a:t>
            </a:r>
            <a:endParaRPr lang="en-US" sz="2400" dirty="0"/>
          </a:p>
          <a:p>
            <a:pPr marL="182880" indent="-182880" eaLnBrk="1" fontAlgn="auto" hangingPunct="1">
              <a:spcAft>
                <a:spcPts val="0"/>
              </a:spcAft>
              <a:buFont typeface="Wingdings" pitchFamily="2" charset="2"/>
              <a:buNone/>
              <a:defRPr/>
            </a:pPr>
            <a:endParaRPr lang="en-US" sz="2400" i="1" dirty="0">
              <a:solidFill>
                <a:srgbClr val="0033CC"/>
              </a:solidFill>
              <a:effectLst>
                <a:outerShdw blurRad="38100" dist="38100" dir="2700000" algn="tl">
                  <a:srgbClr val="000000"/>
                </a:outerShdw>
              </a:effectLst>
            </a:endParaRPr>
          </a:p>
        </p:txBody>
      </p:sp>
      <p:sp>
        <p:nvSpPr>
          <p:cNvPr id="2560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6CB8810D-0BE2-41B7-B2B0-350E9F754C0A}" type="datetime1">
              <a:rPr lang="en-US" smtClean="0">
                <a:solidFill>
                  <a:srgbClr val="FFFFFF"/>
                </a:solidFill>
              </a:rPr>
              <a:t>11/19/2018</a:t>
            </a:fld>
            <a:endParaRPr lang="en-US" smtClean="0">
              <a:solidFill>
                <a:srgbClr val="FFFFFF"/>
              </a:solidFill>
            </a:endParaRPr>
          </a:p>
        </p:txBody>
      </p:sp>
      <p:graphicFrame>
        <p:nvGraphicFramePr>
          <p:cNvPr id="7" name="Diagram 6"/>
          <p:cNvGraphicFramePr/>
          <p:nvPr>
            <p:extLst>
              <p:ext uri="{D42A27DB-BD31-4B8C-83A1-F6EECF244321}">
                <p14:modId xmlns:p14="http://schemas.microsoft.com/office/powerpoint/2010/main" val="904404608"/>
              </p:ext>
            </p:extLst>
          </p:nvPr>
        </p:nvGraphicFramePr>
        <p:xfrm>
          <a:off x="685800" y="2311219"/>
          <a:ext cx="8153400" cy="441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F10CCFA-9720-4B79-87AD-568ED3307F7B}" type="slidenum">
              <a:rPr lang="en-US" smtClean="0"/>
              <a:t>12</a:t>
            </a:fld>
            <a:endParaRPr lang="en-US"/>
          </a:p>
        </p:txBody>
      </p:sp>
      <p:sp>
        <p:nvSpPr>
          <p:cNvPr id="8" name="Text Box 8"/>
          <p:cNvSpPr txBox="1">
            <a:spLocks noChangeArrowheads="1"/>
          </p:cNvSpPr>
          <p:nvPr/>
        </p:nvSpPr>
        <p:spPr bwMode="auto">
          <a:xfrm>
            <a:off x="1471347" y="6235172"/>
            <a:ext cx="1119453" cy="241828"/>
          </a:xfrm>
          <a:prstGeom prst="rect">
            <a:avLst/>
          </a:prstGeom>
          <a:solidFill>
            <a:schemeClr val="bg2">
              <a:lumMod val="90000"/>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1100" dirty="0" smtClean="0">
                <a:latin typeface="Calibri" pitchFamily="34" charset="0"/>
                <a:cs typeface="Times New Roman" pitchFamily="18" charset="0"/>
              </a:rPr>
              <a:t>www.casas.org</a:t>
            </a:r>
            <a:endParaRPr lang="en-US" dirty="0">
              <a:latin typeface="Arial" pitchFamily="34" charset="0"/>
            </a:endParaRPr>
          </a:p>
        </p:txBody>
      </p:sp>
      <p:pic>
        <p:nvPicPr>
          <p:cNvPr id="9" name="Picture 894" descr="MCj0239183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436" y="6017417"/>
            <a:ext cx="666751"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184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20607"/>
          <a:stretch/>
        </p:blipFill>
        <p:spPr bwMode="auto">
          <a:xfrm>
            <a:off x="5715001" y="3659326"/>
            <a:ext cx="1600200" cy="150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351" y="3807143"/>
            <a:ext cx="18764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chor="ctr"/>
          <a:lstStyle/>
          <a:p>
            <a:r>
              <a:rPr lang="en-US" dirty="0" smtClean="0"/>
              <a:t>What are Task Areas?</a:t>
            </a:r>
            <a:endParaRPr lang="en-US" dirty="0"/>
          </a:p>
        </p:txBody>
      </p:sp>
      <p:graphicFrame>
        <p:nvGraphicFramePr>
          <p:cNvPr id="2" name="Diagram 1"/>
          <p:cNvGraphicFramePr/>
          <p:nvPr>
            <p:extLst>
              <p:ext uri="{D42A27DB-BD31-4B8C-83A1-F6EECF244321}">
                <p14:modId xmlns:p14="http://schemas.microsoft.com/office/powerpoint/2010/main" val="588982913"/>
              </p:ext>
            </p:extLst>
          </p:nvPr>
        </p:nvGraphicFramePr>
        <p:xfrm>
          <a:off x="838200" y="1752600"/>
          <a:ext cx="5257800" cy="426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6324600" y="1905000"/>
            <a:ext cx="243840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Tasks are how test items are presented.  It’s important to practice these tasks in the classroom.</a:t>
            </a:r>
            <a:endParaRPr lang="en-US" dirty="0"/>
          </a:p>
        </p:txBody>
      </p:sp>
      <p:pic>
        <p:nvPicPr>
          <p:cNvPr id="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200" y="4953000"/>
            <a:ext cx="1725948" cy="149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0F10CCFA-9720-4B79-87AD-568ED3307F7B}" type="slidenum">
              <a:rPr lang="en-US" smtClean="0"/>
              <a:t>13</a:t>
            </a:fld>
            <a:endParaRPr lang="en-US"/>
          </a:p>
        </p:txBody>
      </p:sp>
    </p:spTree>
    <p:extLst>
      <p:ext uri="{BB962C8B-B14F-4D97-AF65-F5344CB8AC3E}">
        <p14:creationId xmlns:p14="http://schemas.microsoft.com/office/powerpoint/2010/main" val="140448407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D1985E31-77F7-4957-8A83-885F89FB1797}" type="datetime1">
              <a:rPr lang="en-US" smtClean="0">
                <a:solidFill>
                  <a:srgbClr val="FFFFFF"/>
                </a:solidFill>
              </a:rPr>
              <a:t>11/19/2018</a:t>
            </a:fld>
            <a:endParaRPr lang="en-US" smtClean="0">
              <a:solidFill>
                <a:srgbClr val="FFFFFF"/>
              </a:solidFill>
            </a:endParaRPr>
          </a:p>
        </p:txBody>
      </p:sp>
      <p:sp>
        <p:nvSpPr>
          <p:cNvPr id="2867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mtClean="0">
              <a:solidFill>
                <a:srgbClr val="FFFFFF"/>
              </a:solidFill>
            </a:endParaRPr>
          </a:p>
        </p:txBody>
      </p:sp>
      <p:sp>
        <p:nvSpPr>
          <p:cNvPr id="28679" name="Text Box 3"/>
          <p:cNvSpPr txBox="1">
            <a:spLocks noChangeArrowheads="1"/>
          </p:cNvSpPr>
          <p:nvPr/>
        </p:nvSpPr>
        <p:spPr bwMode="auto">
          <a:xfrm>
            <a:off x="4403726" y="354647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endParaRPr lang="en-US">
              <a:latin typeface="Comic Sans MS" pitchFamily="66" charset="0"/>
            </a:endParaRPr>
          </a:p>
        </p:txBody>
      </p:sp>
      <p:pic>
        <p:nvPicPr>
          <p:cNvPr id="614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153" y="1600200"/>
            <a:ext cx="8568147" cy="4756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1773213923"/>
              </p:ext>
            </p:extLst>
          </p:nvPr>
        </p:nvGraphicFramePr>
        <p:xfrm>
          <a:off x="1276351" y="1269206"/>
          <a:ext cx="7086600" cy="5452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8688" name="Text Box 15"/>
          <p:cNvSpPr txBox="1">
            <a:spLocks noChangeArrowheads="1"/>
          </p:cNvSpPr>
          <p:nvPr/>
        </p:nvSpPr>
        <p:spPr bwMode="auto">
          <a:xfrm>
            <a:off x="16457" y="0"/>
            <a:ext cx="9144000" cy="1200329"/>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algn="ctr" eaLnBrk="1" hangingPunct="1"/>
            <a:r>
              <a:rPr lang="en-US" sz="2400" b="1" i="1" dirty="0">
                <a:latin typeface="Calibri" pitchFamily="34" charset="0"/>
              </a:rPr>
              <a:t>S</a:t>
            </a:r>
            <a:r>
              <a:rPr lang="en-US" sz="2400" b="1" i="1" dirty="0" smtClean="0">
                <a:latin typeface="Calibri" pitchFamily="34" charset="0"/>
              </a:rPr>
              <a:t>kills needed to find auto repair services</a:t>
            </a:r>
            <a:endParaRPr lang="en-US" sz="2000" i="1" dirty="0" smtClean="0">
              <a:latin typeface="Calibri" pitchFamily="34" charset="0"/>
            </a:endParaRPr>
          </a:p>
          <a:p>
            <a:pPr eaLnBrk="1" hangingPunct="1"/>
            <a:r>
              <a:rPr lang="en-US" sz="1600" i="1" dirty="0" smtClean="0">
                <a:latin typeface="Calibri" pitchFamily="34" charset="0"/>
              </a:rPr>
              <a:t>CASAS Competency: </a:t>
            </a:r>
            <a:r>
              <a:rPr lang="en-US" sz="1600" dirty="0" smtClean="0">
                <a:latin typeface="Calibri" pitchFamily="34" charset="0"/>
              </a:rPr>
              <a:t>Consumer Economics  1.2.6 –Identify places to purchase goods and services, including the internet</a:t>
            </a:r>
          </a:p>
          <a:p>
            <a:pPr eaLnBrk="1" hangingPunct="1"/>
            <a:r>
              <a:rPr lang="en-US" sz="1600" i="1" dirty="0" smtClean="0">
                <a:latin typeface="Calibri" pitchFamily="34" charset="0"/>
              </a:rPr>
              <a:t>Reading Task Areas:   </a:t>
            </a:r>
            <a:r>
              <a:rPr lang="en-US" sz="1600" dirty="0" smtClean="0">
                <a:latin typeface="Calibri" pitchFamily="34" charset="0"/>
              </a:rPr>
              <a:t>maps – 2;   directions – 3;   advertisements </a:t>
            </a:r>
            <a:r>
              <a:rPr lang="en-US" sz="1600" dirty="0">
                <a:latin typeface="Calibri" pitchFamily="34" charset="0"/>
              </a:rPr>
              <a:t>–</a:t>
            </a:r>
            <a:r>
              <a:rPr lang="en-US" sz="1600" dirty="0" smtClean="0">
                <a:latin typeface="Calibri" pitchFamily="34" charset="0"/>
              </a:rPr>
              <a:t> 4</a:t>
            </a:r>
            <a:endParaRPr lang="en-US" sz="1600" dirty="0">
              <a:latin typeface="Calibri" pitchFamily="34" charset="0"/>
            </a:endParaRPr>
          </a:p>
        </p:txBody>
      </p:sp>
      <p:sp>
        <p:nvSpPr>
          <p:cNvPr id="3" name="Slide Number Placeholder 2"/>
          <p:cNvSpPr>
            <a:spLocks noGrp="1"/>
          </p:cNvSpPr>
          <p:nvPr>
            <p:ph type="sldNum" sz="quarter" idx="12"/>
          </p:nvPr>
        </p:nvSpPr>
        <p:spPr/>
        <p:txBody>
          <a:bodyPr/>
          <a:lstStyle/>
          <a:p>
            <a:fld id="{0F10CCFA-9720-4B79-87AD-568ED3307F7B}" type="slidenum">
              <a:rPr lang="en-US" smtClean="0"/>
              <a:t>14</a:t>
            </a:fld>
            <a:endParaRPr lang="en-US"/>
          </a:p>
        </p:txBody>
      </p:sp>
      <p:sp>
        <p:nvSpPr>
          <p:cNvPr id="4" name="Left Arrow 3"/>
          <p:cNvSpPr/>
          <p:nvPr/>
        </p:nvSpPr>
        <p:spPr>
          <a:xfrm>
            <a:off x="5562600" y="1371600"/>
            <a:ext cx="3314700" cy="838200"/>
          </a:xfrm>
          <a:prstGeom prst="leftArrow">
            <a:avLst/>
          </a:prstGeom>
          <a:solidFill>
            <a:srgbClr val="CC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Content Standards</a:t>
            </a:r>
            <a:endParaRPr lang="en-US" dirty="0"/>
          </a:p>
        </p:txBody>
      </p:sp>
    </p:spTree>
    <p:extLst>
      <p:ext uri="{BB962C8B-B14F-4D97-AF65-F5344CB8AC3E}">
        <p14:creationId xmlns:p14="http://schemas.microsoft.com/office/powerpoint/2010/main" val="16439956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0901" t="12196" r="68419" b="31585"/>
          <a:stretch/>
        </p:blipFill>
        <p:spPr bwMode="auto">
          <a:xfrm>
            <a:off x="3276600" y="2423886"/>
            <a:ext cx="3657599" cy="2971800"/>
          </a:xfrm>
          <a:prstGeom prst="rect">
            <a:avLst/>
          </a:prstGeom>
          <a:ln>
            <a:noFill/>
          </a:ln>
          <a:effectLst>
            <a:softEdge rad="112500"/>
          </a:effectLst>
          <a:extLst>
            <a:ext uri="{53640926-AAD7-44D8-BBD7-CCE9431645EC}">
              <a14:shadowObscured xmlns:a14="http://schemas.microsoft.com/office/drawing/2010/main"/>
            </a:ext>
          </a:extLst>
        </p:spPr>
      </p:pic>
      <p:graphicFrame>
        <p:nvGraphicFramePr>
          <p:cNvPr id="5" name="Diagram 4"/>
          <p:cNvGraphicFramePr/>
          <p:nvPr>
            <p:extLst>
              <p:ext uri="{D42A27DB-BD31-4B8C-83A1-F6EECF244321}">
                <p14:modId xmlns:p14="http://schemas.microsoft.com/office/powerpoint/2010/main" val="3416558642"/>
              </p:ext>
            </p:extLst>
          </p:nvPr>
        </p:nvGraphicFramePr>
        <p:xfrm>
          <a:off x="304800" y="1143000"/>
          <a:ext cx="83820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itle 7"/>
          <p:cNvSpPr>
            <a:spLocks noGrp="1"/>
          </p:cNvSpPr>
          <p:nvPr>
            <p:ph type="title"/>
          </p:nvPr>
        </p:nvSpPr>
        <p:spPr>
          <a:xfrm>
            <a:off x="0" y="0"/>
            <a:ext cx="9144000" cy="990600"/>
          </a:xfrm>
        </p:spPr>
        <p:style>
          <a:lnRef idx="1">
            <a:schemeClr val="accent1"/>
          </a:lnRef>
          <a:fillRef idx="2">
            <a:schemeClr val="accent1"/>
          </a:fillRef>
          <a:effectRef idx="1">
            <a:schemeClr val="accent1"/>
          </a:effectRef>
          <a:fontRef idx="minor">
            <a:schemeClr val="dk1"/>
          </a:fontRef>
        </p:style>
        <p:txBody>
          <a:bodyPr>
            <a:noAutofit/>
          </a:bodyPr>
          <a:lstStyle/>
          <a:p>
            <a:pPr lvl="0"/>
            <a:r>
              <a:rPr lang="en-US" sz="2400" b="1" dirty="0"/>
              <a:t>Competencies, Task Areas and Content Standards </a:t>
            </a:r>
          </a:p>
        </p:txBody>
      </p:sp>
      <p:sp>
        <p:nvSpPr>
          <p:cNvPr id="6" name="Slide Number Placeholder 5"/>
          <p:cNvSpPr>
            <a:spLocks noGrp="1"/>
          </p:cNvSpPr>
          <p:nvPr>
            <p:ph type="sldNum" sz="quarter" idx="12"/>
          </p:nvPr>
        </p:nvSpPr>
        <p:spPr/>
        <p:txBody>
          <a:bodyPr/>
          <a:lstStyle/>
          <a:p>
            <a:fld id="{0F10CCFA-9720-4B79-87AD-568ED3307F7B}" type="slidenum">
              <a:rPr lang="en-US" smtClean="0"/>
              <a:t>15</a:t>
            </a:fld>
            <a:endParaRPr lang="en-US"/>
          </a:p>
        </p:txBody>
      </p:sp>
    </p:spTree>
    <p:extLst>
      <p:ext uri="{BB962C8B-B14F-4D97-AF65-F5344CB8AC3E}">
        <p14:creationId xmlns:p14="http://schemas.microsoft.com/office/powerpoint/2010/main" val="1822323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10CCFA-9720-4B79-87AD-568ED3307F7B}" type="slidenum">
              <a:rPr lang="en-US" smtClean="0"/>
              <a:t>16</a:t>
            </a:fld>
            <a:endParaRPr lang="en-US"/>
          </a:p>
        </p:txBody>
      </p:sp>
      <p:sp>
        <p:nvSpPr>
          <p:cNvPr id="7" name="Title 4"/>
          <p:cNvSpPr txBox="1">
            <a:spLocks/>
          </p:cNvSpPr>
          <p:nvPr/>
        </p:nvSpPr>
        <p:spPr>
          <a:xfrm>
            <a:off x="762000" y="4191000"/>
            <a:ext cx="7772400" cy="18288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lvl1pPr algn="l" defTabSz="914400" rtl="0" eaLnBrk="1" latinLnBrk="0" hangingPunct="1">
              <a:spcBef>
                <a:spcPct val="0"/>
              </a:spcBef>
              <a:buNone/>
              <a:defRPr sz="4000" b="1" kern="1200" cap="all">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dirty="0" smtClean="0"/>
          </a:p>
          <a:p>
            <a:r>
              <a:rPr lang="en-US" dirty="0" smtClean="0"/>
              <a:t>CASAS Tests overview</a:t>
            </a:r>
            <a:endParaRPr lang="en-US" dirty="0"/>
          </a:p>
        </p:txBody>
      </p:sp>
    </p:spTree>
    <p:extLst>
      <p:ext uri="{BB962C8B-B14F-4D97-AF65-F5344CB8AC3E}">
        <p14:creationId xmlns:p14="http://schemas.microsoft.com/office/powerpoint/2010/main" val="2769210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24525727"/>
              </p:ext>
            </p:extLst>
          </p:nvPr>
        </p:nvGraphicFramePr>
        <p:xfrm>
          <a:off x="2895600" y="469901"/>
          <a:ext cx="5486400" cy="5619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04801"/>
            <a:ext cx="14573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371601"/>
            <a:ext cx="1493837"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44" y="2914165"/>
            <a:ext cx="1103312" cy="1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3972" y="4191001"/>
            <a:ext cx="14319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Down Arrow 2"/>
          <p:cNvSpPr/>
          <p:nvPr/>
        </p:nvSpPr>
        <p:spPr>
          <a:xfrm rot="16200000">
            <a:off x="1333500" y="3848100"/>
            <a:ext cx="1905000" cy="1371600"/>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6" name="Slide Number Placeholder 5"/>
          <p:cNvSpPr>
            <a:spLocks noGrp="1"/>
          </p:cNvSpPr>
          <p:nvPr>
            <p:ph type="sldNum" sz="quarter" idx="12"/>
          </p:nvPr>
        </p:nvSpPr>
        <p:spPr/>
        <p:txBody>
          <a:bodyPr/>
          <a:lstStyle/>
          <a:p>
            <a:fld id="{0F10CCFA-9720-4B79-87AD-568ED3307F7B}" type="slidenum">
              <a:rPr lang="en-US" smtClean="0"/>
              <a:t>17</a:t>
            </a:fld>
            <a:endParaRPr lang="en-US"/>
          </a:p>
        </p:txBody>
      </p:sp>
    </p:spTree>
    <p:extLst>
      <p:ext uri="{BB962C8B-B14F-4D97-AF65-F5344CB8AC3E}">
        <p14:creationId xmlns:p14="http://schemas.microsoft.com/office/powerpoint/2010/main" val="210410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608" y="1408163"/>
            <a:ext cx="4579678" cy="51450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CASAS Assessments: Levels and Forms</a:t>
            </a:r>
            <a:endParaRPr lang="en-US" dirty="0"/>
          </a:p>
        </p:txBody>
      </p:sp>
      <p:sp>
        <p:nvSpPr>
          <p:cNvPr id="10" name="Content Placeholder 4"/>
          <p:cNvSpPr txBox="1">
            <a:spLocks/>
          </p:cNvSpPr>
          <p:nvPr/>
        </p:nvSpPr>
        <p:spPr>
          <a:xfrm>
            <a:off x="4876800" y="1417638"/>
            <a:ext cx="3989592" cy="3637919"/>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1800" dirty="0" smtClean="0"/>
              <a:t>Covers from Beginning Literacy to transition to post-secondary</a:t>
            </a:r>
          </a:p>
          <a:p>
            <a:r>
              <a:rPr lang="en-US" sz="1800" dirty="0" smtClean="0"/>
              <a:t>Two forms of each level test (e.g., Level A has Form 81 and Form 82).  </a:t>
            </a:r>
          </a:p>
          <a:p>
            <a:r>
              <a:rPr lang="en-US" sz="1800" dirty="0" smtClean="0"/>
              <a:t>82 is NOT a higher level test than 81.  Both tests have the same level of difficulty.</a:t>
            </a:r>
          </a:p>
          <a:p>
            <a:r>
              <a:rPr lang="en-US" sz="1800" dirty="0" smtClean="0"/>
              <a:t>All forms are developed to national testing standards and are approved for NRS reporting.</a:t>
            </a:r>
            <a:endParaRPr lang="en-US" sz="1800" dirty="0"/>
          </a:p>
          <a:p>
            <a:r>
              <a:rPr lang="en-US" sz="1800" dirty="0" smtClean="0"/>
              <a:t>Forms are color-coded by level across all series.</a:t>
            </a:r>
          </a:p>
        </p:txBody>
      </p:sp>
      <p:grpSp>
        <p:nvGrpSpPr>
          <p:cNvPr id="14" name="Group 13"/>
          <p:cNvGrpSpPr/>
          <p:nvPr/>
        </p:nvGrpSpPr>
        <p:grpSpPr>
          <a:xfrm>
            <a:off x="350530" y="2385568"/>
            <a:ext cx="4506756" cy="4037861"/>
            <a:chOff x="350530" y="2385568"/>
            <a:chExt cx="4506756" cy="403786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30" y="2385568"/>
              <a:ext cx="1159565" cy="15090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81" y="2873726"/>
              <a:ext cx="1117733" cy="1454584"/>
            </a:xfrm>
            <a:prstGeom prst="rect">
              <a:avLst/>
            </a:prstGeom>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480" y="2401258"/>
              <a:ext cx="1777943" cy="200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046" r="53912"/>
            <a:stretch/>
          </p:blipFill>
          <p:spPr bwMode="auto">
            <a:xfrm>
              <a:off x="3246515" y="2385568"/>
              <a:ext cx="1192195" cy="150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418" r="55386"/>
            <a:stretch/>
          </p:blipFill>
          <p:spPr bwMode="auto">
            <a:xfrm>
              <a:off x="694272" y="4553778"/>
              <a:ext cx="12354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6510" b="8265"/>
            <a:stretch/>
          </p:blipFill>
          <p:spPr bwMode="auto">
            <a:xfrm>
              <a:off x="1198496" y="4960654"/>
              <a:ext cx="1071769" cy="14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0208" y="4574692"/>
              <a:ext cx="1629847" cy="184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6176" b="24947"/>
            <a:stretch/>
          </p:blipFill>
          <p:spPr bwMode="auto">
            <a:xfrm>
              <a:off x="3758878" y="2844456"/>
              <a:ext cx="1098408" cy="148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381000" y="1449094"/>
            <a:ext cx="4419600" cy="369332"/>
          </a:xfrm>
          <a:prstGeom prst="rect">
            <a:avLst/>
          </a:prstGeom>
          <a:noFill/>
        </p:spPr>
        <p:txBody>
          <a:bodyPr wrap="square" rtlCol="0">
            <a:spAutoFit/>
          </a:bodyPr>
          <a:lstStyle/>
          <a:p>
            <a:pPr algn="ctr"/>
            <a:r>
              <a:rPr lang="en-US" b="1" i="1" dirty="0" smtClean="0"/>
              <a:t>Life and Work Reading Series</a:t>
            </a:r>
            <a:endParaRPr lang="en-US" b="1" i="1" dirty="0"/>
          </a:p>
        </p:txBody>
      </p:sp>
      <p:sp>
        <p:nvSpPr>
          <p:cNvPr id="7" name="TextBox 6"/>
          <p:cNvSpPr txBox="1"/>
          <p:nvPr/>
        </p:nvSpPr>
        <p:spPr>
          <a:xfrm>
            <a:off x="5027817" y="5391978"/>
            <a:ext cx="3810000" cy="923330"/>
          </a:xfrm>
          <a:prstGeom prst="rect">
            <a:avLst/>
          </a:prstGeom>
          <a:solidFill>
            <a:srgbClr val="F7C0AF"/>
          </a:solidFill>
        </p:spPr>
        <p:txBody>
          <a:bodyPr wrap="square" rtlCol="0">
            <a:spAutoFit/>
          </a:bodyPr>
          <a:lstStyle/>
          <a:p>
            <a:r>
              <a:rPr lang="en-US" dirty="0" smtClean="0"/>
              <a:t>Activity: Review and compare test items in the Sample Test Booklets at  levels A, B, C, and D</a:t>
            </a:r>
            <a:endParaRPr lang="en-US" dirty="0"/>
          </a:p>
        </p:txBody>
      </p:sp>
    </p:spTree>
    <p:extLst>
      <p:ext uri="{BB962C8B-B14F-4D97-AF65-F5344CB8AC3E}">
        <p14:creationId xmlns:p14="http://schemas.microsoft.com/office/powerpoint/2010/main" val="2328053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4000" b="1" dirty="0" smtClean="0"/>
              <a:t>NRS Tests for ESL, ABE </a:t>
            </a:r>
            <a:r>
              <a:rPr lang="en-US" sz="4000" b="1" dirty="0"/>
              <a:t>and </a:t>
            </a:r>
            <a:r>
              <a:rPr lang="en-US" sz="4000" b="1" dirty="0" smtClean="0"/>
              <a:t>ASE*</a:t>
            </a:r>
            <a:r>
              <a:rPr lang="en-US" sz="2800" dirty="0"/>
              <a:t/>
            </a:r>
            <a:br>
              <a:rPr lang="en-US" sz="2800" dirty="0"/>
            </a:br>
            <a:r>
              <a:rPr lang="en-US" sz="2800" dirty="0" smtClean="0"/>
              <a:t>(</a:t>
            </a:r>
            <a:r>
              <a:rPr lang="en-US" sz="2800" i="1" dirty="0" smtClean="0"/>
              <a:t>ASE </a:t>
            </a:r>
            <a:r>
              <a:rPr lang="en-US" sz="2800" i="1" dirty="0"/>
              <a:t>includes GED, </a:t>
            </a:r>
            <a:r>
              <a:rPr lang="en-US" sz="2800" i="1" dirty="0" err="1"/>
              <a:t>HiSet</a:t>
            </a:r>
            <a:r>
              <a:rPr lang="en-US" sz="2800" i="1" dirty="0"/>
              <a:t>, TASC and HSD)</a:t>
            </a:r>
            <a:endParaRPr lang="en-US" sz="2800" dirty="0"/>
          </a:p>
        </p:txBody>
      </p:sp>
      <p:sp>
        <p:nvSpPr>
          <p:cNvPr id="24" name="Text Placeholder 23"/>
          <p:cNvSpPr>
            <a:spLocks noGrp="1"/>
          </p:cNvSpPr>
          <p:nvPr>
            <p:ph type="body" idx="1"/>
          </p:nvPr>
        </p:nvSpPr>
        <p:spPr/>
        <p:txBody>
          <a:bodyPr/>
          <a:lstStyle/>
          <a:p>
            <a:r>
              <a:rPr lang="en-US" dirty="0" smtClean="0"/>
              <a:t>ESL	</a:t>
            </a:r>
            <a:endParaRPr lang="en-US" dirty="0"/>
          </a:p>
        </p:txBody>
      </p:sp>
      <p:sp>
        <p:nvSpPr>
          <p:cNvPr id="21" name="Text Placeholder 9"/>
          <p:cNvSpPr>
            <a:spLocks noGrp="1"/>
          </p:cNvSpPr>
          <p:nvPr>
            <p:ph sz="half" idx="2"/>
          </p:nvPr>
        </p:nvSpPr>
        <p:spPr>
          <a:xfrm>
            <a:off x="457199" y="2174875"/>
            <a:ext cx="3811587" cy="393279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i="1" dirty="0">
                <a:solidFill>
                  <a:srgbClr val="CC0000"/>
                </a:solidFill>
              </a:rPr>
              <a:t>Give reading and/or listening</a:t>
            </a:r>
          </a:p>
          <a:p>
            <a:r>
              <a:rPr lang="en-US" b="0" i="1" dirty="0" smtClean="0"/>
              <a:t>Life and Work Reading, </a:t>
            </a:r>
            <a:br>
              <a:rPr lang="en-US" b="0" i="1" dirty="0" smtClean="0"/>
            </a:br>
            <a:r>
              <a:rPr lang="en-US" b="0" i="1" dirty="0" smtClean="0"/>
              <a:t>80 series</a:t>
            </a:r>
          </a:p>
          <a:p>
            <a:pPr marL="0" indent="0">
              <a:buNone/>
            </a:pPr>
            <a:endParaRPr lang="en-US" b="0" i="1" dirty="0" smtClean="0"/>
          </a:p>
          <a:p>
            <a:r>
              <a:rPr lang="en-US" i="1" dirty="0" smtClean="0"/>
              <a:t>Life and Work Listening, 980 series</a:t>
            </a:r>
          </a:p>
          <a:p>
            <a:endParaRPr lang="en-US" sz="1900" i="1" dirty="0"/>
          </a:p>
          <a:p>
            <a:endParaRPr lang="en-US" sz="1900" i="1" dirty="0" smtClean="0"/>
          </a:p>
        </p:txBody>
      </p:sp>
      <p:sp>
        <p:nvSpPr>
          <p:cNvPr id="25" name="Text Placeholder 24"/>
          <p:cNvSpPr>
            <a:spLocks noGrp="1"/>
          </p:cNvSpPr>
          <p:nvPr>
            <p:ph type="body" sz="quarter" idx="3"/>
          </p:nvPr>
        </p:nvSpPr>
        <p:spPr/>
        <p:txBody>
          <a:bodyPr/>
          <a:lstStyle/>
          <a:p>
            <a:r>
              <a:rPr lang="en-US" dirty="0" smtClean="0"/>
              <a:t>ABE and ASE</a:t>
            </a:r>
            <a:endParaRPr lang="en-US" dirty="0"/>
          </a:p>
        </p:txBody>
      </p:sp>
      <p:sp>
        <p:nvSpPr>
          <p:cNvPr id="26" name="Content Placeholder 25"/>
          <p:cNvSpPr>
            <a:spLocks noGrp="1"/>
          </p:cNvSpPr>
          <p:nvPr>
            <p:ph sz="quarter" idx="4"/>
          </p:nvPr>
        </p:nvSpPr>
        <p:spPr>
          <a:xfrm>
            <a:off x="4497387" y="2174874"/>
            <a:ext cx="4418013" cy="3932793"/>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en-US" sz="2600" i="1" dirty="0">
                <a:solidFill>
                  <a:srgbClr val="CC0000"/>
                </a:solidFill>
              </a:rPr>
              <a:t>Give reading and/or math</a:t>
            </a:r>
          </a:p>
          <a:p>
            <a:r>
              <a:rPr lang="en-US" sz="2600" i="1" dirty="0"/>
              <a:t>Life and Work Reading, </a:t>
            </a:r>
            <a:r>
              <a:rPr lang="en-US" sz="2600" i="1" dirty="0" smtClean="0"/>
              <a:t>80 </a:t>
            </a:r>
            <a:r>
              <a:rPr lang="en-US" sz="2200" i="1" dirty="0" smtClean="0"/>
              <a:t>series</a:t>
            </a:r>
            <a:r>
              <a:rPr lang="en-US" sz="2600" i="1" dirty="0" smtClean="0"/>
              <a:t> </a:t>
            </a:r>
            <a:endParaRPr lang="en-US" sz="2600" i="1" dirty="0"/>
          </a:p>
          <a:p>
            <a:r>
              <a:rPr lang="en-US" sz="2600" i="1" dirty="0"/>
              <a:t>Life Skills Math</a:t>
            </a:r>
            <a:r>
              <a:rPr lang="en-US" i="1" dirty="0"/>
              <a:t>, </a:t>
            </a:r>
            <a:r>
              <a:rPr lang="en-US" i="1" dirty="0" smtClean="0"/>
              <a:t>30 series </a:t>
            </a:r>
            <a:endParaRPr lang="en-US" sz="3200" i="1" dirty="0"/>
          </a:p>
          <a:p>
            <a:pPr>
              <a:lnSpc>
                <a:spcPct val="110000"/>
              </a:lnSpc>
            </a:pPr>
            <a:r>
              <a:rPr lang="en-US" i="1" dirty="0"/>
              <a:t>GOALS Reading, </a:t>
            </a:r>
            <a:r>
              <a:rPr lang="en-US" i="1" dirty="0" smtClean="0"/>
              <a:t>900 series  </a:t>
            </a:r>
            <a:endParaRPr lang="en-US" i="1" dirty="0"/>
          </a:p>
          <a:p>
            <a:pPr marL="0" indent="0" algn="ctr">
              <a:lnSpc>
                <a:spcPct val="110000"/>
              </a:lnSpc>
              <a:buNone/>
            </a:pPr>
            <a:endParaRPr lang="en-US" sz="1400" i="1" dirty="0" smtClean="0"/>
          </a:p>
          <a:p>
            <a:pPr marL="0" indent="0" algn="ctr">
              <a:lnSpc>
                <a:spcPct val="110000"/>
              </a:lnSpc>
              <a:buNone/>
            </a:pPr>
            <a:r>
              <a:rPr lang="en-US" sz="1900" i="1" dirty="0" smtClean="0"/>
              <a:t>If </a:t>
            </a:r>
            <a:r>
              <a:rPr lang="en-US" sz="1900" i="1" dirty="0"/>
              <a:t>student scores 235 + (D Level) on </a:t>
            </a:r>
            <a:r>
              <a:rPr lang="en-US" sz="1900" i="1" dirty="0" smtClean="0"/>
              <a:t>appraisal: </a:t>
            </a:r>
            <a:endParaRPr lang="en-US" sz="1900" dirty="0"/>
          </a:p>
          <a:p>
            <a:pPr>
              <a:lnSpc>
                <a:spcPct val="110000"/>
              </a:lnSpc>
            </a:pPr>
            <a:r>
              <a:rPr lang="en-US" sz="2600" i="1" dirty="0"/>
              <a:t>Secondary Level Assessment s</a:t>
            </a:r>
            <a:r>
              <a:rPr lang="en-US" sz="2600" i="1" dirty="0" smtClean="0"/>
              <a:t>eries</a:t>
            </a:r>
          </a:p>
          <a:p>
            <a:pPr marL="0" indent="0">
              <a:lnSpc>
                <a:spcPct val="110000"/>
              </a:lnSpc>
              <a:buNone/>
            </a:pPr>
            <a:r>
              <a:rPr lang="en-US" sz="2200" i="1" dirty="0"/>
              <a:t>Language Arts Forms 513-514  </a:t>
            </a:r>
            <a:r>
              <a:rPr lang="en-US" sz="2200" i="1" dirty="0" smtClean="0"/>
              <a:t>(Level D)</a:t>
            </a:r>
          </a:p>
          <a:p>
            <a:pPr marL="0" indent="0">
              <a:lnSpc>
                <a:spcPct val="110000"/>
              </a:lnSpc>
              <a:buNone/>
            </a:pPr>
            <a:r>
              <a:rPr lang="en-US" sz="2200" i="1" dirty="0" smtClean="0"/>
              <a:t>Math </a:t>
            </a:r>
            <a:r>
              <a:rPr lang="en-US" sz="2200" i="1" dirty="0"/>
              <a:t>Forms </a:t>
            </a:r>
            <a:r>
              <a:rPr lang="en-US" sz="2200" i="1" dirty="0" smtClean="0"/>
              <a:t>505-506 (Level D)</a:t>
            </a:r>
            <a:endParaRPr lang="en-US" sz="2200" i="1" dirty="0"/>
          </a:p>
        </p:txBody>
      </p:sp>
      <p:sp>
        <p:nvSpPr>
          <p:cNvPr id="9" name="Slide Number Placeholder 8"/>
          <p:cNvSpPr>
            <a:spLocks noGrp="1"/>
          </p:cNvSpPr>
          <p:nvPr>
            <p:ph type="sldNum" sz="quarter" idx="12"/>
          </p:nvPr>
        </p:nvSpPr>
        <p:spPr/>
        <p:txBody>
          <a:bodyPr/>
          <a:lstStyle/>
          <a:p>
            <a:fld id="{0F10CCFA-9720-4B79-87AD-568ED3307F7B}" type="slidenum">
              <a:rPr lang="en-US" smtClean="0"/>
              <a:t>19</a:t>
            </a:fld>
            <a:endParaRPr lang="en-US"/>
          </a:p>
        </p:txBody>
      </p:sp>
      <p:sp>
        <p:nvSpPr>
          <p:cNvPr id="2" name="TextBox 1"/>
          <p:cNvSpPr txBox="1"/>
          <p:nvPr/>
        </p:nvSpPr>
        <p:spPr>
          <a:xfrm>
            <a:off x="457200" y="6107668"/>
            <a:ext cx="8458200" cy="369332"/>
          </a:xfrm>
          <a:prstGeom prst="rect">
            <a:avLst/>
          </a:prstGeom>
          <a:noFill/>
        </p:spPr>
        <p:txBody>
          <a:bodyPr wrap="square" rtlCol="0">
            <a:spAutoFit/>
          </a:bodyPr>
          <a:lstStyle/>
          <a:p>
            <a:r>
              <a:rPr lang="en-US" dirty="0" smtClean="0"/>
              <a:t>*All tests approved through June 2019 – except GOALS Reading approved through 2025</a:t>
            </a:r>
            <a:endParaRPr lang="en-US" dirty="0"/>
          </a:p>
        </p:txBody>
      </p:sp>
    </p:spTree>
    <p:extLst>
      <p:ext uri="{BB962C8B-B14F-4D97-AF65-F5344CB8AC3E}">
        <p14:creationId xmlns:p14="http://schemas.microsoft.com/office/powerpoint/2010/main" val="695284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To certify participants to administer CASAS </a:t>
            </a:r>
            <a:r>
              <a:rPr lang="en-US" dirty="0" smtClean="0"/>
              <a:t>tests</a:t>
            </a:r>
          </a:p>
          <a:p>
            <a:r>
              <a:rPr lang="en-US" dirty="0"/>
              <a:t>To ensure uniform test administration practices</a:t>
            </a:r>
          </a:p>
          <a:p>
            <a:r>
              <a:rPr lang="en-US" dirty="0" smtClean="0"/>
              <a:t>To meet the yearly training requirement </a:t>
            </a:r>
            <a:br>
              <a:rPr lang="en-US" dirty="0" smtClean="0"/>
            </a:br>
            <a:r>
              <a:rPr lang="en-US" dirty="0" smtClean="0"/>
              <a:t>(if applicable in your state</a:t>
            </a:r>
            <a:r>
              <a:rPr lang="en-US" dirty="0"/>
              <a:t>)</a:t>
            </a:r>
            <a:endParaRPr lang="en-US" dirty="0" smtClean="0"/>
          </a:p>
          <a:p>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2</a:t>
            </a:fld>
            <a:endParaRPr lang="en-US" dirty="0"/>
          </a:p>
        </p:txBody>
      </p:sp>
    </p:spTree>
    <p:extLst>
      <p:ext uri="{BB962C8B-B14F-4D97-AF65-F5344CB8AC3E}">
        <p14:creationId xmlns:p14="http://schemas.microsoft.com/office/powerpoint/2010/main" val="2435943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600200"/>
            <a:ext cx="8153400" cy="4832092"/>
          </a:xfrm>
          <a:prstGeom prst="rect">
            <a:avLst/>
          </a:prstGeom>
          <a:noFill/>
        </p:spPr>
        <p:txBody>
          <a:bodyPr wrap="square" rtlCol="0">
            <a:spAutoFit/>
          </a:bodyPr>
          <a:lstStyle/>
          <a:p>
            <a:r>
              <a:rPr lang="en-US" sz="2800" dirty="0" smtClean="0"/>
              <a:t>While CASAS eTesting and Paper-based testing have many similarities, there are some significant differences when administering the tests.  </a:t>
            </a:r>
          </a:p>
          <a:p>
            <a:endParaRPr lang="en-US" sz="2800" dirty="0" smtClean="0"/>
          </a:p>
          <a:p>
            <a:r>
              <a:rPr lang="en-US" sz="2800" dirty="0" smtClean="0"/>
              <a:t>For this training, </a:t>
            </a:r>
            <a:r>
              <a:rPr lang="en-US" sz="2800" dirty="0"/>
              <a:t>items specific to </a:t>
            </a:r>
            <a:endParaRPr lang="en-US" sz="2800" dirty="0" smtClean="0"/>
          </a:p>
          <a:p>
            <a:pPr marL="914400" lvl="1" indent="-457200">
              <a:buFont typeface="Arial" panose="020B0604020202020204" pitchFamily="34" charset="0"/>
              <a:buChar char="•"/>
            </a:pPr>
            <a:r>
              <a:rPr lang="en-US" sz="2800" b="1" dirty="0" smtClean="0"/>
              <a:t>Computer-delivered* </a:t>
            </a:r>
            <a:r>
              <a:rPr lang="en-US" sz="2800" dirty="0" smtClean="0"/>
              <a:t>tests</a:t>
            </a:r>
            <a:r>
              <a:rPr lang="en-US" sz="2800" b="1" dirty="0" smtClean="0"/>
              <a:t> </a:t>
            </a:r>
            <a:r>
              <a:rPr lang="en-US" sz="2800" dirty="0" smtClean="0"/>
              <a:t>are in </a:t>
            </a:r>
            <a:r>
              <a:rPr lang="en-US" sz="2800" b="1" dirty="0" smtClean="0">
                <a:solidFill>
                  <a:schemeClr val="accent4">
                    <a:lumMod val="75000"/>
                  </a:schemeClr>
                </a:solidFill>
              </a:rPr>
              <a:t>yellow</a:t>
            </a:r>
            <a:endParaRPr lang="en-US" sz="2800" dirty="0" smtClean="0">
              <a:solidFill>
                <a:schemeClr val="accent4">
                  <a:lumMod val="75000"/>
                </a:schemeClr>
              </a:solidFill>
            </a:endParaRPr>
          </a:p>
          <a:p>
            <a:pPr marL="914400" lvl="1" indent="-457200">
              <a:buFont typeface="Arial" panose="020B0604020202020204" pitchFamily="34" charset="0"/>
              <a:buChar char="•"/>
            </a:pPr>
            <a:r>
              <a:rPr lang="en-US" sz="2800" b="1" dirty="0" smtClean="0"/>
              <a:t>Paper-based</a:t>
            </a:r>
            <a:r>
              <a:rPr lang="en-US" sz="2800" dirty="0" smtClean="0"/>
              <a:t> tests are in</a:t>
            </a:r>
            <a:r>
              <a:rPr lang="en-US" sz="2800" dirty="0">
                <a:solidFill>
                  <a:schemeClr val="accent2">
                    <a:lumMod val="75000"/>
                  </a:schemeClr>
                </a:solidFill>
              </a:rPr>
              <a:t> </a:t>
            </a:r>
            <a:r>
              <a:rPr lang="en-US" sz="2800" b="1" dirty="0" smtClean="0">
                <a:solidFill>
                  <a:schemeClr val="accent5">
                    <a:lumMod val="75000"/>
                  </a:schemeClr>
                </a:solidFill>
              </a:rPr>
              <a:t>brown</a:t>
            </a:r>
            <a:r>
              <a:rPr lang="en-US" sz="2800" b="1" dirty="0" smtClean="0">
                <a:solidFill>
                  <a:srgbClr val="00B050"/>
                </a:solidFill>
              </a:rPr>
              <a:t> </a:t>
            </a:r>
            <a:endParaRPr lang="en-US" sz="2800" dirty="0" smtClean="0"/>
          </a:p>
          <a:p>
            <a:pPr marL="457200" indent="-457200">
              <a:buFont typeface="Arial" panose="020B0604020202020204" pitchFamily="34" charset="0"/>
              <a:buChar char="•"/>
            </a:pPr>
            <a:endParaRPr lang="en-US" sz="2800" dirty="0" smtClean="0"/>
          </a:p>
          <a:p>
            <a:r>
              <a:rPr lang="en-US" sz="2800" dirty="0" smtClean="0"/>
              <a:t>Items that apply to </a:t>
            </a:r>
            <a:r>
              <a:rPr lang="en-US" sz="2800" b="1" i="1" dirty="0" smtClean="0"/>
              <a:t>both</a:t>
            </a:r>
            <a:r>
              <a:rPr lang="en-US" sz="2800" dirty="0" smtClean="0"/>
              <a:t> are in </a:t>
            </a:r>
            <a:r>
              <a:rPr lang="en-US" sz="2800" b="1" dirty="0" smtClean="0">
                <a:solidFill>
                  <a:schemeClr val="accent2">
                    <a:lumMod val="75000"/>
                  </a:schemeClr>
                </a:solidFill>
              </a:rPr>
              <a:t>blue.</a:t>
            </a:r>
          </a:p>
          <a:p>
            <a:endParaRPr lang="en-US" sz="2800" b="1" dirty="0">
              <a:solidFill>
                <a:schemeClr val="accent2">
                  <a:lumMod val="75000"/>
                </a:schemeClr>
              </a:solidFill>
            </a:endParaRPr>
          </a:p>
          <a:p>
            <a:r>
              <a:rPr lang="en-US" sz="2800" b="1" dirty="0" smtClean="0">
                <a:solidFill>
                  <a:schemeClr val="accent2">
                    <a:lumMod val="75000"/>
                  </a:schemeClr>
                </a:solidFill>
              </a:rPr>
              <a:t>*NEW - test using </a:t>
            </a:r>
            <a:r>
              <a:rPr lang="en-US" sz="2800" b="1" dirty="0">
                <a:solidFill>
                  <a:schemeClr val="tx2"/>
                </a:solidFill>
              </a:rPr>
              <a:t>C</a:t>
            </a:r>
            <a:r>
              <a:rPr lang="en-US" sz="2800" b="1" dirty="0" smtClean="0">
                <a:solidFill>
                  <a:schemeClr val="tx2"/>
                </a:solidFill>
              </a:rPr>
              <a:t>hromebooks</a:t>
            </a:r>
            <a:r>
              <a:rPr lang="en-US" sz="2800" b="1" dirty="0" smtClean="0">
                <a:solidFill>
                  <a:schemeClr val="accent2">
                    <a:lumMod val="75000"/>
                  </a:schemeClr>
                </a:solidFill>
              </a:rPr>
              <a:t> now and </a:t>
            </a:r>
            <a:r>
              <a:rPr lang="en-US" sz="2800" b="1" dirty="0" smtClean="0">
                <a:solidFill>
                  <a:schemeClr val="tx2"/>
                </a:solidFill>
              </a:rPr>
              <a:t>IPads</a:t>
            </a:r>
            <a:r>
              <a:rPr lang="en-US" sz="2800" b="1" dirty="0" smtClean="0">
                <a:solidFill>
                  <a:schemeClr val="accent2">
                    <a:lumMod val="75000"/>
                  </a:schemeClr>
                </a:solidFill>
              </a:rPr>
              <a:t> soon</a:t>
            </a:r>
            <a:endParaRPr lang="en-US" sz="2800" b="1" dirty="0">
              <a:solidFill>
                <a:srgbClr val="00B050"/>
              </a:solidFill>
            </a:endParaRPr>
          </a:p>
        </p:txBody>
      </p:sp>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C</a:t>
            </a:r>
            <a:r>
              <a:rPr lang="en-US" dirty="0" smtClean="0"/>
              <a:t>omputer-delivered tests and </a:t>
            </a:r>
            <a:br>
              <a:rPr lang="en-US" dirty="0" smtClean="0"/>
            </a:br>
            <a:r>
              <a:rPr lang="en-US" dirty="0" smtClean="0"/>
              <a:t>Paper-based tests</a:t>
            </a: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20</a:t>
            </a:fld>
            <a:endParaRPr lang="en-US"/>
          </a:p>
        </p:txBody>
      </p:sp>
    </p:spTree>
    <p:extLst>
      <p:ext uri="{BB962C8B-B14F-4D97-AF65-F5344CB8AC3E}">
        <p14:creationId xmlns:p14="http://schemas.microsoft.com/office/powerpoint/2010/main" val="429249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3600" b="1" dirty="0" smtClean="0">
                <a:solidFill>
                  <a:schemeClr val="accent2">
                    <a:lumMod val="75000"/>
                  </a:schemeClr>
                </a:solidFill>
                <a:latin typeface="+mn-lt"/>
              </a:rPr>
              <a:t>CASAS Testing Requirements</a:t>
            </a:r>
            <a:endParaRPr lang="en-US" sz="3600" b="1" dirty="0">
              <a:solidFill>
                <a:schemeClr val="accent2">
                  <a:lumMod val="75000"/>
                </a:schemeClr>
              </a:solidFill>
              <a:latin typeface="+mn-lt"/>
            </a:endParaRPr>
          </a:p>
        </p:txBody>
      </p:sp>
      <p:sp>
        <p:nvSpPr>
          <p:cNvPr id="5" name="Text Placeholder 4"/>
          <p:cNvSpPr>
            <a:spLocks noGrp="1"/>
          </p:cNvSpPr>
          <p:nvPr>
            <p:ph type="body" idx="1"/>
          </p:nvPr>
        </p:nvSpPr>
        <p:spPr/>
        <p:style>
          <a:lnRef idx="1">
            <a:schemeClr val="accent4"/>
          </a:lnRef>
          <a:fillRef idx="3">
            <a:schemeClr val="accent4"/>
          </a:fillRef>
          <a:effectRef idx="2">
            <a:schemeClr val="accent4"/>
          </a:effectRef>
          <a:fontRef idx="minor">
            <a:schemeClr val="lt1"/>
          </a:fontRef>
        </p:style>
        <p:txBody>
          <a:bodyPr anchor="ctr">
            <a:normAutofit/>
          </a:bodyPr>
          <a:lstStyle/>
          <a:p>
            <a:r>
              <a:rPr lang="en-US" dirty="0"/>
              <a:t>C</a:t>
            </a:r>
            <a:r>
              <a:rPr lang="en-US" dirty="0" smtClean="0"/>
              <a:t>omputer-delivered tests</a:t>
            </a:r>
            <a:endParaRPr lang="en-US" dirty="0"/>
          </a:p>
        </p:txBody>
      </p:sp>
      <p:sp>
        <p:nvSpPr>
          <p:cNvPr id="6" name="Content Placeholder 5"/>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a:bodyPr>
          <a:lstStyle/>
          <a:p>
            <a:endParaRPr lang="en-US" sz="1000" dirty="0" smtClean="0">
              <a:solidFill>
                <a:schemeClr val="tx1"/>
              </a:solidFill>
            </a:endParaRPr>
          </a:p>
          <a:p>
            <a:r>
              <a:rPr lang="en-US" sz="2000" dirty="0" smtClean="0">
                <a:solidFill>
                  <a:schemeClr val="tx1"/>
                </a:solidFill>
              </a:rPr>
              <a:t>Computers</a:t>
            </a:r>
          </a:p>
          <a:p>
            <a:r>
              <a:rPr lang="en-US" sz="2000" dirty="0" smtClean="0">
                <a:solidFill>
                  <a:schemeClr val="tx1"/>
                </a:solidFill>
              </a:rPr>
              <a:t>Internet access or agency-based server</a:t>
            </a:r>
            <a:endParaRPr lang="en-US" sz="2000" dirty="0">
              <a:solidFill>
                <a:schemeClr val="tx1"/>
              </a:solidFill>
            </a:endParaRPr>
          </a:p>
          <a:p>
            <a:r>
              <a:rPr lang="en-US" sz="2000" dirty="0" smtClean="0">
                <a:solidFill>
                  <a:schemeClr val="tx1"/>
                </a:solidFill>
              </a:rPr>
              <a:t>Test Administration Manuals</a:t>
            </a:r>
          </a:p>
          <a:p>
            <a:pPr lvl="1"/>
            <a:r>
              <a:rPr lang="en-US" dirty="0">
                <a:solidFill>
                  <a:schemeClr val="tx1"/>
                </a:solidFill>
              </a:rPr>
              <a:t>By </a:t>
            </a:r>
            <a:r>
              <a:rPr lang="en-US" dirty="0" smtClean="0">
                <a:solidFill>
                  <a:schemeClr val="tx1"/>
                </a:solidFill>
              </a:rPr>
              <a:t>test series</a:t>
            </a:r>
            <a:endParaRPr lang="en-US" dirty="0">
              <a:solidFill>
                <a:schemeClr val="tx1"/>
              </a:solidFill>
            </a:endParaRPr>
          </a:p>
          <a:p>
            <a:pPr lvl="1"/>
            <a:r>
              <a:rPr lang="en-US" dirty="0">
                <a:solidFill>
                  <a:schemeClr val="tx1"/>
                </a:solidFill>
              </a:rPr>
              <a:t>By test type: </a:t>
            </a:r>
            <a:endParaRPr lang="en-US" dirty="0" smtClean="0">
              <a:solidFill>
                <a:schemeClr val="tx1"/>
              </a:solidFill>
            </a:endParaRPr>
          </a:p>
          <a:p>
            <a:endParaRPr lang="en-US" dirty="0">
              <a:solidFill>
                <a:schemeClr val="tx1"/>
              </a:solidFill>
            </a:endParaRPr>
          </a:p>
        </p:txBody>
      </p:sp>
      <p:sp>
        <p:nvSpPr>
          <p:cNvPr id="7" name="Text Placeholder 6"/>
          <p:cNvSpPr>
            <a:spLocks noGrp="1"/>
          </p:cNvSpPr>
          <p:nvPr>
            <p:ph type="body" sz="quarter" idx="3"/>
          </p:nvPr>
        </p:nvSpPr>
        <p:spPr/>
        <p:style>
          <a:lnRef idx="1">
            <a:schemeClr val="accent6"/>
          </a:lnRef>
          <a:fillRef idx="3">
            <a:schemeClr val="accent6"/>
          </a:fillRef>
          <a:effectRef idx="2">
            <a:schemeClr val="accent6"/>
          </a:effectRef>
          <a:fontRef idx="minor">
            <a:schemeClr val="lt1"/>
          </a:fontRef>
        </p:style>
        <p:txBody>
          <a:bodyPr anchor="ctr">
            <a:normAutofit/>
          </a:bodyPr>
          <a:lstStyle/>
          <a:p>
            <a:r>
              <a:rPr lang="en-US" dirty="0" smtClean="0"/>
              <a:t>Paper-based </a:t>
            </a:r>
            <a:endParaRPr lang="en-US" dirty="0"/>
          </a:p>
        </p:txBody>
      </p:sp>
      <p:sp>
        <p:nvSpPr>
          <p:cNvPr id="8" name="Content Placeholder 7"/>
          <p:cNvSpPr>
            <a:spLocks noGrp="1"/>
          </p:cNvSpPr>
          <p:nvPr>
            <p:ph sz="quarter" idx="4"/>
          </p:nvPr>
        </p:nvSpPr>
        <p:spPr>
          <a:xfrm>
            <a:off x="4645025" y="2220912"/>
            <a:ext cx="4041775" cy="3951288"/>
          </a:xfrm>
        </p:spPr>
        <p:style>
          <a:lnRef idx="1">
            <a:schemeClr val="accent6"/>
          </a:lnRef>
          <a:fillRef idx="2">
            <a:schemeClr val="accent6"/>
          </a:fillRef>
          <a:effectRef idx="1">
            <a:schemeClr val="accent6"/>
          </a:effectRef>
          <a:fontRef idx="minor">
            <a:schemeClr val="dk1"/>
          </a:fontRef>
        </p:style>
        <p:txBody>
          <a:bodyPr>
            <a:noAutofit/>
          </a:bodyPr>
          <a:lstStyle/>
          <a:p>
            <a:endParaRPr lang="en-US" sz="500" dirty="0" smtClean="0">
              <a:solidFill>
                <a:schemeClr val="tx1"/>
              </a:solidFill>
            </a:endParaRPr>
          </a:p>
          <a:p>
            <a:r>
              <a:rPr lang="en-US" sz="2000" dirty="0" smtClean="0">
                <a:solidFill>
                  <a:schemeClr val="tx1"/>
                </a:solidFill>
              </a:rPr>
              <a:t>Reusable test booklets</a:t>
            </a:r>
          </a:p>
          <a:p>
            <a:pPr lvl="1"/>
            <a:r>
              <a:rPr lang="en-US" dirty="0" smtClean="0">
                <a:solidFill>
                  <a:schemeClr val="tx1"/>
                </a:solidFill>
              </a:rPr>
              <a:t>By test series</a:t>
            </a:r>
          </a:p>
          <a:p>
            <a:pPr lvl="1"/>
            <a:r>
              <a:rPr lang="en-US" dirty="0" smtClean="0">
                <a:solidFill>
                  <a:schemeClr val="tx1"/>
                </a:solidFill>
              </a:rPr>
              <a:t>By form/level</a:t>
            </a:r>
            <a:endParaRPr lang="en-US" dirty="0">
              <a:solidFill>
                <a:schemeClr val="tx1"/>
              </a:solidFill>
            </a:endParaRPr>
          </a:p>
          <a:p>
            <a:r>
              <a:rPr lang="en-US" sz="2000" dirty="0">
                <a:solidFill>
                  <a:schemeClr val="tx1"/>
                </a:solidFill>
              </a:rPr>
              <a:t>Answer sheets</a:t>
            </a:r>
          </a:p>
          <a:p>
            <a:r>
              <a:rPr lang="en-US" sz="2000" dirty="0" smtClean="0">
                <a:solidFill>
                  <a:schemeClr val="tx1"/>
                </a:solidFill>
              </a:rPr>
              <a:t>Test Administration Manuals</a:t>
            </a:r>
          </a:p>
          <a:p>
            <a:pPr lvl="1"/>
            <a:r>
              <a:rPr lang="en-US" dirty="0" smtClean="0">
                <a:solidFill>
                  <a:schemeClr val="tx1"/>
                </a:solidFill>
              </a:rPr>
              <a:t>By test series</a:t>
            </a:r>
          </a:p>
          <a:p>
            <a:pPr lvl="1"/>
            <a:r>
              <a:rPr lang="en-US" dirty="0" smtClean="0">
                <a:solidFill>
                  <a:schemeClr val="tx1"/>
                </a:solidFill>
              </a:rPr>
              <a:t>By test type: </a:t>
            </a:r>
          </a:p>
          <a:p>
            <a:r>
              <a:rPr lang="en-US" sz="2000" dirty="0" smtClean="0">
                <a:solidFill>
                  <a:schemeClr val="tx1"/>
                </a:solidFill>
              </a:rPr>
              <a:t>Scanner/Staff to manually score</a:t>
            </a:r>
          </a:p>
          <a:p>
            <a:pPr marL="457200" lvl="1" indent="0">
              <a:buNone/>
            </a:pPr>
            <a:endParaRPr lang="en-US" sz="2400" dirty="0">
              <a:solidFill>
                <a:schemeClr val="tx1"/>
              </a:solidFill>
            </a:endParaRPr>
          </a:p>
        </p:txBody>
      </p:sp>
      <p:sp>
        <p:nvSpPr>
          <p:cNvPr id="9" name="Slide Number Placeholder 8"/>
          <p:cNvSpPr>
            <a:spLocks noGrp="1"/>
          </p:cNvSpPr>
          <p:nvPr>
            <p:ph type="sldNum" sz="quarter" idx="12"/>
          </p:nvPr>
        </p:nvSpPr>
        <p:spPr/>
        <p:txBody>
          <a:bodyPr/>
          <a:lstStyle/>
          <a:p>
            <a:fld id="{0F10CCFA-9720-4B79-87AD-568ED3307F7B}" type="slidenum">
              <a:rPr lang="en-US" smtClean="0"/>
              <a:t>21</a:t>
            </a:fld>
            <a:endParaRPr lang="en-US"/>
          </a:p>
        </p:txBody>
      </p:sp>
    </p:spTree>
    <p:extLst>
      <p:ext uri="{BB962C8B-B14F-4D97-AF65-F5344CB8AC3E}">
        <p14:creationId xmlns:p14="http://schemas.microsoft.com/office/powerpoint/2010/main" val="2994441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Test Administration Manuals </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381000" y="1708924"/>
            <a:ext cx="8534400" cy="47089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lvl="0">
              <a:defRPr/>
            </a:pPr>
            <a:r>
              <a:rPr kumimoji="0" lang="en-US" sz="2400" b="1" i="0" u="none" strike="noStrike" kern="1200" cap="none" spc="0" normalizeH="0" baseline="0" noProof="0" dirty="0" smtClean="0">
                <a:ln>
                  <a:noFill/>
                </a:ln>
                <a:solidFill>
                  <a:prstClr val="black"/>
                </a:solidFill>
                <a:effectLst/>
                <a:uLnTx/>
                <a:uFillTx/>
                <a:latin typeface="Calibri"/>
              </a:rPr>
              <a:t>Essential </a:t>
            </a:r>
            <a:r>
              <a:rPr lang="en-US" sz="2400" b="1" dirty="0" smtClean="0">
                <a:solidFill>
                  <a:prstClr val="black"/>
                </a:solidFill>
                <a:latin typeface="Calibri"/>
              </a:rPr>
              <a:t>for</a:t>
            </a:r>
            <a:r>
              <a:rPr kumimoji="0" lang="en-US" sz="2400" b="1" i="0" u="none" strike="noStrike" kern="1200" cap="none" spc="0" normalizeH="0" baseline="0" noProof="0" dirty="0" smtClean="0">
                <a:ln>
                  <a:noFill/>
                </a:ln>
                <a:solidFill>
                  <a:prstClr val="black"/>
                </a:solidFill>
                <a:effectLst/>
                <a:uLnTx/>
                <a:uFillTx/>
                <a:latin typeface="Calibri"/>
              </a:rPr>
              <a:t> administering </a:t>
            </a:r>
            <a:r>
              <a:rPr kumimoji="0" lang="en-US" sz="2400" b="1" i="0" u="sng" strike="noStrike" kern="1200" cap="none" spc="0" normalizeH="0" baseline="0" noProof="0" dirty="0" smtClean="0">
                <a:ln>
                  <a:noFill/>
                </a:ln>
                <a:solidFill>
                  <a:prstClr val="black"/>
                </a:solidFill>
                <a:effectLst/>
                <a:uLnTx/>
                <a:uFillTx/>
                <a:latin typeface="Calibri"/>
              </a:rPr>
              <a:t>paper-based</a:t>
            </a:r>
            <a:r>
              <a:rPr kumimoji="0" lang="en-US" sz="2400" b="1" i="0" u="none" strike="noStrike" kern="1200" cap="none" spc="0" normalizeH="0" baseline="0" noProof="0" dirty="0" smtClean="0">
                <a:ln>
                  <a:noFill/>
                </a:ln>
                <a:solidFill>
                  <a:prstClr val="black"/>
                </a:solidFill>
                <a:effectLst/>
                <a:uLnTx/>
                <a:uFillTx/>
                <a:latin typeface="Calibri"/>
              </a:rPr>
              <a:t> &amp; </a:t>
            </a:r>
            <a:r>
              <a:rPr lang="en-US" sz="2400" b="1" u="sng" dirty="0" smtClean="0">
                <a:solidFill>
                  <a:prstClr val="black"/>
                </a:solidFill>
              </a:rPr>
              <a:t>computer-based</a:t>
            </a:r>
            <a:r>
              <a:rPr lang="en-US" sz="2400" b="1" dirty="0" smtClean="0">
                <a:solidFill>
                  <a:prstClr val="black"/>
                </a:solidFill>
              </a:rPr>
              <a:t> tests</a:t>
            </a:r>
            <a:endParaRPr kumimoji="0" lang="en-US" sz="2400" b="1" i="0" u="none" strike="noStrike" kern="1200" cap="none" spc="0" normalizeH="0" baseline="0" noProof="0" dirty="0" smtClean="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 </a:t>
            </a: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est </a:t>
            </a:r>
            <a:r>
              <a:rPr kumimoji="0" lang="en-US" sz="2400" b="0" i="0" u="none" strike="noStrike" kern="1200" cap="none" spc="0" normalizeH="0" baseline="0" noProof="0" dirty="0">
                <a:ln>
                  <a:noFill/>
                </a:ln>
                <a:solidFill>
                  <a:prstClr val="black"/>
                </a:solidFill>
                <a:effectLst/>
                <a:uLnTx/>
                <a:uFillTx/>
                <a:latin typeface="Calibri"/>
                <a:ea typeface="+mn-ea"/>
                <a:cs typeface="+mn-cs"/>
              </a:rPr>
              <a:t>A</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dministration </a:t>
            </a:r>
            <a:r>
              <a:rPr kumimoji="0" lang="en-US" sz="2400" b="0" i="0" u="none" strike="noStrike" kern="1200" cap="none" spc="0" normalizeH="0" baseline="0" noProof="0" dirty="0">
                <a:ln>
                  <a:noFill/>
                </a:ln>
                <a:solidFill>
                  <a:prstClr val="black"/>
                </a:solidFill>
                <a:effectLst/>
                <a:uLnTx/>
                <a:uFillTx/>
                <a:latin typeface="Calibri"/>
                <a:ea typeface="+mn-ea"/>
                <a:cs typeface="+mn-cs"/>
              </a:rPr>
              <a:t>M</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anual </a:t>
            </a:r>
            <a:r>
              <a:rPr kumimoji="0" lang="en-US" sz="2400" b="0" i="0" u="none" strike="noStrike" kern="1200" cap="none" spc="0" normalizeH="0" baseline="0" noProof="0" dirty="0">
                <a:ln>
                  <a:noFill/>
                </a:ln>
                <a:solidFill>
                  <a:prstClr val="black"/>
                </a:solidFill>
                <a:effectLst/>
                <a:uLnTx/>
                <a:uFillTx/>
                <a:latin typeface="Calibri"/>
                <a:ea typeface="+mn-ea"/>
                <a:cs typeface="+mn-cs"/>
              </a:rPr>
              <a:t>(TAM)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contains: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answer keys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scoring </a:t>
            </a:r>
            <a:r>
              <a:rPr kumimoji="0" lang="en-US" sz="2400" b="0" i="0" u="none" strike="noStrike" kern="1200" cap="none" spc="0" normalizeH="0" baseline="0" noProof="0" dirty="0">
                <a:ln>
                  <a:noFill/>
                </a:ln>
                <a:solidFill>
                  <a:prstClr val="black"/>
                </a:solidFill>
                <a:effectLst/>
                <a:uLnTx/>
                <a:uFillTx/>
                <a:latin typeface="Calibri"/>
                <a:ea typeface="+mn-ea"/>
                <a:cs typeface="+mn-cs"/>
              </a:rPr>
              <a:t>guidelines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score </a:t>
            </a:r>
            <a:r>
              <a:rPr kumimoji="0" lang="en-US" sz="2400" b="0" i="0" u="none" strike="noStrike" kern="1200" cap="none" spc="0" normalizeH="0" baseline="0" noProof="0" dirty="0">
                <a:ln>
                  <a:noFill/>
                </a:ln>
                <a:solidFill>
                  <a:prstClr val="black"/>
                </a:solidFill>
                <a:effectLst/>
                <a:uLnTx/>
                <a:uFillTx/>
                <a:latin typeface="Calibri"/>
                <a:ea typeface="+mn-ea"/>
                <a:cs typeface="+mn-cs"/>
              </a:rPr>
              <a:t>conversion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charts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next assigned test charts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competency </a:t>
            </a:r>
            <a:r>
              <a:rPr kumimoji="0" lang="en-US" sz="2400" b="0" i="0" u="none" strike="noStrike" kern="1200" cap="none" spc="0" normalizeH="0" baseline="0" noProof="0" dirty="0">
                <a:ln>
                  <a:noFill/>
                </a:ln>
                <a:solidFill>
                  <a:prstClr val="black"/>
                </a:solidFill>
                <a:effectLst/>
                <a:uLnTx/>
                <a:uFillTx/>
                <a:latin typeface="Calibri"/>
                <a:ea typeface="+mn-ea"/>
                <a:cs typeface="+mn-cs"/>
              </a:rPr>
              <a:t>and content standard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content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class </a:t>
            </a:r>
            <a:r>
              <a:rPr kumimoji="0" lang="en-US" sz="2400" b="0" i="0" u="none" strike="noStrike" kern="1200" cap="none" spc="0" normalizeH="0" baseline="0" noProof="0" dirty="0">
                <a:ln>
                  <a:noFill/>
                </a:ln>
                <a:solidFill>
                  <a:prstClr val="black"/>
                </a:solidFill>
                <a:effectLst/>
                <a:uLnTx/>
                <a:uFillTx/>
                <a:latin typeface="Calibri"/>
                <a:ea typeface="+mn-ea"/>
                <a:cs typeface="+mn-cs"/>
              </a:rPr>
              <a:t>and student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profiles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standardized </a:t>
            </a:r>
            <a:r>
              <a:rPr kumimoji="0" lang="en-US" sz="2400" b="0" i="0" u="none" strike="noStrike" kern="1200" cap="none" spc="0" normalizeH="0" baseline="0" noProof="0" dirty="0">
                <a:ln>
                  <a:noFill/>
                </a:ln>
                <a:solidFill>
                  <a:prstClr val="black"/>
                </a:solidFill>
                <a:effectLst/>
                <a:uLnTx/>
                <a:uFillTx/>
                <a:latin typeface="Calibri"/>
                <a:ea typeface="+mn-ea"/>
                <a:cs typeface="+mn-cs"/>
              </a:rPr>
              <a:t>test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administration procedures </a:t>
            </a:r>
            <a:r>
              <a:rPr kumimoji="0" lang="en-US" sz="2400" b="0" i="0" u="none" strike="noStrike" kern="1200" cap="none" spc="0" normalizeH="0" baseline="0" noProof="0" dirty="0">
                <a:ln>
                  <a:noFill/>
                </a:ln>
                <a:solidFill>
                  <a:prstClr val="black"/>
                </a:solidFill>
                <a:effectLst/>
                <a:uLnTx/>
                <a:uFillTx/>
                <a:latin typeface="Calibri"/>
                <a:ea typeface="+mn-ea"/>
                <a:cs typeface="+mn-cs"/>
              </a:rPr>
              <a:t>and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policies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test </a:t>
            </a:r>
            <a:r>
              <a:rPr kumimoji="0" lang="en-US" sz="2400" b="0" i="0" u="none" strike="noStrike" kern="1200" cap="none" spc="0" normalizeH="0" baseline="0" noProof="0" dirty="0">
                <a:ln>
                  <a:noFill/>
                </a:ln>
                <a:solidFill>
                  <a:prstClr val="black"/>
                </a:solidFill>
                <a:effectLst/>
                <a:uLnTx/>
                <a:uFillTx/>
                <a:latin typeface="Calibri"/>
                <a:ea typeface="+mn-ea"/>
                <a:cs typeface="+mn-cs"/>
              </a:rPr>
              <a:t>security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protocols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resources </a:t>
            </a:r>
            <a:r>
              <a:rPr kumimoji="0" lang="en-US" sz="2400" b="0" i="0" u="none" strike="noStrike" kern="1200" cap="none" spc="0" normalizeH="0" baseline="0" noProof="0" dirty="0">
                <a:ln>
                  <a:noFill/>
                </a:ln>
                <a:solidFill>
                  <a:prstClr val="black"/>
                </a:solidFill>
                <a:effectLst/>
                <a:uLnTx/>
                <a:uFillTx/>
                <a:latin typeface="Calibri"/>
                <a:ea typeface="+mn-ea"/>
                <a:cs typeface="+mn-cs"/>
              </a:rPr>
              <a:t>for testing and instructional </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support</a:t>
            </a:r>
          </a:p>
        </p:txBody>
      </p:sp>
    </p:spTree>
    <p:extLst>
      <p:ext uri="{BB962C8B-B14F-4D97-AF65-F5344CB8AC3E}">
        <p14:creationId xmlns:p14="http://schemas.microsoft.com/office/powerpoint/2010/main" val="2926470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4400" dirty="0">
                <a:solidFill>
                  <a:schemeClr val="accent2">
                    <a:lumMod val="75000"/>
                  </a:schemeClr>
                </a:solidFill>
                <a:effectLst/>
                <a:latin typeface="+mn-lt"/>
              </a:rPr>
              <a:t>Test </a:t>
            </a:r>
            <a:r>
              <a:rPr lang="en-US" sz="4400" dirty="0" smtClean="0">
                <a:solidFill>
                  <a:schemeClr val="accent2">
                    <a:lumMod val="75000"/>
                  </a:schemeClr>
                </a:solidFill>
                <a:effectLst/>
                <a:latin typeface="+mn-lt"/>
              </a:rPr>
              <a:t>Security</a:t>
            </a:r>
            <a:endParaRPr lang="en-US" sz="4400" dirty="0">
              <a:solidFill>
                <a:schemeClr val="accent2">
                  <a:lumMod val="75000"/>
                </a:schemeClr>
              </a:solidFill>
              <a:effectLst/>
              <a:latin typeface="+mn-lt"/>
            </a:endParaRPr>
          </a:p>
        </p:txBody>
      </p:sp>
      <p:sp>
        <p:nvSpPr>
          <p:cNvPr id="4" name="Text Placeholder 3"/>
          <p:cNvSpPr>
            <a:spLocks noGrp="1"/>
          </p:cNvSpPr>
          <p:nvPr>
            <p:ph type="body" idx="1"/>
          </p:nvPr>
        </p:nvSpPr>
        <p:spPr>
          <a:xfrm>
            <a:off x="4876800" y="1524000"/>
            <a:ext cx="4040188" cy="639762"/>
          </a:xfrm>
        </p:spPr>
        <p:txBody>
          <a:bodyPr/>
          <a:lstStyle/>
          <a:p>
            <a:r>
              <a:rPr lang="en-US" dirty="0" smtClean="0"/>
              <a:t>Paper-based tests</a:t>
            </a:r>
            <a:endParaRPr lang="en-US" dirty="0"/>
          </a:p>
        </p:txBody>
      </p:sp>
      <p:sp>
        <p:nvSpPr>
          <p:cNvPr id="5" name="Content Placeholder 4"/>
          <p:cNvSpPr>
            <a:spLocks noGrp="1"/>
          </p:cNvSpPr>
          <p:nvPr>
            <p:ph sz="half" idx="2"/>
          </p:nvPr>
        </p:nvSpPr>
        <p:spPr>
          <a:xfrm>
            <a:off x="4876800" y="2209800"/>
            <a:ext cx="4040188" cy="3951288"/>
          </a:xfrm>
        </p:spPr>
        <p:style>
          <a:lnRef idx="1">
            <a:schemeClr val="accent6"/>
          </a:lnRef>
          <a:fillRef idx="2">
            <a:schemeClr val="accent6"/>
          </a:fillRef>
          <a:effectRef idx="1">
            <a:schemeClr val="accent6"/>
          </a:effectRef>
          <a:fontRef idx="minor">
            <a:schemeClr val="dk1"/>
          </a:fontRef>
        </p:style>
        <p:txBody>
          <a:bodyPr>
            <a:noAutofit/>
          </a:bodyPr>
          <a:lstStyle/>
          <a:p>
            <a:r>
              <a:rPr lang="en-US" sz="1800" dirty="0">
                <a:solidFill>
                  <a:schemeClr val="tx1"/>
                </a:solidFill>
              </a:rPr>
              <a:t>Keep all testing materials, including test booklets, CDs, answer sheets, test manuals and related materials in secure storage, available only to those involved in test administration. </a:t>
            </a:r>
          </a:p>
          <a:p>
            <a:endParaRPr lang="en-US" sz="1800" dirty="0">
              <a:solidFill>
                <a:schemeClr val="tx1"/>
              </a:solidFill>
            </a:endParaRPr>
          </a:p>
          <a:p>
            <a:r>
              <a:rPr lang="en-US" sz="1800" dirty="0">
                <a:solidFill>
                  <a:schemeClr val="tx1"/>
                </a:solidFill>
              </a:rPr>
              <a:t>Develop a system to distribute and collect testing materials, including numbering the test booklets. </a:t>
            </a:r>
            <a:endParaRPr lang="en-US" sz="1800" dirty="0" smtClean="0">
              <a:solidFill>
                <a:schemeClr val="tx1"/>
              </a:solidFill>
            </a:endParaRPr>
          </a:p>
          <a:p>
            <a:endParaRPr lang="en-US" sz="1800" dirty="0">
              <a:solidFill>
                <a:schemeClr val="tx1"/>
              </a:solidFill>
            </a:endParaRPr>
          </a:p>
          <a:p>
            <a:r>
              <a:rPr lang="en-US" sz="1800" dirty="0" smtClean="0">
                <a:solidFill>
                  <a:schemeClr val="tx1"/>
                </a:solidFill>
              </a:rPr>
              <a:t>Test </a:t>
            </a:r>
            <a:r>
              <a:rPr lang="en-US" sz="1800" dirty="0">
                <a:solidFill>
                  <a:schemeClr val="tx1"/>
                </a:solidFill>
              </a:rPr>
              <a:t>administrators are responsible for the security of all test materials in their possession.</a:t>
            </a:r>
          </a:p>
          <a:p>
            <a:endParaRPr lang="en-US" sz="1800" dirty="0">
              <a:solidFill>
                <a:schemeClr val="tx1"/>
              </a:solidFill>
            </a:endParaRPr>
          </a:p>
        </p:txBody>
      </p:sp>
      <p:sp>
        <p:nvSpPr>
          <p:cNvPr id="6" name="Text Placeholder 5"/>
          <p:cNvSpPr>
            <a:spLocks noGrp="1"/>
          </p:cNvSpPr>
          <p:nvPr>
            <p:ph type="body" sz="quarter" idx="3"/>
          </p:nvPr>
        </p:nvSpPr>
        <p:spPr>
          <a:xfrm>
            <a:off x="457200" y="1524000"/>
            <a:ext cx="4041775" cy="639762"/>
          </a:xfrm>
        </p:spPr>
        <p:txBody>
          <a:bodyPr/>
          <a:lstStyle/>
          <a:p>
            <a:r>
              <a:rPr lang="en-US" dirty="0"/>
              <a:t>C</a:t>
            </a:r>
            <a:r>
              <a:rPr lang="en-US" dirty="0" smtClean="0"/>
              <a:t>omputer-delivered tests</a:t>
            </a:r>
            <a:endParaRPr lang="en-US" dirty="0"/>
          </a:p>
        </p:txBody>
      </p:sp>
      <p:sp>
        <p:nvSpPr>
          <p:cNvPr id="7" name="Content Placeholder 6"/>
          <p:cNvSpPr>
            <a:spLocks noGrp="1"/>
          </p:cNvSpPr>
          <p:nvPr>
            <p:ph sz="quarter" idx="4"/>
          </p:nvPr>
        </p:nvSpPr>
        <p:spPr>
          <a:xfrm>
            <a:off x="457200" y="2209800"/>
            <a:ext cx="4041775" cy="3951288"/>
          </a:xfrm>
        </p:spPr>
        <p:style>
          <a:lnRef idx="1">
            <a:schemeClr val="accent4"/>
          </a:lnRef>
          <a:fillRef idx="2">
            <a:schemeClr val="accent4"/>
          </a:fillRef>
          <a:effectRef idx="1">
            <a:schemeClr val="accent4"/>
          </a:effectRef>
          <a:fontRef idx="minor">
            <a:schemeClr val="dk1"/>
          </a:fontRef>
        </p:style>
        <p:txBody>
          <a:bodyPr>
            <a:normAutofit/>
          </a:bodyPr>
          <a:lstStyle/>
          <a:p>
            <a:r>
              <a:rPr lang="en-US" sz="1800" dirty="0" smtClean="0"/>
              <a:t>CASAS </a:t>
            </a:r>
            <a:r>
              <a:rPr lang="en-US" sz="1800" dirty="0" err="1" smtClean="0"/>
              <a:t>eTests</a:t>
            </a:r>
            <a:r>
              <a:rPr lang="en-US" sz="1800" dirty="0" smtClean="0"/>
              <a:t> Coordinator or Proctor starts and stops testing sessions so that tests cannot be accessed by students outside testing sessions.</a:t>
            </a:r>
          </a:p>
          <a:p>
            <a:endParaRPr lang="en-US" sz="1800" dirty="0" smtClean="0"/>
          </a:p>
          <a:p>
            <a:r>
              <a:rPr lang="en-US" sz="1800" dirty="0" smtClean="0"/>
              <a:t>Each computer used for CASAS </a:t>
            </a:r>
            <a:r>
              <a:rPr lang="en-US" sz="1800" dirty="0" err="1" smtClean="0"/>
              <a:t>eTesting</a:t>
            </a:r>
            <a:r>
              <a:rPr lang="en-US" sz="1800" dirty="0" smtClean="0"/>
              <a:t> will be registered. </a:t>
            </a:r>
          </a:p>
          <a:p>
            <a:endParaRPr lang="en-US" sz="1800" dirty="0"/>
          </a:p>
          <a:p>
            <a:r>
              <a:rPr lang="en-US" sz="1800" dirty="0"/>
              <a:t>T</a:t>
            </a:r>
            <a:r>
              <a:rPr lang="en-US" sz="1800" dirty="0" smtClean="0"/>
              <a:t>esting stations will only be active where a proctor is present.</a:t>
            </a:r>
            <a:endParaRPr lang="en-US" sz="1800" dirty="0"/>
          </a:p>
        </p:txBody>
      </p:sp>
      <p:sp>
        <p:nvSpPr>
          <p:cNvPr id="9" name="Slide Number Placeholder 8"/>
          <p:cNvSpPr>
            <a:spLocks noGrp="1"/>
          </p:cNvSpPr>
          <p:nvPr>
            <p:ph type="sldNum" sz="quarter" idx="12"/>
          </p:nvPr>
        </p:nvSpPr>
        <p:spPr/>
        <p:txBody>
          <a:bodyPr/>
          <a:lstStyle/>
          <a:p>
            <a:fld id="{0F10CCFA-9720-4B79-87AD-568ED3307F7B}" type="slidenum">
              <a:rPr lang="en-US" smtClean="0"/>
              <a:t>23</a:t>
            </a:fld>
            <a:endParaRPr lang="en-US" dirty="0"/>
          </a:p>
        </p:txBody>
      </p:sp>
    </p:spTree>
    <p:extLst>
      <p:ext uri="{BB962C8B-B14F-4D97-AF65-F5344CB8AC3E}">
        <p14:creationId xmlns:p14="http://schemas.microsoft.com/office/powerpoint/2010/main" val="3881900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Autofit/>
          </a:bodyPr>
          <a:lstStyle/>
          <a:p>
            <a:pPr marL="0" indent="0" algn="ctr"/>
            <a:r>
              <a:rPr lang="en-US" sz="2800" dirty="0">
                <a:solidFill>
                  <a:schemeClr val="accent2">
                    <a:lumMod val="75000"/>
                  </a:schemeClr>
                </a:solidFill>
              </a:rPr>
              <a:t>Accommodations in Test Administration Procedures</a:t>
            </a:r>
          </a:p>
        </p:txBody>
      </p:sp>
      <p:sp>
        <p:nvSpPr>
          <p:cNvPr id="3" name="Content Placeholder 2"/>
          <p:cNvSpPr>
            <a:spLocks noGrp="1"/>
          </p:cNvSpPr>
          <p:nvPr>
            <p:ph sz="half" idx="4294967295"/>
          </p:nvPr>
        </p:nvSpPr>
        <p:spPr>
          <a:xfrm>
            <a:off x="4876800" y="5249168"/>
            <a:ext cx="3860800" cy="1227832"/>
          </a:xfrm>
        </p:spPr>
        <p:style>
          <a:lnRef idx="1">
            <a:schemeClr val="accent6"/>
          </a:lnRef>
          <a:fillRef idx="2">
            <a:schemeClr val="accent6"/>
          </a:fillRef>
          <a:effectRef idx="1">
            <a:schemeClr val="accent6"/>
          </a:effectRef>
          <a:fontRef idx="minor">
            <a:schemeClr val="dk1"/>
          </a:fontRef>
        </p:style>
        <p:txBody>
          <a:bodyPr>
            <a:noAutofit/>
          </a:bodyPr>
          <a:lstStyle/>
          <a:p>
            <a:r>
              <a:rPr lang="en-US" sz="1600" dirty="0"/>
              <a:t>A</a:t>
            </a:r>
            <a:r>
              <a:rPr lang="en-US" sz="1600" dirty="0" smtClean="0"/>
              <a:t> </a:t>
            </a:r>
            <a:r>
              <a:rPr lang="en-US" sz="1600" dirty="0"/>
              <a:t>colored </a:t>
            </a:r>
            <a:r>
              <a:rPr lang="en-US" sz="1600" dirty="0" smtClean="0"/>
              <a:t>overlay</a:t>
            </a:r>
          </a:p>
          <a:p>
            <a:r>
              <a:rPr lang="en-US" sz="1600" dirty="0" smtClean="0"/>
              <a:t>Large-print testing booklet</a:t>
            </a:r>
          </a:p>
          <a:p>
            <a:r>
              <a:rPr lang="en-US" sz="1600" dirty="0" smtClean="0"/>
              <a:t>Large-print </a:t>
            </a:r>
            <a:r>
              <a:rPr lang="en-US" sz="1600" dirty="0"/>
              <a:t>a</a:t>
            </a:r>
            <a:r>
              <a:rPr lang="en-US" sz="1600" dirty="0" smtClean="0"/>
              <a:t>nswer </a:t>
            </a:r>
            <a:r>
              <a:rPr lang="en-US" sz="1600" dirty="0"/>
              <a:t>s</a:t>
            </a:r>
            <a:r>
              <a:rPr lang="en-US" sz="1600" dirty="0" smtClean="0"/>
              <a:t>heet</a:t>
            </a:r>
            <a:endParaRPr lang="en-US" sz="1600" dirty="0"/>
          </a:p>
          <a:p>
            <a:r>
              <a:rPr lang="en-US" sz="1600" dirty="0" smtClean="0"/>
              <a:t>Braille test</a:t>
            </a:r>
            <a:endParaRPr lang="en-US" sz="1600" dirty="0"/>
          </a:p>
          <a:p>
            <a:endParaRPr lang="en-US" sz="1400" dirty="0"/>
          </a:p>
        </p:txBody>
      </p:sp>
      <p:sp>
        <p:nvSpPr>
          <p:cNvPr id="6" name="Content Placeholder 5"/>
          <p:cNvSpPr>
            <a:spLocks noGrp="1"/>
          </p:cNvSpPr>
          <p:nvPr>
            <p:ph type="body" idx="4294967295"/>
          </p:nvPr>
        </p:nvSpPr>
        <p:spPr>
          <a:xfrm>
            <a:off x="533400" y="4617720"/>
            <a:ext cx="3581400" cy="640080"/>
          </a:xfrm>
        </p:spPr>
        <p:style>
          <a:lnRef idx="2">
            <a:schemeClr val="accent4">
              <a:shade val="50000"/>
            </a:schemeClr>
          </a:lnRef>
          <a:fillRef idx="1">
            <a:schemeClr val="accent4"/>
          </a:fillRef>
          <a:effectRef idx="0">
            <a:schemeClr val="accent4"/>
          </a:effectRef>
          <a:fontRef idx="minor">
            <a:schemeClr val="lt1"/>
          </a:fontRef>
        </p:style>
        <p:txBody>
          <a:bodyPr anchor="ctr">
            <a:noAutofit/>
          </a:bodyPr>
          <a:lstStyle/>
          <a:p>
            <a:pPr algn="ctr"/>
            <a:endParaRPr lang="en-US" sz="2400" dirty="0"/>
          </a:p>
          <a:p>
            <a:pPr marL="0" indent="0" algn="ctr">
              <a:buNone/>
            </a:pPr>
            <a:r>
              <a:rPr lang="en-US" sz="2400" dirty="0"/>
              <a:t> </a:t>
            </a:r>
            <a:r>
              <a:rPr lang="en-US" sz="2400" dirty="0">
                <a:solidFill>
                  <a:schemeClr val="tx1"/>
                </a:solidFill>
              </a:rPr>
              <a:t>C</a:t>
            </a:r>
            <a:r>
              <a:rPr lang="en-US" sz="2400" dirty="0" smtClean="0">
                <a:solidFill>
                  <a:schemeClr val="tx1"/>
                </a:solidFill>
              </a:rPr>
              <a:t>omputer-delivered</a:t>
            </a:r>
            <a:r>
              <a:rPr lang="en-US" sz="2400" dirty="0" smtClean="0"/>
              <a:t> 	</a:t>
            </a:r>
            <a:endParaRPr lang="en-US" sz="2400" dirty="0"/>
          </a:p>
          <a:p>
            <a:pPr algn="ctr"/>
            <a:endParaRPr lang="en-US" sz="2400" dirty="0"/>
          </a:p>
        </p:txBody>
      </p:sp>
      <p:sp>
        <p:nvSpPr>
          <p:cNvPr id="4" name="Text Placeholder 3"/>
          <p:cNvSpPr>
            <a:spLocks noGrp="1"/>
          </p:cNvSpPr>
          <p:nvPr>
            <p:ph type="body" sz="quarter" idx="4294967295"/>
          </p:nvPr>
        </p:nvSpPr>
        <p:spPr>
          <a:xfrm>
            <a:off x="4881154" y="4618037"/>
            <a:ext cx="3886199" cy="639763"/>
          </a:xfrm>
        </p:spPr>
        <p:style>
          <a:lnRef idx="1">
            <a:schemeClr val="accent6"/>
          </a:lnRef>
          <a:fillRef idx="3">
            <a:schemeClr val="accent6"/>
          </a:fillRef>
          <a:effectRef idx="2">
            <a:schemeClr val="accent6"/>
          </a:effectRef>
          <a:fontRef idx="minor">
            <a:schemeClr val="lt1"/>
          </a:fontRef>
        </p:style>
        <p:txBody>
          <a:bodyPr anchor="ctr">
            <a:normAutofit/>
          </a:bodyPr>
          <a:lstStyle/>
          <a:p>
            <a:pPr marL="0" indent="0" algn="ctr">
              <a:buNone/>
            </a:pPr>
            <a:r>
              <a:rPr lang="en-US" sz="2400" dirty="0" smtClean="0"/>
              <a:t>Paper-based</a:t>
            </a:r>
            <a:endParaRPr lang="en-US" sz="2400" dirty="0"/>
          </a:p>
        </p:txBody>
      </p:sp>
      <p:sp>
        <p:nvSpPr>
          <p:cNvPr id="7" name="TextBox 6"/>
          <p:cNvSpPr txBox="1"/>
          <p:nvPr/>
        </p:nvSpPr>
        <p:spPr>
          <a:xfrm>
            <a:off x="508000" y="1676400"/>
            <a:ext cx="8229600"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You may provide </a:t>
            </a:r>
            <a:r>
              <a:rPr lang="en-US" dirty="0" smtClean="0"/>
              <a:t>these accommodations </a:t>
            </a:r>
            <a:r>
              <a:rPr lang="en-US" dirty="0"/>
              <a:t>in testing conditions for documented disabilities without contacting CASAS: </a:t>
            </a:r>
            <a:endParaRPr lang="en-US" dirty="0" smtClean="0"/>
          </a:p>
          <a:p>
            <a:pPr marL="742950" lvl="1" indent="-285750">
              <a:buFont typeface="Arial" panose="020B0604020202020204" pitchFamily="34" charset="0"/>
              <a:buChar char="•"/>
            </a:pPr>
            <a:r>
              <a:rPr lang="en-US" i="1" dirty="0" smtClean="0"/>
              <a:t>allowing </a:t>
            </a:r>
            <a:r>
              <a:rPr lang="en-US" i="1" dirty="0"/>
              <a:t>extended </a:t>
            </a:r>
            <a:r>
              <a:rPr lang="en-US" i="1" dirty="0" smtClean="0"/>
              <a:t>time</a:t>
            </a:r>
          </a:p>
          <a:p>
            <a:pPr marL="742950" lvl="1" indent="-285750">
              <a:buFont typeface="Arial" panose="020B0604020202020204" pitchFamily="34" charset="0"/>
              <a:buChar char="•"/>
            </a:pPr>
            <a:r>
              <a:rPr lang="en-US" i="1" dirty="0" smtClean="0"/>
              <a:t>giving </a:t>
            </a:r>
            <a:r>
              <a:rPr lang="en-US" i="1" dirty="0"/>
              <a:t>supervised </a:t>
            </a:r>
            <a:r>
              <a:rPr lang="en-US" i="1" dirty="0" smtClean="0"/>
              <a:t>breaks</a:t>
            </a:r>
          </a:p>
          <a:p>
            <a:pPr marL="742950" lvl="1" indent="-285750">
              <a:buFont typeface="Arial" panose="020B0604020202020204" pitchFamily="34" charset="0"/>
              <a:buChar char="•"/>
            </a:pPr>
            <a:r>
              <a:rPr lang="en-US" i="1" dirty="0" smtClean="0"/>
              <a:t>providing </a:t>
            </a:r>
            <a:r>
              <a:rPr lang="en-US" i="1" dirty="0"/>
              <a:t>a sign language interpreter (for test administration directions </a:t>
            </a:r>
            <a:r>
              <a:rPr lang="en-US" i="1" dirty="0" smtClean="0"/>
              <a:t>only) </a:t>
            </a:r>
          </a:p>
          <a:p>
            <a:pPr marL="742950" lvl="1" indent="-285750">
              <a:buFont typeface="Arial" panose="020B0604020202020204" pitchFamily="34" charset="0"/>
              <a:buChar char="•"/>
            </a:pPr>
            <a:r>
              <a:rPr lang="en-US" i="1" dirty="0"/>
              <a:t>testing in an alternate </a:t>
            </a:r>
            <a:r>
              <a:rPr lang="en-US" i="1" dirty="0" smtClean="0"/>
              <a:t>room</a:t>
            </a:r>
          </a:p>
          <a:p>
            <a:pPr marL="742950" lvl="1" indent="-285750">
              <a:buFont typeface="Arial" panose="020B0604020202020204" pitchFamily="34" charset="0"/>
              <a:buChar char="•"/>
            </a:pPr>
            <a:endParaRPr lang="en-US" dirty="0"/>
          </a:p>
          <a:p>
            <a:r>
              <a:rPr lang="en-US" dirty="0" smtClean="0"/>
              <a:t>It </a:t>
            </a:r>
            <a:r>
              <a:rPr lang="en-US" dirty="0"/>
              <a:t>is </a:t>
            </a:r>
            <a:r>
              <a:rPr lang="en-US" i="1" dirty="0"/>
              <a:t>not</a:t>
            </a:r>
            <a:r>
              <a:rPr lang="en-US" dirty="0"/>
              <a:t> an appropriate accommodation to </a:t>
            </a:r>
            <a:r>
              <a:rPr lang="en-US" i="1" dirty="0"/>
              <a:t>read a CASAS test</a:t>
            </a:r>
            <a:r>
              <a:rPr lang="en-US" dirty="0"/>
              <a:t> or to allow use of a vocabulary pen, dictionaries, calculators or other electronic </a:t>
            </a:r>
            <a:r>
              <a:rPr lang="en-US" dirty="0" smtClean="0"/>
              <a:t>devices. </a:t>
            </a:r>
          </a:p>
          <a:p>
            <a:r>
              <a:rPr lang="en-US" dirty="0" smtClean="0"/>
              <a:t>Refer to </a:t>
            </a:r>
            <a:r>
              <a:rPr lang="en-US" b="1" dirty="0" smtClean="0"/>
              <a:t>CASAS Assessment Accommodations </a:t>
            </a:r>
            <a:r>
              <a:rPr lang="en-US" dirty="0" smtClean="0"/>
              <a:t>at</a:t>
            </a:r>
            <a:r>
              <a:rPr lang="en-US" b="1" dirty="0" smtClean="0"/>
              <a:t> CASAS.org </a:t>
            </a:r>
            <a:r>
              <a:rPr lang="en-US" dirty="0" smtClean="0"/>
              <a:t>for more information</a:t>
            </a:r>
            <a:endParaRPr lang="en-US" dirty="0"/>
          </a:p>
        </p:txBody>
      </p:sp>
      <p:sp>
        <p:nvSpPr>
          <p:cNvPr id="8" name="TextBox 7"/>
          <p:cNvSpPr txBox="1"/>
          <p:nvPr/>
        </p:nvSpPr>
        <p:spPr>
          <a:xfrm>
            <a:off x="533400" y="5212080"/>
            <a:ext cx="3581400" cy="11887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spcBef>
                <a:spcPts val="600"/>
              </a:spcBef>
              <a:buFont typeface="Arial" panose="020B0604020202020204" pitchFamily="34" charset="0"/>
              <a:buChar char="•"/>
            </a:pPr>
            <a:r>
              <a:rPr lang="en-US" sz="1600" dirty="0" smtClean="0"/>
              <a:t>Display options (font size, color)</a:t>
            </a:r>
          </a:p>
          <a:p>
            <a:pPr marL="285750" indent="-285750">
              <a:spcBef>
                <a:spcPts val="600"/>
              </a:spcBef>
              <a:buFont typeface="Arial" panose="020B0604020202020204" pitchFamily="34" charset="0"/>
              <a:buChar char="•"/>
            </a:pPr>
            <a:r>
              <a:rPr lang="en-US" sz="1600" dirty="0" smtClean="0"/>
              <a:t>Time allowed</a:t>
            </a:r>
          </a:p>
          <a:p>
            <a:endParaRPr lang="en-US" sz="1600" dirty="0"/>
          </a:p>
        </p:txBody>
      </p:sp>
      <p:sp>
        <p:nvSpPr>
          <p:cNvPr id="10" name="Slide Number Placeholder 9"/>
          <p:cNvSpPr>
            <a:spLocks noGrp="1"/>
          </p:cNvSpPr>
          <p:nvPr>
            <p:ph type="sldNum" sz="quarter" idx="12"/>
          </p:nvPr>
        </p:nvSpPr>
        <p:spPr/>
        <p:txBody>
          <a:bodyPr/>
          <a:lstStyle/>
          <a:p>
            <a:fld id="{0F10CCFA-9720-4B79-87AD-568ED3307F7B}" type="slidenum">
              <a:rPr lang="en-US" smtClean="0"/>
              <a:t>24</a:t>
            </a:fld>
            <a:endParaRPr lang="en-US"/>
          </a:p>
        </p:txBody>
      </p:sp>
    </p:spTree>
    <p:extLst>
      <p:ext uri="{BB962C8B-B14F-4D97-AF65-F5344CB8AC3E}">
        <p14:creationId xmlns:p14="http://schemas.microsoft.com/office/powerpoint/2010/main" val="2642344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4000" dirty="0" smtClean="0">
                <a:solidFill>
                  <a:schemeClr val="accent2">
                    <a:lumMod val="75000"/>
                  </a:schemeClr>
                </a:solidFill>
                <a:latin typeface="+mn-lt"/>
              </a:rPr>
              <a:t>Accommodations</a:t>
            </a:r>
            <a:endParaRPr lang="en-US" sz="4000" dirty="0">
              <a:solidFill>
                <a:schemeClr val="accent2">
                  <a:lumMod val="75000"/>
                </a:schemeClr>
              </a:solidFill>
              <a:latin typeface="+mn-lt"/>
            </a:endParaRPr>
          </a:p>
        </p:txBody>
      </p:sp>
      <p:sp>
        <p:nvSpPr>
          <p:cNvPr id="3" name="Content Placeholder 2"/>
          <p:cNvSpPr>
            <a:spLocks noGrp="1"/>
          </p:cNvSpPr>
          <p:nvPr>
            <p:ph idx="1"/>
          </p:nvPr>
        </p:nvSpPr>
        <p:spPr>
          <a:solidFill>
            <a:srgbClr val="CCECFF"/>
          </a:solidFill>
        </p:spPr>
        <p:style>
          <a:lnRef idx="1">
            <a:schemeClr val="accent1"/>
          </a:lnRef>
          <a:fillRef idx="2">
            <a:schemeClr val="accent1"/>
          </a:fillRef>
          <a:effectRef idx="1">
            <a:schemeClr val="accent1"/>
          </a:effectRef>
          <a:fontRef idx="minor">
            <a:schemeClr val="dk1"/>
          </a:fontRef>
        </p:style>
        <p:txBody>
          <a:bodyPr>
            <a:noAutofit/>
          </a:bodyPr>
          <a:lstStyle/>
          <a:p>
            <a:pPr>
              <a:spcBef>
                <a:spcPts val="0"/>
              </a:spcBef>
            </a:pPr>
            <a:endParaRPr lang="en-US" sz="1800" dirty="0">
              <a:solidFill>
                <a:schemeClr val="tx1"/>
              </a:solidFill>
            </a:endParaRPr>
          </a:p>
          <a:p>
            <a:pPr marL="0" indent="0">
              <a:spcBef>
                <a:spcPts val="0"/>
              </a:spcBef>
              <a:buNone/>
            </a:pPr>
            <a:r>
              <a:rPr lang="en-US" sz="1800" dirty="0">
                <a:solidFill>
                  <a:schemeClr val="tx1"/>
                </a:solidFill>
              </a:rPr>
              <a:t>For up-to-date information, go to </a:t>
            </a:r>
            <a:r>
              <a:rPr lang="en-US" sz="1800" u="sng" dirty="0">
                <a:solidFill>
                  <a:schemeClr val="tx1"/>
                </a:solidFill>
              </a:rPr>
              <a:t>www.casas.org</a:t>
            </a:r>
            <a:r>
              <a:rPr lang="en-US" sz="1800" dirty="0">
                <a:solidFill>
                  <a:schemeClr val="tx1"/>
                </a:solidFill>
              </a:rPr>
              <a:t> and refer to the </a:t>
            </a:r>
            <a:r>
              <a:rPr lang="en-US" sz="1800" i="1" dirty="0">
                <a:solidFill>
                  <a:schemeClr val="tx1"/>
                </a:solidFill>
              </a:rPr>
              <a:t>Guidelines for Providing Accommodations Using CASAS Assessment for Learners with Disabilities.</a:t>
            </a:r>
            <a:r>
              <a:rPr lang="en-US" sz="1800" dirty="0">
                <a:solidFill>
                  <a:schemeClr val="tx1"/>
                </a:solidFill>
              </a:rPr>
              <a:t> The paper includes a matrix with sample accommodations for specific disabilities.   </a:t>
            </a:r>
            <a:endParaRPr lang="en-US" sz="1800" dirty="0" smtClean="0">
              <a:solidFill>
                <a:schemeClr val="tx1"/>
              </a:solidFill>
            </a:endParaRPr>
          </a:p>
          <a:p>
            <a:pPr marL="0" indent="0">
              <a:spcBef>
                <a:spcPts val="0"/>
              </a:spcBef>
              <a:buNone/>
            </a:pPr>
            <a:endParaRPr lang="en-US" sz="1800" dirty="0">
              <a:solidFill>
                <a:schemeClr val="tx1"/>
              </a:solidFill>
            </a:endParaRPr>
          </a:p>
          <a:p>
            <a:pPr marL="0" indent="0">
              <a:spcBef>
                <a:spcPts val="0"/>
              </a:spcBef>
              <a:buNone/>
            </a:pPr>
            <a:r>
              <a:rPr lang="en-US" sz="1800" dirty="0" smtClean="0">
                <a:solidFill>
                  <a:schemeClr val="tx1"/>
                </a:solidFill>
              </a:rPr>
              <a:t>Email CASAS at </a:t>
            </a:r>
            <a:r>
              <a:rPr lang="en-US" sz="1800" u="sng" dirty="0" smtClean="0">
                <a:solidFill>
                  <a:schemeClr val="tx1"/>
                </a:solidFill>
              </a:rPr>
              <a:t>casas@casas.org</a:t>
            </a:r>
            <a:r>
              <a:rPr lang="en-US" sz="1800" dirty="0" smtClean="0">
                <a:solidFill>
                  <a:schemeClr val="tx1"/>
                </a:solidFill>
              </a:rPr>
              <a:t> for </a:t>
            </a:r>
            <a:r>
              <a:rPr lang="en-US" sz="1800" dirty="0">
                <a:solidFill>
                  <a:schemeClr val="tx1"/>
                </a:solidFill>
              </a:rPr>
              <a:t>information on other test formats.  </a:t>
            </a:r>
            <a:r>
              <a:rPr lang="en-US" sz="1800" b="1" i="1" dirty="0">
                <a:solidFill>
                  <a:schemeClr val="tx1"/>
                </a:solidFill>
              </a:rPr>
              <a:t>Do not change a test format locally. </a:t>
            </a:r>
            <a:r>
              <a:rPr lang="en-US" sz="1800" dirty="0">
                <a:solidFill>
                  <a:schemeClr val="tx1"/>
                </a:solidFill>
              </a:rPr>
              <a:t>Alternate test formats must meet standardized test development procedures.</a:t>
            </a:r>
          </a:p>
          <a:p>
            <a:pPr marL="0" indent="0">
              <a:spcBef>
                <a:spcPts val="0"/>
              </a:spcBef>
              <a:buNone/>
            </a:pPr>
            <a:r>
              <a:rPr lang="en-US" sz="1800" dirty="0">
                <a:solidFill>
                  <a:schemeClr val="tx1"/>
                </a:solidFill>
              </a:rPr>
              <a:t> </a:t>
            </a:r>
          </a:p>
          <a:p>
            <a:pPr marL="0" indent="0">
              <a:spcBef>
                <a:spcPts val="0"/>
              </a:spcBef>
              <a:buNone/>
            </a:pPr>
            <a:endParaRPr lang="en-US" sz="1800" dirty="0">
              <a:solidFill>
                <a:schemeClr val="tx1"/>
              </a:solidFill>
            </a:endParaRPr>
          </a:p>
          <a:p>
            <a:pPr marL="0" indent="0">
              <a:spcBef>
                <a:spcPts val="0"/>
              </a:spcBef>
              <a:buNone/>
            </a:pPr>
            <a:endParaRPr lang="en-US" sz="1800" dirty="0">
              <a:solidFill>
                <a:schemeClr val="tx1"/>
              </a:solidFill>
            </a:endParaRPr>
          </a:p>
          <a:p>
            <a:pPr marL="0" indent="0">
              <a:spcBef>
                <a:spcPts val="0"/>
              </a:spcBef>
              <a:buNone/>
            </a:pPr>
            <a:r>
              <a:rPr lang="en-US" sz="1800" dirty="0">
                <a:solidFill>
                  <a:schemeClr val="tx1"/>
                </a:solidFill>
              </a:rPr>
              <a:t> </a:t>
            </a:r>
          </a:p>
          <a:p>
            <a:pPr>
              <a:spcBef>
                <a:spcPts val="0"/>
              </a:spcBef>
            </a:pPr>
            <a:endParaRPr lang="en-US" sz="1800" dirty="0">
              <a:solidFill>
                <a:schemeClr val="tx1"/>
              </a:solidFill>
            </a:endParaRPr>
          </a:p>
        </p:txBody>
      </p:sp>
      <p:sp>
        <p:nvSpPr>
          <p:cNvPr id="6" name="Slide Number Placeholder 5"/>
          <p:cNvSpPr>
            <a:spLocks noGrp="1"/>
          </p:cNvSpPr>
          <p:nvPr>
            <p:ph type="sldNum" sz="quarter" idx="12"/>
          </p:nvPr>
        </p:nvSpPr>
        <p:spPr/>
        <p:txBody>
          <a:bodyPr/>
          <a:lstStyle/>
          <a:p>
            <a:fld id="{0F10CCFA-9720-4B79-87AD-568ED3307F7B}" type="slidenum">
              <a:rPr lang="en-US" smtClean="0"/>
              <a:t>25</a:t>
            </a:fld>
            <a:endParaRPr lang="en-US"/>
          </a:p>
        </p:txBody>
      </p:sp>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12" t="8704" r="14090" b="28333"/>
          <a:stretch/>
        </p:blipFill>
        <p:spPr bwMode="auto">
          <a:xfrm>
            <a:off x="2895600" y="3868354"/>
            <a:ext cx="3219450" cy="2163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Box 8"/>
          <p:cNvSpPr txBox="1">
            <a:spLocks noChangeArrowheads="1"/>
          </p:cNvSpPr>
          <p:nvPr/>
        </p:nvSpPr>
        <p:spPr bwMode="auto">
          <a:xfrm>
            <a:off x="1398587" y="6216648"/>
            <a:ext cx="1116013" cy="336552"/>
          </a:xfrm>
          <a:prstGeom prst="rect">
            <a:avLst/>
          </a:prstGeom>
          <a:solidFill>
            <a:schemeClr val="bg2">
              <a:lumMod val="90000"/>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1100" dirty="0" smtClean="0">
                <a:latin typeface="Calibri" pitchFamily="34" charset="0"/>
                <a:cs typeface="Times New Roman" pitchFamily="18" charset="0"/>
              </a:rPr>
              <a:t>www.casas.org</a:t>
            </a:r>
            <a:endParaRPr lang="en-US" dirty="0">
              <a:latin typeface="Arial" pitchFamily="34" charset="0"/>
            </a:endParaRPr>
          </a:p>
        </p:txBody>
      </p:sp>
      <p:pic>
        <p:nvPicPr>
          <p:cNvPr id="8" name="Picture 894" descr="MCj023918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1" y="5909469"/>
            <a:ext cx="666751"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745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10CCFA-9720-4B79-87AD-568ED3307F7B}" type="slidenum">
              <a:rPr lang="en-US" smtClean="0"/>
              <a:t>26</a:t>
            </a:fld>
            <a:endParaRPr lang="en-US"/>
          </a:p>
        </p:txBody>
      </p:sp>
      <p:sp>
        <p:nvSpPr>
          <p:cNvPr id="7" name="Title 4"/>
          <p:cNvSpPr txBox="1">
            <a:spLocks/>
          </p:cNvSpPr>
          <p:nvPr/>
        </p:nvSpPr>
        <p:spPr>
          <a:xfrm>
            <a:off x="762000" y="4343400"/>
            <a:ext cx="7772400" cy="136207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dirty="0" smtClean="0"/>
              <a:t>Intake Screening</a:t>
            </a:r>
            <a:endParaRPr lang="en-US" dirty="0"/>
          </a:p>
        </p:txBody>
      </p:sp>
    </p:spTree>
    <p:extLst>
      <p:ext uri="{BB962C8B-B14F-4D97-AF65-F5344CB8AC3E}">
        <p14:creationId xmlns:p14="http://schemas.microsoft.com/office/powerpoint/2010/main" val="1750579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5424" y="2199620"/>
            <a:ext cx="6934200"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observe </a:t>
            </a:r>
            <a:r>
              <a:rPr lang="en-US" sz="2000" dirty="0"/>
              <a:t>how well the student communicates and fills out </a:t>
            </a:r>
            <a:r>
              <a:rPr lang="en-US" sz="2000" dirty="0" smtClean="0"/>
              <a:t>registration forms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administer CASAS writing screening or other writing assessment (optional</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consider </a:t>
            </a:r>
            <a:r>
              <a:rPr lang="en-US" sz="2000" dirty="0"/>
              <a:t>number of years of formal schooling and other information on demographic </a:t>
            </a:r>
            <a:r>
              <a:rPr lang="en-US" sz="2000" dirty="0" smtClean="0"/>
              <a:t>records</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consider </a:t>
            </a:r>
            <a:r>
              <a:rPr lang="en-US" sz="2000" dirty="0"/>
              <a:t>other factors affecting class </a:t>
            </a:r>
            <a:r>
              <a:rPr lang="en-US" sz="2000" dirty="0" smtClean="0"/>
              <a:t>placement (any certificates or degrees…)</a:t>
            </a:r>
            <a:endParaRPr lang="en-US" sz="2000" dirty="0"/>
          </a:p>
        </p:txBody>
      </p:sp>
      <p:sp>
        <p:nvSpPr>
          <p:cNvPr id="9" name="TextBox 8"/>
          <p:cNvSpPr txBox="1"/>
          <p:nvPr/>
        </p:nvSpPr>
        <p:spPr>
          <a:xfrm>
            <a:off x="1035424" y="1676401"/>
            <a:ext cx="69342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200" b="1" dirty="0" smtClean="0"/>
              <a:t>For all incoming students</a:t>
            </a:r>
            <a:endParaRPr lang="en-US" sz="3200" b="1" dirty="0"/>
          </a:p>
        </p:txBody>
      </p:sp>
      <p:sp>
        <p:nvSpPr>
          <p:cNvPr id="5" name="Slide Number Placeholder 4"/>
          <p:cNvSpPr>
            <a:spLocks noGrp="1"/>
          </p:cNvSpPr>
          <p:nvPr>
            <p:ph type="sldNum" sz="quarter" idx="12"/>
          </p:nvPr>
        </p:nvSpPr>
        <p:spPr/>
        <p:txBody>
          <a:bodyPr/>
          <a:lstStyle/>
          <a:p>
            <a:fld id="{0F10CCFA-9720-4B79-87AD-568ED3307F7B}" type="slidenum">
              <a:rPr lang="en-US" smtClean="0"/>
              <a:t>27</a:t>
            </a:fld>
            <a:endParaRPr lang="en-US"/>
          </a:p>
        </p:txBody>
      </p:sp>
      <p:sp>
        <p:nvSpPr>
          <p:cNvPr id="6" name="Title 5"/>
          <p:cNvSpPr>
            <a:spLocks noGrp="1"/>
          </p:cNvSpPr>
          <p:nvPr>
            <p:ph type="title"/>
          </p:nvPr>
        </p:nvSpPr>
        <p:spPr/>
        <p:txBody>
          <a:bodyPr/>
          <a:lstStyle/>
          <a:p>
            <a:r>
              <a:rPr lang="en-US" dirty="0" smtClean="0"/>
              <a:t>Intake</a:t>
            </a:r>
            <a:endParaRPr lang="en-US" dirty="0"/>
          </a:p>
        </p:txBody>
      </p:sp>
    </p:spTree>
    <p:extLst>
      <p:ext uri="{BB962C8B-B14F-4D97-AF65-F5344CB8AC3E}">
        <p14:creationId xmlns:p14="http://schemas.microsoft.com/office/powerpoint/2010/main" val="3233987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chor="ctr">
            <a:noAutofit/>
          </a:bodyPr>
          <a:lstStyle/>
          <a:p>
            <a:pPr algn="l"/>
            <a:r>
              <a:rPr lang="en-US" sz="2400" dirty="0" smtClean="0"/>
              <a:t/>
            </a:r>
            <a:br>
              <a:rPr lang="en-US" sz="2400" dirty="0" smtClean="0"/>
            </a:br>
            <a:r>
              <a:rPr lang="en-US" sz="2400" dirty="0" smtClean="0"/>
              <a:t>Informally </a:t>
            </a:r>
            <a:r>
              <a:rPr lang="en-US" sz="2400" dirty="0"/>
              <a:t>assess student’s basic writing and reading ability</a:t>
            </a:r>
            <a:br>
              <a:rPr lang="en-US" sz="2400" dirty="0"/>
            </a:br>
            <a:r>
              <a:rPr lang="en-US" sz="2400" dirty="0" smtClean="0"/>
              <a:t>by observing </a:t>
            </a:r>
            <a:r>
              <a:rPr lang="en-US" sz="2400" dirty="0"/>
              <a:t>how well the student can complete your agency’s registration </a:t>
            </a:r>
            <a:r>
              <a:rPr lang="en-US" sz="2400" dirty="0" smtClean="0"/>
              <a:t>form.</a:t>
            </a:r>
            <a:r>
              <a:rPr lang="en-US" sz="2400" dirty="0"/>
              <a:t/>
            </a:r>
            <a:br>
              <a:rPr lang="en-US" sz="2400" dirty="0"/>
            </a:br>
            <a:endParaRPr lang="en-US" sz="2400" dirty="0">
              <a:solidFill>
                <a:schemeClr val="tx1"/>
              </a:solidFill>
            </a:endParaRPr>
          </a:p>
        </p:txBody>
      </p:sp>
      <p:sp>
        <p:nvSpPr>
          <p:cNvPr id="4" name="Content Placeholder 3"/>
          <p:cNvSpPr>
            <a:spLocks noGrp="1"/>
          </p:cNvSpPr>
          <p:nvPr>
            <p:ph sz="half" idx="2"/>
          </p:nvPr>
        </p:nvSpPr>
        <p:spPr>
          <a:xfrm>
            <a:off x="609600" y="2819401"/>
            <a:ext cx="3887788" cy="3306762"/>
          </a:xfr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ormAutofit/>
          </a:bodyPr>
          <a:lstStyle/>
          <a:p>
            <a:pPr marL="0" indent="0" algn="ctr">
              <a:spcBef>
                <a:spcPts val="0"/>
              </a:spcBef>
              <a:buNone/>
            </a:pPr>
            <a:r>
              <a:rPr lang="en-US" sz="1800" dirty="0" smtClean="0"/>
              <a:t>Administer </a:t>
            </a:r>
            <a:r>
              <a:rPr lang="en-US" sz="1800" b="1" i="1" dirty="0" smtClean="0"/>
              <a:t>Locator </a:t>
            </a:r>
            <a:br>
              <a:rPr lang="en-US" sz="1800" b="1" i="1" dirty="0" smtClean="0"/>
            </a:br>
            <a:r>
              <a:rPr lang="en-US" sz="1800" dirty="0" smtClean="0"/>
              <a:t>in CASAS eTests </a:t>
            </a:r>
            <a:br>
              <a:rPr lang="en-US" sz="1800" dirty="0" smtClean="0"/>
            </a:br>
            <a:r>
              <a:rPr lang="en-US" sz="1800" dirty="0" smtClean="0"/>
              <a:t>to </a:t>
            </a:r>
            <a:r>
              <a:rPr lang="en-US" sz="1800" dirty="0"/>
              <a:t>determine </a:t>
            </a:r>
            <a:r>
              <a:rPr lang="en-US" sz="1800" dirty="0" smtClean="0"/>
              <a:t>Pretest</a:t>
            </a:r>
            <a:endParaRPr lang="en-US" sz="1800" dirty="0"/>
          </a:p>
        </p:txBody>
      </p:sp>
      <p:sp>
        <p:nvSpPr>
          <p:cNvPr id="6" name="Content Placeholder 5"/>
          <p:cNvSpPr>
            <a:spLocks noGrp="1"/>
          </p:cNvSpPr>
          <p:nvPr>
            <p:ph sz="quarter" idx="4"/>
          </p:nvPr>
        </p:nvSpPr>
        <p:spPr>
          <a:xfrm>
            <a:off x="4648200" y="2819401"/>
            <a:ext cx="4038600" cy="3306762"/>
          </a:xfr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a:normAutofit/>
          </a:bodyPr>
          <a:lstStyle/>
          <a:p>
            <a:pPr marL="0" indent="0" algn="ctr">
              <a:spcBef>
                <a:spcPts val="0"/>
              </a:spcBef>
              <a:buNone/>
            </a:pPr>
            <a:r>
              <a:rPr lang="en-US" sz="1800" dirty="0" smtClean="0"/>
              <a:t>Administer paper </a:t>
            </a:r>
            <a:r>
              <a:rPr lang="en-US" sz="1800" b="1" i="1" dirty="0" smtClean="0"/>
              <a:t>Appraisal</a:t>
            </a:r>
            <a:r>
              <a:rPr lang="en-US" sz="1800" b="1" dirty="0" smtClean="0"/>
              <a:t> </a:t>
            </a:r>
          </a:p>
          <a:p>
            <a:pPr marL="0" indent="0" algn="ctr">
              <a:spcBef>
                <a:spcPts val="0"/>
              </a:spcBef>
              <a:buNone/>
            </a:pPr>
            <a:r>
              <a:rPr lang="en-US" sz="1800" dirty="0" smtClean="0"/>
              <a:t>to determine Pretest</a:t>
            </a:r>
            <a:endParaRPr lang="en-US" sz="1800" b="1" i="1"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7" y="3733800"/>
            <a:ext cx="1685925" cy="219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0F10CCFA-9720-4B79-87AD-568ED3307F7B}" type="slidenum">
              <a:rPr lang="en-US" smtClean="0"/>
              <a:t>28</a:t>
            </a:fld>
            <a:endParaRPr lang="en-US"/>
          </a:p>
        </p:txBody>
      </p:sp>
      <p:pic>
        <p:nvPicPr>
          <p:cNvPr id="13314" name="Picture 2" descr="C:\Users\plong\AppData\Local\Microsoft\Windows\Temporary Internet Files\Content.IE5\9W6XSVKS\Computer_Display.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3939692"/>
            <a:ext cx="1615008" cy="16687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p:cNvSpPr>
            <a:spLocks noGrp="1"/>
          </p:cNvSpPr>
          <p:nvPr>
            <p:ph type="body" idx="1"/>
          </p:nvPr>
        </p:nvSpPr>
        <p:spPr>
          <a:xfrm>
            <a:off x="2590800" y="1981200"/>
            <a:ext cx="4040188" cy="639762"/>
          </a:xfrm>
        </p:spPr>
        <p:txBody>
          <a:bodyPr>
            <a:normAutofit/>
          </a:bodyPr>
          <a:lstStyle/>
          <a:p>
            <a:pPr algn="ctr"/>
            <a:r>
              <a:rPr lang="en-US" sz="2800" dirty="0" smtClean="0"/>
              <a:t>Little or no difficulty?</a:t>
            </a:r>
            <a:endParaRPr lang="en-US" sz="2800"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159" t="4645" r="14981" b="1790"/>
          <a:stretch/>
        </p:blipFill>
        <p:spPr>
          <a:xfrm>
            <a:off x="7040880" y="3810000"/>
            <a:ext cx="1371600" cy="1935480"/>
          </a:xfrm>
          <a:prstGeom prst="rect">
            <a:avLst/>
          </a:prstGeom>
        </p:spPr>
      </p:pic>
      <p:pic>
        <p:nvPicPr>
          <p:cNvPr id="13316" name="Picture 4" descr="C:\Users\plong\AppData\Local\Microsoft\Windows\Temporary Internet Files\Content.IE5\AG8UA27D\1275657634[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58" r="3658"/>
          <a:stretch/>
        </p:blipFill>
        <p:spPr bwMode="auto">
          <a:xfrm>
            <a:off x="6898775" y="3611895"/>
            <a:ext cx="1600189" cy="213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561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lvl="1"/>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29</a:t>
            </a:fld>
            <a:endParaRPr lang="en-US"/>
          </a:p>
        </p:txBody>
      </p:sp>
      <p:pic>
        <p:nvPicPr>
          <p:cNvPr id="6146"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912" y="1219200"/>
            <a:ext cx="414188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half" idx="2"/>
          </p:nvPr>
        </p:nvSpPr>
        <p:spPr/>
        <p:txBody>
          <a:bodyPr/>
          <a:lstStyle/>
          <a:p>
            <a:endParaRPr lang="en-US"/>
          </a:p>
        </p:txBody>
      </p:sp>
      <p:sp>
        <p:nvSpPr>
          <p:cNvPr id="11" name="TextBox 10"/>
          <p:cNvSpPr txBox="1"/>
          <p:nvPr/>
        </p:nvSpPr>
        <p:spPr>
          <a:xfrm>
            <a:off x="457199" y="1158756"/>
            <a:ext cx="3779705"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The </a:t>
            </a:r>
            <a:r>
              <a:rPr lang="en-US" b="1" dirty="0"/>
              <a:t>Oral Screening</a:t>
            </a:r>
            <a:r>
              <a:rPr lang="en-US" dirty="0"/>
              <a:t> is an optional one-on-one oral interview used to screen </a:t>
            </a:r>
            <a:r>
              <a:rPr lang="en-US" dirty="0" smtClean="0"/>
              <a:t>ESL/ELL learners for taking listening </a:t>
            </a:r>
            <a:r>
              <a:rPr lang="en-US" dirty="0"/>
              <a:t>and reading </a:t>
            </a:r>
            <a:r>
              <a:rPr lang="en-US" dirty="0" smtClean="0"/>
              <a:t>locators or appraisal </a:t>
            </a:r>
            <a:r>
              <a:rPr lang="en-US" dirty="0"/>
              <a:t>tests. </a:t>
            </a:r>
          </a:p>
          <a:p>
            <a:pPr marL="742950" lvl="1" indent="-285750">
              <a:buFont typeface="Arial" panose="020B0604020202020204" pitchFamily="34" charset="0"/>
              <a:buChar char="•"/>
            </a:pPr>
            <a:r>
              <a:rPr lang="en-US" dirty="0"/>
              <a:t>six questions </a:t>
            </a:r>
          </a:p>
          <a:p>
            <a:pPr marL="742950" lvl="1" indent="-285750">
              <a:buFont typeface="Arial" panose="020B0604020202020204" pitchFamily="34" charset="0"/>
              <a:buChar char="•"/>
            </a:pPr>
            <a:r>
              <a:rPr lang="en-US" dirty="0"/>
              <a:t>5 minutes</a:t>
            </a:r>
          </a:p>
          <a:p>
            <a:r>
              <a:rPr lang="en-US" dirty="0" smtClean="0"/>
              <a:t>Refer to p. 15 of the 80 Appraisal TAM</a:t>
            </a:r>
            <a:endParaRPr lang="en-US" dirty="0"/>
          </a:p>
        </p:txBody>
      </p:sp>
      <p:sp>
        <p:nvSpPr>
          <p:cNvPr id="13" name="TextBox 12"/>
          <p:cNvSpPr txBox="1"/>
          <p:nvPr/>
        </p:nvSpPr>
        <p:spPr>
          <a:xfrm>
            <a:off x="457198" y="3365461"/>
            <a:ext cx="3779705" cy="2578140"/>
          </a:xfrm>
          <a:prstGeom prst="rect">
            <a:avLst/>
          </a:prstGeom>
          <a:solidFill>
            <a:srgbClr val="CCFFCC"/>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The </a:t>
            </a:r>
            <a:r>
              <a:rPr lang="en-US" b="1" dirty="0"/>
              <a:t>Writing Screening</a:t>
            </a:r>
            <a:r>
              <a:rPr lang="en-US" dirty="0"/>
              <a:t> is an additional </a:t>
            </a:r>
            <a:r>
              <a:rPr lang="en-US" dirty="0" smtClean="0"/>
              <a:t>optional </a:t>
            </a:r>
            <a:r>
              <a:rPr lang="en-US" dirty="0"/>
              <a:t>tool to screen </a:t>
            </a:r>
            <a:r>
              <a:rPr lang="en-US" dirty="0" smtClean="0"/>
              <a:t>ESL/ELL learners </a:t>
            </a:r>
            <a:r>
              <a:rPr lang="en-US" dirty="0"/>
              <a:t>for taking reading and listening </a:t>
            </a:r>
            <a:r>
              <a:rPr lang="en-US" dirty="0" smtClean="0"/>
              <a:t>locators or appraisals.</a:t>
            </a:r>
            <a:endParaRPr lang="en-US" dirty="0"/>
          </a:p>
          <a:p>
            <a:r>
              <a:rPr lang="en-US" dirty="0"/>
              <a:t>Examinees </a:t>
            </a:r>
            <a:r>
              <a:rPr lang="en-US" dirty="0" smtClean="0"/>
              <a:t>write </a:t>
            </a:r>
          </a:p>
          <a:p>
            <a:pPr marL="742950" lvl="1" indent="-285750">
              <a:buFont typeface="Arial" panose="020B0604020202020204" pitchFamily="34" charset="0"/>
              <a:buChar char="•"/>
            </a:pPr>
            <a:r>
              <a:rPr lang="en-US" dirty="0" smtClean="0"/>
              <a:t>two </a:t>
            </a:r>
            <a:r>
              <a:rPr lang="en-US" dirty="0"/>
              <a:t>sentences that are dictated</a:t>
            </a:r>
          </a:p>
          <a:p>
            <a:pPr marL="742950" lvl="1" indent="-285750">
              <a:buFont typeface="Arial" panose="020B0604020202020204" pitchFamily="34" charset="0"/>
              <a:buChar char="•"/>
            </a:pPr>
            <a:r>
              <a:rPr lang="en-US" dirty="0"/>
              <a:t>5 minutes</a:t>
            </a:r>
          </a:p>
          <a:p>
            <a:r>
              <a:rPr lang="en-US" dirty="0" smtClean="0"/>
              <a:t>Refer to p. 11  of the 80 Appraisal TAM</a:t>
            </a:r>
            <a:endParaRPr lang="en-US" dirty="0"/>
          </a:p>
        </p:txBody>
      </p:sp>
      <p:sp>
        <p:nvSpPr>
          <p:cNvPr id="9" name="Title 8"/>
          <p:cNvSpPr>
            <a:spLocks noGrp="1"/>
          </p:cNvSpPr>
          <p:nvPr>
            <p:ph type="title"/>
          </p:nvPr>
        </p:nvSpPr>
        <p:spPr>
          <a:xfrm>
            <a:off x="457200" y="278466"/>
            <a:ext cx="4114800" cy="56515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Oral and Writing Screening for ELLs</a:t>
            </a:r>
            <a:endParaRPr lang="en-US" dirty="0"/>
          </a:p>
        </p:txBody>
      </p:sp>
    </p:spTree>
    <p:extLst>
      <p:ext uri="{BB962C8B-B14F-4D97-AF65-F5344CB8AC3E}">
        <p14:creationId xmlns:p14="http://schemas.microsoft.com/office/powerpoint/2010/main" val="747917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Why are certified testers important?</a:t>
            </a:r>
            <a:endParaRPr lang="en-US" dirty="0"/>
          </a:p>
        </p:txBody>
      </p:sp>
      <p:sp>
        <p:nvSpPr>
          <p:cNvPr id="3" name="Content Placeholder 2"/>
          <p:cNvSpPr>
            <a:spLocks noGrp="1"/>
          </p:cNvSpPr>
          <p:nvPr>
            <p:ph idx="1"/>
          </p:nvPr>
        </p:nvSpPr>
        <p:spPr>
          <a:xfrm>
            <a:off x="457200" y="1417638"/>
            <a:ext cx="8229600" cy="4708525"/>
          </a:xfrm>
        </p:spPr>
        <p:txBody>
          <a:bodyPr/>
          <a:lstStyle/>
          <a:p>
            <a:r>
              <a:rPr lang="en-US" dirty="0" smtClean="0"/>
              <a:t>Accurate testing provides proof of your agency’s ability to serve students</a:t>
            </a: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3</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95575"/>
            <a:ext cx="761523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xplosion 1 6"/>
          <p:cNvSpPr/>
          <p:nvPr/>
        </p:nvSpPr>
        <p:spPr>
          <a:xfrm>
            <a:off x="5457825" y="2133600"/>
            <a:ext cx="3657600" cy="198120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You are an important part of showing success!</a:t>
            </a:r>
            <a:endParaRPr lang="en-US" dirty="0"/>
          </a:p>
        </p:txBody>
      </p:sp>
    </p:spTree>
    <p:extLst>
      <p:ext uri="{BB962C8B-B14F-4D97-AF65-F5344CB8AC3E}">
        <p14:creationId xmlns:p14="http://schemas.microsoft.com/office/powerpoint/2010/main" val="3235932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12948175"/>
              </p:ext>
            </p:extLst>
          </p:nvPr>
        </p:nvGraphicFramePr>
        <p:xfrm>
          <a:off x="152400" y="152400"/>
          <a:ext cx="6400800" cy="6279267"/>
        </p:xfrm>
        <a:graphic>
          <a:graphicData uri="http://schemas.openxmlformats.org/drawingml/2006/table">
            <a:tbl>
              <a:tblPr firstRow="1" bandRow="1">
                <a:tableStyleId>{21E4AEA4-8DFA-4A89-87EB-49C32662AFE0}</a:tableStyleId>
              </a:tblPr>
              <a:tblGrid>
                <a:gridCol w="3548270">
                  <a:extLst>
                    <a:ext uri="{9D8B030D-6E8A-4147-A177-3AD203B41FA5}">
                      <a16:colId xmlns:a16="http://schemas.microsoft.com/office/drawing/2014/main" val="20000"/>
                    </a:ext>
                  </a:extLst>
                </a:gridCol>
                <a:gridCol w="2852530">
                  <a:extLst>
                    <a:ext uri="{9D8B030D-6E8A-4147-A177-3AD203B41FA5}">
                      <a16:colId xmlns:a16="http://schemas.microsoft.com/office/drawing/2014/main" val="20001"/>
                    </a:ext>
                  </a:extLst>
                </a:gridCol>
              </a:tblGrid>
              <a:tr h="328067">
                <a:tc>
                  <a:txBody>
                    <a:bodyPr/>
                    <a:lstStyle/>
                    <a:p>
                      <a:pPr marL="0" marR="0" indent="0" algn="l">
                        <a:lnSpc>
                          <a:spcPct val="100000"/>
                        </a:lnSpc>
                        <a:spcBef>
                          <a:spcPts val="0"/>
                        </a:spcBef>
                        <a:spcAft>
                          <a:spcPts val="0"/>
                        </a:spcAft>
                      </a:pPr>
                      <a:r>
                        <a:rPr lang="en-US" sz="2000" dirty="0">
                          <a:effectLst/>
                        </a:rPr>
                        <a:t>Question</a:t>
                      </a:r>
                      <a:endParaRPr lang="en-US" sz="2000" b="1" dirty="0">
                        <a:effectLst/>
                        <a:latin typeface="+mn-lt"/>
                        <a:ea typeface="Times"/>
                        <a:cs typeface="Times New Roman"/>
                      </a:endParaRPr>
                    </a:p>
                  </a:txBody>
                  <a:tcPr marL="68580" marR="68580" marT="0" marB="0" anchor="ctr"/>
                </a:tc>
                <a:tc>
                  <a:txBody>
                    <a:bodyPr/>
                    <a:lstStyle/>
                    <a:p>
                      <a:pPr marL="0" marR="0" indent="0" algn="l">
                        <a:lnSpc>
                          <a:spcPct val="100000"/>
                        </a:lnSpc>
                        <a:spcBef>
                          <a:spcPts val="0"/>
                        </a:spcBef>
                        <a:spcAft>
                          <a:spcPts val="0"/>
                        </a:spcAft>
                      </a:pPr>
                      <a:r>
                        <a:rPr lang="en-US" sz="2000" dirty="0">
                          <a:effectLst/>
                        </a:rPr>
                        <a:t>Response</a:t>
                      </a:r>
                      <a:endParaRPr lang="en-US" sz="2000" b="1" dirty="0">
                        <a:effectLst/>
                        <a:latin typeface="+mn-lt"/>
                        <a:ea typeface="Times"/>
                        <a:cs typeface="Times New Roman"/>
                      </a:endParaRPr>
                    </a:p>
                  </a:txBody>
                  <a:tcPr marL="68580" marR="68580" marT="0" marB="0" anchor="ctr"/>
                </a:tc>
                <a:extLst>
                  <a:ext uri="{0D108BD9-81ED-4DB2-BD59-A6C34878D82A}">
                    <a16:rowId xmlns:a16="http://schemas.microsoft.com/office/drawing/2014/main" val="10000"/>
                  </a:ext>
                </a:extLst>
              </a:tr>
              <a:tr h="481397">
                <a:tc>
                  <a:txBody>
                    <a:bodyPr/>
                    <a:lstStyle/>
                    <a:p>
                      <a:pPr marL="0" marR="0" indent="0" algn="l">
                        <a:lnSpc>
                          <a:spcPct val="100000"/>
                        </a:lnSpc>
                        <a:spcBef>
                          <a:spcPts val="0"/>
                        </a:spcBef>
                        <a:spcAft>
                          <a:spcPts val="0"/>
                        </a:spcAft>
                      </a:pPr>
                      <a:endParaRPr lang="en-US" sz="1200" b="1" dirty="0" smtClean="0">
                        <a:effectLst/>
                      </a:endParaRPr>
                    </a:p>
                    <a:p>
                      <a:pPr marL="0" marR="0" indent="0" algn="l">
                        <a:lnSpc>
                          <a:spcPct val="100000"/>
                        </a:lnSpc>
                        <a:spcBef>
                          <a:spcPts val="0"/>
                        </a:spcBef>
                        <a:spcAft>
                          <a:spcPts val="0"/>
                        </a:spcAft>
                      </a:pPr>
                      <a:r>
                        <a:rPr lang="en-US" sz="1200" b="1" dirty="0" smtClean="0">
                          <a:effectLst/>
                        </a:rPr>
                        <a:t>What’s </a:t>
                      </a:r>
                      <a:r>
                        <a:rPr lang="en-US" sz="1200" b="1" dirty="0">
                          <a:effectLst/>
                        </a:rPr>
                        <a:t>your name?</a:t>
                      </a:r>
                    </a:p>
                    <a:p>
                      <a:pPr marL="0" marR="0" indent="0" algn="l">
                        <a:lnSpc>
                          <a:spcPct val="100000"/>
                        </a:lnSpc>
                        <a:spcBef>
                          <a:spcPts val="0"/>
                        </a:spcBef>
                        <a:spcAft>
                          <a:spcPts val="0"/>
                        </a:spcAft>
                      </a:pPr>
                      <a:r>
                        <a:rPr lang="en-US" sz="1200" b="1" dirty="0">
                          <a:effectLst/>
                        </a:rPr>
                        <a:t> </a:t>
                      </a:r>
                      <a:endParaRPr lang="en-US" sz="1200" b="1" dirty="0">
                        <a:effectLst/>
                        <a:latin typeface="+mn-lt"/>
                        <a:ea typeface="Times"/>
                        <a:cs typeface="Times New Roman"/>
                      </a:endParaRPr>
                    </a:p>
                  </a:txBody>
                  <a:tcPr marL="68580" marR="68580" marT="0" marB="0" anchor="b"/>
                </a:tc>
                <a:tc>
                  <a:txBody>
                    <a:bodyPr/>
                    <a:lstStyle/>
                    <a:p>
                      <a:pPr marL="0" marR="0" indent="0" algn="l">
                        <a:lnSpc>
                          <a:spcPct val="100000"/>
                        </a:lnSpc>
                        <a:spcBef>
                          <a:spcPts val="0"/>
                        </a:spcBef>
                        <a:spcAft>
                          <a:spcPts val="0"/>
                        </a:spcAft>
                      </a:pPr>
                      <a:r>
                        <a:rPr lang="en-US" sz="1200" dirty="0">
                          <a:effectLst/>
                        </a:rPr>
                        <a:t>This question is not scored. It may be omitted if the tester knows the examinee.</a:t>
                      </a:r>
                      <a:endParaRPr lang="en-US" sz="1200" b="0" i="1" dirty="0">
                        <a:effectLst/>
                        <a:latin typeface="+mn-lt"/>
                        <a:ea typeface="Times"/>
                        <a:cs typeface="Times New Roman"/>
                      </a:endParaRPr>
                    </a:p>
                  </a:txBody>
                  <a:tcPr marL="68580" marR="68580" marT="0" marB="0" anchor="ctr"/>
                </a:tc>
                <a:extLst>
                  <a:ext uri="{0D108BD9-81ED-4DB2-BD59-A6C34878D82A}">
                    <a16:rowId xmlns:a16="http://schemas.microsoft.com/office/drawing/2014/main" val="10001"/>
                  </a:ext>
                </a:extLst>
              </a:tr>
              <a:tr h="758372">
                <a:tc>
                  <a:txBody>
                    <a:bodyPr/>
                    <a:lstStyle/>
                    <a:p>
                      <a:pPr marL="0" marR="0" lvl="0" indent="0" algn="l">
                        <a:lnSpc>
                          <a:spcPct val="100000"/>
                        </a:lnSpc>
                        <a:spcBef>
                          <a:spcPts val="0"/>
                        </a:spcBef>
                        <a:spcAft>
                          <a:spcPts val="0"/>
                        </a:spcAft>
                        <a:buFont typeface="+mj-lt"/>
                        <a:buAutoNum type="arabicPeriod"/>
                      </a:pPr>
                      <a:r>
                        <a:rPr lang="en-US" sz="1200" b="1" dirty="0" smtClean="0">
                          <a:effectLst/>
                        </a:rPr>
                        <a:t> How </a:t>
                      </a:r>
                      <a:r>
                        <a:rPr lang="en-US" sz="1200" b="1" dirty="0">
                          <a:effectLst/>
                        </a:rPr>
                        <a:t>long have you been in the United States?</a:t>
                      </a:r>
                    </a:p>
                    <a:p>
                      <a:pPr marL="0" marR="0" indent="0" algn="l">
                        <a:lnSpc>
                          <a:spcPct val="100000"/>
                        </a:lnSpc>
                        <a:spcBef>
                          <a:spcPts val="0"/>
                        </a:spcBef>
                        <a:spcAft>
                          <a:spcPts val="0"/>
                        </a:spcAft>
                        <a:tabLst>
                          <a:tab pos="228600" algn="l"/>
                        </a:tabLst>
                      </a:pPr>
                      <a:r>
                        <a:rPr lang="en-US" sz="1200" b="0" i="1" dirty="0">
                          <a:effectLst/>
                        </a:rPr>
                        <a:t>To clarify, ask:  </a:t>
                      </a:r>
                    </a:p>
                    <a:p>
                      <a:pPr marL="0" marR="0" indent="0" algn="l">
                        <a:lnSpc>
                          <a:spcPct val="100000"/>
                        </a:lnSpc>
                        <a:spcBef>
                          <a:spcPts val="0"/>
                        </a:spcBef>
                        <a:spcAft>
                          <a:spcPts val="0"/>
                        </a:spcAft>
                        <a:tabLst>
                          <a:tab pos="228600" algn="l"/>
                        </a:tabLst>
                      </a:pPr>
                      <a:r>
                        <a:rPr lang="en-US" sz="1200" b="1" dirty="0">
                          <a:effectLst/>
                        </a:rPr>
                        <a:t>	When did you come to the United States?</a:t>
                      </a:r>
                      <a:endParaRPr lang="en-US" sz="1200" b="1" dirty="0">
                        <a:effectLst/>
                        <a:latin typeface="+mn-lt"/>
                        <a:ea typeface="Times"/>
                        <a:cs typeface="Times New Roman"/>
                      </a:endParaRPr>
                    </a:p>
                  </a:txBody>
                  <a:tcPr marL="68580" marR="68580" marT="0" marB="0" anchor="ctr"/>
                </a:tc>
                <a:tc>
                  <a:txBody>
                    <a:bodyPr/>
                    <a:lstStyle/>
                    <a:p>
                      <a:pPr marL="0" marR="0" indent="0" algn="l">
                        <a:lnSpc>
                          <a:spcPct val="100000"/>
                        </a:lnSpc>
                        <a:spcBef>
                          <a:spcPts val="0"/>
                        </a:spcBef>
                        <a:spcAft>
                          <a:spcPts val="0"/>
                        </a:spcAft>
                        <a:tabLst>
                          <a:tab pos="228600" algn="l"/>
                        </a:tabLst>
                      </a:pPr>
                      <a:endParaRPr lang="en-US" sz="1200" dirty="0" smtClean="0">
                        <a:effectLst/>
                      </a:endParaRPr>
                    </a:p>
                    <a:p>
                      <a:pPr marL="0" marR="0" indent="0" algn="l">
                        <a:lnSpc>
                          <a:spcPct val="100000"/>
                        </a:lnSpc>
                        <a:spcBef>
                          <a:spcPts val="0"/>
                        </a:spcBef>
                        <a:spcAft>
                          <a:spcPts val="0"/>
                        </a:spcAft>
                        <a:tabLst>
                          <a:tab pos="228600" algn="l"/>
                        </a:tabLst>
                      </a:pPr>
                      <a:r>
                        <a:rPr lang="en-US" sz="1200" dirty="0" smtClean="0">
                          <a:effectLst/>
                        </a:rPr>
                        <a:t>Some </a:t>
                      </a:r>
                      <a:r>
                        <a:rPr lang="en-US" sz="1200" dirty="0">
                          <a:effectLst/>
                        </a:rPr>
                        <a:t>possible responses: </a:t>
                      </a:r>
                    </a:p>
                    <a:p>
                      <a:pPr marL="0" marR="0" indent="0" algn="l">
                        <a:lnSpc>
                          <a:spcPct val="100000"/>
                        </a:lnSpc>
                        <a:spcBef>
                          <a:spcPts val="0"/>
                        </a:spcBef>
                        <a:spcAft>
                          <a:spcPts val="0"/>
                        </a:spcAft>
                        <a:tabLst>
                          <a:tab pos="228600" algn="l"/>
                        </a:tabLst>
                      </a:pPr>
                      <a:r>
                        <a:rPr lang="en-US" sz="1200" b="1" dirty="0">
                          <a:effectLst/>
                        </a:rPr>
                        <a:t>Four years; 1987; etc.</a:t>
                      </a:r>
                    </a:p>
                    <a:p>
                      <a:pPr marL="0" marR="0" indent="0" algn="l">
                        <a:lnSpc>
                          <a:spcPct val="100000"/>
                        </a:lnSpc>
                        <a:spcBef>
                          <a:spcPts val="0"/>
                        </a:spcBef>
                        <a:spcAft>
                          <a:spcPts val="0"/>
                        </a:spcAft>
                        <a:tabLst>
                          <a:tab pos="228600" algn="l"/>
                        </a:tabLst>
                      </a:pPr>
                      <a:r>
                        <a:rPr lang="en-US" sz="1200" dirty="0">
                          <a:effectLst/>
                        </a:rPr>
                        <a:t>	</a:t>
                      </a:r>
                      <a:endParaRPr lang="en-US" sz="1200" b="0" dirty="0">
                        <a:effectLst/>
                        <a:latin typeface="+mn-lt"/>
                        <a:ea typeface="Times"/>
                        <a:cs typeface="Times New Roman"/>
                      </a:endParaRPr>
                    </a:p>
                  </a:txBody>
                  <a:tcPr marL="68580" marR="68580" marT="0" marB="0" anchor="ctr"/>
                </a:tc>
                <a:extLst>
                  <a:ext uri="{0D108BD9-81ED-4DB2-BD59-A6C34878D82A}">
                    <a16:rowId xmlns:a16="http://schemas.microsoft.com/office/drawing/2014/main" val="10002"/>
                  </a:ext>
                </a:extLst>
              </a:tr>
              <a:tr h="1061722">
                <a:tc>
                  <a:txBody>
                    <a:bodyPr/>
                    <a:lstStyle/>
                    <a:p>
                      <a:pPr marL="0" marR="0" lvl="0" indent="0" algn="l">
                        <a:lnSpc>
                          <a:spcPct val="100000"/>
                        </a:lnSpc>
                        <a:spcBef>
                          <a:spcPts val="0"/>
                        </a:spcBef>
                        <a:spcAft>
                          <a:spcPts val="0"/>
                        </a:spcAft>
                        <a:buFont typeface="+mj-lt"/>
                        <a:buAutoNum type="arabicPeriod"/>
                      </a:pPr>
                      <a:endParaRPr lang="en-US" sz="1200" b="1" dirty="0" smtClean="0">
                        <a:effectLst/>
                      </a:endParaRPr>
                    </a:p>
                    <a:p>
                      <a:pPr marL="0" marR="0" lvl="0" indent="0" algn="l">
                        <a:lnSpc>
                          <a:spcPct val="100000"/>
                        </a:lnSpc>
                        <a:spcBef>
                          <a:spcPts val="0"/>
                        </a:spcBef>
                        <a:spcAft>
                          <a:spcPts val="0"/>
                        </a:spcAft>
                        <a:buFont typeface="+mj-lt"/>
                        <a:buNone/>
                      </a:pPr>
                      <a:r>
                        <a:rPr lang="en-US" sz="1200" b="1" dirty="0" smtClean="0">
                          <a:effectLst/>
                        </a:rPr>
                        <a:t>2. Tell </a:t>
                      </a:r>
                      <a:r>
                        <a:rPr lang="en-US" sz="1200" b="1" dirty="0">
                          <a:effectLst/>
                        </a:rPr>
                        <a:t>me why you want to learn English.</a:t>
                      </a:r>
                    </a:p>
                    <a:p>
                      <a:pPr marL="0" marR="0" indent="0" algn="l">
                        <a:lnSpc>
                          <a:spcPct val="100000"/>
                        </a:lnSpc>
                        <a:spcBef>
                          <a:spcPts val="0"/>
                        </a:spcBef>
                        <a:spcAft>
                          <a:spcPts val="0"/>
                        </a:spcAft>
                        <a:tabLst>
                          <a:tab pos="228600" algn="l"/>
                        </a:tabLst>
                      </a:pPr>
                      <a:r>
                        <a:rPr lang="en-US" sz="1200" b="0" i="1" dirty="0">
                          <a:effectLst/>
                        </a:rPr>
                        <a:t>To clarify, ask:  </a:t>
                      </a:r>
                    </a:p>
                    <a:p>
                      <a:pPr marL="0" marR="0" indent="0" algn="l">
                        <a:lnSpc>
                          <a:spcPct val="100000"/>
                        </a:lnSpc>
                        <a:spcBef>
                          <a:spcPts val="0"/>
                        </a:spcBef>
                        <a:spcAft>
                          <a:spcPts val="0"/>
                        </a:spcAft>
                        <a:tabLst>
                          <a:tab pos="228600" algn="l"/>
                        </a:tabLst>
                      </a:pPr>
                      <a:r>
                        <a:rPr lang="en-US" sz="1200" b="1" dirty="0">
                          <a:effectLst/>
                        </a:rPr>
                        <a:t>	Why do you want to study English</a:t>
                      </a:r>
                      <a:r>
                        <a:rPr lang="en-US" sz="1200" b="1" dirty="0" smtClean="0">
                          <a:effectLst/>
                        </a:rPr>
                        <a:t>?</a:t>
                      </a:r>
                    </a:p>
                    <a:p>
                      <a:pPr marL="0" marR="0" indent="0" algn="l">
                        <a:lnSpc>
                          <a:spcPct val="100000"/>
                        </a:lnSpc>
                        <a:spcBef>
                          <a:spcPts val="0"/>
                        </a:spcBef>
                        <a:spcAft>
                          <a:spcPts val="0"/>
                        </a:spcAft>
                        <a:tabLst>
                          <a:tab pos="228600" algn="l"/>
                        </a:tabLst>
                      </a:pPr>
                      <a:endParaRPr lang="en-US" sz="1200" b="1" dirty="0">
                        <a:effectLst/>
                        <a:latin typeface="+mn-lt"/>
                        <a:ea typeface="Times"/>
                        <a:cs typeface="Times New Roman"/>
                      </a:endParaRPr>
                    </a:p>
                  </a:txBody>
                  <a:tcPr marL="68580" marR="68580" marT="0" marB="0" anchor="ctr"/>
                </a:tc>
                <a:tc>
                  <a:txBody>
                    <a:bodyPr/>
                    <a:lstStyle/>
                    <a:p>
                      <a:pPr marL="0" marR="0" indent="0" algn="l">
                        <a:lnSpc>
                          <a:spcPct val="100000"/>
                        </a:lnSpc>
                        <a:spcBef>
                          <a:spcPts val="0"/>
                        </a:spcBef>
                        <a:spcAft>
                          <a:spcPts val="0"/>
                        </a:spcAft>
                        <a:tabLst>
                          <a:tab pos="228600" algn="l"/>
                        </a:tabLst>
                      </a:pPr>
                      <a:r>
                        <a:rPr lang="en-US" sz="1200" dirty="0">
                          <a:effectLst/>
                        </a:rPr>
                        <a:t>Any appropriate reason may be acceptable.</a:t>
                      </a:r>
                    </a:p>
                    <a:p>
                      <a:pPr marL="0" marR="0" indent="0" algn="l">
                        <a:lnSpc>
                          <a:spcPct val="100000"/>
                        </a:lnSpc>
                        <a:spcBef>
                          <a:spcPts val="0"/>
                        </a:spcBef>
                        <a:spcAft>
                          <a:spcPts val="0"/>
                        </a:spcAft>
                        <a:tabLst>
                          <a:tab pos="228600" algn="l"/>
                        </a:tabLst>
                      </a:pPr>
                      <a:r>
                        <a:rPr lang="en-US" sz="1200" dirty="0">
                          <a:effectLst/>
                        </a:rPr>
                        <a:t>	</a:t>
                      </a:r>
                      <a:endParaRPr lang="en-US" sz="1200" b="0" dirty="0">
                        <a:effectLst/>
                        <a:latin typeface="+mn-lt"/>
                        <a:ea typeface="Times"/>
                        <a:cs typeface="Times New Roman"/>
                      </a:endParaRPr>
                    </a:p>
                  </a:txBody>
                  <a:tcPr marL="68580" marR="68580" marT="0" marB="0" anchor="ctr"/>
                </a:tc>
                <a:extLst>
                  <a:ext uri="{0D108BD9-81ED-4DB2-BD59-A6C34878D82A}">
                    <a16:rowId xmlns:a16="http://schemas.microsoft.com/office/drawing/2014/main" val="10003"/>
                  </a:ext>
                </a:extLst>
              </a:tr>
              <a:tr h="1444191">
                <a:tc>
                  <a:txBody>
                    <a:bodyPr/>
                    <a:lstStyle/>
                    <a:p>
                      <a:pPr marL="0" marR="0" lvl="0" indent="0" algn="l">
                        <a:lnSpc>
                          <a:spcPct val="100000"/>
                        </a:lnSpc>
                        <a:spcBef>
                          <a:spcPts val="0"/>
                        </a:spcBef>
                        <a:spcAft>
                          <a:spcPts val="0"/>
                        </a:spcAft>
                        <a:buFont typeface="+mj-lt"/>
                        <a:buNone/>
                      </a:pPr>
                      <a:r>
                        <a:rPr lang="en-US" sz="1200" b="1" dirty="0" smtClean="0">
                          <a:effectLst/>
                        </a:rPr>
                        <a:t>3. Do </a:t>
                      </a:r>
                      <a:r>
                        <a:rPr lang="en-US" sz="1200" b="1" dirty="0">
                          <a:effectLst/>
                        </a:rPr>
                        <a:t>you read in your native language?</a:t>
                      </a:r>
                    </a:p>
                    <a:p>
                      <a:pPr marL="0" marR="0" indent="0" algn="l">
                        <a:lnSpc>
                          <a:spcPct val="100000"/>
                        </a:lnSpc>
                        <a:spcBef>
                          <a:spcPts val="0"/>
                        </a:spcBef>
                        <a:spcAft>
                          <a:spcPts val="0"/>
                        </a:spcAft>
                        <a:tabLst>
                          <a:tab pos="228600" algn="l"/>
                        </a:tabLst>
                      </a:pPr>
                      <a:endParaRPr lang="en-US" sz="1200" b="1" dirty="0" smtClean="0">
                        <a:effectLst/>
                      </a:endParaRPr>
                    </a:p>
                    <a:p>
                      <a:pPr marL="0" marR="0" indent="0" algn="l">
                        <a:lnSpc>
                          <a:spcPct val="100000"/>
                        </a:lnSpc>
                        <a:spcBef>
                          <a:spcPts val="0"/>
                        </a:spcBef>
                        <a:spcAft>
                          <a:spcPts val="0"/>
                        </a:spcAft>
                        <a:tabLst>
                          <a:tab pos="228600" algn="l"/>
                        </a:tabLst>
                      </a:pPr>
                      <a:r>
                        <a:rPr lang="en-US" sz="1200" b="0" i="1" dirty="0" smtClean="0">
                          <a:effectLst/>
                        </a:rPr>
                        <a:t>If </a:t>
                      </a:r>
                      <a:r>
                        <a:rPr lang="en-US" sz="1200" b="0" i="1" dirty="0">
                          <a:effectLst/>
                        </a:rPr>
                        <a:t>Yes, ask:  </a:t>
                      </a:r>
                      <a:r>
                        <a:rPr lang="en-US" sz="1200" b="1" dirty="0">
                          <a:effectLst/>
                        </a:rPr>
                        <a:t>What do you like to read?</a:t>
                      </a:r>
                    </a:p>
                    <a:p>
                      <a:pPr marL="0" marR="0" indent="0" algn="l">
                        <a:lnSpc>
                          <a:spcPct val="100000"/>
                        </a:lnSpc>
                        <a:spcBef>
                          <a:spcPts val="0"/>
                        </a:spcBef>
                        <a:spcAft>
                          <a:spcPts val="0"/>
                        </a:spcAft>
                        <a:tabLst>
                          <a:tab pos="228600" algn="l"/>
                        </a:tabLst>
                      </a:pPr>
                      <a:r>
                        <a:rPr lang="en-US" sz="1200" b="1" dirty="0">
                          <a:effectLst/>
                        </a:rPr>
                        <a:t> </a:t>
                      </a:r>
                    </a:p>
                    <a:p>
                      <a:pPr marL="0" marR="0" indent="0" algn="l">
                        <a:lnSpc>
                          <a:spcPct val="100000"/>
                        </a:lnSpc>
                        <a:spcBef>
                          <a:spcPts val="0"/>
                        </a:spcBef>
                        <a:spcAft>
                          <a:spcPts val="0"/>
                        </a:spcAft>
                        <a:tabLst>
                          <a:tab pos="228600" algn="l"/>
                        </a:tabLst>
                      </a:pPr>
                      <a:r>
                        <a:rPr lang="en-US" sz="1200" b="0" i="1" dirty="0">
                          <a:effectLst/>
                        </a:rPr>
                        <a:t>If No, ask:  </a:t>
                      </a:r>
                      <a:r>
                        <a:rPr lang="en-US" sz="1200" b="1" dirty="0">
                          <a:effectLst/>
                        </a:rPr>
                        <a:t>Why not?</a:t>
                      </a:r>
                      <a:endParaRPr lang="en-US" sz="1200" b="1" dirty="0">
                        <a:effectLst/>
                        <a:latin typeface="+mn-lt"/>
                        <a:ea typeface="Times"/>
                        <a:cs typeface="Times New Roman"/>
                      </a:endParaRPr>
                    </a:p>
                  </a:txBody>
                  <a:tcPr marL="68580" marR="68580" marT="0" marB="0" anchor="ctr"/>
                </a:tc>
                <a:tc>
                  <a:txBody>
                    <a:bodyPr/>
                    <a:lstStyle/>
                    <a:p>
                      <a:pPr marL="0" marR="0" indent="0" algn="l">
                        <a:lnSpc>
                          <a:spcPct val="100000"/>
                        </a:lnSpc>
                        <a:spcBef>
                          <a:spcPts val="0"/>
                        </a:spcBef>
                        <a:spcAft>
                          <a:spcPts val="0"/>
                        </a:spcAft>
                        <a:tabLst>
                          <a:tab pos="228600" algn="l"/>
                        </a:tabLst>
                      </a:pPr>
                      <a:r>
                        <a:rPr lang="en-US" sz="1200" b="1" dirty="0">
                          <a:effectLst/>
                        </a:rPr>
                        <a:t> </a:t>
                      </a:r>
                      <a:endParaRPr lang="en-US" sz="1200" b="1" dirty="0" smtClean="0">
                        <a:effectLst/>
                      </a:endParaRPr>
                    </a:p>
                    <a:p>
                      <a:pPr marL="0" marR="0" indent="0" algn="l">
                        <a:lnSpc>
                          <a:spcPct val="100000"/>
                        </a:lnSpc>
                        <a:spcBef>
                          <a:spcPts val="0"/>
                        </a:spcBef>
                        <a:spcAft>
                          <a:spcPts val="0"/>
                        </a:spcAft>
                        <a:tabLst>
                          <a:tab pos="228600" algn="l"/>
                        </a:tabLst>
                      </a:pPr>
                      <a:r>
                        <a:rPr lang="en-US" sz="1200" b="1" dirty="0" smtClean="0">
                          <a:effectLst/>
                        </a:rPr>
                        <a:t>Yes</a:t>
                      </a:r>
                      <a:r>
                        <a:rPr lang="en-US" sz="1200" b="1" dirty="0">
                          <a:effectLst/>
                        </a:rPr>
                        <a:t>.</a:t>
                      </a:r>
                    </a:p>
                    <a:p>
                      <a:pPr marL="0" marR="0" indent="0" algn="l">
                        <a:lnSpc>
                          <a:spcPct val="100000"/>
                        </a:lnSpc>
                        <a:spcBef>
                          <a:spcPts val="0"/>
                        </a:spcBef>
                        <a:spcAft>
                          <a:spcPts val="0"/>
                        </a:spcAft>
                        <a:tabLst>
                          <a:tab pos="228600" algn="l"/>
                        </a:tabLst>
                      </a:pPr>
                      <a:r>
                        <a:rPr lang="en-US" sz="1200" dirty="0">
                          <a:effectLst/>
                        </a:rPr>
                        <a:t>Some possible responses: names of books, types of books, subjects. </a:t>
                      </a:r>
                    </a:p>
                    <a:p>
                      <a:pPr marL="0" marR="0" indent="0" algn="l">
                        <a:lnSpc>
                          <a:spcPct val="100000"/>
                        </a:lnSpc>
                        <a:spcBef>
                          <a:spcPts val="0"/>
                        </a:spcBef>
                        <a:spcAft>
                          <a:spcPts val="0"/>
                        </a:spcAft>
                        <a:tabLst>
                          <a:tab pos="228600" algn="l"/>
                        </a:tabLst>
                      </a:pPr>
                      <a:r>
                        <a:rPr lang="en-US" sz="1200" dirty="0">
                          <a:effectLst/>
                        </a:rPr>
                        <a:t> </a:t>
                      </a:r>
                    </a:p>
                    <a:p>
                      <a:pPr marL="0" marR="0" indent="0" algn="l">
                        <a:lnSpc>
                          <a:spcPct val="100000"/>
                        </a:lnSpc>
                        <a:spcBef>
                          <a:spcPts val="0"/>
                        </a:spcBef>
                        <a:spcAft>
                          <a:spcPts val="0"/>
                        </a:spcAft>
                        <a:tabLst>
                          <a:tab pos="228600" algn="l"/>
                        </a:tabLst>
                      </a:pPr>
                      <a:r>
                        <a:rPr lang="en-US" sz="1200" b="1" dirty="0" smtClean="0">
                          <a:effectLst/>
                        </a:rPr>
                        <a:t>No.</a:t>
                      </a:r>
                      <a:r>
                        <a:rPr lang="en-US" sz="1200" b="1" baseline="0" dirty="0" smtClean="0">
                          <a:effectLst/>
                        </a:rPr>
                        <a:t>    </a:t>
                      </a:r>
                    </a:p>
                    <a:p>
                      <a:pPr marL="0" marR="0" indent="0" algn="l">
                        <a:lnSpc>
                          <a:spcPct val="100000"/>
                        </a:lnSpc>
                        <a:spcBef>
                          <a:spcPts val="0"/>
                        </a:spcBef>
                        <a:spcAft>
                          <a:spcPts val="0"/>
                        </a:spcAft>
                        <a:tabLst>
                          <a:tab pos="228600" algn="l"/>
                        </a:tabLst>
                      </a:pPr>
                      <a:r>
                        <a:rPr lang="en-US" sz="1200" dirty="0" smtClean="0">
                          <a:effectLst/>
                        </a:rPr>
                        <a:t>Some </a:t>
                      </a:r>
                      <a:r>
                        <a:rPr lang="en-US" sz="1200" dirty="0">
                          <a:effectLst/>
                        </a:rPr>
                        <a:t>possible responses: </a:t>
                      </a:r>
                      <a:br>
                        <a:rPr lang="en-US" sz="1200" dirty="0">
                          <a:effectLst/>
                        </a:rPr>
                      </a:br>
                      <a:r>
                        <a:rPr lang="en-US" sz="1200" dirty="0">
                          <a:effectLst/>
                        </a:rPr>
                        <a:t>I didn’t go to school in my country; I can’t read; I have no time to read; etc.</a:t>
                      </a:r>
                      <a:endParaRPr lang="en-US" sz="1200" b="1" dirty="0">
                        <a:effectLst/>
                        <a:latin typeface="+mn-lt"/>
                        <a:ea typeface="Times"/>
                        <a:cs typeface="Times New Roman"/>
                      </a:endParaRPr>
                    </a:p>
                  </a:txBody>
                  <a:tcPr marL="68580" marR="68580" marT="0" marB="0" anchor="ctr"/>
                </a:tc>
                <a:extLst>
                  <a:ext uri="{0D108BD9-81ED-4DB2-BD59-A6C34878D82A}">
                    <a16:rowId xmlns:a16="http://schemas.microsoft.com/office/drawing/2014/main" val="10004"/>
                  </a:ext>
                </a:extLst>
              </a:tr>
              <a:tr h="839266">
                <a:tc>
                  <a:txBody>
                    <a:bodyPr/>
                    <a:lstStyle/>
                    <a:p>
                      <a:pPr marL="0" indent="0" algn="l">
                        <a:lnSpc>
                          <a:spcPct val="100000"/>
                        </a:lnSpc>
                        <a:spcBef>
                          <a:spcPts val="0"/>
                        </a:spcBef>
                        <a:spcAft>
                          <a:spcPts val="0"/>
                        </a:spcAft>
                      </a:pPr>
                      <a:endParaRPr lang="en-US" sz="1200" b="1" kern="1200" dirty="0" smtClean="0">
                        <a:effectLst/>
                      </a:endParaRPr>
                    </a:p>
                    <a:p>
                      <a:pPr marL="0" indent="0" algn="l">
                        <a:lnSpc>
                          <a:spcPct val="100000"/>
                        </a:lnSpc>
                        <a:spcBef>
                          <a:spcPts val="0"/>
                        </a:spcBef>
                        <a:spcAft>
                          <a:spcPts val="0"/>
                        </a:spcAft>
                      </a:pPr>
                      <a:r>
                        <a:rPr lang="en-US" sz="1200" b="1" kern="1200" dirty="0" smtClean="0">
                          <a:effectLst/>
                        </a:rPr>
                        <a:t>4. What work did you do in your country?  </a:t>
                      </a:r>
                      <a:r>
                        <a:rPr lang="en-US" sz="1200" b="0" i="1" kern="1200" dirty="0" smtClean="0">
                          <a:effectLst/>
                        </a:rPr>
                        <a:t>or </a:t>
                      </a:r>
                      <a:r>
                        <a:rPr lang="en-US" sz="1200" b="1" kern="1200" dirty="0" smtClean="0">
                          <a:effectLst/>
                        </a:rPr>
                        <a:t> </a:t>
                      </a:r>
                    </a:p>
                    <a:p>
                      <a:pPr marL="0" indent="0" algn="l">
                        <a:lnSpc>
                          <a:spcPct val="100000"/>
                        </a:lnSpc>
                        <a:spcBef>
                          <a:spcPts val="0"/>
                        </a:spcBef>
                        <a:spcAft>
                          <a:spcPts val="0"/>
                        </a:spcAft>
                      </a:pPr>
                      <a:r>
                        <a:rPr lang="en-US" sz="1200" b="1" kern="1200" dirty="0" smtClean="0">
                          <a:effectLst/>
                        </a:rPr>
                        <a:t>     What work are you doing now?</a:t>
                      </a:r>
                    </a:p>
                    <a:p>
                      <a:pPr marL="0" indent="0" algn="l">
                        <a:lnSpc>
                          <a:spcPct val="100000"/>
                        </a:lnSpc>
                        <a:spcBef>
                          <a:spcPts val="0"/>
                        </a:spcBef>
                        <a:spcAft>
                          <a:spcPts val="0"/>
                        </a:spcAft>
                      </a:pPr>
                      <a:endParaRPr lang="en-US" sz="1200" b="1" dirty="0">
                        <a:latin typeface="+mn-lt"/>
                      </a:endParaRPr>
                    </a:p>
                  </a:txBody>
                  <a:tcPr anchor="ctr"/>
                </a:tc>
                <a:tc>
                  <a:txBody>
                    <a:bodyPr/>
                    <a:lstStyle/>
                    <a:p>
                      <a:pPr marL="0" indent="0" algn="l">
                        <a:lnSpc>
                          <a:spcPct val="100000"/>
                        </a:lnSpc>
                        <a:spcBef>
                          <a:spcPts val="0"/>
                        </a:spcBef>
                        <a:spcAft>
                          <a:spcPts val="0"/>
                        </a:spcAft>
                      </a:pPr>
                      <a:r>
                        <a:rPr lang="en-US" sz="1200" kern="1200" dirty="0" smtClean="0">
                          <a:effectLst/>
                        </a:rPr>
                        <a:t>Any appropriate response is acceptable. If the person has not worked, expressing that fact is also correct.</a:t>
                      </a:r>
                      <a:endParaRPr lang="en-US" sz="1200" b="0" i="1" dirty="0">
                        <a:latin typeface="+mn-lt"/>
                      </a:endParaRPr>
                    </a:p>
                  </a:txBody>
                  <a:tcPr anchor="ctr"/>
                </a:tc>
                <a:extLst>
                  <a:ext uri="{0D108BD9-81ED-4DB2-BD59-A6C34878D82A}">
                    <a16:rowId xmlns:a16="http://schemas.microsoft.com/office/drawing/2014/main" val="10005"/>
                  </a:ext>
                </a:extLst>
              </a:tr>
              <a:tr h="1061722">
                <a:tc>
                  <a:txBody>
                    <a:bodyPr/>
                    <a:lstStyle/>
                    <a:p>
                      <a:pPr marL="0" marR="0" lvl="0" indent="0" algn="l">
                        <a:lnSpc>
                          <a:spcPct val="100000"/>
                        </a:lnSpc>
                        <a:spcBef>
                          <a:spcPts val="0"/>
                        </a:spcBef>
                        <a:spcAft>
                          <a:spcPts val="0"/>
                        </a:spcAft>
                        <a:buFont typeface="+mj-lt"/>
                        <a:buNone/>
                      </a:pPr>
                      <a:endParaRPr lang="en-US" sz="1200" b="1" dirty="0" smtClean="0">
                        <a:effectLst/>
                      </a:endParaRPr>
                    </a:p>
                    <a:p>
                      <a:pPr marL="0" marR="0" lvl="0" indent="0" algn="l">
                        <a:lnSpc>
                          <a:spcPct val="100000"/>
                        </a:lnSpc>
                        <a:spcBef>
                          <a:spcPts val="0"/>
                        </a:spcBef>
                        <a:spcAft>
                          <a:spcPts val="0"/>
                        </a:spcAft>
                        <a:buFont typeface="+mj-lt"/>
                        <a:buNone/>
                      </a:pPr>
                      <a:r>
                        <a:rPr lang="en-US" sz="1200" b="1" dirty="0" smtClean="0">
                          <a:effectLst/>
                        </a:rPr>
                        <a:t>5. How </a:t>
                      </a:r>
                      <a:r>
                        <a:rPr lang="en-US" sz="1200" b="1" dirty="0">
                          <a:effectLst/>
                        </a:rPr>
                        <a:t>many years did you go to school in your country?</a:t>
                      </a:r>
                    </a:p>
                    <a:p>
                      <a:pPr marL="0" marR="0" indent="0" algn="l">
                        <a:lnSpc>
                          <a:spcPct val="100000"/>
                        </a:lnSpc>
                        <a:spcBef>
                          <a:spcPts val="0"/>
                        </a:spcBef>
                        <a:spcAft>
                          <a:spcPts val="0"/>
                        </a:spcAft>
                        <a:tabLst>
                          <a:tab pos="228600" algn="l"/>
                        </a:tabLst>
                      </a:pPr>
                      <a:r>
                        <a:rPr lang="en-US" sz="1200" b="0" i="1" dirty="0">
                          <a:effectLst/>
                        </a:rPr>
                        <a:t>To clarify, ask:  </a:t>
                      </a:r>
                    </a:p>
                    <a:p>
                      <a:pPr marL="0" marR="0" indent="0" algn="l">
                        <a:lnSpc>
                          <a:spcPct val="100000"/>
                        </a:lnSpc>
                        <a:spcBef>
                          <a:spcPts val="0"/>
                        </a:spcBef>
                        <a:spcAft>
                          <a:spcPts val="0"/>
                        </a:spcAft>
                        <a:tabLst>
                          <a:tab pos="228600" algn="l"/>
                        </a:tabLst>
                      </a:pPr>
                      <a:r>
                        <a:rPr lang="en-US" sz="1200" b="1" dirty="0">
                          <a:effectLst/>
                        </a:rPr>
                        <a:t>	How long did you go to school in your country</a:t>
                      </a:r>
                      <a:r>
                        <a:rPr lang="en-US" sz="1200" b="1" dirty="0" smtClean="0">
                          <a:effectLst/>
                        </a:rPr>
                        <a:t>?</a:t>
                      </a:r>
                    </a:p>
                    <a:p>
                      <a:pPr marL="0" marR="0" indent="0" algn="l">
                        <a:lnSpc>
                          <a:spcPct val="100000"/>
                        </a:lnSpc>
                        <a:spcBef>
                          <a:spcPts val="0"/>
                        </a:spcBef>
                        <a:spcAft>
                          <a:spcPts val="0"/>
                        </a:spcAft>
                        <a:tabLst>
                          <a:tab pos="228600" algn="l"/>
                        </a:tabLst>
                      </a:pPr>
                      <a:endParaRPr lang="en-US" sz="1200" b="1" dirty="0">
                        <a:effectLst/>
                        <a:latin typeface="+mn-lt"/>
                        <a:ea typeface="Times"/>
                        <a:cs typeface="Times New Roman"/>
                      </a:endParaRPr>
                    </a:p>
                  </a:txBody>
                  <a:tcPr marL="68580" marR="68580" marT="0" marB="0" anchor="ctr"/>
                </a:tc>
                <a:tc>
                  <a:txBody>
                    <a:bodyPr/>
                    <a:lstStyle/>
                    <a:p>
                      <a:pPr marL="0" marR="0" indent="0" algn="l">
                        <a:lnSpc>
                          <a:spcPct val="100000"/>
                        </a:lnSpc>
                        <a:spcBef>
                          <a:spcPts val="0"/>
                        </a:spcBef>
                        <a:spcAft>
                          <a:spcPts val="0"/>
                        </a:spcAft>
                        <a:tabLst>
                          <a:tab pos="228600" algn="l"/>
                        </a:tabLst>
                      </a:pPr>
                      <a:r>
                        <a:rPr lang="en-US" sz="1200" dirty="0">
                          <a:effectLst/>
                        </a:rPr>
                        <a:t>Any appropriate response is acceptable.</a:t>
                      </a:r>
                      <a:endParaRPr lang="en-US" sz="1200" b="0" i="1" dirty="0">
                        <a:effectLst/>
                        <a:latin typeface="+mn-lt"/>
                        <a:ea typeface="Times"/>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0F10CCFA-9720-4B79-87AD-568ED3307F7B}" type="slidenum">
              <a:rPr lang="en-US" smtClean="0"/>
              <a:t>30</a:t>
            </a:fld>
            <a:endParaRPr lang="en-US"/>
          </a:p>
        </p:txBody>
      </p:sp>
      <p:sp>
        <p:nvSpPr>
          <p:cNvPr id="6" name="TextBox 5"/>
          <p:cNvSpPr txBox="1"/>
          <p:nvPr/>
        </p:nvSpPr>
        <p:spPr>
          <a:xfrm>
            <a:off x="6781800" y="152401"/>
            <a:ext cx="2209800" cy="5120640"/>
          </a:xfrm>
          <a:prstGeom prst="rect">
            <a:avLst/>
          </a:prstGeom>
          <a:solidFill>
            <a:srgbClr val="CC99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700" b="1" dirty="0" smtClean="0"/>
              <a:t>Administering the </a:t>
            </a:r>
            <a:br>
              <a:rPr lang="en-US" sz="1700" b="1" dirty="0" smtClean="0"/>
            </a:br>
            <a:r>
              <a:rPr lang="en-US" sz="1700" b="1" dirty="0" smtClean="0"/>
              <a:t>Oral Screening</a:t>
            </a:r>
          </a:p>
          <a:p>
            <a:pPr algn="ctr"/>
            <a:endParaRPr lang="en-US" sz="1700" dirty="0"/>
          </a:p>
          <a:p>
            <a:pPr marL="285750" indent="-285750">
              <a:buFont typeface="Arial" panose="020B0604020202020204" pitchFamily="34" charset="0"/>
              <a:buChar char="•"/>
            </a:pPr>
            <a:r>
              <a:rPr lang="en-US" sz="1700" dirty="0" smtClean="0"/>
              <a:t>Administer </a:t>
            </a:r>
            <a:br>
              <a:rPr lang="en-US" sz="1700" dirty="0" smtClean="0"/>
            </a:br>
            <a:r>
              <a:rPr lang="en-US" sz="1700" dirty="0" smtClean="0"/>
              <a:t>one-on-one</a:t>
            </a:r>
          </a:p>
          <a:p>
            <a:pPr marL="285750" indent="-285750">
              <a:buFont typeface="Arial" panose="020B0604020202020204" pitchFamily="34" charset="0"/>
              <a:buChar char="•"/>
            </a:pPr>
            <a:endParaRPr lang="en-US" sz="1700" dirty="0" smtClean="0"/>
          </a:p>
          <a:p>
            <a:pPr marL="285750" indent="-285750">
              <a:buFont typeface="Arial" panose="020B0604020202020204" pitchFamily="34" charset="0"/>
              <a:buChar char="•"/>
            </a:pPr>
            <a:r>
              <a:rPr lang="en-US" sz="1700" dirty="0" smtClean="0"/>
              <a:t>Introduce yourself</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smtClean="0"/>
              <a:t>Ask the questions</a:t>
            </a:r>
          </a:p>
          <a:p>
            <a:endParaRPr lang="en-US" sz="1700" dirty="0"/>
          </a:p>
          <a:p>
            <a:pPr marL="742950" lvl="1" indent="-285750">
              <a:buFont typeface="Arial" panose="020B0604020202020204" pitchFamily="34" charset="0"/>
              <a:buChar char="•"/>
            </a:pPr>
            <a:r>
              <a:rPr lang="en-US" sz="1700" dirty="0" smtClean="0"/>
              <a:t>Repeat the question once, if needed</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smtClean="0"/>
              <a:t>Use the clarification questions, </a:t>
            </a:r>
            <a:br>
              <a:rPr lang="en-US" sz="1700" dirty="0" smtClean="0"/>
            </a:br>
            <a:r>
              <a:rPr lang="en-US" sz="1700" dirty="0" smtClean="0"/>
              <a:t>if needed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p:txBody>
      </p:sp>
      <p:sp>
        <p:nvSpPr>
          <p:cNvPr id="8" name="Left Arrow 7"/>
          <p:cNvSpPr/>
          <p:nvPr/>
        </p:nvSpPr>
        <p:spPr>
          <a:xfrm>
            <a:off x="6781800" y="5410200"/>
            <a:ext cx="2209800" cy="762000"/>
          </a:xfrm>
          <a:prstGeom prst="leftArrow">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i="1" dirty="0" smtClean="0"/>
              <a:t>Form 80 Appraisal TAM, </a:t>
            </a:r>
            <a:r>
              <a:rPr lang="en-US" sz="1200" i="1" dirty="0"/>
              <a:t> </a:t>
            </a:r>
            <a:r>
              <a:rPr lang="en-US" sz="1200" i="1" dirty="0" smtClean="0"/>
              <a:t>  pages 14 &amp; 15</a:t>
            </a:r>
            <a:endParaRPr lang="en-US" sz="1200" i="1" dirty="0"/>
          </a:p>
        </p:txBody>
      </p:sp>
    </p:spTree>
    <p:extLst>
      <p:ext uri="{BB962C8B-B14F-4D97-AF65-F5344CB8AC3E}">
        <p14:creationId xmlns:p14="http://schemas.microsoft.com/office/powerpoint/2010/main" val="14411385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1143000"/>
          </a:xfrm>
          <a:solidFill>
            <a:srgbClr val="CC99FF"/>
          </a:soli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4000" dirty="0" smtClean="0"/>
              <a:t>Scoring Rubric – Oral Screening </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2914012"/>
              </p:ext>
            </p:extLst>
          </p:nvPr>
        </p:nvGraphicFramePr>
        <p:xfrm>
          <a:off x="533400" y="1295400"/>
          <a:ext cx="8153400" cy="5397246"/>
        </p:xfrm>
        <a:graphic>
          <a:graphicData uri="http://schemas.openxmlformats.org/drawingml/2006/table">
            <a:tbl>
              <a:tblPr>
                <a:tableStyleId>{5C22544A-7EE6-4342-B048-85BDC9FD1C3A}</a:tableStyleId>
              </a:tblPr>
              <a:tblGrid>
                <a:gridCol w="900253">
                  <a:extLst>
                    <a:ext uri="{9D8B030D-6E8A-4147-A177-3AD203B41FA5}">
                      <a16:colId xmlns:a16="http://schemas.microsoft.com/office/drawing/2014/main" val="20000"/>
                    </a:ext>
                  </a:extLst>
                </a:gridCol>
                <a:gridCol w="7253147">
                  <a:extLst>
                    <a:ext uri="{9D8B030D-6E8A-4147-A177-3AD203B41FA5}">
                      <a16:colId xmlns:a16="http://schemas.microsoft.com/office/drawing/2014/main" val="20001"/>
                    </a:ext>
                  </a:extLst>
                </a:gridCol>
              </a:tblGrid>
              <a:tr h="605299">
                <a:tc>
                  <a:txBody>
                    <a:bodyPr/>
                    <a:lstStyle/>
                    <a:p>
                      <a:pPr marL="0" marR="0" algn="ctr">
                        <a:lnSpc>
                          <a:spcPct val="115000"/>
                        </a:lnSpc>
                        <a:spcBef>
                          <a:spcPts val="200"/>
                        </a:spcBef>
                        <a:spcAft>
                          <a:spcPts val="200"/>
                        </a:spcAft>
                      </a:pPr>
                      <a:r>
                        <a:rPr lang="en-US" sz="1800" b="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Points</a:t>
                      </a:r>
                      <a:endParaRPr lang="en-US" sz="2400" b="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800" b="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Guidelines</a:t>
                      </a:r>
                      <a:endParaRPr lang="en-US" sz="2400" b="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ook Antiqua"/>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60489">
                <a:tc>
                  <a:txBody>
                    <a:bodyPr/>
                    <a:lstStyle/>
                    <a:p>
                      <a:pPr marL="0" marR="0" algn="ctr">
                        <a:lnSpc>
                          <a:spcPts val="1050"/>
                        </a:lnSpc>
                        <a:spcBef>
                          <a:spcPts val="200"/>
                        </a:spcBef>
                        <a:spcAft>
                          <a:spcPts val="200"/>
                        </a:spcAft>
                      </a:pPr>
                      <a:endParaRPr lang="en-US" sz="1800" b="1" dirty="0" smtClean="0">
                        <a:effectLst/>
                      </a:endParaRPr>
                    </a:p>
                    <a:p>
                      <a:pPr marL="0" marR="0" algn="ctr">
                        <a:lnSpc>
                          <a:spcPts val="1050"/>
                        </a:lnSpc>
                        <a:spcBef>
                          <a:spcPts val="200"/>
                        </a:spcBef>
                        <a:spcAft>
                          <a:spcPts val="200"/>
                        </a:spcAft>
                      </a:pPr>
                      <a:r>
                        <a:rPr lang="en-US" sz="1800" b="1" dirty="0" smtClean="0">
                          <a:effectLst/>
                        </a:rPr>
                        <a:t>0</a:t>
                      </a:r>
                      <a:endParaRPr lang="en-US" sz="2400" b="1" dirty="0">
                        <a:effectLst/>
                        <a:latin typeface="Book Antiqua"/>
                        <a:ea typeface="Times"/>
                        <a:cs typeface="Times New Roman"/>
                      </a:endParaRPr>
                    </a:p>
                  </a:txBody>
                  <a:tcPr marL="68580" marR="68580" marT="3657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l">
                        <a:lnSpc>
                          <a:spcPct val="100000"/>
                        </a:lnSpc>
                        <a:spcBef>
                          <a:spcPts val="200"/>
                        </a:spcBef>
                        <a:spcAft>
                          <a:spcPts val="200"/>
                        </a:spcAft>
                      </a:pPr>
                      <a:r>
                        <a:rPr lang="en-US" sz="1800" b="1" i="1" dirty="0" smtClean="0">
                          <a:effectLst/>
                        </a:rPr>
                        <a:t>No </a:t>
                      </a:r>
                      <a:r>
                        <a:rPr lang="en-US" sz="1800" b="1" i="1" dirty="0">
                          <a:effectLst/>
                        </a:rPr>
                        <a:t>answer, incomprehensible, or does not answer the question</a:t>
                      </a:r>
                      <a:r>
                        <a:rPr lang="en-US" sz="1800" b="1" i="1" dirty="0" smtClean="0">
                          <a:effectLst/>
                        </a:rPr>
                        <a:t>.</a:t>
                      </a:r>
                    </a:p>
                    <a:p>
                      <a:pPr marL="548640" marR="0" lvl="1" algn="l">
                        <a:lnSpc>
                          <a:spcPct val="100000"/>
                        </a:lnSpc>
                        <a:spcBef>
                          <a:spcPts val="0"/>
                        </a:spcBef>
                        <a:spcAft>
                          <a:spcPts val="300"/>
                        </a:spcAft>
                      </a:pPr>
                      <a:r>
                        <a:rPr lang="en-US" sz="1800" dirty="0" smtClean="0">
                          <a:effectLst/>
                        </a:rPr>
                        <a:t>Note</a:t>
                      </a:r>
                      <a:r>
                        <a:rPr lang="en-US" sz="1800" dirty="0">
                          <a:effectLst/>
                        </a:rPr>
                        <a:t>: If the examinee responds, “I don’t know,” it is up to the administrator to determine whether this answer represents an appropriate response or lack of comprehension.</a:t>
                      </a:r>
                      <a:endParaRPr lang="en-US" sz="2400" dirty="0">
                        <a:effectLst/>
                        <a:latin typeface="Book Antiqua"/>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70969">
                <a:tc>
                  <a:txBody>
                    <a:bodyPr/>
                    <a:lstStyle/>
                    <a:p>
                      <a:pPr marL="0" marR="0" algn="ctr">
                        <a:lnSpc>
                          <a:spcPts val="1050"/>
                        </a:lnSpc>
                        <a:spcBef>
                          <a:spcPts val="200"/>
                        </a:spcBef>
                        <a:spcAft>
                          <a:spcPts val="200"/>
                        </a:spcAft>
                      </a:pPr>
                      <a:r>
                        <a:rPr lang="en-US" sz="1800" b="1" dirty="0">
                          <a:effectLst/>
                        </a:rPr>
                        <a:t>1</a:t>
                      </a:r>
                      <a:endParaRPr lang="en-US" sz="2400" b="1" dirty="0">
                        <a:effectLst/>
                        <a:latin typeface="Book Antiqua"/>
                        <a:ea typeface="Times"/>
                        <a:cs typeface="Times New Roman"/>
                      </a:endParaRPr>
                    </a:p>
                  </a:txBody>
                  <a:tcPr marL="68580" marR="68580" marT="3657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l">
                        <a:lnSpc>
                          <a:spcPct val="100000"/>
                        </a:lnSpc>
                        <a:spcBef>
                          <a:spcPts val="200"/>
                        </a:spcBef>
                        <a:spcAft>
                          <a:spcPts val="200"/>
                        </a:spcAft>
                      </a:pPr>
                      <a:r>
                        <a:rPr lang="en-US" sz="1800" b="1" i="1" dirty="0">
                          <a:effectLst/>
                        </a:rPr>
                        <a:t>Comprehensible but not grammatically correct.</a:t>
                      </a:r>
                      <a:endParaRPr lang="en-US" sz="2400" b="1" i="1" dirty="0">
                        <a:effectLst/>
                      </a:endParaRPr>
                    </a:p>
                    <a:p>
                      <a:pPr marL="548640" marR="0" lvl="1" algn="l">
                        <a:lnSpc>
                          <a:spcPct val="100000"/>
                        </a:lnSpc>
                        <a:spcBef>
                          <a:spcPts val="0"/>
                        </a:spcBef>
                        <a:spcAft>
                          <a:spcPts val="300"/>
                        </a:spcAft>
                      </a:pPr>
                      <a:r>
                        <a:rPr lang="en-US" sz="1800" i="1" dirty="0">
                          <a:effectLst/>
                        </a:rPr>
                        <a:t>Note:  Comprehensible = understandable and relevant</a:t>
                      </a:r>
                      <a:endParaRPr lang="en-US" sz="2400" i="1" dirty="0">
                        <a:effectLst/>
                        <a:latin typeface="Book Antiqua"/>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60489">
                <a:tc>
                  <a:txBody>
                    <a:bodyPr/>
                    <a:lstStyle/>
                    <a:p>
                      <a:pPr marL="0" marR="0" algn="ctr">
                        <a:lnSpc>
                          <a:spcPts val="1050"/>
                        </a:lnSpc>
                        <a:spcBef>
                          <a:spcPts val="200"/>
                        </a:spcBef>
                        <a:spcAft>
                          <a:spcPts val="200"/>
                        </a:spcAft>
                      </a:pPr>
                      <a:endParaRPr lang="en-US" sz="1800" b="1" dirty="0" smtClean="0">
                        <a:effectLst/>
                      </a:endParaRPr>
                    </a:p>
                    <a:p>
                      <a:pPr marL="0" marR="0" algn="ctr">
                        <a:lnSpc>
                          <a:spcPts val="1050"/>
                        </a:lnSpc>
                        <a:spcBef>
                          <a:spcPts val="200"/>
                        </a:spcBef>
                        <a:spcAft>
                          <a:spcPts val="200"/>
                        </a:spcAft>
                      </a:pPr>
                      <a:r>
                        <a:rPr lang="en-US" sz="1800" b="1" dirty="0" smtClean="0">
                          <a:effectLst/>
                        </a:rPr>
                        <a:t>2</a:t>
                      </a:r>
                      <a:endParaRPr lang="en-US" sz="2400" b="1" dirty="0">
                        <a:effectLst/>
                        <a:latin typeface="Book Antiqua"/>
                        <a:ea typeface="Times"/>
                        <a:cs typeface="Times New Roman"/>
                      </a:endParaRPr>
                    </a:p>
                  </a:txBody>
                  <a:tcPr marL="68580" marR="68580" marT="3657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l">
                        <a:lnSpc>
                          <a:spcPct val="100000"/>
                        </a:lnSpc>
                        <a:spcBef>
                          <a:spcPts val="200"/>
                        </a:spcBef>
                        <a:spcAft>
                          <a:spcPts val="200"/>
                        </a:spcAft>
                      </a:pPr>
                      <a:r>
                        <a:rPr lang="en-US" sz="1800" b="1" i="1" dirty="0">
                          <a:effectLst/>
                        </a:rPr>
                        <a:t>Comprehensible and grammatically correct.</a:t>
                      </a:r>
                      <a:endParaRPr lang="en-US" sz="2400" b="1" i="1" dirty="0">
                        <a:effectLst/>
                      </a:endParaRPr>
                    </a:p>
                    <a:p>
                      <a:pPr marL="548640" marR="0" lvl="1" algn="l">
                        <a:lnSpc>
                          <a:spcPct val="100000"/>
                        </a:lnSpc>
                        <a:spcBef>
                          <a:spcPts val="0"/>
                        </a:spcBef>
                        <a:spcAft>
                          <a:spcPts val="300"/>
                        </a:spcAft>
                      </a:pPr>
                      <a:r>
                        <a:rPr lang="en-US" sz="1800" i="1" dirty="0">
                          <a:effectLst/>
                        </a:rPr>
                        <a:t>Note:  Answers that are appropriate and represent what a native speaker would provide would be given 2 points; therefore, some one-word answers would be given 2 points.</a:t>
                      </a:r>
                      <a:endParaRPr lang="en-US" sz="2400" i="1" dirty="0">
                        <a:effectLst/>
                        <a:latin typeface="Book Antiqua"/>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p:txBody>
          <a:bodyPr/>
          <a:lstStyle/>
          <a:p>
            <a:fld id="{0F10CCFA-9720-4B79-87AD-568ED3307F7B}" type="slidenum">
              <a:rPr lang="en-US" smtClean="0"/>
              <a:t>31</a:t>
            </a:fld>
            <a:endParaRPr lang="en-US"/>
          </a:p>
        </p:txBody>
      </p:sp>
      <p:sp>
        <p:nvSpPr>
          <p:cNvPr id="7" name="Left Arrow 6"/>
          <p:cNvSpPr/>
          <p:nvPr/>
        </p:nvSpPr>
        <p:spPr>
          <a:xfrm>
            <a:off x="6400800" y="5943600"/>
            <a:ext cx="2514600" cy="762000"/>
          </a:xfrm>
          <a:prstGeom prst="leftArrow">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i="1" dirty="0" smtClean="0"/>
              <a:t>Form 80 Appraisal </a:t>
            </a:r>
            <a:r>
              <a:rPr lang="en-US" sz="1200" i="1" dirty="0"/>
              <a:t>TAM pg. </a:t>
            </a:r>
            <a:r>
              <a:rPr lang="en-US" sz="1200" i="1" dirty="0" smtClean="0"/>
              <a:t>14 </a:t>
            </a:r>
            <a:endParaRPr lang="en-US" sz="1200" i="1" dirty="0"/>
          </a:p>
        </p:txBody>
      </p:sp>
    </p:spTree>
    <p:extLst>
      <p:ext uri="{BB962C8B-B14F-4D97-AF65-F5344CB8AC3E}">
        <p14:creationId xmlns:p14="http://schemas.microsoft.com/office/powerpoint/2010/main" val="2540696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Using Oral Screening </a:t>
            </a:r>
            <a:r>
              <a:rPr lang="en-US" dirty="0"/>
              <a:t>r</a:t>
            </a:r>
            <a:r>
              <a:rPr lang="en-US" dirty="0" smtClean="0"/>
              <a:t>esults to select pretest for Beginning Level ELLs</a:t>
            </a:r>
            <a:endParaRPr lang="en-US" dirty="0"/>
          </a:p>
        </p:txBody>
      </p:sp>
      <p:sp>
        <p:nvSpPr>
          <p:cNvPr id="8" name="Content Placeholder 7"/>
          <p:cNvSpPr>
            <a:spLocks noGrp="1"/>
          </p:cNvSpPr>
          <p:nvPr>
            <p:ph idx="1"/>
          </p:nvPr>
        </p:nvSpPr>
        <p:spPr>
          <a:xfrm>
            <a:off x="1066800" y="1600200"/>
            <a:ext cx="6553200" cy="4602163"/>
          </a:xfrm>
          <a:solidFill>
            <a:srgbClr val="CCFFCC"/>
          </a:solidFill>
        </p:spPr>
        <p:style>
          <a:lnRef idx="1">
            <a:schemeClr val="accent4"/>
          </a:lnRef>
          <a:fillRef idx="2">
            <a:schemeClr val="accent4"/>
          </a:fillRef>
          <a:effectRef idx="1">
            <a:schemeClr val="accent4"/>
          </a:effectRef>
          <a:fontRef idx="minor">
            <a:schemeClr val="dk1"/>
          </a:fontRef>
        </p:style>
        <p:txBody>
          <a:bodyPr>
            <a:normAutofit/>
          </a:bodyPr>
          <a:lstStyle/>
          <a:p>
            <a:r>
              <a:rPr lang="en-US" sz="2400" dirty="0" smtClean="0"/>
              <a:t>Score of </a:t>
            </a:r>
            <a:r>
              <a:rPr lang="en-US" sz="2400" dirty="0" smtClean="0"/>
              <a:t>6 </a:t>
            </a:r>
            <a:r>
              <a:rPr lang="en-US" sz="2400" dirty="0" smtClean="0"/>
              <a:t>or more: </a:t>
            </a:r>
          </a:p>
          <a:p>
            <a:pPr lvl="1"/>
            <a:r>
              <a:rPr lang="en-US" sz="2400" dirty="0" smtClean="0"/>
              <a:t>Give the Locator online or the Appraisal </a:t>
            </a:r>
            <a:br>
              <a:rPr lang="en-US" sz="2400" dirty="0" smtClean="0"/>
            </a:br>
            <a:r>
              <a:rPr lang="en-US" sz="2400" dirty="0" smtClean="0"/>
              <a:t>for Reading and/or Listening</a:t>
            </a:r>
          </a:p>
          <a:p>
            <a:endParaRPr lang="en-US" sz="2400" dirty="0" smtClean="0"/>
          </a:p>
          <a:p>
            <a:r>
              <a:rPr lang="en-US" sz="2400" dirty="0" smtClean="0"/>
              <a:t>Score of </a:t>
            </a:r>
            <a:r>
              <a:rPr lang="en-US" sz="2400" dirty="0" smtClean="0"/>
              <a:t>5 </a:t>
            </a:r>
            <a:r>
              <a:rPr lang="en-US" sz="2400" dirty="0" smtClean="0"/>
              <a:t>or less:</a:t>
            </a:r>
          </a:p>
          <a:p>
            <a:pPr lvl="1"/>
            <a:r>
              <a:rPr lang="en-US" sz="2400" dirty="0">
                <a:solidFill>
                  <a:schemeClr val="tx1"/>
                </a:solidFill>
              </a:rPr>
              <a:t>G</a:t>
            </a:r>
            <a:r>
              <a:rPr lang="en-US" sz="2400" dirty="0" smtClean="0">
                <a:solidFill>
                  <a:schemeClr val="tx1"/>
                </a:solidFill>
              </a:rPr>
              <a:t>ive the Beginning </a:t>
            </a:r>
            <a:r>
              <a:rPr lang="en-US" sz="2400" dirty="0">
                <a:solidFill>
                  <a:schemeClr val="tx1"/>
                </a:solidFill>
              </a:rPr>
              <a:t>Literacy Screening  </a:t>
            </a:r>
          </a:p>
          <a:p>
            <a:pPr lvl="2"/>
            <a:r>
              <a:rPr lang="en-US" dirty="0">
                <a:solidFill>
                  <a:schemeClr val="tx1"/>
                </a:solidFill>
              </a:rPr>
              <a:t>Do not give the Locator or Appraisal </a:t>
            </a:r>
          </a:p>
          <a:p>
            <a:pPr lvl="1"/>
            <a:r>
              <a:rPr lang="en-US" sz="2400" dirty="0" smtClean="0"/>
              <a:t>These items are the same as the Form 27 Practice Items</a:t>
            </a:r>
          </a:p>
        </p:txBody>
      </p:sp>
      <p:sp>
        <p:nvSpPr>
          <p:cNvPr id="4" name="Slide Number Placeholder 3"/>
          <p:cNvSpPr>
            <a:spLocks noGrp="1"/>
          </p:cNvSpPr>
          <p:nvPr>
            <p:ph type="sldNum" sz="quarter" idx="12"/>
          </p:nvPr>
        </p:nvSpPr>
        <p:spPr/>
        <p:txBody>
          <a:bodyPr/>
          <a:lstStyle/>
          <a:p>
            <a:fld id="{0F10CCFA-9720-4B79-87AD-568ED3307F7B}" type="slidenum">
              <a:rPr lang="en-US" smtClean="0"/>
              <a:t>32</a:t>
            </a:fld>
            <a:endParaRPr lang="en-US"/>
          </a:p>
        </p:txBody>
      </p:sp>
    </p:spTree>
    <p:extLst>
      <p:ext uri="{BB962C8B-B14F-4D97-AF65-F5344CB8AC3E}">
        <p14:creationId xmlns:p14="http://schemas.microsoft.com/office/powerpoint/2010/main" val="787850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12813"/>
          </a:xfrm>
        </p:spPr>
        <p:txBody>
          <a:bodyPr anchor="ctr">
            <a:noAutofit/>
          </a:bodyPr>
          <a:lstStyle/>
          <a:p>
            <a:pPr>
              <a:lnSpc>
                <a:spcPct val="100000"/>
              </a:lnSpc>
            </a:pPr>
            <a:r>
              <a:rPr lang="en-US" sz="3200" dirty="0" smtClean="0"/>
              <a:t/>
            </a:r>
            <a:br>
              <a:rPr lang="en-US" sz="3200" dirty="0" smtClean="0"/>
            </a:br>
            <a:r>
              <a:rPr lang="en-US" sz="2800" b="1" dirty="0" smtClean="0"/>
              <a:t>Using </a:t>
            </a:r>
            <a:r>
              <a:rPr lang="en-US" sz="2800" b="1" dirty="0"/>
              <a:t>Beginning Literacy Screening results </a:t>
            </a:r>
            <a:br>
              <a:rPr lang="en-US" sz="2800" b="1" dirty="0"/>
            </a:br>
            <a:r>
              <a:rPr lang="en-US" sz="2800" b="1" dirty="0"/>
              <a:t>to select pretest </a:t>
            </a:r>
            <a:r>
              <a:rPr lang="en-US" sz="2800" b="1" dirty="0" smtClean="0"/>
              <a:t>for </a:t>
            </a:r>
            <a:r>
              <a:rPr lang="en-US" sz="2800" b="1" dirty="0"/>
              <a:t>Beginning Level ELLs</a:t>
            </a:r>
            <a:r>
              <a:rPr lang="en-US" sz="3600" dirty="0"/>
              <a:t/>
            </a:r>
            <a:br>
              <a:rPr lang="en-US" sz="3600" dirty="0"/>
            </a:br>
            <a:endParaRPr lang="en-US" sz="3600" dirty="0"/>
          </a:p>
        </p:txBody>
      </p:sp>
      <p:sp>
        <p:nvSpPr>
          <p:cNvPr id="7" name="Content Placeholder 6"/>
          <p:cNvSpPr>
            <a:spLocks noGrp="1"/>
          </p:cNvSpPr>
          <p:nvPr>
            <p:ph sz="half" idx="1"/>
          </p:nvPr>
        </p:nvSpPr>
        <p:spPr>
          <a:xfrm>
            <a:off x="457200" y="1187452"/>
            <a:ext cx="7848600" cy="5365748"/>
          </a:xfrm>
          <a:solidFill>
            <a:srgbClr val="CCFFCC"/>
          </a:solidFill>
        </p:spPr>
        <p:style>
          <a:lnRef idx="1">
            <a:schemeClr val="accent2"/>
          </a:lnRef>
          <a:fillRef idx="2">
            <a:schemeClr val="accent2"/>
          </a:fillRef>
          <a:effectRef idx="1">
            <a:schemeClr val="accent2"/>
          </a:effectRef>
          <a:fontRef idx="minor">
            <a:schemeClr val="dk1"/>
          </a:fontRef>
        </p:style>
        <p:txBody>
          <a:bodyPr>
            <a:normAutofit/>
          </a:bodyPr>
          <a:lstStyle/>
          <a:p>
            <a:pPr marL="0" indent="0" algn="ctr">
              <a:spcBef>
                <a:spcPts val="0"/>
              </a:spcBef>
              <a:buNone/>
            </a:pPr>
            <a:r>
              <a:rPr lang="en-US" b="1" dirty="0" smtClean="0"/>
              <a:t>Unable to answer?</a:t>
            </a:r>
          </a:p>
          <a:p>
            <a:pPr marL="0" indent="0">
              <a:spcBef>
                <a:spcPts val="0"/>
              </a:spcBef>
              <a:buNone/>
            </a:pPr>
            <a:r>
              <a:rPr lang="en-US" sz="2400" dirty="0" smtClean="0"/>
              <a:t>If the student has…</a:t>
            </a:r>
          </a:p>
          <a:p>
            <a:pPr marL="0" indent="0">
              <a:spcBef>
                <a:spcPts val="0"/>
              </a:spcBef>
              <a:buNone/>
            </a:pPr>
            <a:endParaRPr lang="en-US" sz="1800" dirty="0" smtClean="0"/>
          </a:p>
          <a:p>
            <a:pPr>
              <a:spcBef>
                <a:spcPts val="0"/>
              </a:spcBef>
            </a:pPr>
            <a:r>
              <a:rPr lang="en-US" sz="2000" b="1" dirty="0"/>
              <a:t>G</a:t>
            </a:r>
            <a:r>
              <a:rPr lang="en-US" sz="2000" b="1" dirty="0" smtClean="0"/>
              <a:t>reat difficulty</a:t>
            </a:r>
            <a:r>
              <a:rPr lang="en-US" sz="2000" dirty="0" smtClean="0"/>
              <a:t/>
            </a:r>
            <a:br>
              <a:rPr lang="en-US" sz="2000" dirty="0" smtClean="0"/>
            </a:br>
            <a:r>
              <a:rPr lang="en-US" sz="2000" dirty="0" smtClean="0"/>
              <a:t>	Mark the test record as “Too Low to Test.”  </a:t>
            </a:r>
            <a:endParaRPr lang="en-US" sz="2000" dirty="0"/>
          </a:p>
          <a:p>
            <a:pPr marL="0" indent="0">
              <a:spcBef>
                <a:spcPts val="0"/>
              </a:spcBef>
              <a:buNone/>
            </a:pPr>
            <a:r>
              <a:rPr lang="en-US" sz="2000" dirty="0" smtClean="0"/>
              <a:t>	Try </a:t>
            </a:r>
            <a:r>
              <a:rPr lang="en-US" sz="2000" dirty="0"/>
              <a:t>testing again in a couple of weeks.</a:t>
            </a:r>
          </a:p>
          <a:p>
            <a:pPr marL="0" indent="0">
              <a:spcBef>
                <a:spcPts val="0"/>
              </a:spcBef>
              <a:buNone/>
            </a:pPr>
            <a:endParaRPr lang="en-US" sz="2000" dirty="0" smtClean="0"/>
          </a:p>
          <a:p>
            <a:pPr marL="0" indent="0">
              <a:spcBef>
                <a:spcPts val="0"/>
              </a:spcBef>
              <a:buNone/>
            </a:pPr>
            <a:endParaRPr lang="en-US" sz="2000" dirty="0" smtClean="0"/>
          </a:p>
          <a:p>
            <a:pPr>
              <a:spcBef>
                <a:spcPts val="0"/>
              </a:spcBef>
            </a:pPr>
            <a:r>
              <a:rPr lang="en-US" sz="2000" b="1" dirty="0" smtClean="0"/>
              <a:t>Some difficulty</a:t>
            </a:r>
            <a:br>
              <a:rPr lang="en-US" sz="2000" b="1" dirty="0" smtClean="0"/>
            </a:br>
            <a:r>
              <a:rPr lang="en-US" sz="2000" b="1" dirty="0" smtClean="0"/>
              <a:t>	</a:t>
            </a:r>
            <a:r>
              <a:rPr lang="en-US" sz="2000" dirty="0" smtClean="0"/>
              <a:t>Pretest with </a:t>
            </a:r>
            <a:r>
              <a:rPr lang="en-US" sz="2000" b="1" dirty="0" smtClean="0"/>
              <a:t>Form 27 or 28 </a:t>
            </a:r>
          </a:p>
          <a:p>
            <a:pPr marL="0" indent="0">
              <a:spcBef>
                <a:spcPts val="0"/>
              </a:spcBef>
              <a:buNone/>
            </a:pPr>
            <a:endParaRPr lang="en-US" sz="2000" dirty="0" smtClean="0"/>
          </a:p>
          <a:p>
            <a:pPr marL="0" indent="0">
              <a:spcBef>
                <a:spcPts val="0"/>
              </a:spcBef>
              <a:buNone/>
            </a:pPr>
            <a:endParaRPr lang="en-US" sz="2000" dirty="0" smtClean="0"/>
          </a:p>
          <a:p>
            <a:pPr>
              <a:spcBef>
                <a:spcPts val="0"/>
              </a:spcBef>
            </a:pPr>
            <a:r>
              <a:rPr lang="en-US" sz="2000" b="1" dirty="0"/>
              <a:t>Little or no difficulty</a:t>
            </a:r>
          </a:p>
          <a:p>
            <a:pPr marL="57150" indent="0">
              <a:spcBef>
                <a:spcPts val="0"/>
              </a:spcBef>
              <a:buNone/>
            </a:pPr>
            <a:r>
              <a:rPr lang="en-US" sz="2000" dirty="0"/>
              <a:t> </a:t>
            </a:r>
            <a:r>
              <a:rPr lang="en-US" sz="2000" dirty="0" smtClean="0"/>
              <a:t>     	Pretest with </a:t>
            </a:r>
            <a:r>
              <a:rPr lang="en-US" sz="2000" b="1" dirty="0" smtClean="0"/>
              <a:t>Form 81 or 82 </a:t>
            </a:r>
            <a:r>
              <a:rPr lang="en-US" sz="2000" dirty="0" smtClean="0"/>
              <a:t>for Reading</a:t>
            </a:r>
            <a:endParaRPr lang="en-US" sz="2000" dirty="0"/>
          </a:p>
        </p:txBody>
      </p:sp>
      <p:sp>
        <p:nvSpPr>
          <p:cNvPr id="5" name="Slide Number Placeholder 4"/>
          <p:cNvSpPr>
            <a:spLocks noGrp="1"/>
          </p:cNvSpPr>
          <p:nvPr>
            <p:ph type="sldNum" sz="quarter" idx="12"/>
          </p:nvPr>
        </p:nvSpPr>
        <p:spPr/>
        <p:txBody>
          <a:bodyPr/>
          <a:lstStyle/>
          <a:p>
            <a:fld id="{0F10CCFA-9720-4B79-87AD-568ED3307F7B}" type="slidenum">
              <a:rPr lang="en-US" smtClean="0"/>
              <a:t>33</a:t>
            </a:fld>
            <a:endParaRPr 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75266"/>
            <a:ext cx="990599" cy="136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3274456"/>
            <a:ext cx="914400" cy="1189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2764" y="4971689"/>
            <a:ext cx="1010743" cy="129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0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Locators and Appraisals</a:t>
            </a:r>
            <a:endParaRPr lang="en-US" dirty="0"/>
          </a:p>
        </p:txBody>
      </p:sp>
      <p:sp>
        <p:nvSpPr>
          <p:cNvPr id="4" name="Slide Number Placeholder 3"/>
          <p:cNvSpPr>
            <a:spLocks noGrp="1"/>
          </p:cNvSpPr>
          <p:nvPr>
            <p:ph type="sldNum" sz="quarter" idx="12"/>
          </p:nvPr>
        </p:nvSpPr>
        <p:spPr/>
        <p:txBody>
          <a:bodyPr/>
          <a:lstStyle/>
          <a:p>
            <a:fld id="{0F10CCFA-9720-4B79-87AD-568ED3307F7B}" type="slidenum">
              <a:rPr lang="en-US" smtClean="0"/>
              <a:t>34</a:t>
            </a:fld>
            <a:endParaRPr lang="en-US"/>
          </a:p>
        </p:txBody>
      </p:sp>
    </p:spTree>
    <p:extLst>
      <p:ext uri="{BB962C8B-B14F-4D97-AF65-F5344CB8AC3E}">
        <p14:creationId xmlns:p14="http://schemas.microsoft.com/office/powerpoint/2010/main" val="483003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style>
          <a:lnRef idx="1">
            <a:schemeClr val="accent2"/>
          </a:lnRef>
          <a:fillRef idx="2">
            <a:schemeClr val="accent2"/>
          </a:fillRef>
          <a:effectRef idx="1">
            <a:schemeClr val="accent2"/>
          </a:effectRef>
          <a:fontRef idx="minor">
            <a:schemeClr val="dk1"/>
          </a:fontRef>
        </p:style>
        <p:txBody>
          <a:bodyPr anchor="ctr"/>
          <a:lstStyle/>
          <a:p>
            <a:r>
              <a:rPr lang="en-US" dirty="0" smtClean="0"/>
              <a:t>Locators and Appraisals</a:t>
            </a:r>
            <a:endParaRPr lang="en-US" dirty="0"/>
          </a:p>
        </p:txBody>
      </p:sp>
      <p:sp>
        <p:nvSpPr>
          <p:cNvPr id="3" name="Text Placeholder 2"/>
          <p:cNvSpPr>
            <a:spLocks noGrp="1"/>
          </p:cNvSpPr>
          <p:nvPr>
            <p:ph type="body" idx="1"/>
          </p:nvPr>
        </p:nvSpPr>
        <p:spPr>
          <a:xfrm>
            <a:off x="4800600" y="1600200"/>
            <a:ext cx="3931920" cy="639762"/>
          </a:xfrm>
        </p:spPr>
        <p:txBody>
          <a:bodyPr/>
          <a:lstStyle/>
          <a:p>
            <a:r>
              <a:rPr lang="en-US" dirty="0" smtClean="0"/>
              <a:t>Paper-based</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492054205"/>
              </p:ext>
            </p:extLst>
          </p:nvPr>
        </p:nvGraphicFramePr>
        <p:xfrm>
          <a:off x="4648200" y="2294240"/>
          <a:ext cx="4334000" cy="4051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a:xfrm>
            <a:off x="381000" y="1600200"/>
            <a:ext cx="3931920" cy="639762"/>
          </a:xfrm>
        </p:spPr>
        <p:txBody>
          <a:bodyPr/>
          <a:lstStyle/>
          <a:p>
            <a:r>
              <a:rPr lang="en-US" dirty="0"/>
              <a:t>C</a:t>
            </a:r>
            <a:r>
              <a:rPr lang="en-US" dirty="0" smtClean="0"/>
              <a:t>omputer-delivered </a:t>
            </a:r>
            <a:endParaRPr lang="en-US" dirty="0"/>
          </a:p>
        </p:txBody>
      </p:sp>
      <p:graphicFrame>
        <p:nvGraphicFramePr>
          <p:cNvPr id="7" name="Diagram 6"/>
          <p:cNvGraphicFramePr/>
          <p:nvPr>
            <p:extLst>
              <p:ext uri="{D42A27DB-BD31-4B8C-83A1-F6EECF244321}">
                <p14:modId xmlns:p14="http://schemas.microsoft.com/office/powerpoint/2010/main" val="3034155040"/>
              </p:ext>
            </p:extLst>
          </p:nvPr>
        </p:nvGraphicFramePr>
        <p:xfrm>
          <a:off x="350520" y="2316162"/>
          <a:ext cx="4069080" cy="3170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Slide Number Placeholder 8"/>
          <p:cNvSpPr>
            <a:spLocks noGrp="1"/>
          </p:cNvSpPr>
          <p:nvPr>
            <p:ph type="sldNum" sz="quarter" idx="12"/>
          </p:nvPr>
        </p:nvSpPr>
        <p:spPr/>
        <p:txBody>
          <a:bodyPr/>
          <a:lstStyle/>
          <a:p>
            <a:fld id="{0F10CCFA-9720-4B79-87AD-568ED3307F7B}" type="slidenum">
              <a:rPr lang="en-US" smtClean="0"/>
              <a:t>35</a:t>
            </a:fld>
            <a:endParaRPr lang="en-US"/>
          </a:p>
        </p:txBody>
      </p:sp>
      <p:sp>
        <p:nvSpPr>
          <p:cNvPr id="10" name="TextBox 9"/>
          <p:cNvSpPr txBox="1"/>
          <p:nvPr/>
        </p:nvSpPr>
        <p:spPr>
          <a:xfrm>
            <a:off x="7315200" y="4339054"/>
            <a:ext cx="533400" cy="430887"/>
          </a:xfrm>
          <a:prstGeom prst="rect">
            <a:avLst/>
          </a:prstGeom>
          <a:noFill/>
        </p:spPr>
        <p:txBody>
          <a:bodyPr wrap="square" rtlCol="0">
            <a:spAutoFit/>
          </a:bodyPr>
          <a:lstStyle/>
          <a:p>
            <a:r>
              <a:rPr lang="en-US" sz="2200" b="1" dirty="0" smtClean="0"/>
              <a:t>OR</a:t>
            </a:r>
            <a:r>
              <a:rPr lang="en-US" b="1" dirty="0" smtClean="0"/>
              <a:t> </a:t>
            </a:r>
            <a:endParaRPr lang="en-US" b="1" dirty="0"/>
          </a:p>
        </p:txBody>
      </p:sp>
    </p:spTree>
    <p:extLst>
      <p:ext uri="{BB962C8B-B14F-4D97-AF65-F5344CB8AC3E}">
        <p14:creationId xmlns:p14="http://schemas.microsoft.com/office/powerpoint/2010/main" val="1199244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a:solidFill>
                  <a:schemeClr val="tx1"/>
                </a:solidFill>
                <a:latin typeface="Cambria" pitchFamily="18" charset="0"/>
                <a:cs typeface="Arial" pitchFamily="34" charset="0"/>
              </a:defRPr>
            </a:lvl1pPr>
            <a:lvl2pPr marL="742950" indent="-285750" algn="ctr" eaLnBrk="0" hangingPunct="0">
              <a:defRPr>
                <a:solidFill>
                  <a:schemeClr val="tx1"/>
                </a:solidFill>
                <a:latin typeface="Cambria" pitchFamily="18" charset="0"/>
                <a:cs typeface="Arial" pitchFamily="34" charset="0"/>
              </a:defRPr>
            </a:lvl2pPr>
            <a:lvl3pPr marL="1143000" indent="-228600" algn="ctr" eaLnBrk="0" hangingPunct="0">
              <a:defRPr>
                <a:solidFill>
                  <a:schemeClr val="tx1"/>
                </a:solidFill>
                <a:latin typeface="Cambria" pitchFamily="18" charset="0"/>
                <a:cs typeface="Arial" pitchFamily="34" charset="0"/>
              </a:defRPr>
            </a:lvl3pPr>
            <a:lvl4pPr marL="1600200" indent="-228600" algn="ctr" eaLnBrk="0" hangingPunct="0">
              <a:defRPr>
                <a:solidFill>
                  <a:schemeClr val="tx1"/>
                </a:solidFill>
                <a:latin typeface="Cambria" pitchFamily="18" charset="0"/>
                <a:cs typeface="Arial" pitchFamily="34" charset="0"/>
              </a:defRPr>
            </a:lvl4pPr>
            <a:lvl5pPr marL="2057400" indent="-228600" algn="ctr" eaLnBrk="0" hangingPunct="0">
              <a:defRPr>
                <a:solidFill>
                  <a:schemeClr val="tx1"/>
                </a:solidFill>
                <a:latin typeface="Cambria" pitchFamily="18" charset="0"/>
                <a:cs typeface="Arial" pitchFamily="34" charset="0"/>
              </a:defRPr>
            </a:lvl5pPr>
            <a:lvl6pPr marL="2514600" indent="-228600" algn="ctr"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algn="ctr"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algn="ctr"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algn="ctr" eaLnBrk="0" fontAlgn="base" hangingPunct="0">
              <a:spcBef>
                <a:spcPct val="0"/>
              </a:spcBef>
              <a:spcAft>
                <a:spcPct val="0"/>
              </a:spcAft>
              <a:defRPr>
                <a:solidFill>
                  <a:schemeClr val="tx1"/>
                </a:solidFill>
                <a:latin typeface="Cambria" pitchFamily="18" charset="0"/>
                <a:cs typeface="Arial" pitchFamily="34" charset="0"/>
              </a:defRPr>
            </a:lvl9pPr>
          </a:lstStyle>
          <a:p>
            <a:pPr algn="l" eaLnBrk="1" hangingPunct="1"/>
            <a:fld id="{D83C7D6C-BB2E-4906-884F-80108D20AF06}" type="datetime1">
              <a:rPr lang="en-US" smtClean="0">
                <a:solidFill>
                  <a:srgbClr val="FFFFFF"/>
                </a:solidFill>
              </a:rPr>
              <a:t>11/19/2018</a:t>
            </a:fld>
            <a:endParaRPr lang="en-US">
              <a:solidFill>
                <a:srgbClr val="FFFFFF"/>
              </a:solidFill>
            </a:endParaRPr>
          </a:p>
        </p:txBody>
      </p:sp>
      <p:sp>
        <p:nvSpPr>
          <p:cNvPr id="109571" name="Rectangle 2"/>
          <p:cNvSpPr>
            <a:spLocks noGrp="1" noChangeArrowheads="1"/>
          </p:cNvSpPr>
          <p:nvPr>
            <p:ph type="title" idx="4294967295"/>
          </p:nvPr>
        </p:nvSpPr>
        <p:spPr>
          <a:xfrm>
            <a:off x="0" y="0"/>
            <a:ext cx="9144000" cy="990600"/>
          </a:xfrm>
        </p:spPr>
        <p:style>
          <a:lnRef idx="1">
            <a:schemeClr val="accent2"/>
          </a:lnRef>
          <a:fillRef idx="2">
            <a:schemeClr val="accent2"/>
          </a:fillRef>
          <a:effectRef idx="1">
            <a:schemeClr val="accent2"/>
          </a:effectRef>
          <a:fontRef idx="minor">
            <a:schemeClr val="dk1"/>
          </a:fontRef>
        </p:style>
        <p:txBody>
          <a:bodyPr anchor="ctr">
            <a:noAutofit/>
          </a:bodyPr>
          <a:lstStyle/>
          <a:p>
            <a:pPr fontAlgn="auto">
              <a:lnSpc>
                <a:spcPct val="100000"/>
              </a:lnSpc>
              <a:spcAft>
                <a:spcPts val="0"/>
              </a:spcAft>
              <a:defRPr/>
            </a:pPr>
            <a:r>
              <a:rPr lang="en-US" sz="3200" dirty="0"/>
              <a:t>What’s the difference between </a:t>
            </a:r>
            <a:r>
              <a:rPr lang="en-US" sz="3200" dirty="0" smtClean="0"/>
              <a:t/>
            </a:r>
            <a:br>
              <a:rPr lang="en-US" sz="3200" dirty="0" smtClean="0"/>
            </a:br>
            <a:r>
              <a:rPr lang="en-US" sz="3200" dirty="0" smtClean="0"/>
              <a:t>Locators/Appraisals </a:t>
            </a:r>
            <a:r>
              <a:rPr lang="en-US" sz="3200" dirty="0"/>
              <a:t>and </a:t>
            </a:r>
            <a:r>
              <a:rPr lang="en-US" sz="3200" dirty="0" smtClean="0"/>
              <a:t>Pretests?</a:t>
            </a:r>
            <a:endParaRPr lang="en-US" sz="3200" dirty="0"/>
          </a:p>
        </p:txBody>
      </p:sp>
      <p:sp>
        <p:nvSpPr>
          <p:cNvPr id="53253" name="Rectangle 3"/>
          <p:cNvSpPr>
            <a:spLocks noChangeArrowheads="1"/>
          </p:cNvSpPr>
          <p:nvPr/>
        </p:nvSpPr>
        <p:spPr bwMode="auto">
          <a:xfrm>
            <a:off x="855666" y="2452691"/>
            <a:ext cx="3663951"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48" tIns="26984" rIns="19048" bIns="26984"/>
          <a:lstStyle/>
          <a:p>
            <a:pPr defTabSz="904875" eaLnBrk="0" hangingPunct="0">
              <a:lnSpc>
                <a:spcPts val="2100"/>
              </a:lnSpc>
              <a:tabLst>
                <a:tab pos="0" algn="l"/>
              </a:tabLst>
            </a:pPr>
            <a:r>
              <a:rPr lang="en-US" sz="2400" b="1" dirty="0" smtClean="0">
                <a:solidFill>
                  <a:srgbClr val="008080"/>
                </a:solidFill>
                <a:latin typeface="Helvetica" pitchFamily="34" charset="0"/>
              </a:rPr>
              <a:t>Locators and Appraisals </a:t>
            </a:r>
            <a:r>
              <a:rPr lang="en-US" sz="2400" b="1" dirty="0">
                <a:solidFill>
                  <a:srgbClr val="008080"/>
                </a:solidFill>
                <a:latin typeface="Helvetica" pitchFamily="34" charset="0"/>
              </a:rPr>
              <a:t>(Placement tests)</a:t>
            </a:r>
          </a:p>
        </p:txBody>
      </p:sp>
      <p:sp>
        <p:nvSpPr>
          <p:cNvPr id="53254" name="Rectangle 4"/>
          <p:cNvSpPr>
            <a:spLocks noChangeArrowheads="1"/>
          </p:cNvSpPr>
          <p:nvPr/>
        </p:nvSpPr>
        <p:spPr bwMode="auto">
          <a:xfrm>
            <a:off x="1447800" y="5478466"/>
            <a:ext cx="51816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48" tIns="26984" rIns="19048" bIns="26984"/>
          <a:lstStyle/>
          <a:p>
            <a:pPr defTabSz="904875" eaLnBrk="0" hangingPunct="0">
              <a:lnSpc>
                <a:spcPts val="2100"/>
              </a:lnSpc>
              <a:tabLst>
                <a:tab pos="0" algn="l"/>
              </a:tabLst>
            </a:pPr>
            <a:r>
              <a:rPr lang="en-US" sz="2400" b="1">
                <a:solidFill>
                  <a:srgbClr val="008080"/>
                </a:solidFill>
                <a:latin typeface="Helvetica" pitchFamily="34" charset="0"/>
              </a:rPr>
              <a:t>Pre- and Post-Tests (Progress Tests)</a:t>
            </a:r>
          </a:p>
        </p:txBody>
      </p:sp>
      <p:sp>
        <p:nvSpPr>
          <p:cNvPr id="745477" name="Rectangle 5"/>
          <p:cNvSpPr>
            <a:spLocks noChangeArrowheads="1"/>
          </p:cNvSpPr>
          <p:nvPr/>
        </p:nvSpPr>
        <p:spPr bwMode="auto">
          <a:xfrm>
            <a:off x="2590804" y="4419600"/>
            <a:ext cx="1139825" cy="363538"/>
          </a:xfrm>
          <a:prstGeom prst="rect">
            <a:avLst/>
          </a:prstGeom>
          <a:noFill/>
          <a:ln w="12700">
            <a:noFill/>
            <a:miter lim="800000"/>
            <a:headEnd/>
            <a:tailEnd/>
          </a:ln>
          <a:effectLst>
            <a:outerShdw dist="28398" dir="9206097" algn="ctr" rotWithShape="0">
              <a:srgbClr val="FFFFFF"/>
            </a:outerShdw>
          </a:effectLst>
        </p:spPr>
        <p:txBody>
          <a:bodyPr wrap="none" lIns="19048" tIns="26984" rIns="19048" bIns="26984"/>
          <a:lstStyle/>
          <a:p>
            <a:pPr defTabSz="904875" eaLnBrk="0" hangingPunct="0">
              <a:lnSpc>
                <a:spcPts val="1900"/>
              </a:lnSpc>
              <a:tabLst>
                <a:tab pos="0" algn="l"/>
              </a:tabLst>
              <a:defRPr/>
            </a:pPr>
            <a:r>
              <a:rPr lang="en-US" sz="1600" b="1">
                <a:solidFill>
                  <a:srgbClr val="000000"/>
                </a:solidFill>
                <a:latin typeface="Helvetica" pitchFamily="34" charset="0"/>
                <a:cs typeface="+mn-cs"/>
              </a:rPr>
              <a:t>Level B</a:t>
            </a:r>
          </a:p>
        </p:txBody>
      </p:sp>
      <p:sp>
        <p:nvSpPr>
          <p:cNvPr id="53256" name="Rectangle 6"/>
          <p:cNvSpPr>
            <a:spLocks noChangeArrowheads="1"/>
          </p:cNvSpPr>
          <p:nvPr/>
        </p:nvSpPr>
        <p:spPr bwMode="auto">
          <a:xfrm>
            <a:off x="1371600" y="5715002"/>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eaLnBrk="0" hangingPunct="0">
              <a:spcBef>
                <a:spcPct val="30000"/>
              </a:spcBef>
              <a:buFont typeface="Wingdings" pitchFamily="2" charset="2"/>
              <a:buNone/>
            </a:pPr>
            <a:r>
              <a:rPr lang="en-US" sz="2400">
                <a:latin typeface="Helvetica" pitchFamily="34" charset="0"/>
              </a:rPr>
              <a:t>Progress test items are clustered at a specific level.</a:t>
            </a:r>
          </a:p>
        </p:txBody>
      </p:sp>
      <p:sp>
        <p:nvSpPr>
          <p:cNvPr id="53257" name="Rectangle 7"/>
          <p:cNvSpPr>
            <a:spLocks noChangeArrowheads="1"/>
          </p:cNvSpPr>
          <p:nvPr/>
        </p:nvSpPr>
        <p:spPr bwMode="auto">
          <a:xfrm>
            <a:off x="533400" y="2667003"/>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hangingPunct="0">
              <a:spcBef>
                <a:spcPct val="30000"/>
              </a:spcBef>
              <a:buFont typeface="Wingdings" pitchFamily="2" charset="2"/>
              <a:buNone/>
            </a:pPr>
            <a:r>
              <a:rPr lang="en-US" sz="2400" dirty="0">
                <a:latin typeface="Helvetica" pitchFamily="34" charset="0"/>
              </a:rPr>
              <a:t>T</a:t>
            </a:r>
            <a:r>
              <a:rPr lang="en-US" sz="2400" dirty="0" smtClean="0">
                <a:latin typeface="Helvetica" pitchFamily="34" charset="0"/>
              </a:rPr>
              <a:t>est </a:t>
            </a:r>
            <a:r>
              <a:rPr lang="en-US" sz="2400" dirty="0">
                <a:latin typeface="Helvetica" pitchFamily="34" charset="0"/>
              </a:rPr>
              <a:t>items are widely distributed along the CASAS </a:t>
            </a:r>
            <a:r>
              <a:rPr lang="en-US" sz="2400" dirty="0" smtClean="0">
                <a:latin typeface="Helvetica" pitchFamily="34" charset="0"/>
              </a:rPr>
              <a:t>scale and range </a:t>
            </a:r>
            <a:r>
              <a:rPr lang="en-US" sz="2400" dirty="0">
                <a:latin typeface="Helvetica" pitchFamily="34" charset="0"/>
              </a:rPr>
              <a:t>from very easy items to difficult items</a:t>
            </a:r>
            <a:r>
              <a:rPr lang="en-US" sz="2400" dirty="0" smtClean="0">
                <a:latin typeface="Helvetica" pitchFamily="34" charset="0"/>
              </a:rPr>
              <a:t>. </a:t>
            </a:r>
            <a:br>
              <a:rPr lang="en-US" sz="2400" dirty="0" smtClean="0">
                <a:latin typeface="Helvetica" pitchFamily="34" charset="0"/>
              </a:rPr>
            </a:br>
            <a:r>
              <a:rPr lang="en-US" sz="2400" b="1" dirty="0" smtClean="0">
                <a:latin typeface="Helvetica" pitchFamily="34" charset="0"/>
              </a:rPr>
              <a:t>These scores can not be used for pre- and post-testing</a:t>
            </a:r>
            <a:r>
              <a:rPr lang="en-US" sz="2400" dirty="0" smtClean="0">
                <a:latin typeface="Helvetica" pitchFamily="34" charset="0"/>
              </a:rPr>
              <a:t>.</a:t>
            </a:r>
            <a:endParaRPr lang="en-US" sz="2400" dirty="0">
              <a:latin typeface="Helvetica" pitchFamily="34" charset="0"/>
            </a:endParaRPr>
          </a:p>
        </p:txBody>
      </p:sp>
      <p:grpSp>
        <p:nvGrpSpPr>
          <p:cNvPr id="53258" name="Group 8"/>
          <p:cNvGrpSpPr>
            <a:grpSpLocks/>
          </p:cNvGrpSpPr>
          <p:nvPr/>
        </p:nvGrpSpPr>
        <p:grpSpPr bwMode="auto">
          <a:xfrm>
            <a:off x="2590801" y="4800603"/>
            <a:ext cx="3179763" cy="385763"/>
            <a:chOff x="1746" y="2379"/>
            <a:chExt cx="2003" cy="243"/>
          </a:xfrm>
        </p:grpSpPr>
        <p:sp>
          <p:nvSpPr>
            <p:cNvPr id="745481" name="Line 9"/>
            <p:cNvSpPr>
              <a:spLocks noChangeShapeType="1"/>
            </p:cNvSpPr>
            <p:nvPr/>
          </p:nvSpPr>
          <p:spPr bwMode="auto">
            <a:xfrm>
              <a:off x="1748" y="2504"/>
              <a:ext cx="2001" cy="0"/>
            </a:xfrm>
            <a:prstGeom prst="line">
              <a:avLst/>
            </a:prstGeom>
            <a:noFill/>
            <a:ln w="127000">
              <a:solidFill>
                <a:srgbClr val="842A8B"/>
              </a:solidFill>
              <a:round/>
              <a:headEnd/>
              <a:tailEnd/>
            </a:ln>
            <a:effectLst>
              <a:outerShdw dist="35921" dir="8100000" algn="ctr" rotWithShape="0">
                <a:srgbClr val="FFFFFF"/>
              </a:outerShdw>
            </a:effectLst>
          </p:spPr>
          <p:txBody>
            <a:bodyPr wrap="none" anchor="ctr"/>
            <a:lstStyle/>
            <a:p>
              <a:pPr>
                <a:defRPr/>
              </a:pPr>
              <a:endParaRPr lang="en-US">
                <a:latin typeface="Arial" charset="0"/>
                <a:cs typeface="+mn-cs"/>
              </a:endParaRPr>
            </a:p>
          </p:txBody>
        </p:sp>
        <p:sp>
          <p:nvSpPr>
            <p:cNvPr id="53276" name="Line 10"/>
            <p:cNvSpPr>
              <a:spLocks noChangeShapeType="1"/>
            </p:cNvSpPr>
            <p:nvPr/>
          </p:nvSpPr>
          <p:spPr bwMode="auto">
            <a:xfrm>
              <a:off x="1746"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7" name="Line 11"/>
            <p:cNvSpPr>
              <a:spLocks noChangeShapeType="1"/>
            </p:cNvSpPr>
            <p:nvPr/>
          </p:nvSpPr>
          <p:spPr bwMode="auto">
            <a:xfrm>
              <a:off x="1832"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8" name="Line 12"/>
            <p:cNvSpPr>
              <a:spLocks noChangeShapeType="1"/>
            </p:cNvSpPr>
            <p:nvPr/>
          </p:nvSpPr>
          <p:spPr bwMode="auto">
            <a:xfrm>
              <a:off x="1918"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9" name="Line 13"/>
            <p:cNvSpPr>
              <a:spLocks noChangeShapeType="1"/>
            </p:cNvSpPr>
            <p:nvPr/>
          </p:nvSpPr>
          <p:spPr bwMode="auto">
            <a:xfrm>
              <a:off x="2004"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0" name="Line 14"/>
            <p:cNvSpPr>
              <a:spLocks noChangeShapeType="1"/>
            </p:cNvSpPr>
            <p:nvPr/>
          </p:nvSpPr>
          <p:spPr bwMode="auto">
            <a:xfrm>
              <a:off x="2091"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1" name="Line 15"/>
            <p:cNvSpPr>
              <a:spLocks noChangeShapeType="1"/>
            </p:cNvSpPr>
            <p:nvPr/>
          </p:nvSpPr>
          <p:spPr bwMode="auto">
            <a:xfrm>
              <a:off x="2177"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2" name="Line 16"/>
            <p:cNvSpPr>
              <a:spLocks noChangeShapeType="1"/>
            </p:cNvSpPr>
            <p:nvPr/>
          </p:nvSpPr>
          <p:spPr bwMode="auto">
            <a:xfrm>
              <a:off x="2263"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3" name="Line 17"/>
            <p:cNvSpPr>
              <a:spLocks noChangeShapeType="1"/>
            </p:cNvSpPr>
            <p:nvPr/>
          </p:nvSpPr>
          <p:spPr bwMode="auto">
            <a:xfrm>
              <a:off x="2349"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4" name="Line 18"/>
            <p:cNvSpPr>
              <a:spLocks noChangeShapeType="1"/>
            </p:cNvSpPr>
            <p:nvPr/>
          </p:nvSpPr>
          <p:spPr bwMode="auto">
            <a:xfrm>
              <a:off x="2436"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5" name="Line 19"/>
            <p:cNvSpPr>
              <a:spLocks noChangeShapeType="1"/>
            </p:cNvSpPr>
            <p:nvPr/>
          </p:nvSpPr>
          <p:spPr bwMode="auto">
            <a:xfrm>
              <a:off x="2522"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6" name="Line 20"/>
            <p:cNvSpPr>
              <a:spLocks noChangeShapeType="1"/>
            </p:cNvSpPr>
            <p:nvPr/>
          </p:nvSpPr>
          <p:spPr bwMode="auto">
            <a:xfrm>
              <a:off x="2608"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7" name="Line 21"/>
            <p:cNvSpPr>
              <a:spLocks noChangeShapeType="1"/>
            </p:cNvSpPr>
            <p:nvPr/>
          </p:nvSpPr>
          <p:spPr bwMode="auto">
            <a:xfrm>
              <a:off x="2694"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8" name="Line 22"/>
            <p:cNvSpPr>
              <a:spLocks noChangeShapeType="1"/>
            </p:cNvSpPr>
            <p:nvPr/>
          </p:nvSpPr>
          <p:spPr bwMode="auto">
            <a:xfrm>
              <a:off x="2781"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9" name="Line 23"/>
            <p:cNvSpPr>
              <a:spLocks noChangeShapeType="1"/>
            </p:cNvSpPr>
            <p:nvPr/>
          </p:nvSpPr>
          <p:spPr bwMode="auto">
            <a:xfrm>
              <a:off x="2867"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Line 24"/>
            <p:cNvSpPr>
              <a:spLocks noChangeShapeType="1"/>
            </p:cNvSpPr>
            <p:nvPr/>
          </p:nvSpPr>
          <p:spPr bwMode="auto">
            <a:xfrm>
              <a:off x="2953"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1" name="Line 25"/>
            <p:cNvSpPr>
              <a:spLocks noChangeShapeType="1"/>
            </p:cNvSpPr>
            <p:nvPr/>
          </p:nvSpPr>
          <p:spPr bwMode="auto">
            <a:xfrm>
              <a:off x="3126"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2" name="Line 26"/>
            <p:cNvSpPr>
              <a:spLocks noChangeShapeType="1"/>
            </p:cNvSpPr>
            <p:nvPr/>
          </p:nvSpPr>
          <p:spPr bwMode="auto">
            <a:xfrm>
              <a:off x="3039"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3" name="Line 27"/>
            <p:cNvSpPr>
              <a:spLocks noChangeShapeType="1"/>
            </p:cNvSpPr>
            <p:nvPr/>
          </p:nvSpPr>
          <p:spPr bwMode="auto">
            <a:xfrm>
              <a:off x="3212"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4" name="Line 28"/>
            <p:cNvSpPr>
              <a:spLocks noChangeShapeType="1"/>
            </p:cNvSpPr>
            <p:nvPr/>
          </p:nvSpPr>
          <p:spPr bwMode="auto">
            <a:xfrm>
              <a:off x="3298"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5" name="Line 29"/>
            <p:cNvSpPr>
              <a:spLocks noChangeShapeType="1"/>
            </p:cNvSpPr>
            <p:nvPr/>
          </p:nvSpPr>
          <p:spPr bwMode="auto">
            <a:xfrm>
              <a:off x="3384"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6" name="Line 30"/>
            <p:cNvSpPr>
              <a:spLocks noChangeShapeType="1"/>
            </p:cNvSpPr>
            <p:nvPr/>
          </p:nvSpPr>
          <p:spPr bwMode="auto">
            <a:xfrm>
              <a:off x="3471"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7" name="Line 31"/>
            <p:cNvSpPr>
              <a:spLocks noChangeShapeType="1"/>
            </p:cNvSpPr>
            <p:nvPr/>
          </p:nvSpPr>
          <p:spPr bwMode="auto">
            <a:xfrm>
              <a:off x="3557"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8" name="Line 32"/>
            <p:cNvSpPr>
              <a:spLocks noChangeShapeType="1"/>
            </p:cNvSpPr>
            <p:nvPr/>
          </p:nvSpPr>
          <p:spPr bwMode="auto">
            <a:xfrm>
              <a:off x="3643"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9" name="Line 33"/>
            <p:cNvSpPr>
              <a:spLocks noChangeShapeType="1"/>
            </p:cNvSpPr>
            <p:nvPr/>
          </p:nvSpPr>
          <p:spPr bwMode="auto">
            <a:xfrm>
              <a:off x="3730" y="2379"/>
              <a:ext cx="0" cy="2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59" name="Group 34"/>
          <p:cNvGrpSpPr>
            <a:grpSpLocks/>
          </p:cNvGrpSpPr>
          <p:nvPr/>
        </p:nvGrpSpPr>
        <p:grpSpPr bwMode="auto">
          <a:xfrm>
            <a:off x="228603" y="1524003"/>
            <a:ext cx="8504239" cy="715963"/>
            <a:chOff x="192" y="1296"/>
            <a:chExt cx="5357" cy="451"/>
          </a:xfrm>
        </p:grpSpPr>
        <p:sp>
          <p:nvSpPr>
            <p:cNvPr id="745507" name="Line 35"/>
            <p:cNvSpPr>
              <a:spLocks noChangeShapeType="1"/>
            </p:cNvSpPr>
            <p:nvPr/>
          </p:nvSpPr>
          <p:spPr bwMode="auto">
            <a:xfrm>
              <a:off x="452" y="1652"/>
              <a:ext cx="5097" cy="0"/>
            </a:xfrm>
            <a:prstGeom prst="line">
              <a:avLst/>
            </a:prstGeom>
            <a:noFill/>
            <a:ln w="127000">
              <a:solidFill>
                <a:srgbClr val="009688"/>
              </a:solidFill>
              <a:round/>
              <a:headEnd/>
              <a:tailEnd/>
            </a:ln>
            <a:effectLst>
              <a:outerShdw dist="45791" dir="7421404" algn="ctr" rotWithShape="0">
                <a:srgbClr val="FFFFFF"/>
              </a:outerShdw>
            </a:effectLst>
          </p:spPr>
          <p:txBody>
            <a:bodyPr wrap="none" anchor="ctr"/>
            <a:lstStyle/>
            <a:p>
              <a:pPr>
                <a:defRPr/>
              </a:pPr>
              <a:endParaRPr lang="en-US">
                <a:latin typeface="Arial" charset="0"/>
                <a:cs typeface="+mn-cs"/>
              </a:endParaRPr>
            </a:p>
          </p:txBody>
        </p:sp>
        <p:sp>
          <p:nvSpPr>
            <p:cNvPr id="53262" name="Line 36"/>
            <p:cNvSpPr>
              <a:spLocks noChangeShapeType="1"/>
            </p:cNvSpPr>
            <p:nvPr/>
          </p:nvSpPr>
          <p:spPr bwMode="auto">
            <a:xfrm>
              <a:off x="720" y="1488"/>
              <a:ext cx="0" cy="2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3" name="Line 37"/>
            <p:cNvSpPr>
              <a:spLocks noChangeShapeType="1"/>
            </p:cNvSpPr>
            <p:nvPr/>
          </p:nvSpPr>
          <p:spPr bwMode="auto">
            <a:xfrm>
              <a:off x="2352"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4" name="Line 38"/>
            <p:cNvSpPr>
              <a:spLocks noChangeShapeType="1"/>
            </p:cNvSpPr>
            <p:nvPr/>
          </p:nvSpPr>
          <p:spPr bwMode="auto">
            <a:xfrm>
              <a:off x="2736"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5" name="Line 39"/>
            <p:cNvSpPr>
              <a:spLocks noChangeShapeType="1"/>
            </p:cNvSpPr>
            <p:nvPr/>
          </p:nvSpPr>
          <p:spPr bwMode="auto">
            <a:xfrm>
              <a:off x="1920"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40"/>
            <p:cNvSpPr>
              <a:spLocks noChangeShapeType="1"/>
            </p:cNvSpPr>
            <p:nvPr/>
          </p:nvSpPr>
          <p:spPr bwMode="auto">
            <a:xfrm>
              <a:off x="1104" y="1488"/>
              <a:ext cx="0" cy="2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7" name="Line 41"/>
            <p:cNvSpPr>
              <a:spLocks noChangeShapeType="1"/>
            </p:cNvSpPr>
            <p:nvPr/>
          </p:nvSpPr>
          <p:spPr bwMode="auto">
            <a:xfrm>
              <a:off x="1536"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8" name="Line 42"/>
            <p:cNvSpPr>
              <a:spLocks noChangeShapeType="1"/>
            </p:cNvSpPr>
            <p:nvPr/>
          </p:nvSpPr>
          <p:spPr bwMode="auto">
            <a:xfrm>
              <a:off x="3120"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9" name="Line 43"/>
            <p:cNvSpPr>
              <a:spLocks noChangeShapeType="1"/>
            </p:cNvSpPr>
            <p:nvPr/>
          </p:nvSpPr>
          <p:spPr bwMode="auto">
            <a:xfrm>
              <a:off x="3936"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0" name="Rectangle 44"/>
            <p:cNvSpPr>
              <a:spLocks noChangeArrowheads="1"/>
            </p:cNvSpPr>
            <p:nvPr/>
          </p:nvSpPr>
          <p:spPr bwMode="auto">
            <a:xfrm>
              <a:off x="192" y="1296"/>
              <a:ext cx="50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048" tIns="26984" rIns="19048" bIns="26984"/>
            <a:lstStyle/>
            <a:p>
              <a:pPr defTabSz="904875" eaLnBrk="0" hangingPunct="0">
                <a:lnSpc>
                  <a:spcPts val="2400"/>
                </a:lnSpc>
                <a:tabLst>
                  <a:tab pos="0" algn="l"/>
                </a:tabLst>
              </a:pPr>
              <a:r>
                <a:rPr lang="en-US" sz="2000" b="1" dirty="0">
                  <a:solidFill>
                    <a:srgbClr val="000000"/>
                  </a:solidFill>
                  <a:latin typeface="Helvetica" pitchFamily="34" charset="0"/>
                </a:rPr>
                <a:t>180   185   190   195   200   205   210   215   220   225   230   235   240	250</a:t>
              </a:r>
            </a:p>
          </p:txBody>
        </p:sp>
        <p:sp>
          <p:nvSpPr>
            <p:cNvPr id="53271" name="Line 45"/>
            <p:cNvSpPr>
              <a:spLocks noChangeShapeType="1"/>
            </p:cNvSpPr>
            <p:nvPr/>
          </p:nvSpPr>
          <p:spPr bwMode="auto">
            <a:xfrm>
              <a:off x="4320"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2" name="Line 46"/>
            <p:cNvSpPr>
              <a:spLocks noChangeShapeType="1"/>
            </p:cNvSpPr>
            <p:nvPr/>
          </p:nvSpPr>
          <p:spPr bwMode="auto">
            <a:xfrm>
              <a:off x="3552"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3" name="Line 47"/>
            <p:cNvSpPr>
              <a:spLocks noChangeShapeType="1"/>
            </p:cNvSpPr>
            <p:nvPr/>
          </p:nvSpPr>
          <p:spPr bwMode="auto">
            <a:xfrm>
              <a:off x="4704"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4" name="Line 48"/>
            <p:cNvSpPr>
              <a:spLocks noChangeShapeType="1"/>
            </p:cNvSpPr>
            <p:nvPr/>
          </p:nvSpPr>
          <p:spPr bwMode="auto">
            <a:xfrm>
              <a:off x="5088" y="1488"/>
              <a:ext cx="0" cy="25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0F10CCFA-9720-4B79-87AD-568ED3307F7B}" type="slidenum">
              <a:rPr lang="en-US" smtClean="0"/>
              <a:t>36</a:t>
            </a:fld>
            <a:endParaRPr lang="en-US"/>
          </a:p>
        </p:txBody>
      </p:sp>
    </p:spTree>
    <p:custDataLst>
      <p:tags r:id="rId1"/>
    </p:custDataLst>
    <p:extLst>
      <p:ext uri="{BB962C8B-B14F-4D97-AF65-F5344CB8AC3E}">
        <p14:creationId xmlns:p14="http://schemas.microsoft.com/office/powerpoint/2010/main" val="70849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1052" cy="1143000"/>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n-US" dirty="0" smtClean="0">
                <a:solidFill>
                  <a:schemeClr val="accent2">
                    <a:lumMod val="75000"/>
                  </a:schemeClr>
                </a:solidFill>
              </a:rPr>
              <a:t>Reading Locators/Appraisals</a:t>
            </a:r>
            <a:endParaRPr lang="en-US" dirty="0">
              <a:solidFill>
                <a:schemeClr val="accent2">
                  <a:lumMod val="75000"/>
                </a:schemeClr>
              </a:solidFill>
            </a:endParaRPr>
          </a:p>
        </p:txBody>
      </p:sp>
      <p:sp>
        <p:nvSpPr>
          <p:cNvPr id="3" name="Content Placeholder 2"/>
          <p:cNvSpPr>
            <a:spLocks noGrp="1"/>
          </p:cNvSpPr>
          <p:nvPr>
            <p:ph idx="1"/>
          </p:nvPr>
        </p:nvSpPr>
        <p:spPr>
          <a:xfrm>
            <a:off x="457200" y="1447803"/>
            <a:ext cx="8229600" cy="4678363"/>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2400" dirty="0" smtClean="0"/>
              <a:t>Locators/Appraisals cover </a:t>
            </a:r>
            <a:r>
              <a:rPr lang="en-US" sz="2400" dirty="0"/>
              <a:t>a wide range of </a:t>
            </a:r>
            <a:r>
              <a:rPr lang="en-US" sz="2400" dirty="0" smtClean="0"/>
              <a:t>difficulty for </a:t>
            </a:r>
            <a:r>
              <a:rPr lang="en-US" sz="2400" b="1" dirty="0" smtClean="0">
                <a:solidFill>
                  <a:srgbClr val="00B050"/>
                </a:solidFill>
              </a:rPr>
              <a:t>ESL/ELL</a:t>
            </a:r>
            <a:r>
              <a:rPr lang="en-US" sz="2400" dirty="0" smtClean="0">
                <a:solidFill>
                  <a:srgbClr val="00B050"/>
                </a:solidFill>
              </a:rPr>
              <a:t> </a:t>
            </a:r>
            <a:r>
              <a:rPr lang="en-US" sz="2400" dirty="0" smtClean="0"/>
              <a:t>and </a:t>
            </a:r>
            <a:r>
              <a:rPr lang="en-US" sz="2400" b="1" dirty="0" smtClean="0">
                <a:solidFill>
                  <a:schemeClr val="accent2">
                    <a:lumMod val="75000"/>
                  </a:schemeClr>
                </a:solidFill>
              </a:rPr>
              <a:t>ABE/ASE</a:t>
            </a:r>
            <a:r>
              <a:rPr lang="en-US" sz="2400" dirty="0" smtClean="0"/>
              <a:t> students.</a:t>
            </a:r>
            <a:endParaRPr lang="en-US" sz="2400" dirty="0"/>
          </a:p>
          <a:p>
            <a:pPr marL="0" indent="0">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12" y="4853284"/>
            <a:ext cx="8126413"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7985989">
            <a:off x="130757" y="3667350"/>
            <a:ext cx="1972907" cy="523220"/>
          </a:xfrm>
          <a:prstGeom prst="rect">
            <a:avLst/>
          </a:prstGeom>
          <a:noFill/>
        </p:spPr>
        <p:txBody>
          <a:bodyPr wrap="square" rtlCol="0">
            <a:spAutoFit/>
          </a:bodyPr>
          <a:lstStyle/>
          <a:p>
            <a:r>
              <a:rPr lang="en-US" sz="1400" b="1" dirty="0" smtClean="0">
                <a:solidFill>
                  <a:srgbClr val="00B050"/>
                </a:solidFill>
              </a:rPr>
              <a:t>Low Beginning ESL/ELL</a:t>
            </a:r>
          </a:p>
          <a:p>
            <a:r>
              <a:rPr lang="en-US" sz="1400" b="1" dirty="0" smtClean="0">
                <a:solidFill>
                  <a:schemeClr val="accent2">
                    <a:lumMod val="75000"/>
                  </a:schemeClr>
                </a:solidFill>
              </a:rPr>
              <a:t>Beginning Literacy ABE</a:t>
            </a:r>
            <a:endParaRPr lang="en-US" sz="1400" b="1" dirty="0">
              <a:solidFill>
                <a:schemeClr val="accent2">
                  <a:lumMod val="75000"/>
                </a:schemeClr>
              </a:solidFill>
            </a:endParaRPr>
          </a:p>
        </p:txBody>
      </p:sp>
      <p:sp>
        <p:nvSpPr>
          <p:cNvPr id="7" name="TextBox 6"/>
          <p:cNvSpPr txBox="1"/>
          <p:nvPr/>
        </p:nvSpPr>
        <p:spPr>
          <a:xfrm rot="17985989">
            <a:off x="6574446" y="3863336"/>
            <a:ext cx="1709902" cy="307777"/>
          </a:xfrm>
          <a:prstGeom prst="rect">
            <a:avLst/>
          </a:prstGeom>
          <a:noFill/>
        </p:spPr>
        <p:txBody>
          <a:bodyPr wrap="square" rtlCol="0">
            <a:spAutoFit/>
          </a:bodyPr>
          <a:lstStyle/>
          <a:p>
            <a:r>
              <a:rPr lang="en-US" sz="1400" b="1" dirty="0" smtClean="0">
                <a:solidFill>
                  <a:schemeClr val="accent2">
                    <a:lumMod val="75000"/>
                  </a:schemeClr>
                </a:solidFill>
              </a:rPr>
              <a:t>Adult Secondary</a:t>
            </a:r>
            <a:endParaRPr lang="en-US" sz="1400" b="1" dirty="0">
              <a:solidFill>
                <a:schemeClr val="accent2">
                  <a:lumMod val="75000"/>
                </a:schemeClr>
              </a:solidFill>
            </a:endParaRPr>
          </a:p>
        </p:txBody>
      </p:sp>
      <p:sp>
        <p:nvSpPr>
          <p:cNvPr id="8" name="TextBox 7"/>
          <p:cNvSpPr txBox="1"/>
          <p:nvPr/>
        </p:nvSpPr>
        <p:spPr>
          <a:xfrm rot="17985989">
            <a:off x="1324752" y="3645147"/>
            <a:ext cx="1975385" cy="523220"/>
          </a:xfrm>
          <a:prstGeom prst="rect">
            <a:avLst/>
          </a:prstGeom>
          <a:noFill/>
        </p:spPr>
        <p:txBody>
          <a:bodyPr wrap="square" rtlCol="0">
            <a:spAutoFit/>
          </a:bodyPr>
          <a:lstStyle/>
          <a:p>
            <a:r>
              <a:rPr lang="en-US" sz="1400" b="1" dirty="0" smtClean="0">
                <a:solidFill>
                  <a:srgbClr val="00B050"/>
                </a:solidFill>
              </a:rPr>
              <a:t>High Beginning ESL/ELL</a:t>
            </a:r>
          </a:p>
          <a:p>
            <a:r>
              <a:rPr lang="en-US" sz="1400" b="1" dirty="0" smtClean="0">
                <a:solidFill>
                  <a:schemeClr val="accent2">
                    <a:lumMod val="75000"/>
                  </a:schemeClr>
                </a:solidFill>
              </a:rPr>
              <a:t>Beginning Basic ABE</a:t>
            </a:r>
            <a:endParaRPr lang="en-US" sz="1400" b="1" dirty="0">
              <a:solidFill>
                <a:schemeClr val="accent2">
                  <a:lumMod val="75000"/>
                </a:schemeClr>
              </a:solidFill>
            </a:endParaRPr>
          </a:p>
        </p:txBody>
      </p:sp>
      <p:sp>
        <p:nvSpPr>
          <p:cNvPr id="9" name="TextBox 8"/>
          <p:cNvSpPr txBox="1"/>
          <p:nvPr/>
        </p:nvSpPr>
        <p:spPr>
          <a:xfrm rot="17985989">
            <a:off x="5383862" y="3663169"/>
            <a:ext cx="1914598" cy="523220"/>
          </a:xfrm>
          <a:prstGeom prst="rect">
            <a:avLst/>
          </a:prstGeom>
          <a:noFill/>
        </p:spPr>
        <p:txBody>
          <a:bodyPr wrap="square" rtlCol="0">
            <a:spAutoFit/>
          </a:bodyPr>
          <a:lstStyle/>
          <a:p>
            <a:r>
              <a:rPr lang="en-US" sz="1400" b="1" dirty="0" smtClean="0">
                <a:solidFill>
                  <a:srgbClr val="00B050"/>
                </a:solidFill>
              </a:rPr>
              <a:t>Advanced ESL/ELL</a:t>
            </a:r>
          </a:p>
          <a:p>
            <a:r>
              <a:rPr lang="en-US" sz="1400" b="1" dirty="0" smtClean="0">
                <a:solidFill>
                  <a:schemeClr val="accent2">
                    <a:lumMod val="75000"/>
                  </a:schemeClr>
                </a:solidFill>
              </a:rPr>
              <a:t>Advanced Basic ABE</a:t>
            </a:r>
            <a:endParaRPr lang="en-US" sz="1400" b="1" dirty="0">
              <a:solidFill>
                <a:schemeClr val="accent2">
                  <a:lumMod val="75000"/>
                </a:schemeClr>
              </a:solidFill>
            </a:endParaRPr>
          </a:p>
        </p:txBody>
      </p:sp>
      <p:sp>
        <p:nvSpPr>
          <p:cNvPr id="10" name="TextBox 9"/>
          <p:cNvSpPr txBox="1"/>
          <p:nvPr/>
        </p:nvSpPr>
        <p:spPr>
          <a:xfrm rot="17985989">
            <a:off x="3910975" y="3553143"/>
            <a:ext cx="2168095" cy="523220"/>
          </a:xfrm>
          <a:prstGeom prst="rect">
            <a:avLst/>
          </a:prstGeom>
          <a:noFill/>
        </p:spPr>
        <p:txBody>
          <a:bodyPr wrap="square" rtlCol="0">
            <a:spAutoFit/>
          </a:bodyPr>
          <a:lstStyle/>
          <a:p>
            <a:r>
              <a:rPr lang="en-US" sz="1400" b="1" dirty="0" smtClean="0">
                <a:solidFill>
                  <a:srgbClr val="00B050"/>
                </a:solidFill>
              </a:rPr>
              <a:t>High Intermediate ESL/ELL</a:t>
            </a:r>
          </a:p>
          <a:p>
            <a:r>
              <a:rPr lang="en-US" sz="1400" b="1" dirty="0" smtClean="0">
                <a:solidFill>
                  <a:schemeClr val="accent2">
                    <a:lumMod val="75000"/>
                  </a:schemeClr>
                </a:solidFill>
              </a:rPr>
              <a:t>Intermediate Basic ABE</a:t>
            </a:r>
            <a:endParaRPr lang="en-US" sz="1400" b="1" dirty="0">
              <a:solidFill>
                <a:schemeClr val="accent2">
                  <a:lumMod val="75000"/>
                </a:schemeClr>
              </a:solidFill>
            </a:endParaRPr>
          </a:p>
        </p:txBody>
      </p:sp>
      <p:sp>
        <p:nvSpPr>
          <p:cNvPr id="11" name="TextBox 10"/>
          <p:cNvSpPr txBox="1"/>
          <p:nvPr/>
        </p:nvSpPr>
        <p:spPr>
          <a:xfrm rot="17985989">
            <a:off x="2599464" y="3547393"/>
            <a:ext cx="2106778" cy="523220"/>
          </a:xfrm>
          <a:prstGeom prst="rect">
            <a:avLst/>
          </a:prstGeom>
          <a:noFill/>
        </p:spPr>
        <p:txBody>
          <a:bodyPr wrap="square" rtlCol="0">
            <a:spAutoFit/>
          </a:bodyPr>
          <a:lstStyle/>
          <a:p>
            <a:r>
              <a:rPr lang="en-US" sz="1400" b="1" dirty="0" smtClean="0">
                <a:solidFill>
                  <a:srgbClr val="00B050"/>
                </a:solidFill>
              </a:rPr>
              <a:t>Low Intermediate ESL/ELL</a:t>
            </a:r>
          </a:p>
          <a:p>
            <a:r>
              <a:rPr lang="en-US" sz="1400" b="1" dirty="0" smtClean="0">
                <a:solidFill>
                  <a:schemeClr val="accent2">
                    <a:lumMod val="75000"/>
                  </a:schemeClr>
                </a:solidFill>
              </a:rPr>
              <a:t>Intermediate Basic ABE</a:t>
            </a:r>
            <a:endParaRPr lang="en-US" sz="1400" b="1" dirty="0">
              <a:solidFill>
                <a:schemeClr val="accent2">
                  <a:lumMod val="75000"/>
                </a:schemeClr>
              </a:solidFill>
            </a:endParaRPr>
          </a:p>
        </p:txBody>
      </p:sp>
      <p:sp>
        <p:nvSpPr>
          <p:cNvPr id="5" name="TextBox 4"/>
          <p:cNvSpPr txBox="1"/>
          <p:nvPr/>
        </p:nvSpPr>
        <p:spPr>
          <a:xfrm>
            <a:off x="381000" y="5261272"/>
            <a:ext cx="3429000" cy="369332"/>
          </a:xfrm>
          <a:prstGeom prst="rect">
            <a:avLst/>
          </a:prstGeom>
          <a:noFill/>
        </p:spPr>
        <p:txBody>
          <a:bodyPr wrap="square" rtlCol="0">
            <a:spAutoFit/>
          </a:bodyPr>
          <a:lstStyle/>
          <a:p>
            <a:r>
              <a:rPr lang="en-US" b="1" i="1" dirty="0" smtClean="0"/>
              <a:t>Locator/Appraisal Test Items</a:t>
            </a:r>
            <a:endParaRPr lang="en-US" b="1" i="1" dirty="0"/>
          </a:p>
        </p:txBody>
      </p:sp>
      <p:sp>
        <p:nvSpPr>
          <p:cNvPr id="6" name="Right Arrow 5"/>
          <p:cNvSpPr/>
          <p:nvPr/>
        </p:nvSpPr>
        <p:spPr>
          <a:xfrm>
            <a:off x="3603820" y="5399123"/>
            <a:ext cx="412360"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7985989">
            <a:off x="7329595" y="3542776"/>
            <a:ext cx="2144204" cy="523220"/>
          </a:xfrm>
          <a:prstGeom prst="rect">
            <a:avLst/>
          </a:prstGeom>
          <a:noFill/>
        </p:spPr>
        <p:txBody>
          <a:bodyPr wrap="square" rtlCol="0">
            <a:spAutoFit/>
          </a:bodyPr>
          <a:lstStyle/>
          <a:p>
            <a:r>
              <a:rPr lang="en-US" sz="1400" b="1" dirty="0" smtClean="0">
                <a:solidFill>
                  <a:schemeClr val="accent2">
                    <a:lumMod val="75000"/>
                  </a:schemeClr>
                </a:solidFill>
              </a:rPr>
              <a:t>Advanced Adult Secondary</a:t>
            </a:r>
            <a:endParaRPr lang="en-US" sz="1400" b="1" dirty="0">
              <a:solidFill>
                <a:schemeClr val="accent2">
                  <a:lumMod val="75000"/>
                </a:schemeClr>
              </a:solidFill>
            </a:endParaRPr>
          </a:p>
        </p:txBody>
      </p:sp>
      <p:sp>
        <p:nvSpPr>
          <p:cNvPr id="14" name="Slide Number Placeholder 13"/>
          <p:cNvSpPr>
            <a:spLocks noGrp="1"/>
          </p:cNvSpPr>
          <p:nvPr>
            <p:ph type="sldNum" sz="quarter" idx="12"/>
          </p:nvPr>
        </p:nvSpPr>
        <p:spPr/>
        <p:txBody>
          <a:bodyPr/>
          <a:lstStyle/>
          <a:p>
            <a:fld id="{0F10CCFA-9720-4B79-87AD-568ED3307F7B}" type="slidenum">
              <a:rPr lang="en-US" smtClean="0"/>
              <a:t>37</a:t>
            </a:fld>
            <a:endParaRPr lang="en-US"/>
          </a:p>
        </p:txBody>
      </p:sp>
    </p:spTree>
    <p:extLst>
      <p:ext uri="{BB962C8B-B14F-4D97-AF65-F5344CB8AC3E}">
        <p14:creationId xmlns:p14="http://schemas.microsoft.com/office/powerpoint/2010/main" val="58960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457200" y="1676400"/>
            <a:ext cx="8229600" cy="4648200"/>
          </a:xfrm>
          <a:prstGeom prst="rect">
            <a:avLst/>
          </a:prstGeom>
          <a:solidFill>
            <a:schemeClr val="accent2">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Allow adequate space between students.</a:t>
            </a:r>
          </a:p>
          <a:p>
            <a:r>
              <a:rPr lang="en-US" sz="2400" dirty="0" smtClean="0"/>
              <a:t>Ask students to turn off and put away their cell phones. </a:t>
            </a:r>
          </a:p>
          <a:p>
            <a:r>
              <a:rPr lang="en-US" sz="2400" dirty="0" smtClean="0"/>
              <a:t>All personal items must be off the tables.</a:t>
            </a:r>
          </a:p>
          <a:p>
            <a:r>
              <a:rPr lang="en-US" sz="2400" dirty="0" smtClean="0"/>
              <a:t>Tell students not to talk or get help from other students during the test.</a:t>
            </a:r>
            <a:endParaRPr lang="en-US" sz="2400" dirty="0" smtClean="0">
              <a:solidFill>
                <a:srgbClr val="CC0000"/>
              </a:solidFill>
            </a:endParaRPr>
          </a:p>
          <a:p>
            <a:r>
              <a:rPr lang="en-US" sz="2400" dirty="0" smtClean="0"/>
              <a:t>Scratch paper is allowed for math tests, but not for listening tests. All scratch paper must be collected and shredded after the test.</a:t>
            </a:r>
          </a:p>
          <a:p>
            <a:r>
              <a:rPr lang="en-US" sz="2400" dirty="0" smtClean="0"/>
              <a:t>No cell phones, dictionaries, translators, or any other items allowed.</a:t>
            </a:r>
          </a:p>
          <a:p>
            <a:pPr marL="0" indent="0">
              <a:lnSpc>
                <a:spcPct val="120000"/>
              </a:lnSpc>
              <a:buNone/>
            </a:pPr>
            <a:r>
              <a:rPr lang="en-US" sz="2400" dirty="0" smtClean="0"/>
              <a:t> </a:t>
            </a:r>
          </a:p>
        </p:txBody>
      </p:sp>
      <p:sp>
        <p:nvSpPr>
          <p:cNvPr id="3" name="Title 2"/>
          <p:cNvSpPr>
            <a:spLocks noGrp="1"/>
          </p:cNvSpPr>
          <p:nvPr>
            <p:ph type="title"/>
          </p:nvPr>
        </p:nvSpPr>
        <p:spPr>
          <a:xfrm>
            <a:off x="0" y="0"/>
            <a:ext cx="9144000" cy="1143000"/>
          </a:xfrm>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4800" dirty="0" smtClean="0">
                <a:solidFill>
                  <a:schemeClr val="accent2">
                    <a:lumMod val="75000"/>
                  </a:schemeClr>
                </a:solidFill>
                <a:latin typeface="+mn-lt"/>
              </a:rPr>
              <a:t>General Testing Guidelines</a:t>
            </a:r>
            <a:endParaRPr lang="en-US" sz="4800" dirty="0">
              <a:solidFill>
                <a:schemeClr val="accent2">
                  <a:lumMod val="75000"/>
                </a:schemeClr>
              </a:solidFill>
              <a:latin typeface="+mn-lt"/>
            </a:endParaRPr>
          </a:p>
        </p:txBody>
      </p:sp>
      <p:sp>
        <p:nvSpPr>
          <p:cNvPr id="6" name="Slide Number Placeholder 5"/>
          <p:cNvSpPr>
            <a:spLocks noGrp="1"/>
          </p:cNvSpPr>
          <p:nvPr>
            <p:ph type="sldNum" sz="quarter" idx="12"/>
          </p:nvPr>
        </p:nvSpPr>
        <p:spPr/>
        <p:txBody>
          <a:bodyPr/>
          <a:lstStyle/>
          <a:p>
            <a:fld id="{0F10CCFA-9720-4B79-87AD-568ED3307F7B}" type="slidenum">
              <a:rPr lang="en-US" smtClean="0"/>
              <a:t>38</a:t>
            </a:fld>
            <a:endParaRPr lang="en-US"/>
          </a:p>
        </p:txBody>
      </p:sp>
    </p:spTree>
    <p:extLst>
      <p:ext uri="{BB962C8B-B14F-4D97-AF65-F5344CB8AC3E}">
        <p14:creationId xmlns:p14="http://schemas.microsoft.com/office/powerpoint/2010/main" val="2177151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Testing Procedures</a:t>
            </a:r>
            <a:endParaRPr lang="en-US" dirty="0"/>
          </a:p>
        </p:txBody>
      </p:sp>
      <p:sp>
        <p:nvSpPr>
          <p:cNvPr id="4" name="Text Placeholder 3"/>
          <p:cNvSpPr>
            <a:spLocks noGrp="1"/>
          </p:cNvSpPr>
          <p:nvPr>
            <p:ph type="body" idx="1"/>
          </p:nvPr>
        </p:nvSpPr>
        <p:spPr/>
        <p:txBody>
          <a:bodyPr/>
          <a:lstStyle/>
          <a:p>
            <a:r>
              <a:rPr lang="en-US" dirty="0" smtClean="0"/>
              <a:t>Computer-delivered tests</a:t>
            </a:r>
            <a:endParaRPr lang="en-US" dirty="0"/>
          </a:p>
        </p:txBody>
      </p:sp>
      <p:sp>
        <p:nvSpPr>
          <p:cNvPr id="5" name="Content Placeholder 4"/>
          <p:cNvSpPr>
            <a:spLocks noGrp="1"/>
          </p:cNvSpPr>
          <p:nvPr>
            <p:ph sz="half" idx="2"/>
          </p:nvPr>
        </p:nvSpPr>
        <p:spPr>
          <a:xfrm>
            <a:off x="4648200" y="2286000"/>
            <a:ext cx="4040188" cy="3951288"/>
          </a:xfrm>
        </p:spPr>
        <p:style>
          <a:lnRef idx="1">
            <a:schemeClr val="accent6"/>
          </a:lnRef>
          <a:fillRef idx="2">
            <a:schemeClr val="accent6"/>
          </a:fillRef>
          <a:effectRef idx="1">
            <a:schemeClr val="accent6"/>
          </a:effectRef>
          <a:fontRef idx="minor">
            <a:schemeClr val="dk1"/>
          </a:fontRef>
        </p:style>
        <p:txBody>
          <a:bodyPr/>
          <a:lstStyle/>
          <a:p>
            <a:r>
              <a:rPr lang="en-US" sz="2000" dirty="0">
                <a:solidFill>
                  <a:schemeClr val="tx1"/>
                </a:solidFill>
              </a:rPr>
              <a:t>Demonstrate on the whiteboard how to fill in the bubbles properly.  </a:t>
            </a:r>
          </a:p>
          <a:p>
            <a:r>
              <a:rPr lang="en-US" sz="2000" dirty="0">
                <a:solidFill>
                  <a:schemeClr val="tx1"/>
                </a:solidFill>
              </a:rPr>
              <a:t>Have students bubble in any demographics you are collecting.</a:t>
            </a:r>
          </a:p>
          <a:p>
            <a:r>
              <a:rPr lang="en-US" sz="2000" dirty="0">
                <a:solidFill>
                  <a:schemeClr val="tx1"/>
                </a:solidFill>
              </a:rPr>
              <a:t>Have students write the form number in the box marked </a:t>
            </a:r>
            <a:r>
              <a:rPr lang="en-US" sz="2000" b="1" i="1" dirty="0">
                <a:solidFill>
                  <a:schemeClr val="tx1"/>
                </a:solidFill>
              </a:rPr>
              <a:t>Form Number</a:t>
            </a:r>
            <a:r>
              <a:rPr lang="en-US" sz="2000" dirty="0">
                <a:solidFill>
                  <a:schemeClr val="tx1"/>
                </a:solidFill>
              </a:rPr>
              <a:t> and fill in the </a:t>
            </a:r>
            <a:r>
              <a:rPr lang="en-US" sz="2000" b="1" i="1" dirty="0">
                <a:solidFill>
                  <a:schemeClr val="tx1"/>
                </a:solidFill>
              </a:rPr>
              <a:t>Test Date</a:t>
            </a:r>
            <a:r>
              <a:rPr lang="en-US" sz="2000" dirty="0" smtClean="0">
                <a:solidFill>
                  <a:schemeClr val="tx1"/>
                </a:solidFill>
              </a:rPr>
              <a:t>. (This can also be filled in by testing staff in advance.)</a:t>
            </a:r>
            <a:endParaRPr lang="en-US" dirty="0">
              <a:solidFill>
                <a:schemeClr val="tx1"/>
              </a:solidFill>
            </a:endParaRPr>
          </a:p>
        </p:txBody>
      </p:sp>
      <p:sp>
        <p:nvSpPr>
          <p:cNvPr id="6" name="Text Placeholder 5"/>
          <p:cNvSpPr>
            <a:spLocks noGrp="1"/>
          </p:cNvSpPr>
          <p:nvPr>
            <p:ph type="body" sz="quarter" idx="3"/>
          </p:nvPr>
        </p:nvSpPr>
        <p:spPr/>
        <p:txBody>
          <a:bodyPr>
            <a:normAutofit/>
          </a:bodyPr>
          <a:lstStyle/>
          <a:p>
            <a:r>
              <a:rPr lang="en-US" dirty="0" smtClean="0"/>
              <a:t>Paper-based tests</a:t>
            </a:r>
            <a:endParaRPr lang="en-US" dirty="0"/>
          </a:p>
        </p:txBody>
      </p:sp>
      <p:sp>
        <p:nvSpPr>
          <p:cNvPr id="7" name="Content Placeholder 6"/>
          <p:cNvSpPr>
            <a:spLocks noGrp="1"/>
          </p:cNvSpPr>
          <p:nvPr>
            <p:ph sz="quarter" idx="4"/>
          </p:nvPr>
        </p:nvSpPr>
        <p:spPr>
          <a:xfrm>
            <a:off x="381000" y="2286000"/>
            <a:ext cx="4041775" cy="3951288"/>
          </a:xfrm>
        </p:spPr>
        <p:style>
          <a:lnRef idx="1">
            <a:schemeClr val="accent4"/>
          </a:lnRef>
          <a:fillRef idx="2">
            <a:schemeClr val="accent4"/>
          </a:fillRef>
          <a:effectRef idx="1">
            <a:schemeClr val="accent4"/>
          </a:effectRef>
          <a:fontRef idx="minor">
            <a:schemeClr val="dk1"/>
          </a:fontRef>
        </p:style>
        <p:txBody>
          <a:bodyPr/>
          <a:lstStyle/>
          <a:p>
            <a:r>
              <a:rPr lang="en-US" sz="2000" dirty="0">
                <a:solidFill>
                  <a:schemeClr val="tx1"/>
                </a:solidFill>
              </a:rPr>
              <a:t>Demonstrate </a:t>
            </a:r>
            <a:r>
              <a:rPr lang="en-US" sz="2000" dirty="0" smtClean="0">
                <a:solidFill>
                  <a:schemeClr val="tx1"/>
                </a:solidFill>
              </a:rPr>
              <a:t>how to respond to test items</a:t>
            </a:r>
          </a:p>
          <a:p>
            <a:r>
              <a:rPr lang="en-US" sz="2000" dirty="0" smtClean="0"/>
              <a:t>Demonstrate how to input demographics information, if used in your agency</a:t>
            </a:r>
            <a:endParaRPr lang="en-US" sz="2000" dirty="0"/>
          </a:p>
          <a:p>
            <a:pPr marL="0" lvl="0" indent="0">
              <a:buNone/>
            </a:pPr>
            <a:endParaRPr lang="en-US" dirty="0"/>
          </a:p>
          <a:p>
            <a:pPr marL="0" indent="0">
              <a:buNone/>
            </a:pPr>
            <a:r>
              <a:rPr lang="en-US" dirty="0" smtClean="0"/>
              <a:t> </a:t>
            </a:r>
            <a:endParaRPr lang="en-US" dirty="0"/>
          </a:p>
        </p:txBody>
      </p:sp>
      <p:sp>
        <p:nvSpPr>
          <p:cNvPr id="9" name="Slide Number Placeholder 8"/>
          <p:cNvSpPr>
            <a:spLocks noGrp="1"/>
          </p:cNvSpPr>
          <p:nvPr>
            <p:ph type="sldNum" sz="quarter" idx="12"/>
          </p:nvPr>
        </p:nvSpPr>
        <p:spPr/>
        <p:txBody>
          <a:bodyPr/>
          <a:lstStyle/>
          <a:p>
            <a:fld id="{0F10CCFA-9720-4B79-87AD-568ED3307F7B}" type="slidenum">
              <a:rPr lang="en-US" smtClean="0"/>
              <a:t>39</a:t>
            </a:fld>
            <a:endParaRPr lang="en-US"/>
          </a:p>
        </p:txBody>
      </p:sp>
    </p:spTree>
    <p:extLst>
      <p:ext uri="{BB962C8B-B14F-4D97-AF65-F5344CB8AC3E}">
        <p14:creationId xmlns:p14="http://schemas.microsoft.com/office/powerpoint/2010/main" val="3014706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66439"/>
            <a:ext cx="8345488" cy="649408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r>
              <a:rPr lang="en-US" sz="3200" b="1" dirty="0"/>
              <a:t>With someone you don’t work with </a:t>
            </a:r>
            <a:r>
              <a:rPr lang="en-US" sz="3200" b="1" dirty="0" smtClean="0"/>
              <a:t>ask:</a:t>
            </a:r>
          </a:p>
          <a:p>
            <a:pPr marL="457200" indent="-457200">
              <a:buFont typeface="Arial" panose="020B0604020202020204" pitchFamily="34" charset="0"/>
              <a:buChar char="•"/>
            </a:pPr>
            <a:r>
              <a:rPr lang="en-US" sz="2800" dirty="0" smtClean="0"/>
              <a:t>What </a:t>
            </a:r>
            <a:r>
              <a:rPr lang="en-US" sz="2800" dirty="0"/>
              <a:t>is your role </a:t>
            </a:r>
            <a:r>
              <a:rPr lang="en-US" sz="2800" dirty="0" smtClean="0"/>
              <a:t>at your agency?</a:t>
            </a:r>
          </a:p>
          <a:p>
            <a:pPr marL="457200" indent="-457200">
              <a:buFont typeface="Arial" panose="020B0604020202020204" pitchFamily="34" charset="0"/>
              <a:buChar char="•"/>
            </a:pPr>
            <a:r>
              <a:rPr lang="en-US" sz="2800" dirty="0" smtClean="0"/>
              <a:t>What </a:t>
            </a:r>
            <a:r>
              <a:rPr lang="en-US" sz="2800" dirty="0"/>
              <a:t>is the size of your </a:t>
            </a:r>
            <a:r>
              <a:rPr lang="en-US" sz="2800" dirty="0" smtClean="0"/>
              <a:t>agency?</a:t>
            </a:r>
          </a:p>
          <a:p>
            <a:pPr marL="457200" indent="-457200">
              <a:buFont typeface="Arial" panose="020B0604020202020204" pitchFamily="34" charset="0"/>
              <a:buChar char="•"/>
            </a:pPr>
            <a:r>
              <a:rPr lang="en-US" sz="2800" dirty="0" smtClean="0"/>
              <a:t>What </a:t>
            </a:r>
            <a:r>
              <a:rPr lang="en-US" sz="2800" dirty="0"/>
              <a:t>population do you </a:t>
            </a:r>
            <a:r>
              <a:rPr lang="en-US" sz="2800" dirty="0" smtClean="0"/>
              <a:t>serve?</a:t>
            </a:r>
          </a:p>
          <a:p>
            <a:pPr marL="457200" indent="-457200">
              <a:buFont typeface="Arial" panose="020B0604020202020204" pitchFamily="34" charset="0"/>
              <a:buChar char="•"/>
            </a:pPr>
            <a:r>
              <a:rPr lang="en-US" sz="2800" dirty="0" smtClean="0"/>
              <a:t>Do </a:t>
            </a:r>
            <a:r>
              <a:rPr lang="en-US" sz="2800" dirty="0"/>
              <a:t>you use computer- and/or paper-based </a:t>
            </a:r>
            <a:r>
              <a:rPr lang="en-US" sz="2800" dirty="0" smtClean="0"/>
              <a:t>testing?</a:t>
            </a:r>
            <a:endParaRPr lang="en-US" sz="3200" dirty="0" smtClean="0"/>
          </a:p>
          <a:p>
            <a:pPr marL="457200" indent="-457200">
              <a:buFont typeface="Arial" panose="020B0604020202020204" pitchFamily="34" charset="0"/>
              <a:buChar char="•"/>
            </a:pPr>
            <a:r>
              <a:rPr lang="en-US" sz="2800" dirty="0" smtClean="0"/>
              <a:t>Does </a:t>
            </a:r>
            <a:r>
              <a:rPr lang="en-US" sz="2800" dirty="0"/>
              <a:t>testing take place in classrooms and/or test </a:t>
            </a:r>
            <a:r>
              <a:rPr lang="en-US" sz="2800" dirty="0" smtClean="0"/>
              <a:t>centers?</a:t>
            </a:r>
          </a:p>
          <a:p>
            <a:pPr marL="457200" indent="-457200">
              <a:buFont typeface="Arial" panose="020B0604020202020204" pitchFamily="34" charset="0"/>
              <a:buChar char="•"/>
            </a:pPr>
            <a:r>
              <a:rPr lang="en-US" sz="2800" dirty="0" smtClean="0"/>
              <a:t>Does </a:t>
            </a:r>
            <a:r>
              <a:rPr lang="en-US" sz="2800" dirty="0"/>
              <a:t>testing takes place at end of session or “on demand</a:t>
            </a:r>
            <a:r>
              <a:rPr lang="en-US" sz="2800" dirty="0" smtClean="0"/>
              <a:t>”?</a:t>
            </a:r>
          </a:p>
          <a:p>
            <a:pPr algn="ctr"/>
            <a:endParaRPr lang="en-US" sz="3200" dirty="0"/>
          </a:p>
          <a:p>
            <a:pPr algn="ctr"/>
            <a:r>
              <a:rPr lang="en-US" sz="3200" dirty="0" smtClean="0"/>
              <a:t>Think about this during the training:</a:t>
            </a:r>
          </a:p>
          <a:p>
            <a:pPr algn="ctr"/>
            <a:r>
              <a:rPr lang="en-US" sz="3200" dirty="0" smtClean="0"/>
              <a:t>What is your agency’s assessment process?</a:t>
            </a:r>
          </a:p>
          <a:p>
            <a:pPr algn="ctr"/>
            <a:r>
              <a:rPr lang="en-US" sz="3200" dirty="0" smtClean="0"/>
              <a:t>How can it be improved to benefit students, teachers, and administrators?</a:t>
            </a:r>
            <a:r>
              <a:rPr lang="en-US" sz="3200" dirty="0"/>
              <a:t>	</a:t>
            </a:r>
          </a:p>
        </p:txBody>
      </p:sp>
      <p:sp>
        <p:nvSpPr>
          <p:cNvPr id="7" name="Slide Number Placeholder 6"/>
          <p:cNvSpPr>
            <a:spLocks noGrp="1"/>
          </p:cNvSpPr>
          <p:nvPr>
            <p:ph type="sldNum" sz="quarter" idx="12"/>
          </p:nvPr>
        </p:nvSpPr>
        <p:spPr/>
        <p:txBody>
          <a:bodyPr/>
          <a:lstStyle/>
          <a:p>
            <a:fld id="{0F10CCFA-9720-4B79-87AD-568ED3307F7B}" type="slidenum">
              <a:rPr lang="en-US" smtClean="0"/>
              <a:t>4</a:t>
            </a:fld>
            <a:endParaRPr lang="en-US" dirty="0"/>
          </a:p>
        </p:txBody>
      </p:sp>
    </p:spTree>
    <p:extLst>
      <p:ext uri="{BB962C8B-B14F-4D97-AF65-F5344CB8AC3E}">
        <p14:creationId xmlns:p14="http://schemas.microsoft.com/office/powerpoint/2010/main" val="2601135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Autofit/>
          </a:bodyPr>
          <a:lstStyle/>
          <a:p>
            <a:r>
              <a:rPr lang="en-US" sz="3200" dirty="0" smtClean="0">
                <a:solidFill>
                  <a:schemeClr val="accent2">
                    <a:lumMod val="75000"/>
                  </a:schemeClr>
                </a:solidFill>
              </a:rPr>
              <a:t>Testing Procedures for Both Formats </a:t>
            </a:r>
            <a:br>
              <a:rPr lang="en-US" sz="3200" dirty="0" smtClean="0">
                <a:solidFill>
                  <a:schemeClr val="accent2">
                    <a:lumMod val="75000"/>
                  </a:schemeClr>
                </a:solidFill>
              </a:rPr>
            </a:br>
            <a:r>
              <a:rPr lang="en-US" sz="3200" dirty="0" smtClean="0">
                <a:solidFill>
                  <a:schemeClr val="accent2">
                    <a:lumMod val="75000"/>
                  </a:schemeClr>
                </a:solidFill>
              </a:rPr>
              <a:t>(CASAS </a:t>
            </a:r>
            <a:r>
              <a:rPr lang="en-US" sz="3200" dirty="0" err="1" smtClean="0">
                <a:solidFill>
                  <a:schemeClr val="accent2">
                    <a:lumMod val="75000"/>
                  </a:schemeClr>
                </a:solidFill>
              </a:rPr>
              <a:t>eTests</a:t>
            </a:r>
            <a:r>
              <a:rPr lang="en-US" sz="3200" dirty="0" smtClean="0">
                <a:solidFill>
                  <a:schemeClr val="accent2">
                    <a:lumMod val="75000"/>
                  </a:schemeClr>
                </a:solidFill>
              </a:rPr>
              <a:t> and Paper)</a:t>
            </a:r>
            <a:endParaRPr lang="en-US" sz="3200" dirty="0">
              <a:solidFill>
                <a:schemeClr val="accent2">
                  <a:lumMod val="75000"/>
                </a:schemeClr>
              </a:solidFill>
            </a:endParaRPr>
          </a:p>
        </p:txBody>
      </p:sp>
      <p:sp>
        <p:nvSpPr>
          <p:cNvPr id="8" name="Content Placeholder 7"/>
          <p:cNvSpPr>
            <a:spLocks noGrp="1"/>
          </p:cNvSpPr>
          <p:nvPr>
            <p:ph idx="1"/>
          </p:nvPr>
        </p:nvSpPr>
        <p:spPr>
          <a:solidFill>
            <a:srgbClr val="CCECFF"/>
          </a:solidFill>
        </p:spPr>
        <p:style>
          <a:lnRef idx="1">
            <a:schemeClr val="accent1"/>
          </a:lnRef>
          <a:fillRef idx="2">
            <a:schemeClr val="accent1"/>
          </a:fillRef>
          <a:effectRef idx="1">
            <a:schemeClr val="accent1"/>
          </a:effectRef>
          <a:fontRef idx="minor">
            <a:schemeClr val="dk1"/>
          </a:fontRef>
        </p:style>
        <p:txBody>
          <a:bodyPr>
            <a:normAutofit/>
          </a:bodyPr>
          <a:lstStyle/>
          <a:p>
            <a:pPr lvl="0"/>
            <a:r>
              <a:rPr lang="en-US" sz="2000" b="1" dirty="0"/>
              <a:t>Guessing by the examinees should be discouraged</a:t>
            </a:r>
            <a:r>
              <a:rPr lang="en-US" sz="2000" dirty="0"/>
              <a:t>. Explain that if they can’t answer a question they don’t need to mark an answer, and can go on to the following questions</a:t>
            </a:r>
            <a:r>
              <a:rPr lang="en-US" sz="2000" dirty="0" smtClean="0"/>
              <a:t>.</a:t>
            </a:r>
          </a:p>
          <a:p>
            <a:pPr lvl="0"/>
            <a:endParaRPr lang="en-US" sz="2000" dirty="0"/>
          </a:p>
          <a:p>
            <a:pPr lvl="0"/>
            <a:r>
              <a:rPr lang="en-US" sz="2000" b="1" dirty="0"/>
              <a:t>Circulate during testing </a:t>
            </a:r>
            <a:r>
              <a:rPr lang="en-US" sz="2000" dirty="0"/>
              <a:t>to make sure examinees are marking answers at the correct number on the answer </a:t>
            </a:r>
            <a:r>
              <a:rPr lang="en-US" sz="2000" dirty="0" smtClean="0"/>
              <a:t>sheet.</a:t>
            </a:r>
          </a:p>
          <a:p>
            <a:pPr lvl="0"/>
            <a:endParaRPr lang="en-US" sz="2000" dirty="0"/>
          </a:p>
          <a:p>
            <a:pPr lvl="0"/>
            <a:r>
              <a:rPr lang="en-US" sz="2000" b="1" dirty="0"/>
              <a:t>Maintain</a:t>
            </a:r>
            <a:r>
              <a:rPr lang="en-US" sz="2000" dirty="0"/>
              <a:t> </a:t>
            </a:r>
            <a:r>
              <a:rPr lang="en-US" sz="2000" b="1" dirty="0"/>
              <a:t>a positive attitude and atmosphere </a:t>
            </a:r>
            <a:r>
              <a:rPr lang="en-US" sz="2000" dirty="0"/>
              <a:t>about the testing, as your attitude can influence students’ attitudes and performance</a:t>
            </a:r>
            <a:r>
              <a:rPr lang="en-US" sz="2000" dirty="0" smtClean="0"/>
              <a:t>.</a:t>
            </a:r>
          </a:p>
          <a:p>
            <a:pPr lvl="0"/>
            <a:endParaRPr lang="en-US" sz="2000" dirty="0"/>
          </a:p>
          <a:p>
            <a:pPr lvl="0"/>
            <a:r>
              <a:rPr lang="en-US" sz="2000" b="1" dirty="0"/>
              <a:t>For students with disabilities</a:t>
            </a:r>
            <a:r>
              <a:rPr lang="en-US" sz="2000" dirty="0"/>
              <a:t>, please refer to the CASAS guidelines for making the appropriate accommodations</a:t>
            </a:r>
          </a:p>
          <a:p>
            <a:endParaRPr lang="en-US" sz="2000" dirty="0"/>
          </a:p>
        </p:txBody>
      </p:sp>
      <p:sp>
        <p:nvSpPr>
          <p:cNvPr id="4" name="Slide Number Placeholder 3"/>
          <p:cNvSpPr>
            <a:spLocks noGrp="1"/>
          </p:cNvSpPr>
          <p:nvPr>
            <p:ph type="sldNum" sz="quarter" idx="12"/>
          </p:nvPr>
        </p:nvSpPr>
        <p:spPr/>
        <p:txBody>
          <a:bodyPr/>
          <a:lstStyle/>
          <a:p>
            <a:fld id="{0F10CCFA-9720-4B79-87AD-568ED3307F7B}" type="slidenum">
              <a:rPr lang="en-US" smtClean="0"/>
              <a:t>40</a:t>
            </a:fld>
            <a:endParaRPr lang="en-US"/>
          </a:p>
        </p:txBody>
      </p:sp>
    </p:spTree>
    <p:extLst>
      <p:ext uri="{BB962C8B-B14F-4D97-AF65-F5344CB8AC3E}">
        <p14:creationId xmlns:p14="http://schemas.microsoft.com/office/powerpoint/2010/main" val="1953463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chor="ctr">
            <a:normAutofit/>
          </a:bodyPr>
          <a:lstStyle/>
          <a:p>
            <a:r>
              <a:rPr lang="en-US" dirty="0" smtClean="0">
                <a:solidFill>
                  <a:schemeClr val="accent2">
                    <a:lumMod val="75000"/>
                  </a:schemeClr>
                </a:solidFill>
                <a:effectLst/>
              </a:rPr>
              <a:t>Administer the Locator or Appraisal</a:t>
            </a:r>
            <a:endParaRPr lang="en-US" dirty="0">
              <a:solidFill>
                <a:schemeClr val="accent2">
                  <a:lumMod val="75000"/>
                </a:schemeClr>
              </a:solidFill>
              <a:effectLst/>
            </a:endParaRPr>
          </a:p>
        </p:txBody>
      </p:sp>
      <p:sp>
        <p:nvSpPr>
          <p:cNvPr id="4" name="Text Placeholder 3"/>
          <p:cNvSpPr>
            <a:spLocks noGrp="1"/>
          </p:cNvSpPr>
          <p:nvPr>
            <p:ph type="body" idx="1"/>
          </p:nvPr>
        </p:nvSpPr>
        <p:spPr>
          <a:xfrm>
            <a:off x="457200" y="1535113"/>
            <a:ext cx="3657600" cy="639762"/>
          </a:xfrm>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r>
              <a:rPr lang="en-US" dirty="0">
                <a:solidFill>
                  <a:schemeClr val="tx1"/>
                </a:solidFill>
              </a:rPr>
              <a:t>C</a:t>
            </a:r>
            <a:r>
              <a:rPr lang="en-US" dirty="0" smtClean="0">
                <a:solidFill>
                  <a:schemeClr val="tx1"/>
                </a:solidFill>
              </a:rPr>
              <a:t>omputer-delivered</a:t>
            </a:r>
            <a:r>
              <a:rPr lang="en-US" b="0" dirty="0" smtClean="0">
                <a:solidFill>
                  <a:schemeClr val="tx1"/>
                </a:solidFill>
              </a:rPr>
              <a:t> </a:t>
            </a:r>
            <a:r>
              <a:rPr lang="en-US" dirty="0" smtClean="0">
                <a:solidFill>
                  <a:schemeClr val="tx1"/>
                </a:solidFill>
              </a:rPr>
              <a:t>Locators</a:t>
            </a:r>
            <a:r>
              <a:rPr lang="en-US" b="0" dirty="0" smtClean="0">
                <a:solidFill>
                  <a:schemeClr val="tx1"/>
                </a:solidFill>
              </a:rPr>
              <a:t>	</a:t>
            </a:r>
            <a:endParaRPr lang="en-US" b="0" dirty="0">
              <a:solidFill>
                <a:schemeClr val="tx1"/>
              </a:solidFill>
            </a:endParaRPr>
          </a:p>
        </p:txBody>
      </p:sp>
      <p:sp>
        <p:nvSpPr>
          <p:cNvPr id="3" name="Content Placeholder 2"/>
          <p:cNvSpPr>
            <a:spLocks noGrp="1"/>
          </p:cNvSpPr>
          <p:nvPr>
            <p:ph sz="half" idx="2"/>
          </p:nvPr>
        </p:nvSpPr>
        <p:spPr>
          <a:xfrm>
            <a:off x="457200" y="5146675"/>
            <a:ext cx="8534400" cy="1219200"/>
          </a:xfrm>
        </p:spPr>
        <p:style>
          <a:lnRef idx="1">
            <a:schemeClr val="accent2"/>
          </a:lnRef>
          <a:fillRef idx="2">
            <a:schemeClr val="accent2"/>
          </a:fillRef>
          <a:effectRef idx="1">
            <a:schemeClr val="accent2"/>
          </a:effectRef>
          <a:fontRef idx="minor">
            <a:schemeClr val="dk1"/>
          </a:fontRef>
        </p:style>
        <p:txBody>
          <a:bodyPr>
            <a:noAutofit/>
          </a:bodyPr>
          <a:lstStyle/>
          <a:p>
            <a:pPr lvl="0"/>
            <a:r>
              <a:rPr lang="en-US" sz="1600" dirty="0" smtClean="0"/>
              <a:t>Advise students </a:t>
            </a:r>
            <a:r>
              <a:rPr lang="en-US" sz="1600" dirty="0"/>
              <a:t>to do their best but not to spend more than a few minutes on any one question</a:t>
            </a:r>
            <a:r>
              <a:rPr lang="en-US" sz="1600" dirty="0" smtClean="0"/>
              <a:t>.</a:t>
            </a:r>
          </a:p>
          <a:p>
            <a:pPr lvl="1"/>
            <a:r>
              <a:rPr lang="en-US" sz="1600" dirty="0" smtClean="0"/>
              <a:t>Don’t guess.</a:t>
            </a:r>
          </a:p>
          <a:p>
            <a:pPr lvl="1"/>
            <a:r>
              <a:rPr lang="en-US" sz="1600" dirty="0" smtClean="0"/>
              <a:t>Stop when you can’t answer any more questions.</a:t>
            </a:r>
          </a:p>
          <a:p>
            <a:pPr marL="182880" lvl="1"/>
            <a:r>
              <a:rPr lang="en-US" sz="1600" dirty="0" smtClean="0"/>
              <a:t>Walk </a:t>
            </a:r>
            <a:r>
              <a:rPr lang="en-US" sz="1600" dirty="0"/>
              <a:t>around the room to check students’ </a:t>
            </a:r>
            <a:r>
              <a:rPr lang="en-US" sz="1600" dirty="0" smtClean="0"/>
              <a:t>work.</a:t>
            </a:r>
            <a:endParaRPr lang="en-US" sz="1600" dirty="0"/>
          </a:p>
          <a:p>
            <a:endParaRPr lang="en-US" sz="1400" dirty="0"/>
          </a:p>
        </p:txBody>
      </p:sp>
      <p:sp>
        <p:nvSpPr>
          <p:cNvPr id="5" name="Text Placeholder 4"/>
          <p:cNvSpPr>
            <a:spLocks noGrp="1"/>
          </p:cNvSpPr>
          <p:nvPr>
            <p:ph type="body" sz="quarter" idx="3"/>
          </p:nvPr>
        </p:nvSpPr>
        <p:spPr/>
        <p:style>
          <a:lnRef idx="1">
            <a:schemeClr val="accent6"/>
          </a:lnRef>
          <a:fillRef idx="3">
            <a:schemeClr val="accent6"/>
          </a:fillRef>
          <a:effectRef idx="2">
            <a:schemeClr val="accent6"/>
          </a:effectRef>
          <a:fontRef idx="minor">
            <a:schemeClr val="lt1"/>
          </a:fontRef>
        </p:style>
        <p:txBody>
          <a:bodyPr anchor="t">
            <a:normAutofit/>
          </a:bodyPr>
          <a:lstStyle/>
          <a:p>
            <a:r>
              <a:rPr lang="en-US" dirty="0" smtClean="0"/>
              <a:t>Paper-based Appraisals</a:t>
            </a:r>
            <a:endParaRPr lang="en-US" b="0" dirty="0"/>
          </a:p>
        </p:txBody>
      </p:sp>
      <p:sp>
        <p:nvSpPr>
          <p:cNvPr id="6" name="Content Placeholder 5"/>
          <p:cNvSpPr>
            <a:spLocks noGrp="1"/>
          </p:cNvSpPr>
          <p:nvPr>
            <p:ph sz="quarter" idx="4"/>
          </p:nvPr>
        </p:nvSpPr>
        <p:spPr>
          <a:xfrm>
            <a:off x="4754880" y="2438399"/>
            <a:ext cx="3931920" cy="2523769"/>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lvl="0"/>
            <a:r>
              <a:rPr lang="en-US" sz="2100" dirty="0">
                <a:solidFill>
                  <a:schemeClr val="tx1"/>
                </a:solidFill>
              </a:rPr>
              <a:t>Have examinees open their test booklets to the test directions and practice items. Read the directions aloud.</a:t>
            </a:r>
          </a:p>
          <a:p>
            <a:pPr lvl="0"/>
            <a:r>
              <a:rPr lang="en-US" sz="2100" dirty="0">
                <a:solidFill>
                  <a:schemeClr val="tx1"/>
                </a:solidFill>
              </a:rPr>
              <a:t>Point out the location of the box on the answer sheet for answering the practice items. </a:t>
            </a:r>
          </a:p>
          <a:p>
            <a:pPr lvl="0"/>
            <a:r>
              <a:rPr lang="en-US" sz="2100" dirty="0">
                <a:solidFill>
                  <a:schemeClr val="tx1"/>
                </a:solidFill>
              </a:rPr>
              <a:t>Take the time to have everyone answer the practice items, then discuss </a:t>
            </a:r>
            <a:r>
              <a:rPr lang="en-US" sz="2100" dirty="0" smtClean="0">
                <a:solidFill>
                  <a:schemeClr val="tx1"/>
                </a:solidFill>
              </a:rPr>
              <a:t>and help as </a:t>
            </a:r>
            <a:r>
              <a:rPr lang="en-US" sz="2100" dirty="0">
                <a:solidFill>
                  <a:schemeClr val="tx1"/>
                </a:solidFill>
              </a:rPr>
              <a:t>needed. </a:t>
            </a:r>
          </a:p>
          <a:p>
            <a:endParaRPr lang="en-US" sz="1600" dirty="0">
              <a:solidFill>
                <a:schemeClr val="tx1"/>
              </a:solidFill>
            </a:endParaRPr>
          </a:p>
        </p:txBody>
      </p:sp>
      <p:sp>
        <p:nvSpPr>
          <p:cNvPr id="7" name="TextBox 6"/>
          <p:cNvSpPr txBox="1"/>
          <p:nvPr/>
        </p:nvSpPr>
        <p:spPr>
          <a:xfrm>
            <a:off x="457200" y="2438400"/>
            <a:ext cx="3657600" cy="252376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Two practice items will be presented on the screen. Students will have two chances to answer.</a:t>
            </a:r>
            <a:br>
              <a:rPr lang="en-US" dirty="0" smtClean="0"/>
            </a:br>
            <a:endParaRPr lang="en-US" dirty="0" smtClean="0"/>
          </a:p>
          <a:p>
            <a:pPr marL="285750" indent="-285750">
              <a:buFont typeface="Arial" panose="020B0604020202020204" pitchFamily="34" charset="0"/>
              <a:buChar char="•"/>
            </a:pPr>
            <a:r>
              <a:rPr lang="en-US" dirty="0" smtClean="0"/>
              <a:t>Provide additional time and help with the practice items for any students that need it</a:t>
            </a:r>
            <a:r>
              <a:rPr lang="en-US" sz="1400" dirty="0" smtClean="0"/>
              <a:t>.</a:t>
            </a:r>
          </a:p>
          <a:p>
            <a:endParaRPr lang="en-US" sz="1400" dirty="0"/>
          </a:p>
        </p:txBody>
      </p:sp>
      <p:sp>
        <p:nvSpPr>
          <p:cNvPr id="10" name="Slide Number Placeholder 9"/>
          <p:cNvSpPr>
            <a:spLocks noGrp="1"/>
          </p:cNvSpPr>
          <p:nvPr>
            <p:ph type="sldNum" sz="quarter" idx="12"/>
          </p:nvPr>
        </p:nvSpPr>
        <p:spPr/>
        <p:txBody>
          <a:bodyPr/>
          <a:lstStyle/>
          <a:p>
            <a:fld id="{0F10CCFA-9720-4B79-87AD-568ED3307F7B}" type="slidenum">
              <a:rPr lang="en-US" smtClean="0"/>
              <a:t>41</a:t>
            </a:fld>
            <a:endParaRPr lang="en-US"/>
          </a:p>
        </p:txBody>
      </p:sp>
    </p:spTree>
    <p:extLst>
      <p:ext uri="{BB962C8B-B14F-4D97-AF65-F5344CB8AC3E}">
        <p14:creationId xmlns:p14="http://schemas.microsoft.com/office/powerpoint/2010/main" val="336912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5334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dirty="0" smtClean="0">
                <a:solidFill>
                  <a:schemeClr val="bg1"/>
                </a:solidFill>
                <a:latin typeface="+mn-lt"/>
              </a:rPr>
              <a:t/>
            </a:r>
            <a:br>
              <a:rPr lang="en-US" dirty="0" smtClean="0">
                <a:solidFill>
                  <a:schemeClr val="bg1"/>
                </a:solidFill>
                <a:latin typeface="+mn-lt"/>
              </a:rPr>
            </a:br>
            <a:r>
              <a:rPr lang="en-US" dirty="0">
                <a:solidFill>
                  <a:schemeClr val="bg1"/>
                </a:solidFill>
                <a:latin typeface="+mn-lt"/>
              </a:rPr>
              <a:t/>
            </a:r>
            <a:br>
              <a:rPr lang="en-US" dirty="0">
                <a:solidFill>
                  <a:schemeClr val="bg1"/>
                </a:solidFill>
                <a:latin typeface="+mn-lt"/>
              </a:rPr>
            </a:br>
            <a:r>
              <a:rPr lang="en-US" dirty="0">
                <a:solidFill>
                  <a:schemeClr val="bg1"/>
                </a:solidFill>
              </a:rPr>
              <a:t>Appraisal Instructions </a:t>
            </a:r>
            <a:r>
              <a:rPr lang="en-US" dirty="0" smtClean="0">
                <a:solidFill>
                  <a:schemeClr val="bg1"/>
                </a:solidFill>
              </a:rPr>
              <a:t>Script</a:t>
            </a:r>
            <a:r>
              <a:rPr lang="en-US" dirty="0" smtClean="0">
                <a:solidFill>
                  <a:schemeClr val="bg1"/>
                </a:solidFill>
                <a:latin typeface="+mn-lt"/>
              </a:rPr>
              <a:t/>
            </a:r>
            <a:br>
              <a:rPr lang="en-US" dirty="0" smtClean="0">
                <a:solidFill>
                  <a:schemeClr val="bg1"/>
                </a:solidFill>
                <a:latin typeface="+mn-lt"/>
              </a:rPr>
            </a:br>
            <a:r>
              <a:rPr lang="en-US" dirty="0">
                <a:solidFill>
                  <a:schemeClr val="bg1"/>
                </a:solidFill>
                <a:latin typeface="+mn-lt"/>
              </a:rPr>
              <a:t/>
            </a:r>
            <a:br>
              <a:rPr lang="en-US" dirty="0">
                <a:solidFill>
                  <a:schemeClr val="bg1"/>
                </a:solidFill>
                <a:latin typeface="+mn-lt"/>
              </a:rPr>
            </a:br>
            <a:endParaRPr lang="en-US" dirty="0">
              <a:solidFill>
                <a:schemeClr val="bg1"/>
              </a:solidFill>
              <a:latin typeface="+mn-lt"/>
            </a:endParaRPr>
          </a:p>
        </p:txBody>
      </p:sp>
      <p:sp>
        <p:nvSpPr>
          <p:cNvPr id="3" name="Content Placeholder 2"/>
          <p:cNvSpPr>
            <a:spLocks noGrp="1"/>
          </p:cNvSpPr>
          <p:nvPr>
            <p:ph idx="1"/>
          </p:nvPr>
        </p:nvSpPr>
        <p:spPr>
          <a:xfrm>
            <a:off x="457200" y="914400"/>
            <a:ext cx="8229600" cy="5807075"/>
          </a:xfrm>
        </p:spPr>
        <p:style>
          <a:lnRef idx="1">
            <a:schemeClr val="accent6"/>
          </a:lnRef>
          <a:fillRef idx="2">
            <a:schemeClr val="accent6"/>
          </a:fillRef>
          <a:effectRef idx="1">
            <a:schemeClr val="accent6"/>
          </a:effectRef>
          <a:fontRef idx="minor">
            <a:schemeClr val="dk1"/>
          </a:fontRef>
        </p:style>
        <p:txBody>
          <a:bodyPr>
            <a:noAutofit/>
          </a:bodyPr>
          <a:lstStyle/>
          <a:p>
            <a:pPr>
              <a:lnSpc>
                <a:spcPct val="120000"/>
              </a:lnSpc>
            </a:pPr>
            <a:r>
              <a:rPr lang="en-US" sz="1600" i="1" dirty="0" smtClean="0">
                <a:solidFill>
                  <a:schemeClr val="tx1"/>
                </a:solidFill>
              </a:rPr>
              <a:t>Open </a:t>
            </a:r>
            <a:r>
              <a:rPr lang="en-US" sz="1600" i="1" dirty="0">
                <a:solidFill>
                  <a:schemeClr val="tx1"/>
                </a:solidFill>
              </a:rPr>
              <a:t>your test booklet to page 1. Find the directions at the top of the page. Look at the directions as I read them. </a:t>
            </a:r>
            <a:r>
              <a:rPr lang="en-US" sz="1600" dirty="0">
                <a:solidFill>
                  <a:schemeClr val="tx1"/>
                </a:solidFill>
              </a:rPr>
              <a:t>[Read directions</a:t>
            </a:r>
            <a:r>
              <a:rPr lang="en-US" sz="1600" dirty="0" smtClean="0">
                <a:solidFill>
                  <a:schemeClr val="tx1"/>
                </a:solidFill>
              </a:rPr>
              <a:t>.]</a:t>
            </a:r>
          </a:p>
          <a:p>
            <a:pPr>
              <a:lnSpc>
                <a:spcPct val="120000"/>
              </a:lnSpc>
            </a:pPr>
            <a:r>
              <a:rPr lang="en-US" sz="1600" i="1" dirty="0" smtClean="0">
                <a:solidFill>
                  <a:schemeClr val="tx1"/>
                </a:solidFill>
              </a:rPr>
              <a:t>Look </a:t>
            </a:r>
            <a:r>
              <a:rPr lang="en-US" sz="1600" i="1" dirty="0">
                <a:solidFill>
                  <a:schemeClr val="tx1"/>
                </a:solidFill>
              </a:rPr>
              <a:t>at the practice questions. Find the box on your answer sheet for answering the practice questions. Go ahead and read practice 1 and 2 and mark your answers</a:t>
            </a:r>
            <a:r>
              <a:rPr lang="en-US" sz="1600" i="1" dirty="0" smtClean="0">
                <a:solidFill>
                  <a:schemeClr val="tx1"/>
                </a:solidFill>
              </a:rPr>
              <a:t>.</a:t>
            </a:r>
          </a:p>
          <a:p>
            <a:pPr>
              <a:lnSpc>
                <a:spcPct val="120000"/>
              </a:lnSpc>
            </a:pPr>
            <a:r>
              <a:rPr lang="en-US" sz="1600" i="1" dirty="0" smtClean="0">
                <a:solidFill>
                  <a:schemeClr val="tx1"/>
                </a:solidFill>
              </a:rPr>
              <a:t>What’s </a:t>
            </a:r>
            <a:r>
              <a:rPr lang="en-US" sz="1600" i="1" dirty="0">
                <a:solidFill>
                  <a:schemeClr val="tx1"/>
                </a:solidFill>
              </a:rPr>
              <a:t>the answer to the first practice question? The answer is _. Did you mark _? [Explain.] The answer to the second practice item is _. </a:t>
            </a:r>
            <a:r>
              <a:rPr lang="en-US" sz="1600" dirty="0">
                <a:solidFill>
                  <a:schemeClr val="tx1"/>
                </a:solidFill>
              </a:rPr>
              <a:t>[</a:t>
            </a:r>
            <a:r>
              <a:rPr lang="en-US" sz="1600" dirty="0" smtClean="0">
                <a:solidFill>
                  <a:schemeClr val="tx1"/>
                </a:solidFill>
              </a:rPr>
              <a:t>Explain and help any students that need assistance.]</a:t>
            </a:r>
          </a:p>
          <a:p>
            <a:pPr>
              <a:lnSpc>
                <a:spcPct val="120000"/>
              </a:lnSpc>
            </a:pPr>
            <a:r>
              <a:rPr lang="en-US" sz="1600" i="1" dirty="0" smtClean="0">
                <a:solidFill>
                  <a:schemeClr val="tx1"/>
                </a:solidFill>
              </a:rPr>
              <a:t>We're </a:t>
            </a:r>
            <a:r>
              <a:rPr lang="en-US" sz="1600" i="1" dirty="0">
                <a:solidFill>
                  <a:schemeClr val="tx1"/>
                </a:solidFill>
              </a:rPr>
              <a:t>ready to begin the test. You will mark your answer for the first question on line 1 of your answer sheet. Do not write in the test booklet. </a:t>
            </a:r>
          </a:p>
          <a:p>
            <a:pPr>
              <a:lnSpc>
                <a:spcPct val="120000"/>
              </a:lnSpc>
            </a:pPr>
            <a:r>
              <a:rPr lang="en-US" sz="1600" i="1" dirty="0" smtClean="0">
                <a:solidFill>
                  <a:schemeClr val="tx1"/>
                </a:solidFill>
              </a:rPr>
              <a:t>There are 25 items </a:t>
            </a:r>
            <a:r>
              <a:rPr lang="en-US" sz="1600" i="1" dirty="0">
                <a:solidFill>
                  <a:schemeClr val="tx1"/>
                </a:solidFill>
              </a:rPr>
              <a:t>on the test </a:t>
            </a:r>
            <a:r>
              <a:rPr lang="en-US" sz="1600" i="1" dirty="0" smtClean="0">
                <a:solidFill>
                  <a:schemeClr val="tx1"/>
                </a:solidFill>
              </a:rPr>
              <a:t>. You have </a:t>
            </a:r>
            <a:r>
              <a:rPr lang="en-US" sz="1600" b="1" i="1" dirty="0" smtClean="0">
                <a:solidFill>
                  <a:schemeClr val="tx1"/>
                </a:solidFill>
              </a:rPr>
              <a:t>25 minutes</a:t>
            </a:r>
            <a:r>
              <a:rPr lang="en-US" sz="1600" i="1" dirty="0" smtClean="0">
                <a:solidFill>
                  <a:schemeClr val="tx1"/>
                </a:solidFill>
              </a:rPr>
              <a:t>.  </a:t>
            </a:r>
            <a:endParaRPr lang="en-US" sz="1600" i="1" dirty="0">
              <a:solidFill>
                <a:schemeClr val="tx1"/>
              </a:solidFill>
            </a:endParaRPr>
          </a:p>
          <a:p>
            <a:pPr>
              <a:lnSpc>
                <a:spcPct val="120000"/>
              </a:lnSpc>
            </a:pPr>
            <a:r>
              <a:rPr lang="en-US" sz="1600" i="1" dirty="0" smtClean="0">
                <a:solidFill>
                  <a:schemeClr val="tx1"/>
                </a:solidFill>
              </a:rPr>
              <a:t>If </a:t>
            </a:r>
            <a:r>
              <a:rPr lang="en-US" sz="1600" i="1" dirty="0">
                <a:solidFill>
                  <a:schemeClr val="tx1"/>
                </a:solidFill>
              </a:rPr>
              <a:t>you don’t know the answer, that’s </a:t>
            </a:r>
            <a:r>
              <a:rPr lang="en-US" sz="1600" i="1" dirty="0" smtClean="0">
                <a:solidFill>
                  <a:schemeClr val="tx1"/>
                </a:solidFill>
              </a:rPr>
              <a:t>OK. You </a:t>
            </a:r>
            <a:r>
              <a:rPr lang="en-US" sz="1600" i="1" dirty="0">
                <a:solidFill>
                  <a:schemeClr val="tx1"/>
                </a:solidFill>
              </a:rPr>
              <a:t>don’t have to mark an answer. Just go to the next question. Stop when the questions get too </a:t>
            </a:r>
            <a:r>
              <a:rPr lang="en-US" sz="1600" i="1" dirty="0" smtClean="0">
                <a:solidFill>
                  <a:schemeClr val="tx1"/>
                </a:solidFill>
              </a:rPr>
              <a:t>difficult.</a:t>
            </a:r>
            <a:endParaRPr lang="en-US" sz="1600" i="1" dirty="0">
              <a:solidFill>
                <a:schemeClr val="tx1"/>
              </a:solidFill>
            </a:endParaRPr>
          </a:p>
          <a:p>
            <a:pPr>
              <a:lnSpc>
                <a:spcPct val="120000"/>
              </a:lnSpc>
            </a:pPr>
            <a:r>
              <a:rPr lang="en-US" sz="1600" i="1" dirty="0" smtClean="0">
                <a:solidFill>
                  <a:schemeClr val="tx1"/>
                </a:solidFill>
              </a:rPr>
              <a:t>Do </a:t>
            </a:r>
            <a:r>
              <a:rPr lang="en-US" sz="1600" i="1" dirty="0">
                <a:solidFill>
                  <a:schemeClr val="tx1"/>
                </a:solidFill>
              </a:rPr>
              <a:t>your own test; don’t get help from other people. No dictionaries</a:t>
            </a:r>
            <a:r>
              <a:rPr lang="en-US" sz="1600" i="1" dirty="0" smtClean="0">
                <a:solidFill>
                  <a:schemeClr val="tx1"/>
                </a:solidFill>
              </a:rPr>
              <a:t>. No calculators.</a:t>
            </a:r>
          </a:p>
          <a:p>
            <a:pPr>
              <a:lnSpc>
                <a:spcPct val="120000"/>
              </a:lnSpc>
            </a:pPr>
            <a:r>
              <a:rPr lang="en-US" sz="1600" i="1" dirty="0" smtClean="0">
                <a:solidFill>
                  <a:schemeClr val="tx1"/>
                </a:solidFill>
              </a:rPr>
              <a:t>When </a:t>
            </a:r>
            <a:r>
              <a:rPr lang="en-US" sz="1600" i="1" dirty="0">
                <a:solidFill>
                  <a:schemeClr val="tx1"/>
                </a:solidFill>
              </a:rPr>
              <a:t>you’re finished, or if you can’t answer any more questions, put your pencil down and wait and I will take your test. Any questions?</a:t>
            </a:r>
          </a:p>
          <a:p>
            <a:pPr>
              <a:lnSpc>
                <a:spcPct val="120000"/>
              </a:lnSpc>
            </a:pPr>
            <a:r>
              <a:rPr lang="en-US" sz="1600" i="1" dirty="0" smtClean="0">
                <a:solidFill>
                  <a:schemeClr val="tx1"/>
                </a:solidFill>
              </a:rPr>
              <a:t>Turn </a:t>
            </a:r>
            <a:r>
              <a:rPr lang="en-US" sz="1600" i="1" dirty="0">
                <a:solidFill>
                  <a:schemeClr val="tx1"/>
                </a:solidFill>
              </a:rPr>
              <a:t>the page and begin the test</a:t>
            </a:r>
            <a:r>
              <a:rPr lang="en-US" sz="1600" i="1" dirty="0" smtClean="0">
                <a:solidFill>
                  <a:schemeClr val="tx1"/>
                </a:solidFill>
              </a:rPr>
              <a:t>.</a:t>
            </a:r>
            <a:endParaRPr lang="en-US" sz="1600" i="1" dirty="0">
              <a:solidFill>
                <a:schemeClr val="tx1"/>
              </a:solidFill>
            </a:endParaRPr>
          </a:p>
          <a:p>
            <a:pPr>
              <a:lnSpc>
                <a:spcPct val="120000"/>
              </a:lnSpc>
            </a:pPr>
            <a:r>
              <a:rPr lang="en-US" sz="1600" i="1" dirty="0" smtClean="0">
                <a:solidFill>
                  <a:schemeClr val="tx1"/>
                </a:solidFill>
              </a:rPr>
              <a:t>[After 25 minutes] Is </a:t>
            </a:r>
            <a:r>
              <a:rPr lang="en-US" sz="1600" i="1" dirty="0">
                <a:solidFill>
                  <a:schemeClr val="tx1"/>
                </a:solidFill>
              </a:rPr>
              <a:t>anyone not finished? You can take a little extra </a:t>
            </a:r>
            <a:r>
              <a:rPr lang="en-US" sz="1600" i="1" dirty="0" smtClean="0">
                <a:solidFill>
                  <a:schemeClr val="tx1"/>
                </a:solidFill>
              </a:rPr>
              <a:t>time to answer the question you are working on </a:t>
            </a:r>
            <a:r>
              <a:rPr lang="en-US" sz="1600" i="1" dirty="0">
                <a:solidFill>
                  <a:schemeClr val="tx1"/>
                </a:solidFill>
              </a:rPr>
              <a:t>if you need it.</a:t>
            </a:r>
          </a:p>
          <a:p>
            <a:pPr>
              <a:lnSpc>
                <a:spcPct val="120000"/>
              </a:lnSpc>
            </a:pPr>
            <a:endParaRPr lang="en-US" sz="1400" dirty="0">
              <a:solidFill>
                <a:schemeClr val="tx1"/>
              </a:solidFill>
            </a:endParaRPr>
          </a:p>
          <a:p>
            <a:pPr marL="0" indent="0">
              <a:lnSpc>
                <a:spcPct val="120000"/>
              </a:lnSpc>
              <a:buNone/>
            </a:pPr>
            <a:endParaRPr lang="en-US" sz="1400" dirty="0">
              <a:solidFill>
                <a:schemeClr val="tx1"/>
              </a:solidFill>
            </a:endParaRPr>
          </a:p>
        </p:txBody>
      </p:sp>
      <p:sp>
        <p:nvSpPr>
          <p:cNvPr id="6" name="Slide Number Placeholder 5"/>
          <p:cNvSpPr>
            <a:spLocks noGrp="1"/>
          </p:cNvSpPr>
          <p:nvPr>
            <p:ph type="sldNum" sz="quarter" idx="12"/>
          </p:nvPr>
        </p:nvSpPr>
        <p:spPr/>
        <p:txBody>
          <a:bodyPr/>
          <a:lstStyle/>
          <a:p>
            <a:fld id="{0F10CCFA-9720-4B79-87AD-568ED3307F7B}" type="slidenum">
              <a:rPr lang="en-US" smtClean="0"/>
              <a:t>42</a:t>
            </a:fld>
            <a:endParaRPr lang="en-US"/>
          </a:p>
        </p:txBody>
      </p:sp>
    </p:spTree>
    <p:extLst>
      <p:ext uri="{BB962C8B-B14F-4D97-AF65-F5344CB8AC3E}">
        <p14:creationId xmlns:p14="http://schemas.microsoft.com/office/powerpoint/2010/main" val="34441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rmAutofit/>
          </a:bodyPr>
          <a:lstStyle/>
          <a:p>
            <a:r>
              <a:rPr lang="en-US" sz="3600" dirty="0" smtClean="0">
                <a:solidFill>
                  <a:schemeClr val="tx1"/>
                </a:solidFill>
                <a:latin typeface="+mn-lt"/>
              </a:rPr>
              <a:t>During </a:t>
            </a:r>
            <a:r>
              <a:rPr lang="en-US" sz="3600" dirty="0">
                <a:solidFill>
                  <a:schemeClr val="tx1"/>
                </a:solidFill>
                <a:latin typeface="+mn-lt"/>
              </a:rPr>
              <a:t>the T</a:t>
            </a:r>
            <a:r>
              <a:rPr lang="en-US" sz="3600" dirty="0" smtClean="0">
                <a:solidFill>
                  <a:schemeClr val="tx1"/>
                </a:solidFill>
                <a:latin typeface="+mn-lt"/>
              </a:rPr>
              <a:t>est</a:t>
            </a:r>
            <a:endParaRPr lang="en-US" sz="3600" dirty="0">
              <a:solidFill>
                <a:schemeClr val="tx1"/>
              </a:solidFill>
              <a:latin typeface="+mn-lt"/>
            </a:endParaRPr>
          </a:p>
        </p:txBody>
      </p:sp>
      <p:sp>
        <p:nvSpPr>
          <p:cNvPr id="4" name="Text Placeholder 3"/>
          <p:cNvSpPr>
            <a:spLocks noGrp="1"/>
          </p:cNvSpPr>
          <p:nvPr>
            <p:ph type="body" idx="1"/>
          </p:nvPr>
        </p:nvSpPr>
        <p:spPr>
          <a:xfrm>
            <a:off x="457200" y="2819400"/>
            <a:ext cx="3931920" cy="639762"/>
          </a:xfrm>
        </p:spPr>
        <p:txBody>
          <a:bodyPr>
            <a:normAutofit/>
          </a:bodyPr>
          <a:lstStyle/>
          <a:p>
            <a:r>
              <a:rPr lang="en-US" dirty="0" smtClean="0"/>
              <a:t>Computer-delivered tests</a:t>
            </a:r>
            <a:endParaRPr lang="en-US" dirty="0"/>
          </a:p>
        </p:txBody>
      </p:sp>
      <p:sp>
        <p:nvSpPr>
          <p:cNvPr id="3" name="Content Placeholder 2"/>
          <p:cNvSpPr>
            <a:spLocks noGrp="1"/>
          </p:cNvSpPr>
          <p:nvPr>
            <p:ph sz="half" idx="2"/>
          </p:nvPr>
        </p:nvSpPr>
        <p:spPr>
          <a:xfrm>
            <a:off x="457200" y="3581400"/>
            <a:ext cx="3931920" cy="2808288"/>
          </a:xfrm>
        </p:spPr>
        <p:style>
          <a:lnRef idx="1">
            <a:schemeClr val="accent3"/>
          </a:lnRef>
          <a:fillRef idx="2">
            <a:schemeClr val="accent3"/>
          </a:fillRef>
          <a:effectRef idx="1">
            <a:schemeClr val="accent3"/>
          </a:effectRef>
          <a:fontRef idx="minor">
            <a:schemeClr val="dk1"/>
          </a:fontRef>
        </p:style>
        <p:txBody>
          <a:bodyPr>
            <a:normAutofit/>
          </a:bodyPr>
          <a:lstStyle/>
          <a:p>
            <a:pPr lvl="0"/>
            <a:endParaRPr lang="en-US" sz="2000" dirty="0" smtClean="0">
              <a:solidFill>
                <a:schemeClr val="tx1"/>
              </a:solidFill>
            </a:endParaRPr>
          </a:p>
          <a:p>
            <a:r>
              <a:rPr lang="en-US" sz="2000" dirty="0" smtClean="0">
                <a:solidFill>
                  <a:schemeClr val="tx1"/>
                </a:solidFill>
              </a:rPr>
              <a:t>Time left shows on the screen. </a:t>
            </a:r>
          </a:p>
          <a:p>
            <a:r>
              <a:rPr lang="en-US" sz="2000" dirty="0" smtClean="0">
                <a:solidFill>
                  <a:schemeClr val="tx1"/>
                </a:solidFill>
              </a:rPr>
              <a:t>Examinees will see a prompt to allow them to finish the question they are working on before test ends.</a:t>
            </a:r>
            <a:endParaRPr lang="en-US" sz="2000" dirty="0">
              <a:solidFill>
                <a:schemeClr val="tx1"/>
              </a:solidFill>
            </a:endParaRPr>
          </a:p>
          <a:p>
            <a:pPr marL="0" lvl="0" indent="0">
              <a:buNone/>
            </a:pPr>
            <a:endParaRPr lang="en-US" sz="2000" dirty="0">
              <a:solidFill>
                <a:schemeClr val="tx1"/>
              </a:solidFill>
            </a:endParaRPr>
          </a:p>
          <a:p>
            <a:endParaRPr lang="en-US" sz="2000" dirty="0">
              <a:solidFill>
                <a:schemeClr val="tx1"/>
              </a:solidFill>
            </a:endParaRPr>
          </a:p>
        </p:txBody>
      </p:sp>
      <p:sp>
        <p:nvSpPr>
          <p:cNvPr id="5" name="Text Placeholder 4"/>
          <p:cNvSpPr>
            <a:spLocks noGrp="1"/>
          </p:cNvSpPr>
          <p:nvPr>
            <p:ph type="body" sz="quarter" idx="3"/>
          </p:nvPr>
        </p:nvSpPr>
        <p:spPr>
          <a:xfrm>
            <a:off x="4724400" y="2819400"/>
            <a:ext cx="3931920" cy="639762"/>
          </a:xfrm>
        </p:spPr>
        <p:txBody>
          <a:bodyPr/>
          <a:lstStyle/>
          <a:p>
            <a:r>
              <a:rPr lang="en-US" dirty="0" smtClean="0"/>
              <a:t>Paper-based tests</a:t>
            </a:r>
            <a:endParaRPr lang="en-US" dirty="0"/>
          </a:p>
        </p:txBody>
      </p:sp>
      <p:sp>
        <p:nvSpPr>
          <p:cNvPr id="6" name="Content Placeholder 5"/>
          <p:cNvSpPr>
            <a:spLocks noGrp="1"/>
          </p:cNvSpPr>
          <p:nvPr>
            <p:ph sz="quarter" idx="4"/>
          </p:nvPr>
        </p:nvSpPr>
        <p:spPr>
          <a:xfrm>
            <a:off x="4754880" y="3581400"/>
            <a:ext cx="3931920" cy="2808288"/>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lvl="0"/>
            <a:endParaRPr lang="en-US" dirty="0" smtClean="0"/>
          </a:p>
          <a:p>
            <a:pPr lvl="0"/>
            <a:r>
              <a:rPr lang="en-US" dirty="0" smtClean="0"/>
              <a:t>As </a:t>
            </a:r>
            <a:r>
              <a:rPr lang="en-US" dirty="0"/>
              <a:t>examinees finish, have them put their answer sheet inside their test booklet and wait.</a:t>
            </a:r>
          </a:p>
          <a:p>
            <a:pPr lvl="0"/>
            <a:r>
              <a:rPr lang="en-US" dirty="0"/>
              <a:t>Announce when time is up.  Allow examinees who are not finished to answer </a:t>
            </a:r>
            <a:r>
              <a:rPr lang="en-US" b="1" i="1" dirty="0"/>
              <a:t>the question they are working on.</a:t>
            </a:r>
          </a:p>
          <a:p>
            <a:endParaRPr lang="en-US" dirty="0"/>
          </a:p>
        </p:txBody>
      </p:sp>
      <p:sp>
        <p:nvSpPr>
          <p:cNvPr id="7" name="TextBox 6"/>
          <p:cNvSpPr txBox="1"/>
          <p:nvPr/>
        </p:nvSpPr>
        <p:spPr>
          <a:xfrm>
            <a:off x="457200" y="1676400"/>
            <a:ext cx="8229600" cy="1107996"/>
          </a:xfrm>
          <a:prstGeom prst="rect">
            <a:avLst/>
          </a:prstGeom>
          <a:solidFill>
            <a:srgbClr val="CCECFF"/>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r>
              <a:rPr lang="en-US" sz="2400" dirty="0"/>
              <a:t>Check periodically to make sure that everyone is working individually and marking their answers correctly.</a:t>
            </a:r>
          </a:p>
          <a:p>
            <a:endParaRPr lang="en-US" dirty="0"/>
          </a:p>
        </p:txBody>
      </p:sp>
      <p:sp>
        <p:nvSpPr>
          <p:cNvPr id="10" name="Slide Number Placeholder 9"/>
          <p:cNvSpPr>
            <a:spLocks noGrp="1"/>
          </p:cNvSpPr>
          <p:nvPr>
            <p:ph type="sldNum" sz="quarter" idx="12"/>
          </p:nvPr>
        </p:nvSpPr>
        <p:spPr/>
        <p:txBody>
          <a:bodyPr/>
          <a:lstStyle/>
          <a:p>
            <a:fld id="{0F10CCFA-9720-4B79-87AD-568ED3307F7B}" type="slidenum">
              <a:rPr lang="en-US" smtClean="0"/>
              <a:t>43</a:t>
            </a:fld>
            <a:endParaRPr lang="en-US"/>
          </a:p>
        </p:txBody>
      </p:sp>
    </p:spTree>
    <p:extLst>
      <p:ext uri="{BB962C8B-B14F-4D97-AF65-F5344CB8AC3E}">
        <p14:creationId xmlns:p14="http://schemas.microsoft.com/office/powerpoint/2010/main" val="5692358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Scoring the Appraisal</a:t>
            </a:r>
            <a:endParaRPr lang="en-US" dirty="0"/>
          </a:p>
        </p:txBody>
      </p:sp>
      <p:sp>
        <p:nvSpPr>
          <p:cNvPr id="4" name="Text Placeholder 3"/>
          <p:cNvSpPr>
            <a:spLocks noGrp="1"/>
          </p:cNvSpPr>
          <p:nvPr>
            <p:ph type="body" idx="1"/>
          </p:nvPr>
        </p:nvSpPr>
        <p:spPr/>
        <p:txBody>
          <a:bodyPr/>
          <a:lstStyle/>
          <a:p>
            <a:r>
              <a:rPr lang="en-US" dirty="0" smtClean="0"/>
              <a:t>Computer-delivered tests</a:t>
            </a:r>
            <a:endParaRPr lang="en-US" dirty="0"/>
          </a:p>
        </p:txBody>
      </p:sp>
      <p:sp>
        <p:nvSpPr>
          <p:cNvPr id="5" name="Content Placeholder 4"/>
          <p:cNvSpPr>
            <a:spLocks noGrp="1"/>
          </p:cNvSpPr>
          <p:nvPr>
            <p:ph sz="half" idx="2"/>
          </p:nvPr>
        </p:nvSpPr>
        <p:spPr>
          <a:xfrm>
            <a:off x="4648200" y="2286000"/>
            <a:ext cx="4040188" cy="3951288"/>
          </a:xfrm>
        </p:spPr>
        <p:style>
          <a:lnRef idx="1">
            <a:schemeClr val="accent6"/>
          </a:lnRef>
          <a:fillRef idx="2">
            <a:schemeClr val="accent6"/>
          </a:fillRef>
          <a:effectRef idx="1">
            <a:schemeClr val="accent6"/>
          </a:effectRef>
          <a:fontRef idx="minor">
            <a:schemeClr val="dk1"/>
          </a:fontRef>
        </p:style>
        <p:txBody>
          <a:bodyPr/>
          <a:lstStyle/>
          <a:p>
            <a:r>
              <a:rPr lang="en-US" sz="2000" dirty="0" smtClean="0">
                <a:solidFill>
                  <a:schemeClr val="tx1"/>
                </a:solidFill>
              </a:rPr>
              <a:t>Tests can be hand-scored or scanned into TE or</a:t>
            </a:r>
            <a:r>
              <a:rPr lang="en-US" sz="2000" dirty="0" smtClean="0"/>
              <a:t> </a:t>
            </a:r>
            <a:r>
              <a:rPr lang="en-US" sz="2000" dirty="0"/>
              <a:t>use the NCR Appraisal sheets (for purchase.)</a:t>
            </a:r>
          </a:p>
          <a:p>
            <a:pPr lvl="1"/>
            <a:r>
              <a:rPr lang="en-US" sz="1800" dirty="0" smtClean="0">
                <a:solidFill>
                  <a:schemeClr val="tx1"/>
                </a:solidFill>
              </a:rPr>
              <a:t>If scanned into TE, the raw score (the number correct) will be converted into a scale score</a:t>
            </a:r>
          </a:p>
          <a:p>
            <a:pPr lvl="1"/>
            <a:r>
              <a:rPr lang="en-US" sz="1800" dirty="0" smtClean="0">
                <a:solidFill>
                  <a:schemeClr val="tx1"/>
                </a:solidFill>
              </a:rPr>
              <a:t>If hand-scored, the raw score must be converted into a scale score.</a:t>
            </a:r>
          </a:p>
          <a:p>
            <a:r>
              <a:rPr lang="en-US" sz="2000" dirty="0" smtClean="0">
                <a:solidFill>
                  <a:schemeClr val="tx1"/>
                </a:solidFill>
              </a:rPr>
              <a:t>Run </a:t>
            </a:r>
            <a:r>
              <a:rPr lang="en-US" sz="2000" b="1" i="1" dirty="0" smtClean="0">
                <a:solidFill>
                  <a:schemeClr val="tx1"/>
                </a:solidFill>
              </a:rPr>
              <a:t>Next Assigned Test </a:t>
            </a:r>
            <a:r>
              <a:rPr lang="en-US" sz="2000" dirty="0" smtClean="0">
                <a:solidFill>
                  <a:schemeClr val="tx1"/>
                </a:solidFill>
              </a:rPr>
              <a:t>report to see which </a:t>
            </a:r>
            <a:r>
              <a:rPr lang="en-US" sz="2000" dirty="0">
                <a:solidFill>
                  <a:schemeClr val="tx1"/>
                </a:solidFill>
              </a:rPr>
              <a:t>p</a:t>
            </a:r>
            <a:r>
              <a:rPr lang="en-US" sz="2000" dirty="0" smtClean="0">
                <a:solidFill>
                  <a:schemeClr val="tx1"/>
                </a:solidFill>
              </a:rPr>
              <a:t>retest students should take.</a:t>
            </a:r>
            <a:endParaRPr lang="en-US" dirty="0">
              <a:solidFill>
                <a:schemeClr val="tx1"/>
              </a:solidFill>
            </a:endParaRPr>
          </a:p>
        </p:txBody>
      </p:sp>
      <p:sp>
        <p:nvSpPr>
          <p:cNvPr id="6" name="Text Placeholder 5"/>
          <p:cNvSpPr>
            <a:spLocks noGrp="1"/>
          </p:cNvSpPr>
          <p:nvPr>
            <p:ph type="body" sz="quarter" idx="3"/>
          </p:nvPr>
        </p:nvSpPr>
        <p:spPr/>
        <p:txBody>
          <a:bodyPr>
            <a:normAutofit/>
          </a:bodyPr>
          <a:lstStyle/>
          <a:p>
            <a:r>
              <a:rPr lang="en-US" dirty="0" smtClean="0"/>
              <a:t>Paper-based tests</a:t>
            </a:r>
            <a:endParaRPr lang="en-US" dirty="0"/>
          </a:p>
        </p:txBody>
      </p:sp>
      <p:sp>
        <p:nvSpPr>
          <p:cNvPr id="7" name="Content Placeholder 6"/>
          <p:cNvSpPr>
            <a:spLocks noGrp="1"/>
          </p:cNvSpPr>
          <p:nvPr>
            <p:ph sz="quarter" idx="4"/>
          </p:nvPr>
        </p:nvSpPr>
        <p:spPr>
          <a:xfrm>
            <a:off x="381000" y="2286000"/>
            <a:ext cx="4041775" cy="3951288"/>
          </a:xfrm>
        </p:spPr>
        <p:style>
          <a:lnRef idx="1">
            <a:schemeClr val="accent4"/>
          </a:lnRef>
          <a:fillRef idx="2">
            <a:schemeClr val="accent4"/>
          </a:fillRef>
          <a:effectRef idx="1">
            <a:schemeClr val="accent4"/>
          </a:effectRef>
          <a:fontRef idx="minor">
            <a:schemeClr val="dk1"/>
          </a:fontRef>
        </p:style>
        <p:txBody>
          <a:bodyPr/>
          <a:lstStyle/>
          <a:p>
            <a:pPr lvl="0"/>
            <a:r>
              <a:rPr lang="en-US" sz="2000" dirty="0" smtClean="0"/>
              <a:t>Scoring is done automatically and students begin their appropriate pre-test with no interruption</a:t>
            </a:r>
          </a:p>
          <a:p>
            <a:pPr lvl="0"/>
            <a:endParaRPr lang="en-US" dirty="0"/>
          </a:p>
          <a:p>
            <a:pPr marL="0" indent="0">
              <a:buNone/>
            </a:pPr>
            <a:r>
              <a:rPr lang="en-US" dirty="0" smtClean="0"/>
              <a:t> </a:t>
            </a:r>
            <a:endParaRPr lang="en-US" dirty="0"/>
          </a:p>
        </p:txBody>
      </p:sp>
      <p:sp>
        <p:nvSpPr>
          <p:cNvPr id="9" name="Slide Number Placeholder 8"/>
          <p:cNvSpPr>
            <a:spLocks noGrp="1"/>
          </p:cNvSpPr>
          <p:nvPr>
            <p:ph type="sldNum" sz="quarter" idx="12"/>
          </p:nvPr>
        </p:nvSpPr>
        <p:spPr/>
        <p:txBody>
          <a:bodyPr/>
          <a:lstStyle/>
          <a:p>
            <a:fld id="{0F10CCFA-9720-4B79-87AD-568ED3307F7B}" type="slidenum">
              <a:rPr lang="en-US" smtClean="0"/>
              <a:t>44</a:t>
            </a:fld>
            <a:endParaRPr lang="en-US"/>
          </a:p>
        </p:txBody>
      </p:sp>
    </p:spTree>
    <p:extLst>
      <p:ext uri="{BB962C8B-B14F-4D97-AF65-F5344CB8AC3E}">
        <p14:creationId xmlns:p14="http://schemas.microsoft.com/office/powerpoint/2010/main" val="3274028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ln/>
        </p:spPr>
        <p:style>
          <a:lnRef idx="1">
            <a:schemeClr val="accent6"/>
          </a:lnRef>
          <a:fillRef idx="2">
            <a:schemeClr val="accent6"/>
          </a:fillRef>
          <a:effectRef idx="1">
            <a:schemeClr val="accent6"/>
          </a:effectRef>
          <a:fontRef idx="minor">
            <a:schemeClr val="dk1"/>
          </a:fontRef>
        </p:style>
        <p:txBody>
          <a:bodyPr anchor="ctr">
            <a:normAutofit/>
          </a:bodyPr>
          <a:lstStyle/>
          <a:p>
            <a:r>
              <a:rPr lang="en-US" dirty="0" smtClean="0">
                <a:solidFill>
                  <a:schemeClr val="tx1"/>
                </a:solidFill>
                <a:effectLst/>
                <a:latin typeface="+mn-lt"/>
              </a:rPr>
              <a:t>After the Test</a:t>
            </a:r>
            <a:endParaRPr lang="en-US" dirty="0">
              <a:solidFill>
                <a:schemeClr val="tx1"/>
              </a:solidFill>
              <a:effectLst/>
              <a:latin typeface="+mn-lt"/>
            </a:endParaRPr>
          </a:p>
        </p:txBody>
      </p:sp>
      <p:sp>
        <p:nvSpPr>
          <p:cNvPr id="5" name="Content Placeholder 4"/>
          <p:cNvSpPr>
            <a:spLocks noGrp="1"/>
          </p:cNvSpPr>
          <p:nvPr>
            <p:ph idx="1"/>
          </p:nvPr>
        </p:nvSpPr>
        <p:spPr>
          <a:xfrm>
            <a:off x="457200" y="1447801"/>
            <a:ext cx="8229600" cy="5105399"/>
          </a:xfrm>
        </p:spPr>
        <p:style>
          <a:lnRef idx="1">
            <a:schemeClr val="accent6"/>
          </a:lnRef>
          <a:fillRef idx="2">
            <a:schemeClr val="accent6"/>
          </a:fillRef>
          <a:effectRef idx="1">
            <a:schemeClr val="accent6"/>
          </a:effectRef>
          <a:fontRef idx="minor">
            <a:schemeClr val="dk1"/>
          </a:fontRef>
        </p:style>
        <p:txBody>
          <a:bodyPr>
            <a:noAutofit/>
          </a:bodyPr>
          <a:lstStyle/>
          <a:p>
            <a:pPr lvl="0"/>
            <a:r>
              <a:rPr lang="en-US" sz="2600" dirty="0" smtClean="0">
                <a:solidFill>
                  <a:schemeClr val="tx1"/>
                </a:solidFill>
              </a:rPr>
              <a:t>Pick up all test booklets and answer sheets and any scratch paper (math tests).</a:t>
            </a:r>
            <a:endParaRPr lang="en-US" sz="2600" dirty="0">
              <a:solidFill>
                <a:schemeClr val="tx1"/>
              </a:solidFill>
            </a:endParaRPr>
          </a:p>
          <a:p>
            <a:pPr lvl="0"/>
            <a:r>
              <a:rPr lang="en-US" sz="2600" dirty="0">
                <a:solidFill>
                  <a:schemeClr val="tx1"/>
                </a:solidFill>
              </a:rPr>
              <a:t>Check answer sheets to see that answers are clearly marked and that changed answers are completely erased. </a:t>
            </a:r>
          </a:p>
          <a:p>
            <a:pPr lvl="0"/>
            <a:r>
              <a:rPr lang="en-US" sz="2600" dirty="0" smtClean="0">
                <a:solidFill>
                  <a:schemeClr val="tx1"/>
                </a:solidFill>
              </a:rPr>
              <a:t>Check that the correct test form is on the answer sheet.</a:t>
            </a:r>
            <a:endParaRPr lang="en-US" sz="2600" dirty="0">
              <a:solidFill>
                <a:schemeClr val="tx1"/>
              </a:solidFill>
            </a:endParaRPr>
          </a:p>
          <a:p>
            <a:pPr lvl="0"/>
            <a:r>
              <a:rPr lang="en-US" sz="2600" dirty="0" smtClean="0">
                <a:solidFill>
                  <a:schemeClr val="tx1"/>
                </a:solidFill>
              </a:rPr>
              <a:t>Check </a:t>
            </a:r>
            <a:r>
              <a:rPr lang="en-US" sz="2600" dirty="0">
                <a:solidFill>
                  <a:schemeClr val="tx1"/>
                </a:solidFill>
              </a:rPr>
              <a:t>the test booklets and erase any pencil marks</a:t>
            </a:r>
            <a:r>
              <a:rPr lang="en-US" sz="2600" dirty="0" smtClean="0">
                <a:solidFill>
                  <a:schemeClr val="tx1"/>
                </a:solidFill>
              </a:rPr>
              <a:t>.</a:t>
            </a:r>
            <a:endParaRPr lang="en-US" sz="2600" dirty="0">
              <a:solidFill>
                <a:schemeClr val="tx1"/>
              </a:solidFill>
            </a:endParaRPr>
          </a:p>
          <a:p>
            <a:pPr lvl="0"/>
            <a:r>
              <a:rPr lang="en-US" sz="2600" dirty="0" smtClean="0">
                <a:solidFill>
                  <a:schemeClr val="tx1"/>
                </a:solidFill>
              </a:rPr>
              <a:t>Shred all scratch paper.</a:t>
            </a:r>
            <a:endParaRPr lang="en-US" sz="2600" dirty="0">
              <a:solidFill>
                <a:schemeClr val="tx1"/>
              </a:solidFill>
            </a:endParaRPr>
          </a:p>
          <a:p>
            <a:r>
              <a:rPr lang="en-US" sz="2600" dirty="0">
                <a:solidFill>
                  <a:schemeClr val="tx1"/>
                </a:solidFill>
              </a:rPr>
              <a:t>Return all test booklets and answer sheets to a secure location. Test administrators are responsible for the security of all test materials in their </a:t>
            </a:r>
            <a:r>
              <a:rPr lang="en-US" sz="2600" dirty="0" smtClean="0">
                <a:solidFill>
                  <a:schemeClr val="tx1"/>
                </a:solidFill>
              </a:rPr>
              <a:t>possession.</a:t>
            </a:r>
            <a:r>
              <a:rPr lang="en-US" sz="2600" dirty="0">
                <a:solidFill>
                  <a:schemeClr val="tx1"/>
                </a:solidFill>
              </a:rPr>
              <a:t/>
            </a:r>
            <a:br>
              <a:rPr lang="en-US" sz="2600" dirty="0">
                <a:solidFill>
                  <a:schemeClr val="tx1"/>
                </a:solidFill>
              </a:rPr>
            </a:br>
            <a:endParaRPr lang="en-US" sz="2600" dirty="0">
              <a:solidFill>
                <a:schemeClr val="tx1"/>
              </a:solidFill>
            </a:endParaRPr>
          </a:p>
        </p:txBody>
      </p:sp>
      <p:sp>
        <p:nvSpPr>
          <p:cNvPr id="6" name="Slide Number Placeholder 5"/>
          <p:cNvSpPr>
            <a:spLocks noGrp="1"/>
          </p:cNvSpPr>
          <p:nvPr>
            <p:ph type="sldNum" sz="quarter" idx="12"/>
          </p:nvPr>
        </p:nvSpPr>
        <p:spPr/>
        <p:txBody>
          <a:bodyPr/>
          <a:lstStyle/>
          <a:p>
            <a:fld id="{0F10CCFA-9720-4B79-87AD-568ED3307F7B}" type="slidenum">
              <a:rPr lang="en-US" smtClean="0"/>
              <a:t>45</a:t>
            </a:fld>
            <a:endParaRPr lang="en-US"/>
          </a:p>
        </p:txBody>
      </p:sp>
    </p:spTree>
    <p:extLst>
      <p:ext uri="{BB962C8B-B14F-4D97-AF65-F5344CB8AC3E}">
        <p14:creationId xmlns:p14="http://schemas.microsoft.com/office/powerpoint/2010/main" val="1298832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2"/>
          <p:cNvSpPr>
            <a:spLocks noGrp="1" noChangeArrowheads="1"/>
          </p:cNvSpPr>
          <p:nvPr>
            <p:ph type="title"/>
          </p:nvPr>
        </p:nvSpPr>
        <p:spPr>
          <a:xfrm>
            <a:off x="457200" y="273050"/>
            <a:ext cx="4038600" cy="1162050"/>
          </a:xfrm>
        </p:spPr>
        <p:style>
          <a:lnRef idx="1">
            <a:schemeClr val="accent2"/>
          </a:lnRef>
          <a:fillRef idx="2">
            <a:schemeClr val="accent2"/>
          </a:fillRef>
          <a:effectRef idx="1">
            <a:schemeClr val="accent2"/>
          </a:effectRef>
          <a:fontRef idx="minor">
            <a:schemeClr val="dk1"/>
          </a:fontRef>
        </p:style>
        <p:txBody>
          <a:bodyPr anchor="ctr">
            <a:normAutofit/>
          </a:bodyPr>
          <a:lstStyle/>
          <a:p>
            <a:pPr eaLnBrk="1" fontAlgn="auto" hangingPunct="1">
              <a:spcAft>
                <a:spcPts val="0"/>
              </a:spcAft>
              <a:defRPr/>
            </a:pPr>
            <a:r>
              <a:rPr lang="en-US" dirty="0" smtClean="0">
                <a:solidFill>
                  <a:schemeClr val="tx1"/>
                </a:solidFill>
              </a:rPr>
              <a:t>Raw Scores and Scale Scores</a:t>
            </a:r>
            <a:endParaRPr lang="en-US" dirty="0">
              <a:solidFill>
                <a:schemeClr val="tx1"/>
              </a:solidFill>
            </a:endParaRPr>
          </a:p>
        </p:txBody>
      </p:sp>
      <p:sp>
        <p:nvSpPr>
          <p:cNvPr id="478212" name="Rectangle 3"/>
          <p:cNvSpPr>
            <a:spLocks noGrp="1" noChangeArrowheads="1"/>
          </p:cNvSpPr>
          <p:nvPr>
            <p:ph type="body" sz="half" idx="2"/>
          </p:nvPr>
        </p:nvSpPr>
        <p:spPr>
          <a:xfrm>
            <a:off x="457200" y="1435100"/>
            <a:ext cx="4038600" cy="4691063"/>
          </a:xfrm>
        </p:spPr>
        <p:style>
          <a:lnRef idx="1">
            <a:schemeClr val="accent1"/>
          </a:lnRef>
          <a:fillRef idx="2">
            <a:schemeClr val="accent1"/>
          </a:fillRef>
          <a:effectRef idx="1">
            <a:schemeClr val="accent1"/>
          </a:effectRef>
          <a:fontRef idx="minor">
            <a:schemeClr val="dk1"/>
          </a:fontRef>
        </p:style>
        <p:txBody>
          <a:bodyPr rtlCol="0">
            <a:normAutofit/>
          </a:bodyPr>
          <a:lstStyle/>
          <a:p>
            <a:pPr marL="182880" indent="-182880" eaLnBrk="1" fontAlgn="auto" hangingPunct="1">
              <a:lnSpc>
                <a:spcPct val="80000"/>
              </a:lnSpc>
              <a:spcAft>
                <a:spcPts val="0"/>
              </a:spcAft>
              <a:buFont typeface="Wingdings" pitchFamily="2" charset="2"/>
              <a:buNone/>
              <a:defRPr/>
            </a:pPr>
            <a:endParaRPr lang="en-US" sz="1800" b="1" dirty="0" smtClean="0">
              <a:solidFill>
                <a:schemeClr val="tx1"/>
              </a:solidFill>
            </a:endParaRPr>
          </a:p>
          <a:p>
            <a:pPr marL="182880" indent="-182880" eaLnBrk="1" fontAlgn="auto" hangingPunct="1">
              <a:lnSpc>
                <a:spcPct val="80000"/>
              </a:lnSpc>
              <a:spcAft>
                <a:spcPts val="0"/>
              </a:spcAft>
              <a:buFont typeface="Wingdings" pitchFamily="2" charset="2"/>
              <a:buNone/>
              <a:defRPr/>
            </a:pPr>
            <a:r>
              <a:rPr lang="en-US" sz="1800" b="1" dirty="0" smtClean="0">
                <a:solidFill>
                  <a:schemeClr val="tx1"/>
                </a:solidFill>
              </a:rPr>
              <a:t>Raw Score:</a:t>
            </a:r>
            <a:r>
              <a:rPr lang="en-US" sz="1800" dirty="0" smtClean="0">
                <a:solidFill>
                  <a:schemeClr val="tx1"/>
                </a:solidFill>
              </a:rPr>
              <a:t> the number of questions a</a:t>
            </a:r>
          </a:p>
          <a:p>
            <a:pPr marL="182880" indent="-182880" eaLnBrk="1" fontAlgn="auto" hangingPunct="1">
              <a:lnSpc>
                <a:spcPct val="80000"/>
              </a:lnSpc>
              <a:spcAft>
                <a:spcPts val="0"/>
              </a:spcAft>
              <a:buFont typeface="Wingdings" pitchFamily="2" charset="2"/>
              <a:buNone/>
              <a:defRPr/>
            </a:pPr>
            <a:r>
              <a:rPr lang="en-US" sz="1800" dirty="0" smtClean="0">
                <a:solidFill>
                  <a:schemeClr val="tx1"/>
                </a:solidFill>
              </a:rPr>
              <a:t>student answers correctly</a:t>
            </a:r>
            <a:endParaRPr lang="en-US" sz="1800" dirty="0">
              <a:solidFill>
                <a:schemeClr val="tx1"/>
              </a:solidFill>
            </a:endParaRPr>
          </a:p>
          <a:p>
            <a:pPr marL="182880" indent="-182880" eaLnBrk="1" fontAlgn="auto" hangingPunct="1">
              <a:lnSpc>
                <a:spcPct val="80000"/>
              </a:lnSpc>
              <a:spcAft>
                <a:spcPts val="0"/>
              </a:spcAft>
              <a:buFont typeface="Wingdings" pitchFamily="2" charset="2"/>
              <a:buNone/>
              <a:defRPr/>
            </a:pPr>
            <a:endParaRPr lang="en-US" sz="1800" dirty="0">
              <a:solidFill>
                <a:schemeClr val="tx1"/>
              </a:solidFill>
            </a:endParaRPr>
          </a:p>
          <a:p>
            <a:pPr marL="182880" indent="-182880">
              <a:lnSpc>
                <a:spcPct val="80000"/>
              </a:lnSpc>
              <a:defRPr/>
            </a:pPr>
            <a:r>
              <a:rPr lang="en-US" sz="1800" b="1" dirty="0" smtClean="0">
                <a:solidFill>
                  <a:schemeClr val="tx1"/>
                </a:solidFill>
              </a:rPr>
              <a:t>Scale Scores: </a:t>
            </a:r>
            <a:r>
              <a:rPr lang="en-US" sz="1800" dirty="0" smtClean="0">
                <a:solidFill>
                  <a:schemeClr val="tx1"/>
                </a:solidFill>
              </a:rPr>
              <a:t>converts </a:t>
            </a:r>
            <a:r>
              <a:rPr lang="en-US" sz="1800" dirty="0">
                <a:solidFill>
                  <a:schemeClr val="tx1"/>
                </a:solidFill>
              </a:rPr>
              <a:t>a student's raw score on a test </a:t>
            </a:r>
            <a:r>
              <a:rPr lang="en-US" sz="1800" dirty="0" smtClean="0">
                <a:solidFill>
                  <a:schemeClr val="tx1"/>
                </a:solidFill>
              </a:rPr>
              <a:t>to </a:t>
            </a:r>
            <a:r>
              <a:rPr lang="en-US" sz="1800" dirty="0">
                <a:solidFill>
                  <a:schemeClr val="tx1"/>
                </a:solidFill>
              </a:rPr>
              <a:t>a common scale that allows for </a:t>
            </a:r>
            <a:r>
              <a:rPr lang="en-US" sz="1800" dirty="0" smtClean="0">
                <a:solidFill>
                  <a:schemeClr val="tx1"/>
                </a:solidFill>
              </a:rPr>
              <a:t>comparison </a:t>
            </a:r>
            <a:r>
              <a:rPr lang="en-US" sz="1800" dirty="0">
                <a:solidFill>
                  <a:schemeClr val="tx1"/>
                </a:solidFill>
              </a:rPr>
              <a:t>between students.  </a:t>
            </a:r>
            <a:endParaRPr lang="en-US" sz="1800" dirty="0" smtClean="0">
              <a:solidFill>
                <a:schemeClr val="tx1"/>
              </a:solidFill>
            </a:endParaRPr>
          </a:p>
          <a:p>
            <a:pPr marL="182880" indent="-182880">
              <a:lnSpc>
                <a:spcPct val="80000"/>
              </a:lnSpc>
              <a:defRPr/>
            </a:pPr>
            <a:r>
              <a:rPr lang="en-US" sz="1800" dirty="0">
                <a:solidFill>
                  <a:schemeClr val="tx1"/>
                </a:solidFill>
              </a:rPr>
              <a:t>	Each test form has its own Raw to Scale Score chart. </a:t>
            </a:r>
            <a:endParaRPr lang="en-US" sz="1800" dirty="0" smtClean="0">
              <a:solidFill>
                <a:schemeClr val="tx1"/>
              </a:solidFill>
            </a:endParaRPr>
          </a:p>
          <a:p>
            <a:pPr marL="182880" indent="-182880">
              <a:lnSpc>
                <a:spcPct val="80000"/>
              </a:lnSpc>
              <a:defRPr/>
            </a:pPr>
            <a:endParaRPr lang="en-US" sz="1800" dirty="0">
              <a:solidFill>
                <a:schemeClr val="tx1"/>
              </a:solidFill>
            </a:endParaRPr>
          </a:p>
          <a:p>
            <a:pPr marL="182880" indent="-182880">
              <a:lnSpc>
                <a:spcPct val="80000"/>
              </a:lnSpc>
              <a:defRPr/>
            </a:pPr>
            <a:r>
              <a:rPr lang="en-US" sz="1800" dirty="0" smtClean="0">
                <a:solidFill>
                  <a:schemeClr val="tx1"/>
                </a:solidFill>
              </a:rPr>
              <a:t>	Be </a:t>
            </a:r>
            <a:r>
              <a:rPr lang="en-US" sz="1800" dirty="0">
                <a:solidFill>
                  <a:schemeClr val="tx1"/>
                </a:solidFill>
              </a:rPr>
              <a:t>sure to use the correct chart to convert the raw score to the scale score</a:t>
            </a:r>
            <a:r>
              <a:rPr lang="en-US" sz="2000" dirty="0" smtClean="0">
                <a:solidFill>
                  <a:schemeClr val="tx1"/>
                </a:solidFill>
              </a:rPr>
              <a:t>. </a:t>
            </a:r>
            <a:endParaRPr lang="en-US" sz="2000" i="1" dirty="0">
              <a:solidFill>
                <a:schemeClr val="tx1"/>
              </a:solidFill>
            </a:endParaRPr>
          </a:p>
          <a:p>
            <a:pPr marL="560070" lvl="1" indent="0">
              <a:lnSpc>
                <a:spcPct val="80000"/>
              </a:lnSpc>
              <a:buNone/>
              <a:defRPr/>
            </a:pPr>
            <a:endParaRPr lang="en-US" sz="1800" dirty="0" smtClean="0">
              <a:solidFill>
                <a:schemeClr val="tx1"/>
              </a:solidFill>
            </a:endParaRPr>
          </a:p>
          <a:p>
            <a:pPr>
              <a:lnSpc>
                <a:spcPct val="120000"/>
              </a:lnSpc>
              <a:spcBef>
                <a:spcPts val="0"/>
              </a:spcBef>
              <a:defRPr/>
            </a:pPr>
            <a:r>
              <a:rPr lang="en-US" sz="1800" dirty="0">
                <a:solidFill>
                  <a:schemeClr val="tx1"/>
                </a:solidFill>
              </a:rPr>
              <a:t>For example, if the raw score is 12, then the scale score is 212.</a:t>
            </a:r>
          </a:p>
          <a:p>
            <a:pPr marL="582930" lvl="1" indent="-182880">
              <a:lnSpc>
                <a:spcPct val="80000"/>
              </a:lnSpc>
              <a:buFont typeface="Wingdings" pitchFamily="2" charset="2"/>
              <a:buNone/>
              <a:defRPr/>
            </a:pPr>
            <a:endParaRPr lang="en-US" sz="1400" dirty="0">
              <a:solidFill>
                <a:schemeClr val="tx1"/>
              </a:solidFill>
            </a:endParaRPr>
          </a:p>
          <a:p>
            <a:pPr marL="182880" indent="-182880" eaLnBrk="1" fontAlgn="auto" hangingPunct="1">
              <a:lnSpc>
                <a:spcPct val="80000"/>
              </a:lnSpc>
              <a:spcAft>
                <a:spcPts val="0"/>
              </a:spcAft>
              <a:buFont typeface="Wingdings" pitchFamily="2" charset="2"/>
              <a:buNone/>
              <a:defRPr/>
            </a:pPr>
            <a:endParaRPr lang="en-US" sz="1800" dirty="0">
              <a:solidFill>
                <a:schemeClr val="tx1"/>
              </a:solidFill>
            </a:endParaRPr>
          </a:p>
        </p:txBody>
      </p:sp>
      <p:sp>
        <p:nvSpPr>
          <p:cNvPr id="5222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AA67D7FF-5092-41C2-B21C-2EB4E31A8FD0}" type="datetime1">
              <a:rPr lang="en-US" smtClean="0">
                <a:solidFill>
                  <a:srgbClr val="FFFFFF"/>
                </a:solidFill>
              </a:rPr>
              <a:t>11/19/2018</a:t>
            </a:fld>
            <a:endParaRPr lang="en-US" smtClean="0">
              <a:solidFill>
                <a:srgbClr val="FFFFFF"/>
              </a:solidFill>
            </a:endParaRPr>
          </a:p>
        </p:txBody>
      </p:sp>
      <p:sp>
        <p:nvSpPr>
          <p:cNvPr id="2" name="Slide Number Placeholder 1"/>
          <p:cNvSpPr>
            <a:spLocks noGrp="1"/>
          </p:cNvSpPr>
          <p:nvPr>
            <p:ph type="sldNum" sz="quarter" idx="12"/>
          </p:nvPr>
        </p:nvSpPr>
        <p:spPr/>
        <p:txBody>
          <a:bodyPr/>
          <a:lstStyle/>
          <a:p>
            <a:fld id="{0F10CCFA-9720-4B79-87AD-568ED3307F7B}"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19609880"/>
              </p:ext>
            </p:extLst>
          </p:nvPr>
        </p:nvGraphicFramePr>
        <p:xfrm>
          <a:off x="5486400" y="46250"/>
          <a:ext cx="2667000" cy="6202141"/>
        </p:xfrm>
        <a:graphic>
          <a:graphicData uri="http://schemas.openxmlformats.org/drawingml/2006/table">
            <a:tbl>
              <a:tblPr firstRow="1" bandRow="1">
                <a:tableStyleId>{5C22544A-7EE6-4342-B048-85BDC9FD1C3A}</a:tableStyleId>
              </a:tblPr>
              <a:tblGrid>
                <a:gridCol w="1064235">
                  <a:extLst>
                    <a:ext uri="{9D8B030D-6E8A-4147-A177-3AD203B41FA5}">
                      <a16:colId xmlns:a16="http://schemas.microsoft.com/office/drawing/2014/main" val="20000"/>
                    </a:ext>
                  </a:extLst>
                </a:gridCol>
                <a:gridCol w="1602765">
                  <a:extLst>
                    <a:ext uri="{9D8B030D-6E8A-4147-A177-3AD203B41FA5}">
                      <a16:colId xmlns:a16="http://schemas.microsoft.com/office/drawing/2014/main" val="20001"/>
                    </a:ext>
                  </a:extLst>
                </a:gridCol>
              </a:tblGrid>
              <a:tr h="755611">
                <a:tc gridSpan="2">
                  <a:txBody>
                    <a:bodyPr/>
                    <a:lstStyle/>
                    <a:p>
                      <a:pPr marL="0" marR="0" algn="ctr">
                        <a:lnSpc>
                          <a:spcPct val="115000"/>
                        </a:lnSpc>
                        <a:spcBef>
                          <a:spcPts val="0"/>
                        </a:spcBef>
                        <a:spcAft>
                          <a:spcPts val="0"/>
                        </a:spcAft>
                      </a:pPr>
                      <a:r>
                        <a:rPr lang="en-US" sz="1400" kern="1200" dirty="0">
                          <a:effectLst/>
                        </a:rPr>
                        <a:t>Raw to Scale Score</a:t>
                      </a:r>
                      <a:endParaRPr lang="en-US" sz="1050" dirty="0">
                        <a:effectLst/>
                      </a:endParaRPr>
                    </a:p>
                    <a:p>
                      <a:pPr marL="0" marR="0" algn="ctr">
                        <a:lnSpc>
                          <a:spcPct val="115000"/>
                        </a:lnSpc>
                        <a:spcBef>
                          <a:spcPts val="0"/>
                        </a:spcBef>
                        <a:spcAft>
                          <a:spcPts val="0"/>
                        </a:spcAft>
                      </a:pPr>
                      <a:r>
                        <a:rPr lang="en-US" sz="1400" kern="1200" dirty="0">
                          <a:effectLst/>
                        </a:rPr>
                        <a:t>Reading Appraisal Form </a:t>
                      </a:r>
                      <a:r>
                        <a:rPr lang="en-US" sz="1400" kern="1200" dirty="0" smtClean="0">
                          <a:effectLst/>
                        </a:rPr>
                        <a:t>80</a:t>
                      </a:r>
                      <a:endParaRPr lang="en-US" sz="1050" dirty="0">
                        <a:effectLst/>
                        <a:latin typeface="Times"/>
                        <a:ea typeface="Times"/>
                        <a:cs typeface="Times New Roman"/>
                      </a:endParaRPr>
                    </a:p>
                  </a:txBody>
                  <a:tcPr marL="77549" marR="77549" marT="38775" marB="38775" anchor="ctr"/>
                </a:tc>
                <a:tc hMerge="1">
                  <a:txBody>
                    <a:bodyPr/>
                    <a:lstStyle/>
                    <a:p>
                      <a:endParaRPr lang="en-US"/>
                    </a:p>
                  </a:txBody>
                  <a:tcPr/>
                </a:tc>
                <a:extLst>
                  <a:ext uri="{0D108BD9-81ED-4DB2-BD59-A6C34878D82A}">
                    <a16:rowId xmlns:a16="http://schemas.microsoft.com/office/drawing/2014/main" val="10000"/>
                  </a:ext>
                </a:extLst>
              </a:tr>
              <a:tr h="314735">
                <a:tc>
                  <a:txBody>
                    <a:bodyPr/>
                    <a:lstStyle/>
                    <a:p>
                      <a:pPr marL="0" marR="0" algn="ctr">
                        <a:lnSpc>
                          <a:spcPct val="115000"/>
                        </a:lnSpc>
                        <a:spcBef>
                          <a:spcPts val="0"/>
                        </a:spcBef>
                        <a:spcAft>
                          <a:spcPts val="0"/>
                        </a:spcAft>
                      </a:pPr>
                      <a:r>
                        <a:rPr lang="en-US" sz="1050" kern="1200">
                          <a:effectLst/>
                        </a:rPr>
                        <a:t>Raw Score</a:t>
                      </a:r>
                      <a:endParaRPr lang="en-US" sz="1050">
                        <a:effectLst/>
                        <a:latin typeface="Times"/>
                        <a:ea typeface="Times"/>
                        <a:cs typeface="Times New Roman"/>
                      </a:endParaRPr>
                    </a:p>
                  </a:txBody>
                  <a:tcPr marL="77549" marR="77549" marT="38775" marB="38775" anchor="ctr"/>
                </a:tc>
                <a:tc>
                  <a:txBody>
                    <a:bodyPr/>
                    <a:lstStyle/>
                    <a:p>
                      <a:pPr marL="0" marR="0" algn="ctr">
                        <a:lnSpc>
                          <a:spcPct val="115000"/>
                        </a:lnSpc>
                        <a:spcBef>
                          <a:spcPts val="0"/>
                        </a:spcBef>
                        <a:spcAft>
                          <a:spcPts val="0"/>
                        </a:spcAft>
                      </a:pPr>
                      <a:r>
                        <a:rPr lang="en-US" sz="1050" kern="1200">
                          <a:effectLst/>
                        </a:rPr>
                        <a:t>Scale Score</a:t>
                      </a:r>
                      <a:endParaRPr lang="en-US" sz="1050">
                        <a:effectLst/>
                        <a:latin typeface="Times"/>
                        <a:ea typeface="Times"/>
                        <a:cs typeface="Times New Roman"/>
                      </a:endParaRPr>
                    </a:p>
                  </a:txBody>
                  <a:tcPr marL="77549" marR="77549" marT="38775" marB="38775" anchor="ctr"/>
                </a:tc>
                <a:extLst>
                  <a:ext uri="{0D108BD9-81ED-4DB2-BD59-A6C34878D82A}">
                    <a16:rowId xmlns:a16="http://schemas.microsoft.com/office/drawing/2014/main" val="10001"/>
                  </a:ext>
                </a:extLst>
              </a:tr>
              <a:tr h="207339">
                <a:tc>
                  <a:txBody>
                    <a:bodyPr/>
                    <a:lstStyle/>
                    <a:p>
                      <a:pPr marL="0" marR="0" algn="ctr">
                        <a:lnSpc>
                          <a:spcPts val="1125"/>
                        </a:lnSpc>
                        <a:spcBef>
                          <a:spcPts val="0"/>
                        </a:spcBef>
                        <a:spcAft>
                          <a:spcPts val="0"/>
                        </a:spcAft>
                      </a:pPr>
                      <a:r>
                        <a:rPr lang="en-US" sz="1000" kern="1200" dirty="0">
                          <a:effectLst/>
                        </a:rPr>
                        <a:t>  1</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0"/>
                        </a:spcBef>
                        <a:spcAft>
                          <a:spcPts val="0"/>
                        </a:spcAft>
                      </a:pPr>
                      <a:r>
                        <a:rPr lang="en-US" sz="1000" kern="1200" dirty="0" smtClean="0">
                          <a:effectLst/>
                        </a:rPr>
                        <a:t>171*</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2"/>
                  </a:ext>
                </a:extLst>
              </a:tr>
              <a:tr h="207339">
                <a:tc>
                  <a:txBody>
                    <a:bodyPr/>
                    <a:lstStyle/>
                    <a:p>
                      <a:pPr marL="0" marR="0" algn="ctr">
                        <a:lnSpc>
                          <a:spcPts val="1125"/>
                        </a:lnSpc>
                        <a:spcBef>
                          <a:spcPts val="100"/>
                        </a:spcBef>
                        <a:spcAft>
                          <a:spcPts val="0"/>
                        </a:spcAft>
                      </a:pPr>
                      <a:r>
                        <a:rPr lang="en-US" sz="1000" kern="1200">
                          <a:effectLst/>
                        </a:rPr>
                        <a:t>  2</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180*</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3"/>
                  </a:ext>
                </a:extLst>
              </a:tr>
              <a:tr h="155659">
                <a:tc>
                  <a:txBody>
                    <a:bodyPr/>
                    <a:lstStyle/>
                    <a:p>
                      <a:pPr marL="0" marR="0" algn="ctr">
                        <a:lnSpc>
                          <a:spcPts val="1125"/>
                        </a:lnSpc>
                        <a:spcBef>
                          <a:spcPts val="100"/>
                        </a:spcBef>
                        <a:spcAft>
                          <a:spcPts val="0"/>
                        </a:spcAft>
                      </a:pPr>
                      <a:r>
                        <a:rPr lang="en-US" sz="1000" kern="1200">
                          <a:effectLst/>
                        </a:rPr>
                        <a:t>  3</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185*</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4"/>
                  </a:ext>
                </a:extLst>
              </a:tr>
              <a:tr h="207339">
                <a:tc>
                  <a:txBody>
                    <a:bodyPr/>
                    <a:lstStyle/>
                    <a:p>
                      <a:pPr marL="0" marR="0" algn="ctr">
                        <a:lnSpc>
                          <a:spcPts val="1125"/>
                        </a:lnSpc>
                        <a:spcBef>
                          <a:spcPts val="100"/>
                        </a:spcBef>
                        <a:spcAft>
                          <a:spcPts val="0"/>
                        </a:spcAft>
                      </a:pPr>
                      <a:r>
                        <a:rPr lang="en-US" sz="1000" kern="1200">
                          <a:effectLst/>
                        </a:rPr>
                        <a:t>  4</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189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5"/>
                  </a:ext>
                </a:extLst>
              </a:tr>
              <a:tr h="207339">
                <a:tc>
                  <a:txBody>
                    <a:bodyPr/>
                    <a:lstStyle/>
                    <a:p>
                      <a:pPr marL="0" marR="0" algn="ctr">
                        <a:lnSpc>
                          <a:spcPts val="1125"/>
                        </a:lnSpc>
                        <a:spcBef>
                          <a:spcPts val="100"/>
                        </a:spcBef>
                        <a:spcAft>
                          <a:spcPts val="0"/>
                        </a:spcAft>
                      </a:pPr>
                      <a:r>
                        <a:rPr lang="en-US" sz="1000" kern="1200">
                          <a:effectLst/>
                        </a:rPr>
                        <a:t>  5</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193</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6"/>
                  </a:ext>
                </a:extLst>
              </a:tr>
              <a:tr h="207339">
                <a:tc>
                  <a:txBody>
                    <a:bodyPr/>
                    <a:lstStyle/>
                    <a:p>
                      <a:pPr marL="0" marR="0" algn="ctr">
                        <a:lnSpc>
                          <a:spcPts val="1125"/>
                        </a:lnSpc>
                        <a:spcBef>
                          <a:spcPts val="100"/>
                        </a:spcBef>
                        <a:spcAft>
                          <a:spcPts val="0"/>
                        </a:spcAft>
                      </a:pPr>
                      <a:r>
                        <a:rPr lang="en-US" sz="1000" kern="1200">
                          <a:effectLst/>
                        </a:rPr>
                        <a:t>  6</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196</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7"/>
                  </a:ext>
                </a:extLst>
              </a:tr>
              <a:tr h="207339">
                <a:tc>
                  <a:txBody>
                    <a:bodyPr/>
                    <a:lstStyle/>
                    <a:p>
                      <a:pPr marL="0" marR="0" algn="ctr">
                        <a:lnSpc>
                          <a:spcPts val="1125"/>
                        </a:lnSpc>
                        <a:spcBef>
                          <a:spcPts val="100"/>
                        </a:spcBef>
                        <a:spcAft>
                          <a:spcPts val="0"/>
                        </a:spcAft>
                      </a:pPr>
                      <a:r>
                        <a:rPr lang="en-US" sz="1000" kern="1200" dirty="0">
                          <a:effectLst/>
                        </a:rPr>
                        <a:t>  7</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199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8"/>
                  </a:ext>
                </a:extLst>
              </a:tr>
              <a:tr h="207339">
                <a:tc>
                  <a:txBody>
                    <a:bodyPr/>
                    <a:lstStyle/>
                    <a:p>
                      <a:pPr marL="0" marR="0" algn="ctr">
                        <a:lnSpc>
                          <a:spcPts val="1125"/>
                        </a:lnSpc>
                        <a:spcBef>
                          <a:spcPts val="100"/>
                        </a:spcBef>
                        <a:spcAft>
                          <a:spcPts val="0"/>
                        </a:spcAft>
                      </a:pPr>
                      <a:r>
                        <a:rPr lang="en-US" sz="1000" kern="1200">
                          <a:effectLst/>
                        </a:rPr>
                        <a:t>  8</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201</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9"/>
                  </a:ext>
                </a:extLst>
              </a:tr>
              <a:tr h="207339">
                <a:tc>
                  <a:txBody>
                    <a:bodyPr/>
                    <a:lstStyle/>
                    <a:p>
                      <a:pPr marL="0" marR="0" algn="ctr">
                        <a:lnSpc>
                          <a:spcPts val="1125"/>
                        </a:lnSpc>
                        <a:spcBef>
                          <a:spcPts val="100"/>
                        </a:spcBef>
                        <a:spcAft>
                          <a:spcPts val="0"/>
                        </a:spcAft>
                      </a:pPr>
                      <a:r>
                        <a:rPr lang="en-US" sz="1000" kern="1200">
                          <a:effectLst/>
                        </a:rPr>
                        <a:t>  9</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0"/>
                  </a:ext>
                </a:extLst>
              </a:tr>
              <a:tr h="207339">
                <a:tc>
                  <a:txBody>
                    <a:bodyPr/>
                    <a:lstStyle/>
                    <a:p>
                      <a:pPr marL="0" marR="0" algn="ctr">
                        <a:lnSpc>
                          <a:spcPts val="1125"/>
                        </a:lnSpc>
                        <a:spcBef>
                          <a:spcPts val="100"/>
                        </a:spcBef>
                        <a:spcAft>
                          <a:spcPts val="0"/>
                        </a:spcAft>
                      </a:pPr>
                      <a:r>
                        <a:rPr lang="en-US" sz="1000" kern="1200">
                          <a:effectLst/>
                        </a:rPr>
                        <a:t>10</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207</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1"/>
                  </a:ext>
                </a:extLst>
              </a:tr>
              <a:tr h="207339">
                <a:tc>
                  <a:txBody>
                    <a:bodyPr/>
                    <a:lstStyle/>
                    <a:p>
                      <a:pPr marL="0" marR="0" algn="ctr">
                        <a:lnSpc>
                          <a:spcPts val="1125"/>
                        </a:lnSpc>
                        <a:spcBef>
                          <a:spcPts val="100"/>
                        </a:spcBef>
                        <a:spcAft>
                          <a:spcPts val="0"/>
                        </a:spcAft>
                      </a:pPr>
                      <a:r>
                        <a:rPr lang="en-US" sz="1000" kern="1200">
                          <a:effectLst/>
                        </a:rPr>
                        <a:t>11</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2"/>
                  </a:ext>
                </a:extLst>
              </a:tr>
              <a:tr h="207339">
                <a:tc>
                  <a:txBody>
                    <a:bodyPr/>
                    <a:lstStyle/>
                    <a:p>
                      <a:pPr marL="0" marR="0" algn="ctr">
                        <a:lnSpc>
                          <a:spcPts val="1125"/>
                        </a:lnSpc>
                        <a:spcBef>
                          <a:spcPts val="100"/>
                        </a:spcBef>
                        <a:spcAft>
                          <a:spcPts val="0"/>
                        </a:spcAft>
                      </a:pPr>
                      <a:r>
                        <a:rPr lang="en-US" sz="1000" kern="1200">
                          <a:effectLst/>
                        </a:rPr>
                        <a:t>12</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212</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3"/>
                  </a:ext>
                </a:extLst>
              </a:tr>
              <a:tr h="207339">
                <a:tc>
                  <a:txBody>
                    <a:bodyPr/>
                    <a:lstStyle/>
                    <a:p>
                      <a:pPr marL="0" marR="0" algn="ctr">
                        <a:lnSpc>
                          <a:spcPts val="1125"/>
                        </a:lnSpc>
                        <a:spcBef>
                          <a:spcPts val="100"/>
                        </a:spcBef>
                        <a:spcAft>
                          <a:spcPts val="0"/>
                        </a:spcAft>
                      </a:pPr>
                      <a:r>
                        <a:rPr lang="en-US" sz="1000" kern="1200" dirty="0">
                          <a:effectLst/>
                        </a:rPr>
                        <a:t>13</a:t>
                      </a:r>
                      <a:endParaRPr lang="en-US" sz="1100" dirty="0">
                        <a:effectLst/>
                        <a:latin typeface="Times"/>
                        <a:ea typeface="Times"/>
                        <a:cs typeface="Times New Roman"/>
                      </a:endParaRPr>
                    </a:p>
                  </a:txBody>
                  <a:tcPr marL="44698" marR="44698" marT="8078" marB="0" anchor="ctr">
                    <a:noFill/>
                  </a:tcPr>
                </a:tc>
                <a:tc>
                  <a:txBody>
                    <a:bodyPr/>
                    <a:lstStyle/>
                    <a:p>
                      <a:pPr marL="0" marR="0" algn="ctr">
                        <a:lnSpc>
                          <a:spcPts val="1125"/>
                        </a:lnSpc>
                        <a:spcBef>
                          <a:spcPts val="100"/>
                        </a:spcBef>
                        <a:spcAft>
                          <a:spcPts val="0"/>
                        </a:spcAft>
                      </a:pPr>
                      <a:r>
                        <a:rPr lang="en-US" sz="1000" kern="1200" dirty="0" smtClean="0">
                          <a:effectLst/>
                        </a:rPr>
                        <a:t>214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4"/>
                  </a:ext>
                </a:extLst>
              </a:tr>
              <a:tr h="207339">
                <a:tc>
                  <a:txBody>
                    <a:bodyPr/>
                    <a:lstStyle/>
                    <a:p>
                      <a:pPr marL="0" marR="0" algn="ctr">
                        <a:lnSpc>
                          <a:spcPts val="1125"/>
                        </a:lnSpc>
                        <a:spcBef>
                          <a:spcPts val="100"/>
                        </a:spcBef>
                        <a:spcAft>
                          <a:spcPts val="0"/>
                        </a:spcAft>
                      </a:pPr>
                      <a:r>
                        <a:rPr lang="en-US" sz="1000" kern="1200">
                          <a:effectLst/>
                        </a:rPr>
                        <a:t>14</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216</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5"/>
                  </a:ext>
                </a:extLst>
              </a:tr>
              <a:tr h="207339">
                <a:tc>
                  <a:txBody>
                    <a:bodyPr/>
                    <a:lstStyle/>
                    <a:p>
                      <a:pPr marL="0" marR="0" algn="ctr">
                        <a:lnSpc>
                          <a:spcPts val="1125"/>
                        </a:lnSpc>
                        <a:spcBef>
                          <a:spcPts val="100"/>
                        </a:spcBef>
                        <a:spcAft>
                          <a:spcPts val="0"/>
                        </a:spcAft>
                      </a:pPr>
                      <a:r>
                        <a:rPr lang="en-US" sz="1000" kern="1200">
                          <a:effectLst/>
                        </a:rPr>
                        <a:t>15</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6"/>
                  </a:ext>
                </a:extLst>
              </a:tr>
              <a:tr h="207339">
                <a:tc>
                  <a:txBody>
                    <a:bodyPr/>
                    <a:lstStyle/>
                    <a:p>
                      <a:pPr marL="0" marR="0" algn="ctr">
                        <a:lnSpc>
                          <a:spcPts val="1125"/>
                        </a:lnSpc>
                        <a:spcBef>
                          <a:spcPts val="100"/>
                        </a:spcBef>
                        <a:spcAft>
                          <a:spcPts val="0"/>
                        </a:spcAft>
                      </a:pPr>
                      <a:r>
                        <a:rPr lang="en-US" sz="1000" kern="1200">
                          <a:effectLst/>
                        </a:rPr>
                        <a:t>16</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222</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7"/>
                  </a:ext>
                </a:extLst>
              </a:tr>
              <a:tr h="207339">
                <a:tc>
                  <a:txBody>
                    <a:bodyPr/>
                    <a:lstStyle/>
                    <a:p>
                      <a:pPr marL="0" marR="0" algn="ctr">
                        <a:lnSpc>
                          <a:spcPts val="1125"/>
                        </a:lnSpc>
                        <a:spcBef>
                          <a:spcPts val="100"/>
                        </a:spcBef>
                        <a:spcAft>
                          <a:spcPts val="0"/>
                        </a:spcAft>
                      </a:pPr>
                      <a:r>
                        <a:rPr lang="en-US" sz="1000" kern="1200" dirty="0">
                          <a:effectLst/>
                        </a:rPr>
                        <a:t>17</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224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8"/>
                  </a:ext>
                </a:extLst>
              </a:tr>
              <a:tr h="207339">
                <a:tc>
                  <a:txBody>
                    <a:bodyPr/>
                    <a:lstStyle/>
                    <a:p>
                      <a:pPr marL="0" marR="0" algn="ctr">
                        <a:lnSpc>
                          <a:spcPts val="1125"/>
                        </a:lnSpc>
                        <a:spcBef>
                          <a:spcPts val="100"/>
                        </a:spcBef>
                        <a:spcAft>
                          <a:spcPts val="0"/>
                        </a:spcAft>
                      </a:pPr>
                      <a:r>
                        <a:rPr lang="en-US" sz="1000" kern="1200">
                          <a:effectLst/>
                        </a:rPr>
                        <a:t>18</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227</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9"/>
                  </a:ext>
                </a:extLst>
              </a:tr>
              <a:tr h="207339">
                <a:tc>
                  <a:txBody>
                    <a:bodyPr/>
                    <a:lstStyle/>
                    <a:p>
                      <a:pPr marL="0" marR="0" algn="ctr">
                        <a:lnSpc>
                          <a:spcPts val="1125"/>
                        </a:lnSpc>
                        <a:spcBef>
                          <a:spcPts val="100"/>
                        </a:spcBef>
                        <a:spcAft>
                          <a:spcPts val="0"/>
                        </a:spcAft>
                      </a:pPr>
                      <a:r>
                        <a:rPr lang="en-US" sz="1000" kern="1200" dirty="0">
                          <a:effectLst/>
                        </a:rPr>
                        <a:t>19</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230</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20"/>
                  </a:ext>
                </a:extLst>
              </a:tr>
              <a:tr h="207339">
                <a:tc>
                  <a:txBody>
                    <a:bodyPr/>
                    <a:lstStyle/>
                    <a:p>
                      <a:pPr marL="0" marR="0" algn="ctr">
                        <a:lnSpc>
                          <a:spcPts val="1125"/>
                        </a:lnSpc>
                        <a:spcBef>
                          <a:spcPts val="100"/>
                        </a:spcBef>
                        <a:spcAft>
                          <a:spcPts val="0"/>
                        </a:spcAft>
                      </a:pPr>
                      <a:r>
                        <a:rPr lang="en-US" sz="1000" kern="1200" dirty="0">
                          <a:effectLst/>
                        </a:rPr>
                        <a:t>20</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234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21"/>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21</a:t>
                      </a:r>
                      <a:endParaRPr lang="en-US" sz="1100" dirty="0">
                        <a:effectLst/>
                        <a:latin typeface="+mn-lt"/>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237</a:t>
                      </a:r>
                      <a:endParaRPr lang="en-US" sz="1100" dirty="0">
                        <a:effectLst/>
                        <a:latin typeface="+mn-lt"/>
                        <a:ea typeface="Times"/>
                        <a:cs typeface="Times New Roman"/>
                      </a:endParaRPr>
                    </a:p>
                  </a:txBody>
                  <a:tcPr marL="44698" marR="44698" marT="8078" marB="0" anchor="ctr"/>
                </a:tc>
                <a:extLst>
                  <a:ext uri="{0D108BD9-81ED-4DB2-BD59-A6C34878D82A}">
                    <a16:rowId xmlns:a16="http://schemas.microsoft.com/office/drawing/2014/main" val="1800731020"/>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22</a:t>
                      </a:r>
                      <a:endParaRPr lang="en-US" sz="1100" dirty="0">
                        <a:effectLst/>
                        <a:latin typeface="+mn-lt"/>
                        <a:ea typeface="Times"/>
                        <a:cs typeface="Times New Roman"/>
                      </a:endParaRPr>
                    </a:p>
                  </a:txBody>
                  <a:tcPr marL="44698" marR="44698" marT="8078" marB="0" anchor="ctr"/>
                </a:tc>
                <a:tc>
                  <a:txBody>
                    <a:bodyPr/>
                    <a:lstStyle/>
                    <a:p>
                      <a:pPr marL="0" marR="0" lvl="0" indent="0" algn="ctr" defTabSz="914400" rtl="0" eaLnBrk="1" fontAlgn="auto" latinLnBrk="0" hangingPunct="1">
                        <a:lnSpc>
                          <a:spcPts val="1125"/>
                        </a:lnSpc>
                        <a:spcBef>
                          <a:spcPts val="100"/>
                        </a:spcBef>
                        <a:spcAft>
                          <a:spcPts val="0"/>
                        </a:spcAft>
                        <a:buClrTx/>
                        <a:buSzTx/>
                        <a:buFontTx/>
                        <a:buNone/>
                        <a:tabLst/>
                        <a:defRPr/>
                      </a:pPr>
                      <a:r>
                        <a:rPr lang="en-US" sz="1100" dirty="0" smtClean="0">
                          <a:effectLst/>
                          <a:latin typeface="+mn-lt"/>
                          <a:ea typeface="Times"/>
                          <a:cs typeface="Times New Roman"/>
                        </a:rPr>
                        <a:t>240</a:t>
                      </a:r>
                      <a:r>
                        <a:rPr lang="en-US" sz="1100" dirty="0" smtClean="0">
                          <a:solidFill>
                            <a:schemeClr val="tx1"/>
                          </a:solidFill>
                          <a:sym typeface="Wingdings" panose="05000000000000000000" pitchFamily="2" charset="2"/>
                        </a:rPr>
                        <a:t></a:t>
                      </a:r>
                      <a:endParaRPr lang="en-US" sz="1100" dirty="0" smtClean="0">
                        <a:solidFill>
                          <a:schemeClr val="tx1"/>
                        </a:solidFill>
                      </a:endParaRPr>
                    </a:p>
                  </a:txBody>
                  <a:tcPr marL="44698" marR="44698" marT="8078" marB="0" anchor="ctr"/>
                </a:tc>
                <a:extLst>
                  <a:ext uri="{0D108BD9-81ED-4DB2-BD59-A6C34878D82A}">
                    <a16:rowId xmlns:a16="http://schemas.microsoft.com/office/drawing/2014/main" val="3711001359"/>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23</a:t>
                      </a:r>
                      <a:endParaRPr lang="en-US" sz="1100" dirty="0">
                        <a:effectLst/>
                        <a:latin typeface="+mn-lt"/>
                        <a:ea typeface="Times"/>
                        <a:cs typeface="Times New Roman"/>
                      </a:endParaRPr>
                    </a:p>
                  </a:txBody>
                  <a:tcPr marL="44698" marR="44698" marT="8078" marB="0" anchor="ctr"/>
                </a:tc>
                <a:tc>
                  <a:txBody>
                    <a:bodyPr/>
                    <a:lstStyle/>
                    <a:p>
                      <a:pPr marL="0" marR="0" lvl="0" indent="0" algn="ctr" defTabSz="914400" rtl="0" eaLnBrk="1" fontAlgn="auto" latinLnBrk="0" hangingPunct="1">
                        <a:lnSpc>
                          <a:spcPts val="1125"/>
                        </a:lnSpc>
                        <a:spcBef>
                          <a:spcPts val="100"/>
                        </a:spcBef>
                        <a:spcAft>
                          <a:spcPts val="0"/>
                        </a:spcAft>
                        <a:buClrTx/>
                        <a:buSzTx/>
                        <a:buFontTx/>
                        <a:buNone/>
                        <a:tabLst/>
                        <a:defRPr/>
                      </a:pPr>
                      <a:r>
                        <a:rPr lang="en-US" sz="1100" dirty="0" smtClean="0">
                          <a:effectLst/>
                          <a:latin typeface="+mn-lt"/>
                          <a:ea typeface="Times"/>
                          <a:cs typeface="Times New Roman"/>
                        </a:rPr>
                        <a:t>242</a:t>
                      </a:r>
                      <a:r>
                        <a:rPr lang="en-US" sz="1100" dirty="0" smtClean="0">
                          <a:solidFill>
                            <a:schemeClr val="tx1"/>
                          </a:solidFill>
                          <a:sym typeface="Wingdings" panose="05000000000000000000" pitchFamily="2" charset="2"/>
                        </a:rPr>
                        <a:t></a:t>
                      </a:r>
                      <a:endParaRPr lang="en-US" sz="1100" dirty="0" smtClean="0">
                        <a:solidFill>
                          <a:schemeClr val="tx1"/>
                        </a:solidFill>
                      </a:endParaRPr>
                    </a:p>
                  </a:txBody>
                  <a:tcPr marL="44698" marR="44698" marT="8078" marB="0" anchor="ctr"/>
                </a:tc>
                <a:extLst>
                  <a:ext uri="{0D108BD9-81ED-4DB2-BD59-A6C34878D82A}">
                    <a16:rowId xmlns:a16="http://schemas.microsoft.com/office/drawing/2014/main" val="2685436973"/>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24</a:t>
                      </a:r>
                      <a:endParaRPr lang="en-US" sz="1100" dirty="0">
                        <a:effectLst/>
                        <a:latin typeface="+mn-lt"/>
                        <a:ea typeface="Times"/>
                        <a:cs typeface="Times New Roman"/>
                      </a:endParaRPr>
                    </a:p>
                  </a:txBody>
                  <a:tcPr marL="44698" marR="44698" marT="8078" marB="0" anchor="ctr"/>
                </a:tc>
                <a:tc>
                  <a:txBody>
                    <a:bodyPr/>
                    <a:lstStyle/>
                    <a:p>
                      <a:pPr marL="0" marR="0" lvl="0" indent="0" algn="ctr" defTabSz="914400" rtl="0" eaLnBrk="1" fontAlgn="auto" latinLnBrk="0" hangingPunct="1">
                        <a:lnSpc>
                          <a:spcPts val="1125"/>
                        </a:lnSpc>
                        <a:spcBef>
                          <a:spcPts val="100"/>
                        </a:spcBef>
                        <a:spcAft>
                          <a:spcPts val="0"/>
                        </a:spcAft>
                        <a:buClrTx/>
                        <a:buSzTx/>
                        <a:buFontTx/>
                        <a:buNone/>
                        <a:tabLst/>
                        <a:defRPr/>
                      </a:pPr>
                      <a:r>
                        <a:rPr lang="en-US" sz="1100" dirty="0" smtClean="0">
                          <a:effectLst/>
                          <a:latin typeface="+mn-lt"/>
                          <a:ea typeface="Times"/>
                          <a:cs typeface="Times New Roman"/>
                        </a:rPr>
                        <a:t>244</a:t>
                      </a:r>
                      <a:r>
                        <a:rPr lang="en-US" sz="1100" dirty="0" smtClean="0">
                          <a:solidFill>
                            <a:schemeClr val="tx1"/>
                          </a:solidFill>
                          <a:sym typeface="Wingdings" panose="05000000000000000000" pitchFamily="2" charset="2"/>
                        </a:rPr>
                        <a:t></a:t>
                      </a:r>
                      <a:endParaRPr lang="en-US" sz="1100" dirty="0" smtClean="0">
                        <a:solidFill>
                          <a:schemeClr val="tx1"/>
                        </a:solidFill>
                      </a:endParaRPr>
                    </a:p>
                  </a:txBody>
                  <a:tcPr marL="44698" marR="44698" marT="8078" marB="0" anchor="ctr"/>
                </a:tc>
                <a:extLst>
                  <a:ext uri="{0D108BD9-81ED-4DB2-BD59-A6C34878D82A}">
                    <a16:rowId xmlns:a16="http://schemas.microsoft.com/office/drawing/2014/main" val="4139471307"/>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25</a:t>
                      </a:r>
                      <a:endParaRPr lang="en-US" sz="1100" dirty="0">
                        <a:effectLst/>
                        <a:latin typeface="+mn-lt"/>
                        <a:ea typeface="Times"/>
                        <a:cs typeface="Times New Roman"/>
                      </a:endParaRPr>
                    </a:p>
                  </a:txBody>
                  <a:tcPr marL="44698" marR="44698" marT="8078" marB="0" anchor="ctr"/>
                </a:tc>
                <a:tc>
                  <a:txBody>
                    <a:bodyPr/>
                    <a:lstStyle/>
                    <a:p>
                      <a:pPr marL="0" marR="0" lvl="0" indent="0" algn="ctr" defTabSz="914400" rtl="0" eaLnBrk="1" fontAlgn="auto" latinLnBrk="0" hangingPunct="1">
                        <a:lnSpc>
                          <a:spcPts val="1125"/>
                        </a:lnSpc>
                        <a:spcBef>
                          <a:spcPts val="100"/>
                        </a:spcBef>
                        <a:spcAft>
                          <a:spcPts val="0"/>
                        </a:spcAft>
                        <a:buClrTx/>
                        <a:buSzTx/>
                        <a:buFontTx/>
                        <a:buNone/>
                        <a:tabLst/>
                        <a:defRPr/>
                      </a:pPr>
                      <a:r>
                        <a:rPr lang="en-US" sz="1100" dirty="0" smtClean="0">
                          <a:effectLst/>
                          <a:latin typeface="+mn-lt"/>
                          <a:ea typeface="Times"/>
                          <a:cs typeface="Times New Roman"/>
                        </a:rPr>
                        <a:t>246</a:t>
                      </a:r>
                      <a:r>
                        <a:rPr lang="en-US" sz="1100" dirty="0" smtClean="0">
                          <a:solidFill>
                            <a:schemeClr val="tx1"/>
                          </a:solidFill>
                          <a:sym typeface="Wingdings" panose="05000000000000000000" pitchFamily="2" charset="2"/>
                        </a:rPr>
                        <a:t></a:t>
                      </a:r>
                      <a:endParaRPr lang="en-US" sz="1100" dirty="0" smtClean="0">
                        <a:solidFill>
                          <a:schemeClr val="tx1"/>
                        </a:solidFill>
                      </a:endParaRPr>
                    </a:p>
                  </a:txBody>
                  <a:tcPr marL="44698" marR="44698" marT="8078" marB="0" anchor="ctr"/>
                </a:tc>
                <a:extLst>
                  <a:ext uri="{0D108BD9-81ED-4DB2-BD59-A6C34878D82A}">
                    <a16:rowId xmlns:a16="http://schemas.microsoft.com/office/drawing/2014/main" val="1016148936"/>
                  </a:ext>
                </a:extLst>
              </a:tr>
            </a:tbl>
          </a:graphicData>
        </a:graphic>
      </p:graphicFrame>
    </p:spTree>
    <p:extLst>
      <p:ext uri="{BB962C8B-B14F-4D97-AF65-F5344CB8AC3E}">
        <p14:creationId xmlns:p14="http://schemas.microsoft.com/office/powerpoint/2010/main" val="171394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124200" cy="914400"/>
          </a:xfrm>
        </p:spPr>
        <p:style>
          <a:lnRef idx="1">
            <a:schemeClr val="accent1"/>
          </a:lnRef>
          <a:fillRef idx="2">
            <a:schemeClr val="accent1"/>
          </a:fillRef>
          <a:effectRef idx="1">
            <a:schemeClr val="accent1"/>
          </a:effectRef>
          <a:fontRef idx="minor">
            <a:schemeClr val="dk1"/>
          </a:fontRef>
        </p:style>
        <p:txBody>
          <a:bodyPr anchor="ctr">
            <a:normAutofit fontScale="90000"/>
          </a:bodyPr>
          <a:lstStyle/>
          <a:p>
            <a:pPr algn="ctr"/>
            <a:r>
              <a:rPr lang="en-US" sz="2800" b="0" dirty="0" smtClean="0">
                <a:latin typeface="+mn-lt"/>
              </a:rPr>
              <a:t>Determining the </a:t>
            </a:r>
            <a:br>
              <a:rPr lang="en-US" sz="2800" b="0" dirty="0" smtClean="0">
                <a:latin typeface="+mn-lt"/>
              </a:rPr>
            </a:br>
            <a:r>
              <a:rPr lang="en-US" sz="2800" b="0" dirty="0" smtClean="0">
                <a:latin typeface="+mn-lt"/>
              </a:rPr>
              <a:t>Pretest</a:t>
            </a:r>
            <a:endParaRPr lang="en-US" sz="2800" b="0" dirty="0">
              <a:latin typeface="+mn-lt"/>
            </a:endParaRPr>
          </a:p>
        </p:txBody>
      </p:sp>
      <p:sp>
        <p:nvSpPr>
          <p:cNvPr id="3" name="Content Placeholder 2"/>
          <p:cNvSpPr>
            <a:spLocks noGrp="1"/>
          </p:cNvSpPr>
          <p:nvPr>
            <p:ph type="body" sz="half" idx="2"/>
          </p:nvPr>
        </p:nvSpPr>
        <p:spPr>
          <a:xfrm>
            <a:off x="474132" y="1414568"/>
            <a:ext cx="3107267" cy="1676400"/>
          </a:xfrm>
        </p:spPr>
        <p:style>
          <a:lnRef idx="1">
            <a:schemeClr val="accent1"/>
          </a:lnRef>
          <a:fillRef idx="2">
            <a:schemeClr val="accent1"/>
          </a:fillRef>
          <a:effectRef idx="1">
            <a:schemeClr val="accent1"/>
          </a:effectRef>
          <a:fontRef idx="minor">
            <a:schemeClr val="dk1"/>
          </a:fontRef>
        </p:style>
        <p:txBody>
          <a:bodyPr>
            <a:normAutofit/>
          </a:bodyPr>
          <a:lstStyle/>
          <a:p>
            <a:pPr>
              <a:spcBef>
                <a:spcPts val="0"/>
              </a:spcBef>
            </a:pPr>
            <a:r>
              <a:rPr lang="en-US" sz="2000" dirty="0" smtClean="0"/>
              <a:t>Using the </a:t>
            </a:r>
            <a:r>
              <a:rPr lang="en-US" sz="2000" b="1" i="1" dirty="0" smtClean="0"/>
              <a:t>Raw to Scale Score Chart </a:t>
            </a:r>
            <a:r>
              <a:rPr lang="en-US" sz="2000" dirty="0" smtClean="0"/>
              <a:t>and the </a:t>
            </a:r>
            <a:r>
              <a:rPr lang="en-US" sz="2000" b="1" i="1" dirty="0" smtClean="0"/>
              <a:t>Next Assigned Test Level Chart, </a:t>
            </a:r>
            <a:r>
              <a:rPr lang="en-US" sz="2000" dirty="0" smtClean="0"/>
              <a:t>what pretest form should this student take?</a:t>
            </a:r>
            <a:endParaRPr lang="en-US" sz="2000" dirty="0"/>
          </a:p>
          <a:p>
            <a:endParaRPr lang="en-US" sz="2000" dirty="0" smtClean="0"/>
          </a:p>
        </p:txBody>
      </p:sp>
      <p:sp>
        <p:nvSpPr>
          <p:cNvPr id="7" name="Slide Number Placeholder 6"/>
          <p:cNvSpPr>
            <a:spLocks noGrp="1"/>
          </p:cNvSpPr>
          <p:nvPr>
            <p:ph type="sldNum" sz="quarter" idx="12"/>
          </p:nvPr>
        </p:nvSpPr>
        <p:spPr/>
        <p:txBody>
          <a:bodyPr/>
          <a:lstStyle/>
          <a:p>
            <a:fld id="{0F10CCFA-9720-4B79-87AD-568ED3307F7B}" type="slidenum">
              <a:rPr lang="en-US" smtClean="0"/>
              <a:t>47</a:t>
            </a:fld>
            <a:endParaRPr lang="en-US"/>
          </a:p>
        </p:txBody>
      </p:sp>
      <p:pic>
        <p:nvPicPr>
          <p:cNvPr id="5185" name="Picture 65"/>
          <p:cNvPicPr>
            <a:picLocks noChangeAspect="1" noChangeArrowheads="1"/>
          </p:cNvPicPr>
          <p:nvPr/>
        </p:nvPicPr>
        <p:blipFill rotWithShape="1">
          <a:blip r:embed="rId3">
            <a:extLst>
              <a:ext uri="{28A0092B-C50C-407E-A947-70E740481C1C}">
                <a14:useLocalDpi xmlns:a14="http://schemas.microsoft.com/office/drawing/2010/main" val="0"/>
              </a:ext>
            </a:extLst>
          </a:blip>
          <a:srcRect l="58057" t="77764" r="32407" b="5611"/>
          <a:stretch/>
        </p:blipFill>
        <p:spPr bwMode="auto">
          <a:xfrm>
            <a:off x="228600" y="3733800"/>
            <a:ext cx="3658036" cy="22860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p:nvPr/>
        </p:nvPicPr>
        <p:blipFill rotWithShape="1">
          <a:blip r:embed="rId4"/>
          <a:srcRect l="21355" t="19202" r="66399" b="8017"/>
          <a:stretch/>
        </p:blipFill>
        <p:spPr bwMode="auto">
          <a:xfrm>
            <a:off x="6781800" y="152400"/>
            <a:ext cx="2057400" cy="6256008"/>
          </a:xfrm>
          <a:prstGeom prst="rect">
            <a:avLst/>
          </a:prstGeom>
          <a:ln w="38100">
            <a:solidFill>
              <a:schemeClr val="accent2">
                <a:lumMod val="75000"/>
              </a:schemeClr>
            </a:solidFill>
          </a:ln>
          <a:extLst>
            <a:ext uri="{53640926-AAD7-44D8-BBD7-CCE9431645EC}">
              <a14:shadowObscured xmlns:a14="http://schemas.microsoft.com/office/drawing/2010/main"/>
            </a:ext>
          </a:extLst>
        </p:spPr>
      </p:pic>
      <p:graphicFrame>
        <p:nvGraphicFramePr>
          <p:cNvPr id="9" name="Table 8"/>
          <p:cNvGraphicFramePr>
            <a:graphicFrameLocks noGrp="1"/>
          </p:cNvGraphicFramePr>
          <p:nvPr>
            <p:extLst/>
          </p:nvPr>
        </p:nvGraphicFramePr>
        <p:xfrm>
          <a:off x="4080933" y="152400"/>
          <a:ext cx="2091267" cy="6270733"/>
        </p:xfrm>
        <a:graphic>
          <a:graphicData uri="http://schemas.openxmlformats.org/drawingml/2006/table">
            <a:tbl>
              <a:tblPr firstRow="1" bandRow="1">
                <a:tableStyleId>{5C22544A-7EE6-4342-B048-85BDC9FD1C3A}</a:tableStyleId>
              </a:tblPr>
              <a:tblGrid>
                <a:gridCol w="834496">
                  <a:extLst>
                    <a:ext uri="{9D8B030D-6E8A-4147-A177-3AD203B41FA5}">
                      <a16:colId xmlns:a16="http://schemas.microsoft.com/office/drawing/2014/main" val="20000"/>
                    </a:ext>
                  </a:extLst>
                </a:gridCol>
                <a:gridCol w="1256771">
                  <a:extLst>
                    <a:ext uri="{9D8B030D-6E8A-4147-A177-3AD203B41FA5}">
                      <a16:colId xmlns:a16="http://schemas.microsoft.com/office/drawing/2014/main" val="20001"/>
                    </a:ext>
                  </a:extLst>
                </a:gridCol>
              </a:tblGrid>
              <a:tr h="824203">
                <a:tc gridSpan="2">
                  <a:txBody>
                    <a:bodyPr/>
                    <a:lstStyle/>
                    <a:p>
                      <a:pPr marL="0" marR="0" algn="ctr">
                        <a:lnSpc>
                          <a:spcPct val="115000"/>
                        </a:lnSpc>
                        <a:spcBef>
                          <a:spcPts val="0"/>
                        </a:spcBef>
                        <a:spcAft>
                          <a:spcPts val="0"/>
                        </a:spcAft>
                      </a:pPr>
                      <a:r>
                        <a:rPr lang="en-US" sz="1400" kern="1200" dirty="0">
                          <a:effectLst/>
                        </a:rPr>
                        <a:t>Raw to Scale Score</a:t>
                      </a:r>
                      <a:endParaRPr lang="en-US" sz="1050" dirty="0">
                        <a:effectLst/>
                      </a:endParaRPr>
                    </a:p>
                    <a:p>
                      <a:pPr marL="0" marR="0" algn="ctr">
                        <a:lnSpc>
                          <a:spcPct val="115000"/>
                        </a:lnSpc>
                        <a:spcBef>
                          <a:spcPts val="0"/>
                        </a:spcBef>
                        <a:spcAft>
                          <a:spcPts val="0"/>
                        </a:spcAft>
                      </a:pPr>
                      <a:r>
                        <a:rPr lang="en-US" sz="1400" kern="1200" dirty="0">
                          <a:effectLst/>
                        </a:rPr>
                        <a:t>Reading Appraisal Form </a:t>
                      </a:r>
                      <a:r>
                        <a:rPr lang="en-US" sz="1400" kern="1200" dirty="0" smtClean="0">
                          <a:effectLst/>
                        </a:rPr>
                        <a:t>80</a:t>
                      </a:r>
                      <a:endParaRPr lang="en-US" sz="1050" dirty="0">
                        <a:effectLst/>
                        <a:latin typeface="Times"/>
                        <a:ea typeface="Times"/>
                        <a:cs typeface="Times New Roman"/>
                      </a:endParaRPr>
                    </a:p>
                  </a:txBody>
                  <a:tcPr marL="77549" marR="77549" marT="38775" marB="38775" anchor="ctr"/>
                </a:tc>
                <a:tc hMerge="1">
                  <a:txBody>
                    <a:bodyPr/>
                    <a:lstStyle/>
                    <a:p>
                      <a:endParaRPr lang="en-US"/>
                    </a:p>
                  </a:txBody>
                  <a:tcPr/>
                </a:tc>
                <a:extLst>
                  <a:ext uri="{0D108BD9-81ED-4DB2-BD59-A6C34878D82A}">
                    <a16:rowId xmlns:a16="http://schemas.microsoft.com/office/drawing/2014/main" val="10000"/>
                  </a:ext>
                </a:extLst>
              </a:tr>
              <a:tr h="314735">
                <a:tc>
                  <a:txBody>
                    <a:bodyPr/>
                    <a:lstStyle/>
                    <a:p>
                      <a:pPr marL="0" marR="0" algn="ctr">
                        <a:lnSpc>
                          <a:spcPct val="115000"/>
                        </a:lnSpc>
                        <a:spcBef>
                          <a:spcPts val="0"/>
                        </a:spcBef>
                        <a:spcAft>
                          <a:spcPts val="0"/>
                        </a:spcAft>
                      </a:pPr>
                      <a:r>
                        <a:rPr lang="en-US" sz="1050" kern="1200" dirty="0">
                          <a:effectLst/>
                        </a:rPr>
                        <a:t>Raw Score</a:t>
                      </a:r>
                      <a:endParaRPr lang="en-US" sz="1050" dirty="0">
                        <a:effectLst/>
                        <a:latin typeface="Times"/>
                        <a:ea typeface="Times"/>
                        <a:cs typeface="Times New Roman"/>
                      </a:endParaRPr>
                    </a:p>
                  </a:txBody>
                  <a:tcPr marL="77549" marR="77549" marT="38775" marB="38775" anchor="ctr"/>
                </a:tc>
                <a:tc>
                  <a:txBody>
                    <a:bodyPr/>
                    <a:lstStyle/>
                    <a:p>
                      <a:pPr marL="0" marR="0" algn="ctr">
                        <a:lnSpc>
                          <a:spcPct val="115000"/>
                        </a:lnSpc>
                        <a:spcBef>
                          <a:spcPts val="0"/>
                        </a:spcBef>
                        <a:spcAft>
                          <a:spcPts val="0"/>
                        </a:spcAft>
                      </a:pPr>
                      <a:r>
                        <a:rPr lang="en-US" sz="1050" kern="1200">
                          <a:effectLst/>
                        </a:rPr>
                        <a:t>Scale Score</a:t>
                      </a:r>
                      <a:endParaRPr lang="en-US" sz="1050">
                        <a:effectLst/>
                        <a:latin typeface="Times"/>
                        <a:ea typeface="Times"/>
                        <a:cs typeface="Times New Roman"/>
                      </a:endParaRPr>
                    </a:p>
                  </a:txBody>
                  <a:tcPr marL="77549" marR="77549" marT="38775" marB="38775" anchor="ctr"/>
                </a:tc>
                <a:extLst>
                  <a:ext uri="{0D108BD9-81ED-4DB2-BD59-A6C34878D82A}">
                    <a16:rowId xmlns:a16="http://schemas.microsoft.com/office/drawing/2014/main" val="10001"/>
                  </a:ext>
                </a:extLst>
              </a:tr>
              <a:tr h="207339">
                <a:tc>
                  <a:txBody>
                    <a:bodyPr/>
                    <a:lstStyle/>
                    <a:p>
                      <a:pPr marL="0" marR="0" algn="ctr">
                        <a:lnSpc>
                          <a:spcPts val="1125"/>
                        </a:lnSpc>
                        <a:spcBef>
                          <a:spcPts val="0"/>
                        </a:spcBef>
                        <a:spcAft>
                          <a:spcPts val="0"/>
                        </a:spcAft>
                      </a:pPr>
                      <a:r>
                        <a:rPr lang="en-US" sz="1000" kern="1200" dirty="0">
                          <a:effectLst/>
                        </a:rPr>
                        <a:t>  1</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0"/>
                        </a:spcBef>
                        <a:spcAft>
                          <a:spcPts val="0"/>
                        </a:spcAft>
                      </a:pPr>
                      <a:r>
                        <a:rPr lang="en-US" sz="1000" kern="1200" dirty="0" smtClean="0">
                          <a:effectLst/>
                        </a:rPr>
                        <a:t>171*</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2"/>
                  </a:ext>
                </a:extLst>
              </a:tr>
              <a:tr h="207339">
                <a:tc>
                  <a:txBody>
                    <a:bodyPr/>
                    <a:lstStyle/>
                    <a:p>
                      <a:pPr marL="0" marR="0" algn="ctr">
                        <a:lnSpc>
                          <a:spcPts val="1125"/>
                        </a:lnSpc>
                        <a:spcBef>
                          <a:spcPts val="100"/>
                        </a:spcBef>
                        <a:spcAft>
                          <a:spcPts val="0"/>
                        </a:spcAft>
                      </a:pPr>
                      <a:r>
                        <a:rPr lang="en-US" sz="1000" kern="1200">
                          <a:effectLst/>
                        </a:rPr>
                        <a:t>  2</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180*</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3"/>
                  </a:ext>
                </a:extLst>
              </a:tr>
              <a:tr h="155659">
                <a:tc>
                  <a:txBody>
                    <a:bodyPr/>
                    <a:lstStyle/>
                    <a:p>
                      <a:pPr marL="0" marR="0" algn="ctr">
                        <a:lnSpc>
                          <a:spcPts val="1125"/>
                        </a:lnSpc>
                        <a:spcBef>
                          <a:spcPts val="100"/>
                        </a:spcBef>
                        <a:spcAft>
                          <a:spcPts val="0"/>
                        </a:spcAft>
                      </a:pPr>
                      <a:r>
                        <a:rPr lang="en-US" sz="1000" kern="1200">
                          <a:effectLst/>
                        </a:rPr>
                        <a:t>  3</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185*</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4"/>
                  </a:ext>
                </a:extLst>
              </a:tr>
              <a:tr h="207339">
                <a:tc>
                  <a:txBody>
                    <a:bodyPr/>
                    <a:lstStyle/>
                    <a:p>
                      <a:pPr marL="0" marR="0" algn="ctr">
                        <a:lnSpc>
                          <a:spcPts val="1125"/>
                        </a:lnSpc>
                        <a:spcBef>
                          <a:spcPts val="100"/>
                        </a:spcBef>
                        <a:spcAft>
                          <a:spcPts val="0"/>
                        </a:spcAft>
                      </a:pPr>
                      <a:r>
                        <a:rPr lang="en-US" sz="1000" kern="1200">
                          <a:effectLst/>
                        </a:rPr>
                        <a:t>  4</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189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5"/>
                  </a:ext>
                </a:extLst>
              </a:tr>
              <a:tr h="207339">
                <a:tc>
                  <a:txBody>
                    <a:bodyPr/>
                    <a:lstStyle/>
                    <a:p>
                      <a:pPr marL="0" marR="0" algn="ctr">
                        <a:lnSpc>
                          <a:spcPts val="1125"/>
                        </a:lnSpc>
                        <a:spcBef>
                          <a:spcPts val="100"/>
                        </a:spcBef>
                        <a:spcAft>
                          <a:spcPts val="0"/>
                        </a:spcAft>
                      </a:pPr>
                      <a:r>
                        <a:rPr lang="en-US" sz="1000" kern="1200">
                          <a:effectLst/>
                        </a:rPr>
                        <a:t>  5</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193</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6"/>
                  </a:ext>
                </a:extLst>
              </a:tr>
              <a:tr h="207339">
                <a:tc>
                  <a:txBody>
                    <a:bodyPr/>
                    <a:lstStyle/>
                    <a:p>
                      <a:pPr marL="0" marR="0" algn="ctr">
                        <a:lnSpc>
                          <a:spcPts val="1125"/>
                        </a:lnSpc>
                        <a:spcBef>
                          <a:spcPts val="100"/>
                        </a:spcBef>
                        <a:spcAft>
                          <a:spcPts val="0"/>
                        </a:spcAft>
                      </a:pPr>
                      <a:r>
                        <a:rPr lang="en-US" sz="1000" kern="1200">
                          <a:effectLst/>
                        </a:rPr>
                        <a:t>  6</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196</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7"/>
                  </a:ext>
                </a:extLst>
              </a:tr>
              <a:tr h="207339">
                <a:tc>
                  <a:txBody>
                    <a:bodyPr/>
                    <a:lstStyle/>
                    <a:p>
                      <a:pPr marL="0" marR="0" algn="ctr">
                        <a:lnSpc>
                          <a:spcPts val="1125"/>
                        </a:lnSpc>
                        <a:spcBef>
                          <a:spcPts val="100"/>
                        </a:spcBef>
                        <a:spcAft>
                          <a:spcPts val="0"/>
                        </a:spcAft>
                      </a:pPr>
                      <a:r>
                        <a:rPr lang="en-US" sz="1000" kern="1200" dirty="0">
                          <a:effectLst/>
                        </a:rPr>
                        <a:t>  7</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199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8"/>
                  </a:ext>
                </a:extLst>
              </a:tr>
              <a:tr h="207339">
                <a:tc>
                  <a:txBody>
                    <a:bodyPr/>
                    <a:lstStyle/>
                    <a:p>
                      <a:pPr marL="0" marR="0" algn="ctr">
                        <a:lnSpc>
                          <a:spcPts val="1125"/>
                        </a:lnSpc>
                        <a:spcBef>
                          <a:spcPts val="100"/>
                        </a:spcBef>
                        <a:spcAft>
                          <a:spcPts val="0"/>
                        </a:spcAft>
                      </a:pPr>
                      <a:r>
                        <a:rPr lang="en-US" sz="1000" kern="1200">
                          <a:effectLst/>
                        </a:rPr>
                        <a:t>  8</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201</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09"/>
                  </a:ext>
                </a:extLst>
              </a:tr>
              <a:tr h="207339">
                <a:tc>
                  <a:txBody>
                    <a:bodyPr/>
                    <a:lstStyle/>
                    <a:p>
                      <a:pPr marL="0" marR="0" algn="ctr">
                        <a:lnSpc>
                          <a:spcPts val="1125"/>
                        </a:lnSpc>
                        <a:spcBef>
                          <a:spcPts val="100"/>
                        </a:spcBef>
                        <a:spcAft>
                          <a:spcPts val="0"/>
                        </a:spcAft>
                      </a:pPr>
                      <a:r>
                        <a:rPr lang="en-US" sz="1000" kern="1200">
                          <a:effectLst/>
                        </a:rPr>
                        <a:t>  9</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0"/>
                  </a:ext>
                </a:extLst>
              </a:tr>
              <a:tr h="207339">
                <a:tc>
                  <a:txBody>
                    <a:bodyPr/>
                    <a:lstStyle/>
                    <a:p>
                      <a:pPr marL="0" marR="0" algn="ctr">
                        <a:lnSpc>
                          <a:spcPts val="1125"/>
                        </a:lnSpc>
                        <a:spcBef>
                          <a:spcPts val="100"/>
                        </a:spcBef>
                        <a:spcAft>
                          <a:spcPts val="0"/>
                        </a:spcAft>
                      </a:pPr>
                      <a:r>
                        <a:rPr lang="en-US" sz="1000" kern="1200">
                          <a:effectLst/>
                        </a:rPr>
                        <a:t>10</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207</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1"/>
                  </a:ext>
                </a:extLst>
              </a:tr>
              <a:tr h="207339">
                <a:tc>
                  <a:txBody>
                    <a:bodyPr/>
                    <a:lstStyle/>
                    <a:p>
                      <a:pPr marL="0" marR="0" algn="ctr">
                        <a:lnSpc>
                          <a:spcPts val="1125"/>
                        </a:lnSpc>
                        <a:spcBef>
                          <a:spcPts val="100"/>
                        </a:spcBef>
                        <a:spcAft>
                          <a:spcPts val="0"/>
                        </a:spcAft>
                      </a:pPr>
                      <a:r>
                        <a:rPr lang="en-US" sz="1000" kern="1200">
                          <a:effectLst/>
                        </a:rPr>
                        <a:t>11</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209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2"/>
                  </a:ext>
                </a:extLst>
              </a:tr>
              <a:tr h="207339">
                <a:tc>
                  <a:txBody>
                    <a:bodyPr/>
                    <a:lstStyle/>
                    <a:p>
                      <a:pPr marL="0" marR="0" algn="ctr">
                        <a:lnSpc>
                          <a:spcPts val="1125"/>
                        </a:lnSpc>
                        <a:spcBef>
                          <a:spcPts val="100"/>
                        </a:spcBef>
                        <a:spcAft>
                          <a:spcPts val="0"/>
                        </a:spcAft>
                      </a:pPr>
                      <a:r>
                        <a:rPr lang="en-US" sz="1000" kern="1200">
                          <a:effectLst/>
                        </a:rPr>
                        <a:t>12</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212</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3"/>
                  </a:ext>
                </a:extLst>
              </a:tr>
              <a:tr h="207339">
                <a:tc>
                  <a:txBody>
                    <a:bodyPr/>
                    <a:lstStyle/>
                    <a:p>
                      <a:pPr marL="0" marR="0" algn="ctr">
                        <a:lnSpc>
                          <a:spcPts val="1125"/>
                        </a:lnSpc>
                        <a:spcBef>
                          <a:spcPts val="100"/>
                        </a:spcBef>
                        <a:spcAft>
                          <a:spcPts val="0"/>
                        </a:spcAft>
                      </a:pPr>
                      <a:r>
                        <a:rPr lang="en-US" sz="1000" kern="1200">
                          <a:effectLst/>
                        </a:rPr>
                        <a:t>13</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4"/>
                  </a:ext>
                </a:extLst>
              </a:tr>
              <a:tr h="207339">
                <a:tc>
                  <a:txBody>
                    <a:bodyPr/>
                    <a:lstStyle/>
                    <a:p>
                      <a:pPr marL="0" marR="0" algn="ctr">
                        <a:lnSpc>
                          <a:spcPts val="1125"/>
                        </a:lnSpc>
                        <a:spcBef>
                          <a:spcPts val="100"/>
                        </a:spcBef>
                        <a:spcAft>
                          <a:spcPts val="0"/>
                        </a:spcAft>
                      </a:pPr>
                      <a:r>
                        <a:rPr lang="en-US" sz="1000" kern="1200">
                          <a:effectLst/>
                        </a:rPr>
                        <a:t>14</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216</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5"/>
                  </a:ext>
                </a:extLst>
              </a:tr>
              <a:tr h="207339">
                <a:tc>
                  <a:txBody>
                    <a:bodyPr/>
                    <a:lstStyle/>
                    <a:p>
                      <a:pPr marL="0" marR="0" algn="ctr">
                        <a:lnSpc>
                          <a:spcPts val="1125"/>
                        </a:lnSpc>
                        <a:spcBef>
                          <a:spcPts val="100"/>
                        </a:spcBef>
                        <a:spcAft>
                          <a:spcPts val="0"/>
                        </a:spcAft>
                      </a:pPr>
                      <a:r>
                        <a:rPr lang="en-US" sz="1000" kern="1200">
                          <a:effectLst/>
                        </a:rPr>
                        <a:t>15</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219</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6"/>
                  </a:ext>
                </a:extLst>
              </a:tr>
              <a:tr h="207339">
                <a:tc>
                  <a:txBody>
                    <a:bodyPr/>
                    <a:lstStyle/>
                    <a:p>
                      <a:pPr marL="0" marR="0" algn="ctr">
                        <a:lnSpc>
                          <a:spcPts val="1125"/>
                        </a:lnSpc>
                        <a:spcBef>
                          <a:spcPts val="100"/>
                        </a:spcBef>
                        <a:spcAft>
                          <a:spcPts val="0"/>
                        </a:spcAft>
                      </a:pPr>
                      <a:r>
                        <a:rPr lang="en-US" sz="1000" kern="1200">
                          <a:effectLst/>
                        </a:rPr>
                        <a:t>16</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222</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7"/>
                  </a:ext>
                </a:extLst>
              </a:tr>
              <a:tr h="207339">
                <a:tc>
                  <a:txBody>
                    <a:bodyPr/>
                    <a:lstStyle/>
                    <a:p>
                      <a:pPr marL="0" marR="0" algn="ctr">
                        <a:lnSpc>
                          <a:spcPts val="1125"/>
                        </a:lnSpc>
                        <a:spcBef>
                          <a:spcPts val="100"/>
                        </a:spcBef>
                        <a:spcAft>
                          <a:spcPts val="0"/>
                        </a:spcAft>
                      </a:pPr>
                      <a:r>
                        <a:rPr lang="en-US" sz="1000" kern="1200" dirty="0">
                          <a:effectLst/>
                        </a:rPr>
                        <a:t>17</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224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8"/>
                  </a:ext>
                </a:extLst>
              </a:tr>
              <a:tr h="207339">
                <a:tc>
                  <a:txBody>
                    <a:bodyPr/>
                    <a:lstStyle/>
                    <a:p>
                      <a:pPr marL="0" marR="0" algn="ctr">
                        <a:lnSpc>
                          <a:spcPts val="1125"/>
                        </a:lnSpc>
                        <a:spcBef>
                          <a:spcPts val="100"/>
                        </a:spcBef>
                        <a:spcAft>
                          <a:spcPts val="0"/>
                        </a:spcAft>
                      </a:pPr>
                      <a:r>
                        <a:rPr lang="en-US" sz="1000" kern="1200">
                          <a:effectLst/>
                        </a:rPr>
                        <a:t>18</a:t>
                      </a:r>
                      <a:endParaRPr lang="en-US" sz="110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227</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19"/>
                  </a:ext>
                </a:extLst>
              </a:tr>
              <a:tr h="207339">
                <a:tc>
                  <a:txBody>
                    <a:bodyPr/>
                    <a:lstStyle/>
                    <a:p>
                      <a:pPr marL="0" marR="0" algn="ctr">
                        <a:lnSpc>
                          <a:spcPts val="1125"/>
                        </a:lnSpc>
                        <a:spcBef>
                          <a:spcPts val="100"/>
                        </a:spcBef>
                        <a:spcAft>
                          <a:spcPts val="0"/>
                        </a:spcAft>
                      </a:pPr>
                      <a:r>
                        <a:rPr lang="en-US" sz="1000" kern="1200" dirty="0">
                          <a:effectLst/>
                        </a:rPr>
                        <a:t>19</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230</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20"/>
                  </a:ext>
                </a:extLst>
              </a:tr>
              <a:tr h="207339">
                <a:tc>
                  <a:txBody>
                    <a:bodyPr/>
                    <a:lstStyle/>
                    <a:p>
                      <a:pPr marL="0" marR="0" algn="ctr">
                        <a:lnSpc>
                          <a:spcPts val="1125"/>
                        </a:lnSpc>
                        <a:spcBef>
                          <a:spcPts val="100"/>
                        </a:spcBef>
                        <a:spcAft>
                          <a:spcPts val="0"/>
                        </a:spcAft>
                      </a:pPr>
                      <a:r>
                        <a:rPr lang="en-US" sz="1000" kern="1200" dirty="0">
                          <a:effectLst/>
                        </a:rPr>
                        <a:t>20</a:t>
                      </a:r>
                      <a:endParaRPr lang="en-US" sz="1100" dirty="0">
                        <a:effectLst/>
                        <a:latin typeface="Times"/>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000" kern="1200" dirty="0" smtClean="0">
                          <a:effectLst/>
                        </a:rPr>
                        <a:t>234</a:t>
                      </a:r>
                      <a:endParaRPr lang="en-US" sz="1100" dirty="0">
                        <a:effectLst/>
                        <a:latin typeface="Times"/>
                        <a:ea typeface="Times"/>
                        <a:cs typeface="Times New Roman"/>
                      </a:endParaRPr>
                    </a:p>
                  </a:txBody>
                  <a:tcPr marL="44698" marR="44698" marT="8078" marB="0" anchor="ctr"/>
                </a:tc>
                <a:extLst>
                  <a:ext uri="{0D108BD9-81ED-4DB2-BD59-A6C34878D82A}">
                    <a16:rowId xmlns:a16="http://schemas.microsoft.com/office/drawing/2014/main" val="10021"/>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21</a:t>
                      </a:r>
                      <a:endParaRPr lang="en-US" sz="1100" dirty="0">
                        <a:effectLst/>
                        <a:latin typeface="+mn-lt"/>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237</a:t>
                      </a:r>
                      <a:endParaRPr lang="en-US" sz="1100" dirty="0">
                        <a:effectLst/>
                        <a:latin typeface="+mn-lt"/>
                        <a:ea typeface="Times"/>
                        <a:cs typeface="Times New Roman"/>
                      </a:endParaRPr>
                    </a:p>
                  </a:txBody>
                  <a:tcPr marL="44698" marR="44698" marT="8078" marB="0" anchor="ctr"/>
                </a:tc>
                <a:extLst>
                  <a:ext uri="{0D108BD9-81ED-4DB2-BD59-A6C34878D82A}">
                    <a16:rowId xmlns:a16="http://schemas.microsoft.com/office/drawing/2014/main" val="1800731020"/>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22</a:t>
                      </a:r>
                      <a:endParaRPr lang="en-US" sz="1100" dirty="0">
                        <a:effectLst/>
                        <a:latin typeface="+mn-lt"/>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240</a:t>
                      </a:r>
                      <a:endParaRPr lang="en-US" sz="1100" dirty="0">
                        <a:effectLst/>
                        <a:latin typeface="+mn-lt"/>
                        <a:ea typeface="Times"/>
                        <a:cs typeface="Times New Roman"/>
                      </a:endParaRPr>
                    </a:p>
                  </a:txBody>
                  <a:tcPr marL="44698" marR="44698" marT="8078" marB="0" anchor="ctr"/>
                </a:tc>
                <a:extLst>
                  <a:ext uri="{0D108BD9-81ED-4DB2-BD59-A6C34878D82A}">
                    <a16:rowId xmlns:a16="http://schemas.microsoft.com/office/drawing/2014/main" val="3711001359"/>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23</a:t>
                      </a:r>
                      <a:endParaRPr lang="en-US" sz="1100" dirty="0">
                        <a:effectLst/>
                        <a:latin typeface="+mn-lt"/>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242</a:t>
                      </a:r>
                      <a:endParaRPr lang="en-US" sz="1100" dirty="0">
                        <a:effectLst/>
                        <a:latin typeface="+mn-lt"/>
                        <a:ea typeface="Times"/>
                        <a:cs typeface="Times New Roman"/>
                      </a:endParaRPr>
                    </a:p>
                  </a:txBody>
                  <a:tcPr marL="44698" marR="44698" marT="8078" marB="0" anchor="ctr"/>
                </a:tc>
                <a:extLst>
                  <a:ext uri="{0D108BD9-81ED-4DB2-BD59-A6C34878D82A}">
                    <a16:rowId xmlns:a16="http://schemas.microsoft.com/office/drawing/2014/main" val="2685436973"/>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24</a:t>
                      </a:r>
                      <a:endParaRPr lang="en-US" sz="1100" dirty="0">
                        <a:effectLst/>
                        <a:latin typeface="+mn-lt"/>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244</a:t>
                      </a:r>
                      <a:endParaRPr lang="en-US" sz="1100" dirty="0">
                        <a:effectLst/>
                        <a:latin typeface="+mn-lt"/>
                        <a:ea typeface="Times"/>
                        <a:cs typeface="Times New Roman"/>
                      </a:endParaRPr>
                    </a:p>
                  </a:txBody>
                  <a:tcPr marL="44698" marR="44698" marT="8078" marB="0" anchor="ctr"/>
                </a:tc>
                <a:extLst>
                  <a:ext uri="{0D108BD9-81ED-4DB2-BD59-A6C34878D82A}">
                    <a16:rowId xmlns:a16="http://schemas.microsoft.com/office/drawing/2014/main" val="4139471307"/>
                  </a:ext>
                </a:extLst>
              </a:tr>
              <a:tr h="207339">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25</a:t>
                      </a:r>
                      <a:endParaRPr lang="en-US" sz="1100" dirty="0">
                        <a:effectLst/>
                        <a:latin typeface="+mn-lt"/>
                        <a:ea typeface="Times"/>
                        <a:cs typeface="Times New Roman"/>
                      </a:endParaRPr>
                    </a:p>
                  </a:txBody>
                  <a:tcPr marL="44698" marR="44698" marT="8078" marB="0" anchor="ctr"/>
                </a:tc>
                <a:tc>
                  <a:txBody>
                    <a:bodyPr/>
                    <a:lstStyle/>
                    <a:p>
                      <a:pPr marL="0" marR="0" algn="ctr">
                        <a:lnSpc>
                          <a:spcPts val="1125"/>
                        </a:lnSpc>
                        <a:spcBef>
                          <a:spcPts val="100"/>
                        </a:spcBef>
                        <a:spcAft>
                          <a:spcPts val="0"/>
                        </a:spcAft>
                      </a:pPr>
                      <a:r>
                        <a:rPr lang="en-US" sz="1100" dirty="0" smtClean="0">
                          <a:effectLst/>
                          <a:latin typeface="+mn-lt"/>
                          <a:ea typeface="Times"/>
                          <a:cs typeface="Times New Roman"/>
                        </a:rPr>
                        <a:t>246</a:t>
                      </a:r>
                      <a:endParaRPr lang="en-US" sz="1100" dirty="0">
                        <a:effectLst/>
                        <a:latin typeface="+mn-lt"/>
                        <a:ea typeface="Times"/>
                        <a:cs typeface="Times New Roman"/>
                      </a:endParaRPr>
                    </a:p>
                  </a:txBody>
                  <a:tcPr marL="44698" marR="44698" marT="8078" marB="0" anchor="ctr"/>
                </a:tc>
                <a:extLst>
                  <a:ext uri="{0D108BD9-81ED-4DB2-BD59-A6C34878D82A}">
                    <a16:rowId xmlns:a16="http://schemas.microsoft.com/office/drawing/2014/main" val="1016148936"/>
                  </a:ext>
                </a:extLst>
              </a:tr>
            </a:tbl>
          </a:graphicData>
        </a:graphic>
      </p:graphicFrame>
    </p:spTree>
    <p:extLst>
      <p:ext uri="{BB962C8B-B14F-4D97-AF65-F5344CB8AC3E}">
        <p14:creationId xmlns:p14="http://schemas.microsoft.com/office/powerpoint/2010/main" val="24141568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7C0AF"/>
          </a:solidFill>
        </p:spPr>
        <p:style>
          <a:lnRef idx="0">
            <a:schemeClr val="accent3"/>
          </a:lnRef>
          <a:fillRef idx="3">
            <a:schemeClr val="accent3"/>
          </a:fillRef>
          <a:effectRef idx="3">
            <a:schemeClr val="accent3"/>
          </a:effectRef>
          <a:fontRef idx="minor">
            <a:schemeClr val="lt1"/>
          </a:fontRef>
        </p:style>
        <p:txBody>
          <a:bodyPr>
            <a:normAutofit/>
          </a:bodyPr>
          <a:lstStyle/>
          <a:p>
            <a:r>
              <a:rPr lang="en-US" b="1" dirty="0">
                <a:solidFill>
                  <a:schemeClr val="tx1"/>
                </a:solidFill>
              </a:rPr>
              <a:t>Appraisal</a:t>
            </a:r>
            <a:r>
              <a:rPr lang="en-US" b="1" i="1" dirty="0">
                <a:solidFill>
                  <a:schemeClr val="tx1"/>
                </a:solidFill>
              </a:rPr>
              <a:t> </a:t>
            </a:r>
            <a:r>
              <a:rPr lang="en-US" dirty="0" smtClean="0">
                <a:solidFill>
                  <a:schemeClr val="tx1"/>
                </a:solidFill>
              </a:rPr>
              <a:t>Activity</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r>
              <a:rPr lang="en-US" dirty="0" smtClean="0"/>
              <a:t>What </a:t>
            </a:r>
            <a:r>
              <a:rPr lang="en-US" dirty="0"/>
              <a:t>is </a:t>
            </a:r>
            <a:r>
              <a:rPr lang="en-US" dirty="0" smtClean="0"/>
              <a:t>Manuel Ortiz’ Form 80 Appraisal raw </a:t>
            </a:r>
            <a:r>
              <a:rPr lang="en-US" dirty="0"/>
              <a:t>s</a:t>
            </a:r>
            <a:r>
              <a:rPr lang="en-US" dirty="0" smtClean="0"/>
              <a:t>core</a:t>
            </a:r>
            <a:r>
              <a:rPr lang="en-US" dirty="0"/>
              <a:t>? </a:t>
            </a:r>
            <a:r>
              <a:rPr lang="en-US" dirty="0" smtClean="0"/>
              <a:t>______</a:t>
            </a:r>
          </a:p>
          <a:p>
            <a:pPr lvl="0"/>
            <a:endParaRPr lang="en-US" dirty="0"/>
          </a:p>
          <a:p>
            <a:pPr lvl="0"/>
            <a:r>
              <a:rPr lang="en-US" dirty="0" smtClean="0"/>
              <a:t>What is his </a:t>
            </a:r>
            <a:r>
              <a:rPr lang="en-US" dirty="0"/>
              <a:t>a</a:t>
            </a:r>
            <a:r>
              <a:rPr lang="en-US" dirty="0" smtClean="0"/>
              <a:t>ppraisal scale </a:t>
            </a:r>
            <a:r>
              <a:rPr lang="en-US" dirty="0"/>
              <a:t>s</a:t>
            </a:r>
            <a:r>
              <a:rPr lang="en-US" dirty="0" smtClean="0"/>
              <a:t>core _________ ?</a:t>
            </a:r>
          </a:p>
          <a:p>
            <a:pPr lvl="0"/>
            <a:endParaRPr lang="en-US" dirty="0"/>
          </a:p>
          <a:p>
            <a:pPr lvl="0"/>
            <a:r>
              <a:rPr lang="en-US" dirty="0" smtClean="0"/>
              <a:t>What pretest form </a:t>
            </a:r>
            <a:r>
              <a:rPr lang="en-US" dirty="0"/>
              <a:t>c</a:t>
            </a:r>
            <a:r>
              <a:rPr lang="en-US" dirty="0" smtClean="0"/>
              <a:t>ould he take _________?</a:t>
            </a:r>
          </a:p>
          <a:p>
            <a:pPr lvl="0"/>
            <a:endParaRPr lang="en-US" dirty="0"/>
          </a:p>
          <a:p>
            <a:pPr marL="0" lvl="0" indent="0">
              <a:buNone/>
            </a:pPr>
            <a:endParaRPr lang="en-US" dirty="0"/>
          </a:p>
          <a:p>
            <a:pPr marL="0" lvl="0" indent="0">
              <a:buNone/>
            </a:pP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48</a:t>
            </a:fld>
            <a:endParaRPr lang="en-US"/>
          </a:p>
        </p:txBody>
      </p:sp>
      <p:sp>
        <p:nvSpPr>
          <p:cNvPr id="5" name="Text Box 8"/>
          <p:cNvSpPr txBox="1">
            <a:spLocks noChangeArrowheads="1"/>
          </p:cNvSpPr>
          <p:nvPr/>
        </p:nvSpPr>
        <p:spPr bwMode="auto">
          <a:xfrm>
            <a:off x="457200" y="6336268"/>
            <a:ext cx="35052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pages 3 &amp; 4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1178255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 and Post Tests</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le 4"/>
          <p:cNvSpPr txBox="1">
            <a:spLocks/>
          </p:cNvSpPr>
          <p:nvPr/>
        </p:nvSpPr>
        <p:spPr>
          <a:xfrm>
            <a:off x="762000" y="4559300"/>
            <a:ext cx="7772400" cy="136207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lvl1pPr algn="l" defTabSz="914400" rtl="0" eaLnBrk="1" latinLnBrk="0" hangingPunct="1">
              <a:spcBef>
                <a:spcPct val="0"/>
              </a:spcBef>
              <a:buNone/>
              <a:defRPr sz="4000" b="1" kern="1200" cap="all">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err="1" smtClean="0">
                <a:ln>
                  <a:noFill/>
                </a:ln>
                <a:solidFill>
                  <a:prstClr val="black"/>
                </a:solidFill>
                <a:effectLst/>
                <a:uLnTx/>
                <a:uFillTx/>
                <a:latin typeface="Calibri"/>
                <a:ea typeface="+mn-ea"/>
                <a:cs typeface="+mn-cs"/>
              </a:rPr>
              <a:t>PreTesting</a:t>
            </a:r>
            <a:endParaRPr kumimoji="0" lang="en-US" sz="4000" b="1" i="0" u="none" strike="noStrike" kern="1200" cap="all"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07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CASAS Overview</a:t>
            </a:r>
            <a:br>
              <a:rPr lang="en-US" dirty="0" smtClean="0"/>
            </a:br>
            <a:endParaRPr lang="en-US" sz="1100" dirty="0" smtClean="0"/>
          </a:p>
          <a:p>
            <a:r>
              <a:rPr lang="en-US" b="1" dirty="0" smtClean="0">
                <a:ln>
                  <a:solidFill>
                    <a:schemeClr val="tx1"/>
                  </a:solidFill>
                </a:ln>
                <a:solidFill>
                  <a:schemeClr val="bg2">
                    <a:lumMod val="50000"/>
                  </a:schemeClr>
                </a:solidFill>
              </a:rPr>
              <a:t>Curriculum</a:t>
            </a:r>
          </a:p>
          <a:p>
            <a:pPr lvl="2"/>
            <a:r>
              <a:rPr lang="en-US" dirty="0" smtClean="0"/>
              <a:t>Competencies</a:t>
            </a:r>
          </a:p>
          <a:p>
            <a:pPr lvl="2"/>
            <a:r>
              <a:rPr lang="en-US" dirty="0" smtClean="0"/>
              <a:t>Content Standards</a:t>
            </a:r>
          </a:p>
          <a:p>
            <a:pPr lvl="2"/>
            <a:r>
              <a:rPr lang="en-US" dirty="0" smtClean="0"/>
              <a:t>Tasks</a:t>
            </a:r>
          </a:p>
          <a:p>
            <a:r>
              <a:rPr lang="en-US" b="1" dirty="0" smtClean="0">
                <a:ln>
                  <a:solidFill>
                    <a:sysClr val="windowText" lastClr="000000"/>
                  </a:solidFill>
                </a:ln>
                <a:solidFill>
                  <a:schemeClr val="accent3">
                    <a:lumMod val="75000"/>
                  </a:schemeClr>
                </a:solidFill>
              </a:rPr>
              <a:t>Assessment</a:t>
            </a:r>
          </a:p>
          <a:p>
            <a:pPr lvl="2"/>
            <a:r>
              <a:rPr lang="en-US" dirty="0" smtClean="0"/>
              <a:t>Intake Screening</a:t>
            </a:r>
            <a:endParaRPr lang="en-US" dirty="0"/>
          </a:p>
          <a:p>
            <a:pPr lvl="2"/>
            <a:r>
              <a:rPr lang="en-US" dirty="0" smtClean="0"/>
              <a:t>Administering the Locator or Appraisal</a:t>
            </a:r>
          </a:p>
          <a:p>
            <a:pPr lvl="2"/>
            <a:r>
              <a:rPr lang="en-US" dirty="0" smtClean="0"/>
              <a:t>Administering Pre- and Post-tests</a:t>
            </a:r>
          </a:p>
          <a:p>
            <a:r>
              <a:rPr lang="en-US" dirty="0"/>
              <a:t> </a:t>
            </a:r>
            <a:r>
              <a:rPr lang="en-US" b="1" dirty="0" smtClean="0">
                <a:ln>
                  <a:solidFill>
                    <a:sysClr val="windowText" lastClr="000000"/>
                  </a:solidFill>
                </a:ln>
                <a:solidFill>
                  <a:schemeClr val="accent4">
                    <a:lumMod val="75000"/>
                  </a:schemeClr>
                </a:solidFill>
              </a:rPr>
              <a:t>Instruction</a:t>
            </a:r>
          </a:p>
          <a:p>
            <a:pPr lvl="2"/>
            <a:r>
              <a:rPr lang="en-US" dirty="0" smtClean="0"/>
              <a:t>Reports</a:t>
            </a: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5</a:t>
            </a:fld>
            <a:endParaRPr lang="en-US"/>
          </a:p>
        </p:txBody>
      </p:sp>
      <p:graphicFrame>
        <p:nvGraphicFramePr>
          <p:cNvPr id="7" name="Diagram 6"/>
          <p:cNvGraphicFramePr>
            <a:graphicFrameLocks noChangeAspect="1"/>
          </p:cNvGraphicFramePr>
          <p:nvPr>
            <p:extLst>
              <p:ext uri="{D42A27DB-BD31-4B8C-83A1-F6EECF244321}">
                <p14:modId xmlns:p14="http://schemas.microsoft.com/office/powerpoint/2010/main" val="2578617917"/>
              </p:ext>
            </p:extLst>
          </p:nvPr>
        </p:nvGraphicFramePr>
        <p:xfrm>
          <a:off x="4724400" y="1395413"/>
          <a:ext cx="4191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8469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6"/>
          <p:cNvSpPr>
            <a:spLocks noGrp="1" noChangeArrowheads="1"/>
          </p:cNvSpPr>
          <p:nvPr>
            <p:ph type="title"/>
          </p:nvPr>
        </p:nvSpPr>
        <p:spPr>
          <a:xfrm>
            <a:off x="584200" y="304800"/>
            <a:ext cx="8229600" cy="990600"/>
          </a:xfr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Aft>
                <a:spcPts val="0"/>
              </a:spcAft>
              <a:defRPr/>
            </a:pPr>
            <a:r>
              <a:rPr lang="en-US" dirty="0" smtClean="0">
                <a:solidFill>
                  <a:schemeClr val="accent2">
                    <a:lumMod val="75000"/>
                  </a:schemeClr>
                </a:solidFill>
              </a:rPr>
              <a:t>Key Points for Testing</a:t>
            </a:r>
            <a:endParaRPr lang="en-US" dirty="0">
              <a:solidFill>
                <a:schemeClr val="accent2">
                  <a:lumMod val="75000"/>
                </a:schemeClr>
              </a:solidFill>
            </a:endParaRPr>
          </a:p>
        </p:txBody>
      </p:sp>
      <p:sp>
        <p:nvSpPr>
          <p:cNvPr id="49157" name="Rectangle 7"/>
          <p:cNvSpPr>
            <a:spLocks noGrp="1" noChangeArrowheads="1"/>
          </p:cNvSpPr>
          <p:nvPr>
            <p:ph type="body" idx="1"/>
          </p:nvPr>
        </p:nvSpPr>
        <p:spPr>
          <a:xfrm>
            <a:off x="482599" y="4495800"/>
            <a:ext cx="8128002" cy="2209800"/>
          </a:xfrm>
        </p:spPr>
        <p:style>
          <a:lnRef idx="1">
            <a:schemeClr val="accent1"/>
          </a:lnRef>
          <a:fillRef idx="2">
            <a:schemeClr val="accent1"/>
          </a:fillRef>
          <a:effectRef idx="1">
            <a:schemeClr val="accent1"/>
          </a:effectRef>
          <a:fontRef idx="minor">
            <a:schemeClr val="dk1"/>
          </a:fontRef>
        </p:style>
        <p:txBody>
          <a:bodyPr anchor="ctr">
            <a:noAutofit/>
          </a:bodyPr>
          <a:lstStyle/>
          <a:p>
            <a:pPr marL="685800" indent="-285750">
              <a:lnSpc>
                <a:spcPct val="150000"/>
              </a:lnSpc>
              <a:spcBef>
                <a:spcPts val="0"/>
              </a:spcBef>
              <a:buFont typeface="Arial" panose="020B0604020202020204" pitchFamily="34" charset="0"/>
              <a:buChar char="•"/>
            </a:pPr>
            <a:r>
              <a:rPr lang="en-US" sz="1600" dirty="0" smtClean="0">
                <a:solidFill>
                  <a:schemeClr val="tx1"/>
                </a:solidFill>
              </a:rPr>
              <a:t>Time allotment: 1 hour </a:t>
            </a:r>
            <a:r>
              <a:rPr lang="en-US" sz="1600" dirty="0" smtClean="0">
                <a:solidFill>
                  <a:schemeClr val="bg1">
                    <a:lumMod val="50000"/>
                  </a:schemeClr>
                </a:solidFill>
              </a:rPr>
              <a:t>(except new Reading GOALS, Levels B – D – 75 minutes)</a:t>
            </a:r>
          </a:p>
          <a:p>
            <a:pPr marL="685800" indent="-285750">
              <a:lnSpc>
                <a:spcPct val="150000"/>
              </a:lnSpc>
              <a:spcBef>
                <a:spcPts val="0"/>
              </a:spcBef>
              <a:buFont typeface="Arial" panose="020B0604020202020204" pitchFamily="34" charset="0"/>
              <a:buChar char="•"/>
            </a:pPr>
            <a:r>
              <a:rPr lang="en-US" sz="1600" dirty="0" smtClean="0">
                <a:solidFill>
                  <a:schemeClr val="tx1"/>
                </a:solidFill>
              </a:rPr>
              <a:t>Students are not allowed to stop testing and continue at another time.</a:t>
            </a:r>
          </a:p>
          <a:p>
            <a:pPr marL="685800" indent="-285750">
              <a:lnSpc>
                <a:spcPct val="150000"/>
              </a:lnSpc>
              <a:spcBef>
                <a:spcPts val="0"/>
              </a:spcBef>
              <a:buFont typeface="Arial" panose="020B0604020202020204" pitchFamily="34" charset="0"/>
              <a:buChar char="•"/>
            </a:pPr>
            <a:r>
              <a:rPr lang="en-US" sz="1600" dirty="0" smtClean="0">
                <a:solidFill>
                  <a:schemeClr val="tx1"/>
                </a:solidFill>
              </a:rPr>
              <a:t>No dictionaries, calculators or cell phones are allowed. Scratch paper ONLY for math tests. (Must be collected and shredded after testing.)</a:t>
            </a:r>
          </a:p>
          <a:p>
            <a:pPr marL="685800" indent="-285750">
              <a:lnSpc>
                <a:spcPct val="150000"/>
              </a:lnSpc>
              <a:spcBef>
                <a:spcPts val="0"/>
              </a:spcBef>
              <a:buFont typeface="Arial" panose="020B0604020202020204" pitchFamily="34" charset="0"/>
              <a:buChar char="•"/>
            </a:pPr>
            <a:r>
              <a:rPr lang="en-US" sz="1600" dirty="0" smtClean="0">
                <a:solidFill>
                  <a:schemeClr val="tx1"/>
                </a:solidFill>
              </a:rPr>
              <a:t>You may not read questions or answers to students.</a:t>
            </a:r>
          </a:p>
          <a:p>
            <a:pPr lvl="1" eaLnBrk="1" hangingPunct="1">
              <a:lnSpc>
                <a:spcPct val="150000"/>
              </a:lnSpc>
              <a:spcBef>
                <a:spcPts val="0"/>
              </a:spcBef>
            </a:pPr>
            <a:endParaRPr lang="en-US" sz="800" dirty="0" smtClean="0">
              <a:solidFill>
                <a:schemeClr val="tx1"/>
              </a:solidFill>
            </a:endParaRPr>
          </a:p>
          <a:p>
            <a:pPr lvl="1" eaLnBrk="1" hangingPunct="1">
              <a:lnSpc>
                <a:spcPct val="150000"/>
              </a:lnSpc>
              <a:spcBef>
                <a:spcPts val="0"/>
              </a:spcBef>
            </a:pPr>
            <a:endParaRPr lang="en-US" sz="800" dirty="0" smtClean="0">
              <a:solidFill>
                <a:schemeClr val="tx1"/>
              </a:solidFill>
            </a:endParaRPr>
          </a:p>
        </p:txBody>
      </p:sp>
      <p:sp>
        <p:nvSpPr>
          <p:cNvPr id="2" name="Text Placeholder 1"/>
          <p:cNvSpPr>
            <a:spLocks noGrp="1"/>
          </p:cNvSpPr>
          <p:nvPr>
            <p:ph type="body" sz="quarter" idx="3"/>
          </p:nvPr>
        </p:nvSpPr>
        <p:spPr>
          <a:xfrm>
            <a:off x="4648200" y="1501744"/>
            <a:ext cx="3931920" cy="476371"/>
          </a:xfrm>
        </p:spPr>
        <p:txBody>
          <a:bodyPr/>
          <a:lstStyle/>
          <a:p>
            <a:r>
              <a:rPr lang="en-US" dirty="0" smtClean="0"/>
              <a:t>Paper-based</a:t>
            </a:r>
            <a:endParaRPr lang="en-US" dirty="0"/>
          </a:p>
        </p:txBody>
      </p:sp>
      <p:sp>
        <p:nvSpPr>
          <p:cNvPr id="3" name="Content Placeholder 2"/>
          <p:cNvSpPr>
            <a:spLocks noGrp="1"/>
          </p:cNvSpPr>
          <p:nvPr>
            <p:ph sz="quarter" idx="4"/>
          </p:nvPr>
        </p:nvSpPr>
        <p:spPr>
          <a:xfrm>
            <a:off x="4648200" y="2048086"/>
            <a:ext cx="3931920" cy="2295314"/>
          </a:xfrm>
        </p:spPr>
        <p:style>
          <a:lnRef idx="1">
            <a:schemeClr val="accent6"/>
          </a:lnRef>
          <a:fillRef idx="2">
            <a:schemeClr val="accent6"/>
          </a:fillRef>
          <a:effectRef idx="1">
            <a:schemeClr val="accent6"/>
          </a:effectRef>
          <a:fontRef idx="minor">
            <a:schemeClr val="dk1"/>
          </a:fontRef>
        </p:style>
        <p:txBody>
          <a:bodyPr>
            <a:normAutofit fontScale="55000" lnSpcReduction="20000"/>
          </a:bodyPr>
          <a:lstStyle/>
          <a:p>
            <a:pPr marL="400050"/>
            <a:r>
              <a:rPr lang="en-US" sz="3300" dirty="0"/>
              <a:t>Go over the practice questions with students</a:t>
            </a:r>
            <a:r>
              <a:rPr lang="en-US" sz="3400" dirty="0"/>
              <a:t>. </a:t>
            </a:r>
            <a:r>
              <a:rPr lang="en-US" sz="3400" dirty="0" smtClean="0"/>
              <a:t/>
            </a:r>
            <a:br>
              <a:rPr lang="en-US" sz="3400" dirty="0" smtClean="0"/>
            </a:br>
            <a:endParaRPr lang="en-US" dirty="0" smtClean="0"/>
          </a:p>
          <a:p>
            <a:pPr marL="400050"/>
            <a:r>
              <a:rPr lang="en-US" sz="3300" dirty="0"/>
              <a:t>If a student is answering a question at the end of the </a:t>
            </a:r>
            <a:r>
              <a:rPr lang="en-US" sz="3300" dirty="0" smtClean="0"/>
              <a:t>hour, </a:t>
            </a:r>
            <a:r>
              <a:rPr lang="en-US" sz="3300" dirty="0"/>
              <a:t>that student is allowed to </a:t>
            </a:r>
            <a:r>
              <a:rPr lang="en-US" sz="3300" b="1" i="1" dirty="0" smtClean="0"/>
              <a:t>finish working on </a:t>
            </a:r>
            <a:r>
              <a:rPr lang="en-US" sz="3300" b="1" i="1" dirty="0"/>
              <a:t>that question, </a:t>
            </a:r>
            <a:r>
              <a:rPr lang="en-US" sz="3300" dirty="0"/>
              <a:t>but then you must end the test.</a:t>
            </a:r>
          </a:p>
          <a:p>
            <a:pPr marL="400050"/>
            <a:endParaRPr lang="en-US" dirty="0"/>
          </a:p>
        </p:txBody>
      </p:sp>
      <p:sp>
        <p:nvSpPr>
          <p:cNvPr id="49159" name="Rectangle 4"/>
          <p:cNvSpPr>
            <a:spLocks noChangeArrowheads="1"/>
          </p:cNvSpPr>
          <p:nvPr/>
        </p:nvSpPr>
        <p:spPr bwMode="auto">
          <a:xfrm rot="10800000" flipV="1">
            <a:off x="482600" y="1597115"/>
            <a:ext cx="350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auto" latinLnBrk="0" hangingPunct="0">
              <a:lnSpc>
                <a:spcPct val="100000"/>
              </a:lnSpc>
              <a:spcBef>
                <a:spcPct val="30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Helvetica" pitchFamily="34" charset="0"/>
                <a:ea typeface="+mn-ea"/>
                <a:cs typeface="+mn-cs"/>
              </a:rPr>
              <a:t>C</a:t>
            </a:r>
            <a:r>
              <a:rPr kumimoji="0" lang="en-US" sz="2000" b="1" i="0" u="none" strike="noStrike" kern="1200" cap="none" spc="0" normalizeH="0" baseline="0" noProof="0" dirty="0" smtClean="0">
                <a:ln>
                  <a:noFill/>
                </a:ln>
                <a:solidFill>
                  <a:prstClr val="black"/>
                </a:solidFill>
                <a:effectLst/>
                <a:uLnTx/>
                <a:uFillTx/>
                <a:latin typeface="Helvetica" pitchFamily="34" charset="0"/>
                <a:ea typeface="+mn-ea"/>
                <a:cs typeface="+mn-cs"/>
              </a:rPr>
              <a:t>omputer-delivered tests</a:t>
            </a:r>
            <a:endParaRPr kumimoji="0" lang="en-US" sz="2000" b="1" i="0" u="none" strike="noStrike" kern="1200" cap="none" spc="0" normalizeH="0" baseline="0" noProof="0" dirty="0">
              <a:ln>
                <a:noFill/>
              </a:ln>
              <a:solidFill>
                <a:prstClr val="black"/>
              </a:solidFill>
              <a:effectLst/>
              <a:uLnTx/>
              <a:uFillTx/>
              <a:latin typeface="Helvetica" pitchFamily="34" charset="0"/>
              <a:ea typeface="+mn-ea"/>
              <a:cs typeface="+mn-cs"/>
            </a:endParaRPr>
          </a:p>
        </p:txBody>
      </p:sp>
      <p:sp>
        <p:nvSpPr>
          <p:cNvPr id="11" name="Content Placeholder 2"/>
          <p:cNvSpPr txBox="1">
            <a:spLocks/>
          </p:cNvSpPr>
          <p:nvPr/>
        </p:nvSpPr>
        <p:spPr>
          <a:xfrm>
            <a:off x="482599" y="1981200"/>
            <a:ext cx="3931920" cy="23622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400050" indent="-342900">
              <a:lnSpc>
                <a:spcPct val="80000"/>
              </a:lnSpc>
              <a:buClr>
                <a:srgbClr val="727CA3"/>
              </a:buClr>
              <a:defRPr/>
            </a:pPr>
            <a:r>
              <a:rPr lang="en-US" sz="1800" dirty="0">
                <a:solidFill>
                  <a:schemeClr val="dk1"/>
                </a:solidFill>
              </a:rPr>
              <a:t>Circulate and help students with practice items as needed</a:t>
            </a:r>
            <a:r>
              <a:rPr lang="en-US" sz="1800" dirty="0" smtClean="0">
                <a:solidFill>
                  <a:schemeClr val="dk1"/>
                </a:solidFill>
              </a:rPr>
              <a:t>.</a:t>
            </a:r>
            <a:endParaRPr lang="en-US" sz="1800" dirty="0">
              <a:solidFill>
                <a:schemeClr val="dk1"/>
              </a:solidFill>
            </a:endParaRPr>
          </a:p>
          <a:p>
            <a:pPr marL="400050" marR="0" lvl="0" indent="-342900" fontAlgn="auto">
              <a:lnSpc>
                <a:spcPct val="80000"/>
              </a:lnSpc>
              <a:spcAft>
                <a:spcPts val="0"/>
              </a:spcAft>
              <a:buClr>
                <a:srgbClr val="727CA3"/>
              </a:buClr>
              <a:buSzPct val="85000"/>
              <a:tabLst/>
              <a:defRPr/>
            </a:pPr>
            <a:r>
              <a:rPr lang="en-US" sz="1800" dirty="0">
                <a:solidFill>
                  <a:schemeClr val="dk1"/>
                </a:solidFill>
              </a:rPr>
              <a:t>If a student is answering a question at the end of the allowed testing time for that test, </a:t>
            </a:r>
            <a:r>
              <a:rPr lang="en-US" sz="1800" dirty="0" smtClean="0">
                <a:solidFill>
                  <a:schemeClr val="dk1"/>
                </a:solidFill>
              </a:rPr>
              <a:t>a prompt appears explaining </a:t>
            </a:r>
            <a:r>
              <a:rPr lang="en-US" sz="1800" dirty="0">
                <a:solidFill>
                  <a:schemeClr val="dk1"/>
                </a:solidFill>
              </a:rPr>
              <a:t>that the student can finish working on that question, and then the test will end.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95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7"/>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eaLnBrk="1" fontAlgn="auto" hangingPunct="1">
              <a:spcAft>
                <a:spcPts val="0"/>
              </a:spcAft>
              <a:defRPr/>
            </a:pPr>
            <a:r>
              <a:rPr lang="en-US" dirty="0" smtClean="0">
                <a:solidFill>
                  <a:schemeClr val="accent2">
                    <a:lumMod val="75000"/>
                  </a:schemeClr>
                </a:solidFill>
              </a:rPr>
              <a:t>Testing Guidelines</a:t>
            </a:r>
            <a:endParaRPr lang="en-US" dirty="0">
              <a:solidFill>
                <a:schemeClr val="accent2">
                  <a:lumMod val="75000"/>
                </a:schemeClr>
              </a:solidFill>
            </a:endParaRPr>
          </a:p>
        </p:txBody>
      </p:sp>
      <p:sp>
        <p:nvSpPr>
          <p:cNvPr id="68613" name="Rectangle 8"/>
          <p:cNvSpPr>
            <a:spLocks noGrp="1" noChangeArrowheads="1"/>
          </p:cNvSpPr>
          <p:nvPr>
            <p:ph type="body" idx="1"/>
          </p:nvPr>
        </p:nvSpPr>
        <p:spPr/>
        <p:style>
          <a:lnRef idx="1">
            <a:schemeClr val="accent1"/>
          </a:lnRef>
          <a:fillRef idx="2">
            <a:schemeClr val="accent1"/>
          </a:fillRef>
          <a:effectRef idx="1">
            <a:schemeClr val="accent1"/>
          </a:effectRef>
          <a:fontRef idx="minor">
            <a:schemeClr val="dk1"/>
          </a:fontRef>
        </p:style>
        <p:txBody>
          <a:bodyPr anchor="ctr">
            <a:normAutofit/>
          </a:bodyPr>
          <a:lstStyle/>
          <a:p>
            <a:pPr algn="ctr">
              <a:lnSpc>
                <a:spcPct val="90000"/>
              </a:lnSpc>
            </a:pPr>
            <a:r>
              <a:rPr lang="en-US" dirty="0">
                <a:solidFill>
                  <a:schemeClr val="tx1"/>
                </a:solidFill>
              </a:rPr>
              <a:t>Appropriate </a:t>
            </a:r>
          </a:p>
        </p:txBody>
      </p:sp>
      <p:sp>
        <p:nvSpPr>
          <p:cNvPr id="2" name="Content Placeholder 1"/>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pPr lvl="1">
              <a:lnSpc>
                <a:spcPct val="90000"/>
              </a:lnSpc>
            </a:pPr>
            <a:endParaRPr lang="en-US" sz="1800" dirty="0" smtClean="0"/>
          </a:p>
          <a:p>
            <a:pPr lvl="1">
              <a:lnSpc>
                <a:spcPct val="90000"/>
              </a:lnSpc>
            </a:pPr>
            <a:endParaRPr lang="en-US" sz="1800" dirty="0"/>
          </a:p>
          <a:p>
            <a:pPr lvl="1">
              <a:lnSpc>
                <a:spcPct val="90000"/>
              </a:lnSpc>
            </a:pPr>
            <a:r>
              <a:rPr lang="en-US" sz="1800" dirty="0" smtClean="0"/>
              <a:t>Review </a:t>
            </a:r>
            <a:r>
              <a:rPr lang="en-US" sz="1800" dirty="0"/>
              <a:t>practice questions </a:t>
            </a:r>
            <a:r>
              <a:rPr lang="en-US" sz="1800" dirty="0" smtClean="0"/>
              <a:t>together</a:t>
            </a:r>
          </a:p>
          <a:p>
            <a:pPr lvl="1">
              <a:lnSpc>
                <a:spcPct val="90000"/>
              </a:lnSpc>
            </a:pPr>
            <a:endParaRPr lang="en-US" sz="1800" dirty="0"/>
          </a:p>
          <a:p>
            <a:pPr lvl="1">
              <a:lnSpc>
                <a:spcPct val="90000"/>
              </a:lnSpc>
            </a:pPr>
            <a:r>
              <a:rPr lang="en-US" sz="1800" dirty="0">
                <a:solidFill>
                  <a:schemeClr val="tx1"/>
                </a:solidFill>
              </a:rPr>
              <a:t>Provide start and end times on the </a:t>
            </a:r>
            <a:r>
              <a:rPr lang="en-US" sz="1800" dirty="0" smtClean="0">
                <a:solidFill>
                  <a:schemeClr val="tx1"/>
                </a:solidFill>
              </a:rPr>
              <a:t>board</a:t>
            </a:r>
          </a:p>
          <a:p>
            <a:pPr lvl="1">
              <a:lnSpc>
                <a:spcPct val="90000"/>
              </a:lnSpc>
            </a:pPr>
            <a:endParaRPr lang="en-US" sz="1800" dirty="0">
              <a:solidFill>
                <a:schemeClr val="tx1"/>
              </a:solidFill>
            </a:endParaRPr>
          </a:p>
          <a:p>
            <a:pPr lvl="1">
              <a:lnSpc>
                <a:spcPct val="90000"/>
              </a:lnSpc>
            </a:pPr>
            <a:r>
              <a:rPr lang="en-US" sz="1800" dirty="0"/>
              <a:t>Provide a relaxed, unhurried atmosphere</a:t>
            </a:r>
            <a:r>
              <a:rPr lang="en-US" sz="1800" dirty="0" smtClean="0"/>
              <a:t>.</a:t>
            </a:r>
          </a:p>
          <a:p>
            <a:pPr lvl="1">
              <a:lnSpc>
                <a:spcPct val="90000"/>
              </a:lnSpc>
            </a:pPr>
            <a:endParaRPr lang="en-US" sz="1800" dirty="0" smtClean="0">
              <a:solidFill>
                <a:schemeClr val="tx1"/>
              </a:solidFill>
            </a:endParaRPr>
          </a:p>
          <a:p>
            <a:pPr lvl="1">
              <a:lnSpc>
                <a:spcPct val="90000"/>
              </a:lnSpc>
            </a:pPr>
            <a:r>
              <a:rPr lang="en-US" sz="1800" dirty="0" smtClean="0">
                <a:solidFill>
                  <a:schemeClr val="tx1"/>
                </a:solidFill>
              </a:rPr>
              <a:t>Provide </a:t>
            </a:r>
            <a:r>
              <a:rPr lang="en-US" sz="1800" dirty="0">
                <a:solidFill>
                  <a:schemeClr val="tx1"/>
                </a:solidFill>
              </a:rPr>
              <a:t>scratch paper (for math tests only) and pencils</a:t>
            </a:r>
            <a:endParaRPr lang="en-US" sz="1800" dirty="0"/>
          </a:p>
        </p:txBody>
      </p:sp>
      <p:sp>
        <p:nvSpPr>
          <p:cNvPr id="3" name="Text Placeholder 2"/>
          <p:cNvSpPr>
            <a:spLocks noGrp="1"/>
          </p:cNvSpPr>
          <p:nvPr>
            <p:ph type="body" sz="quarter" idx="3"/>
          </p:nvPr>
        </p:nvSpPr>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solidFill>
                  <a:schemeClr val="tx1"/>
                </a:solidFill>
              </a:rPr>
              <a:t>Inappropriate</a:t>
            </a:r>
            <a:endParaRPr lang="en-US" dirty="0">
              <a:solidFill>
                <a:schemeClr val="tx1"/>
              </a:solidFill>
            </a:endParaRPr>
          </a:p>
        </p:txBody>
      </p:sp>
      <p:sp>
        <p:nvSpPr>
          <p:cNvPr id="4" name="Content Placeholder 3"/>
          <p:cNvSpPr>
            <a:spLocks noGrp="1"/>
          </p:cNvSpPr>
          <p:nvPr>
            <p:ph sz="quarter" idx="4"/>
          </p:nvPr>
        </p:nvSpPr>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lvl="1"/>
            <a:endParaRPr lang="en-US" dirty="0" smtClean="0">
              <a:solidFill>
                <a:schemeClr val="tx1"/>
              </a:solidFill>
            </a:endParaRPr>
          </a:p>
          <a:p>
            <a:pPr lvl="1"/>
            <a:endParaRPr lang="en-US" dirty="0">
              <a:solidFill>
                <a:schemeClr val="tx1"/>
              </a:solidFill>
            </a:endParaRPr>
          </a:p>
          <a:p>
            <a:pPr lvl="1"/>
            <a:r>
              <a:rPr lang="en-US" sz="1900" dirty="0" smtClean="0">
                <a:solidFill>
                  <a:schemeClr val="tx1"/>
                </a:solidFill>
              </a:rPr>
              <a:t>Reading </a:t>
            </a:r>
            <a:r>
              <a:rPr lang="en-US" sz="1900" dirty="0">
                <a:solidFill>
                  <a:schemeClr val="tx1"/>
                </a:solidFill>
              </a:rPr>
              <a:t>questions to </a:t>
            </a:r>
            <a:r>
              <a:rPr lang="en-US" sz="1900" dirty="0" smtClean="0">
                <a:solidFill>
                  <a:schemeClr val="tx1"/>
                </a:solidFill>
              </a:rPr>
              <a:t>students</a:t>
            </a:r>
          </a:p>
          <a:p>
            <a:pPr lvl="1"/>
            <a:endParaRPr lang="en-US" sz="1900" dirty="0">
              <a:solidFill>
                <a:schemeClr val="tx1"/>
              </a:solidFill>
            </a:endParaRPr>
          </a:p>
          <a:p>
            <a:pPr lvl="1"/>
            <a:r>
              <a:rPr lang="en-US" sz="1900" dirty="0" smtClean="0">
                <a:solidFill>
                  <a:schemeClr val="tx1"/>
                </a:solidFill>
              </a:rPr>
              <a:t>Calculators</a:t>
            </a:r>
          </a:p>
          <a:p>
            <a:pPr lvl="1"/>
            <a:endParaRPr lang="en-US" sz="1900" dirty="0">
              <a:solidFill>
                <a:schemeClr val="tx1"/>
              </a:solidFill>
            </a:endParaRPr>
          </a:p>
          <a:p>
            <a:pPr lvl="1"/>
            <a:r>
              <a:rPr lang="en-US" sz="1900" dirty="0">
                <a:solidFill>
                  <a:schemeClr val="tx1"/>
                </a:solidFill>
              </a:rPr>
              <a:t>Translation </a:t>
            </a:r>
            <a:r>
              <a:rPr lang="en-US" sz="1900" dirty="0" smtClean="0">
                <a:solidFill>
                  <a:schemeClr val="tx1"/>
                </a:solidFill>
              </a:rPr>
              <a:t>devices</a:t>
            </a:r>
          </a:p>
          <a:p>
            <a:pPr lvl="1"/>
            <a:endParaRPr lang="en-US" sz="1900" dirty="0">
              <a:solidFill>
                <a:schemeClr val="tx1"/>
              </a:solidFill>
            </a:endParaRPr>
          </a:p>
          <a:p>
            <a:pPr lvl="1"/>
            <a:r>
              <a:rPr lang="en-US" sz="1900" dirty="0">
                <a:solidFill>
                  <a:schemeClr val="tx1"/>
                </a:solidFill>
              </a:rPr>
              <a:t>Limiting time for </a:t>
            </a:r>
            <a:r>
              <a:rPr lang="en-US" sz="1900" dirty="0" smtClean="0">
                <a:solidFill>
                  <a:schemeClr val="tx1"/>
                </a:solidFill>
              </a:rPr>
              <a:t>testing</a:t>
            </a:r>
          </a:p>
          <a:p>
            <a:pPr lvl="1"/>
            <a:endParaRPr lang="en-US" sz="1900" dirty="0">
              <a:solidFill>
                <a:schemeClr val="tx1"/>
              </a:solidFill>
            </a:endParaRPr>
          </a:p>
          <a:p>
            <a:pPr lvl="1"/>
            <a:r>
              <a:rPr lang="en-US" sz="1900" dirty="0">
                <a:solidFill>
                  <a:schemeClr val="tx1"/>
                </a:solidFill>
              </a:rPr>
              <a:t>Allowing students to stop and take the test at a later time.</a:t>
            </a:r>
          </a:p>
          <a:p>
            <a:endParaRPr lang="en-US" dirty="0"/>
          </a:p>
        </p:txBody>
      </p:sp>
      <p:sp>
        <p:nvSpPr>
          <p:cNvPr id="6861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89295A2-44D8-49AF-871C-146AEF36AF03}" type="datetime1">
              <a:rPr kumimoji="0" lang="en-US" sz="1200" b="0" i="0" u="none" strike="noStrike" kern="1200" cap="none" spc="0" normalizeH="0" baseline="0" noProof="0" smtClean="0">
                <a:ln>
                  <a:noFill/>
                </a:ln>
                <a:solidFill>
                  <a:srgbClr val="FFFFFF"/>
                </a:solidFill>
                <a:effectLst/>
                <a:uLnTx/>
                <a:uFillTx/>
                <a:latin typeface="Cambria" pitchFamily="18"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11/19/2018</a:t>
            </a:fld>
            <a:endParaRPr kumimoji="0" lang="en-US" sz="1200" b="0" i="0" u="none" strike="noStrike" kern="1200" cap="none" spc="0" normalizeH="0" baseline="0" noProof="0" smtClean="0">
              <a:ln>
                <a:noFill/>
              </a:ln>
              <a:solidFill>
                <a:srgbClr val="FFFFFF"/>
              </a:solidFill>
              <a:effectLst/>
              <a:uLnTx/>
              <a:uFillTx/>
              <a:latin typeface="Cambria" pitchFamily="18" charset="0"/>
              <a:ea typeface="+mn-ea"/>
              <a:cs typeface="Arial" pitchFamily="34" charset="0"/>
            </a:endParaRPr>
          </a:p>
        </p:txBody>
      </p:sp>
      <p:sp>
        <p:nvSpPr>
          <p:cNvPr id="68614" name="Footer Placeholder 3"/>
          <p:cNvSpPr txBox="1">
            <a:spLocks noGrp="1"/>
          </p:cNvSpPr>
          <p:nvPr/>
        </p:nvSpPr>
        <p:spPr bwMode="auto">
          <a:xfrm>
            <a:off x="76200" y="67056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68615" name="Picture 9" descr="MCj04315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84782"/>
            <a:ext cx="767443" cy="76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CBS01886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930" y="1603832"/>
            <a:ext cx="758070" cy="76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7780247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44562"/>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dirty="0" smtClean="0"/>
              <a:t>Valid Scale Scores</a:t>
            </a:r>
            <a:endParaRPr lang="en-US" sz="4000" dirty="0"/>
          </a:p>
        </p:txBody>
      </p:sp>
      <p:sp>
        <p:nvSpPr>
          <p:cNvPr id="32772" name="Rectangle 3"/>
          <p:cNvSpPr>
            <a:spLocks noGrp="1" noChangeArrowheads="1"/>
          </p:cNvSpPr>
          <p:nvPr>
            <p:ph idx="1"/>
          </p:nvPr>
        </p:nvSpPr>
        <p:spPr>
          <a:xfrm>
            <a:off x="5029200" y="2113241"/>
            <a:ext cx="3429000" cy="3830360"/>
          </a:xfrm>
          <a:solidFill>
            <a:srgbClr val="CCFFCC"/>
          </a:solidFill>
        </p:spPr>
        <p:style>
          <a:lnRef idx="1">
            <a:schemeClr val="accent3"/>
          </a:lnRef>
          <a:fillRef idx="2">
            <a:schemeClr val="accent3"/>
          </a:fillRef>
          <a:effectRef idx="1">
            <a:schemeClr val="accent3"/>
          </a:effectRef>
          <a:fontRef idx="minor">
            <a:schemeClr val="dk1"/>
          </a:fontRef>
        </p:style>
        <p:txBody>
          <a:bodyPr/>
          <a:lstStyle/>
          <a:p>
            <a:pPr lvl="1" eaLnBrk="1" hangingPunct="1">
              <a:lnSpc>
                <a:spcPct val="90000"/>
              </a:lnSpc>
            </a:pPr>
            <a:r>
              <a:rPr lang="en-US" sz="2000" dirty="0" smtClean="0"/>
              <a:t>If pre-test score is in the conservative estimate range (high end or </a:t>
            </a:r>
            <a:r>
              <a:rPr lang="en-US" sz="2000" dirty="0" smtClean="0">
                <a:sym typeface="Wingdings" pitchFamily="2" charset="2"/>
              </a:rPr>
              <a:t> score</a:t>
            </a:r>
            <a:r>
              <a:rPr lang="en-US" sz="2000" dirty="0" smtClean="0"/>
              <a:t>), retest at a higher level.</a:t>
            </a:r>
          </a:p>
          <a:p>
            <a:pPr marL="457200" lvl="1" indent="0" eaLnBrk="1" hangingPunct="1">
              <a:lnSpc>
                <a:spcPct val="90000"/>
              </a:lnSpc>
              <a:buNone/>
            </a:pPr>
            <a:endParaRPr lang="en-US" sz="2000" dirty="0" smtClean="0"/>
          </a:p>
          <a:p>
            <a:pPr lvl="1" eaLnBrk="1" hangingPunct="1">
              <a:lnSpc>
                <a:spcPct val="90000"/>
              </a:lnSpc>
            </a:pPr>
            <a:r>
              <a:rPr lang="en-US" sz="2000" dirty="0" smtClean="0"/>
              <a:t>Conservative estimate post-test scores can be used for reporting purposes.</a:t>
            </a:r>
          </a:p>
          <a:p>
            <a:pPr lvl="1" eaLnBrk="1" hangingPunct="1">
              <a:lnSpc>
                <a:spcPct val="90000"/>
              </a:lnSpc>
            </a:pPr>
            <a:endParaRPr lang="en-US" sz="2000" dirty="0" smtClean="0"/>
          </a:p>
        </p:txBody>
      </p:sp>
      <p:sp>
        <p:nvSpPr>
          <p:cNvPr id="36866"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32C2F3-E1F9-4A80-AABE-8EC698BF0D1B}" type="slidenum">
              <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smtClean="0">
              <a:ln>
                <a:noFill/>
              </a:ln>
              <a:solidFill>
                <a:prstClr val="black">
                  <a:tint val="75000"/>
                </a:prstClr>
              </a:solidFill>
              <a:effectLst/>
              <a:uLnTx/>
              <a:uFillTx/>
              <a:latin typeface="Arial" pitchFamily="34" charset="0"/>
              <a:ea typeface="+mn-ea"/>
              <a:cs typeface="+mn-cs"/>
            </a:endParaRPr>
          </a:p>
        </p:txBody>
      </p:sp>
      <p:pic>
        <p:nvPicPr>
          <p:cNvPr id="32773" name="Picture 4"/>
          <p:cNvPicPr>
            <a:picLocks noChangeAspect="1" noChangeArrowheads="1"/>
          </p:cNvPicPr>
          <p:nvPr/>
        </p:nvPicPr>
        <p:blipFill>
          <a:blip r:embed="rId3" cstate="print">
            <a:lum contrast="10000"/>
          </a:blip>
          <a:srcRect/>
          <a:stretch>
            <a:fillRect/>
          </a:stretch>
        </p:blipFill>
        <p:spPr bwMode="auto">
          <a:xfrm>
            <a:off x="393700" y="1066800"/>
            <a:ext cx="977900" cy="5562600"/>
          </a:xfrm>
          <a:prstGeom prst="rect">
            <a:avLst/>
          </a:prstGeom>
          <a:noFill/>
          <a:ln w="9525">
            <a:noFill/>
            <a:miter lim="800000"/>
            <a:headEnd/>
            <a:tailEnd/>
          </a:ln>
        </p:spPr>
      </p:pic>
      <p:sp>
        <p:nvSpPr>
          <p:cNvPr id="2" name="TextBox 1"/>
          <p:cNvSpPr txBox="1"/>
          <p:nvPr/>
        </p:nvSpPr>
        <p:spPr>
          <a:xfrm>
            <a:off x="1371600" y="1590020"/>
            <a:ext cx="33528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Inaccurate </a:t>
            </a:r>
            <a:r>
              <a:rPr kumimoji="0" lang="en-US" sz="1400" b="1" i="0" u="none" strike="noStrike" kern="1200" cap="none" spc="0" normalizeH="0" baseline="0" noProof="0" dirty="0" err="1" smtClean="0">
                <a:ln>
                  <a:noFill/>
                </a:ln>
                <a:solidFill>
                  <a:prstClr val="black"/>
                </a:solidFill>
                <a:effectLst/>
                <a:uLnTx/>
                <a:uFillTx/>
                <a:latin typeface="Calibri"/>
                <a:ea typeface="+mn-ea"/>
                <a:cs typeface="+mn-cs"/>
              </a:rPr>
              <a:t>Scal</a:t>
            </a:r>
            <a:r>
              <a:rPr lang="en-US" sz="1400" b="1" dirty="0" smtClean="0">
                <a:solidFill>
                  <a:prstClr val="black"/>
                </a:solidFill>
                <a:latin typeface="Calibri"/>
              </a:rPr>
              <a:t>e Scores</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
            </a:r>
            <a:br>
              <a:rPr kumimoji="0" lang="en-US" sz="1400" b="1" i="0" u="none" strike="noStrike" kern="1200" cap="none" spc="0" normalizeH="0" baseline="0" noProof="0" dirty="0" smtClean="0">
                <a:ln>
                  <a:noFill/>
                </a:ln>
                <a:solidFill>
                  <a:prstClr val="black"/>
                </a:solidFill>
                <a:effectLst/>
                <a:uLnTx/>
                <a:uFillTx/>
                <a:latin typeface="Calibri"/>
                <a:ea typeface="+mn-ea"/>
                <a:cs typeface="+mn-cs"/>
              </a:rPr>
            </a:b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Re-test immediately for a pre- or post-test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p:cNvSpPr txBox="1"/>
          <p:nvPr/>
        </p:nvSpPr>
        <p:spPr>
          <a:xfrm>
            <a:off x="1371600" y="2133600"/>
            <a:ext cx="3352800" cy="3970318"/>
          </a:xfrm>
          <a:prstGeom prst="rect">
            <a:avLst/>
          </a:prstGeom>
          <a:solidFill>
            <a:srgbClr val="CCFFCC"/>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prstClr val="black"/>
                </a:solidFill>
                <a:latin typeface="Calibri"/>
              </a:rPr>
              <a:t>Scale </a:t>
            </a:r>
            <a:r>
              <a:rPr lang="en-US" sz="1400" b="1" dirty="0">
                <a:solidFill>
                  <a:prstClr val="black"/>
                </a:solidFill>
                <a:latin typeface="Calibri"/>
              </a:rPr>
              <a:t>Scores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371600" y="5943600"/>
            <a:ext cx="3352800" cy="677108"/>
          </a:xfrm>
          <a:prstGeom prst="rect">
            <a:avLst/>
          </a:prstGeom>
          <a:gradFill>
            <a:gsLst>
              <a:gs pos="0">
                <a:schemeClr val="bg1">
                  <a:lumMod val="65000"/>
                </a:schemeClr>
              </a:gs>
              <a:gs pos="35000">
                <a:schemeClr val="accent6">
                  <a:tint val="37000"/>
                  <a:satMod val="30000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wrap="square" rtlCol="0">
            <a:spAutoFit/>
          </a:bodyPr>
          <a:lstStyle/>
          <a:p>
            <a:pPr lvl="0">
              <a:defRPr/>
            </a:pPr>
            <a:r>
              <a:rPr lang="en-US" sz="1400" b="1" dirty="0">
                <a:solidFill>
                  <a:prstClr val="black"/>
                </a:solidFill>
                <a:latin typeface="Calibri"/>
              </a:rPr>
              <a:t>Conservative Estimate Scale </a:t>
            </a:r>
            <a:r>
              <a:rPr lang="en-US" sz="1400" b="1" dirty="0" smtClean="0">
                <a:solidFill>
                  <a:prstClr val="black"/>
                </a:solidFill>
                <a:latin typeface="Calibri"/>
              </a:rPr>
              <a:t>Scores</a:t>
            </a:r>
            <a:endParaRPr lang="en-US" sz="1400" b="1" dirty="0">
              <a:solidFill>
                <a:prstClr val="black"/>
              </a:solidFill>
              <a:latin typeface="Calibri"/>
            </a:endParaRPr>
          </a:p>
          <a:p>
            <a:pPr lvl="0">
              <a:defRPr/>
            </a:pPr>
            <a:endParaRPr lang="en-US" sz="1200" dirty="0">
              <a:solidFill>
                <a:prstClr val="black"/>
              </a:solidFill>
              <a:latin typeface="Calibri"/>
            </a:endParaRPr>
          </a:p>
          <a:p>
            <a:pPr lvl="0">
              <a:defRPr/>
            </a:pPr>
            <a:endParaRPr kumimoji="0" lang="en-US" sz="12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623122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90600"/>
          </a:xfrm>
        </p:spPr>
        <p:style>
          <a:lnRef idx="1">
            <a:schemeClr val="accent2"/>
          </a:lnRef>
          <a:fillRef idx="2">
            <a:schemeClr val="accent2"/>
          </a:fillRef>
          <a:effectRef idx="1">
            <a:schemeClr val="accent2"/>
          </a:effectRef>
          <a:fontRef idx="minor">
            <a:schemeClr val="dk1"/>
          </a:fontRef>
        </p:style>
        <p:txBody>
          <a:bodyPr anchor="ctr">
            <a:noAutofit/>
          </a:bodyPr>
          <a:lstStyle/>
          <a:p>
            <a:pPr algn="ctr"/>
            <a:r>
              <a:rPr lang="en-US" dirty="0" smtClean="0">
                <a:solidFill>
                  <a:schemeClr val="tx1"/>
                </a:solidFill>
                <a:effectLst/>
              </a:rPr>
              <a:t/>
            </a:r>
            <a:br>
              <a:rPr lang="en-US" dirty="0" smtClean="0">
                <a:solidFill>
                  <a:schemeClr val="tx1"/>
                </a:solidFill>
                <a:effectLst/>
              </a:rPr>
            </a:br>
            <a:r>
              <a:rPr lang="en-US" dirty="0" smtClean="0">
                <a:solidFill>
                  <a:schemeClr val="tx1"/>
                </a:solidFill>
                <a:effectLst/>
              </a:rPr>
              <a:t>Scale Scores</a:t>
            </a:r>
            <a:r>
              <a:rPr lang="en-US" dirty="0">
                <a:solidFill>
                  <a:schemeClr val="tx1"/>
                </a:solidFill>
                <a:effectLst/>
              </a:rPr>
              <a:t/>
            </a:r>
            <a:br>
              <a:rPr lang="en-US" dirty="0">
                <a:solidFill>
                  <a:schemeClr val="tx1"/>
                </a:solidFill>
                <a:effectLst/>
              </a:rPr>
            </a:br>
            <a:endParaRPr lang="en-US" dirty="0">
              <a:solidFill>
                <a:schemeClr val="tx1"/>
              </a:solidFill>
              <a:effectLst/>
            </a:endParaRPr>
          </a:p>
        </p:txBody>
      </p:sp>
      <p:sp>
        <p:nvSpPr>
          <p:cNvPr id="3" name="Content Placeholder 2"/>
          <p:cNvSpPr>
            <a:spLocks noGrp="1"/>
          </p:cNvSpPr>
          <p:nvPr>
            <p:ph idx="1"/>
          </p:nvPr>
        </p:nvSpPr>
        <p:spPr>
          <a:xfrm>
            <a:off x="609600" y="1524000"/>
            <a:ext cx="3810000" cy="4709160"/>
          </a:xfrm>
        </p:spPr>
        <p:style>
          <a:lnRef idx="1">
            <a:schemeClr val="accent2"/>
          </a:lnRef>
          <a:fillRef idx="2">
            <a:schemeClr val="accent2"/>
          </a:fillRef>
          <a:effectRef idx="1">
            <a:schemeClr val="accent2"/>
          </a:effectRef>
          <a:fontRef idx="minor">
            <a:schemeClr val="dk1"/>
          </a:fontRef>
        </p:style>
        <p:txBody>
          <a:bodyPr anchor="t">
            <a:normAutofit/>
          </a:bodyPr>
          <a:lstStyle/>
          <a:p>
            <a:endParaRPr lang="en-US" sz="1800" dirty="0">
              <a:solidFill>
                <a:schemeClr val="tx1"/>
              </a:solidFill>
            </a:endParaRPr>
          </a:p>
          <a:p>
            <a:r>
              <a:rPr lang="en-US" sz="1900" dirty="0" smtClean="0">
                <a:solidFill>
                  <a:schemeClr val="tx1"/>
                </a:solidFill>
              </a:rPr>
              <a:t>Each appraisal and test form has its own raw to scale score conversion chart. The left column displays the raw score, or number correct a student earned on the test. The right side of the chart displays the scale score.  </a:t>
            </a:r>
            <a:endParaRPr lang="en-US" sz="1900" dirty="0">
              <a:solidFill>
                <a:schemeClr val="tx1"/>
              </a:solidFill>
            </a:endParaRPr>
          </a:p>
          <a:p>
            <a:r>
              <a:rPr lang="en-US" sz="1900" dirty="0" smtClean="0">
                <a:solidFill>
                  <a:schemeClr val="tx1"/>
                </a:solidFill>
              </a:rPr>
              <a:t>There are at least two alternate forms for each test level. </a:t>
            </a:r>
          </a:p>
          <a:p>
            <a:r>
              <a:rPr lang="en-US" sz="1900" dirty="0" smtClean="0">
                <a:solidFill>
                  <a:schemeClr val="tx1"/>
                </a:solidFill>
              </a:rPr>
              <a:t>It is important to use the raw to scale score conversion chart for the specific form of the test administered.</a:t>
            </a:r>
          </a:p>
          <a:p>
            <a:pPr lvl="1"/>
            <a:endParaRPr lang="en-US" sz="1500" dirty="0" smtClean="0">
              <a:solidFill>
                <a:schemeClr val="tx1"/>
              </a:solidFill>
            </a:endParaRPr>
          </a:p>
          <a:p>
            <a:pPr lvl="1"/>
            <a:endParaRPr lang="en-US" sz="1500" dirty="0">
              <a:solidFill>
                <a:schemeClr val="tx1"/>
              </a:solidFill>
            </a:endParaRPr>
          </a:p>
          <a:p>
            <a:endParaRPr lang="en-US" sz="18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3572" y="1524000"/>
            <a:ext cx="439042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16756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2819400" cy="5471160"/>
          </a:xfrm>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en-US" sz="1900" dirty="0"/>
              <a:t>For example, Rosa Hernandez takes a CASAS Level A Form 81R, which has 24 questions. She earns </a:t>
            </a:r>
            <a:r>
              <a:rPr lang="en-US" sz="1900" dirty="0" smtClean="0"/>
              <a:t>a raw </a:t>
            </a:r>
            <a:r>
              <a:rPr lang="en-US" sz="1900" dirty="0"/>
              <a:t>score of </a:t>
            </a:r>
            <a:r>
              <a:rPr lang="en-US" sz="1900" dirty="0" smtClean="0"/>
              <a:t>12 and a scale score of 186.</a:t>
            </a:r>
            <a:endParaRPr lang="en-US" sz="1900" dirty="0"/>
          </a:p>
          <a:p>
            <a:pPr marL="160020"/>
            <a:endParaRPr lang="en-US" sz="1900" dirty="0" smtClean="0"/>
          </a:p>
          <a:p>
            <a:r>
              <a:rPr lang="en-US" sz="1900" dirty="0" err="1" smtClean="0"/>
              <a:t>Teo</a:t>
            </a:r>
            <a:r>
              <a:rPr lang="en-US" sz="1900" dirty="0" smtClean="0"/>
              <a:t> </a:t>
            </a:r>
            <a:r>
              <a:rPr lang="en-US" sz="1900" dirty="0"/>
              <a:t>Gonzalez takes a </a:t>
            </a:r>
            <a:r>
              <a:rPr lang="en-US" sz="1900" dirty="0" smtClean="0"/>
              <a:t>Form </a:t>
            </a:r>
            <a:r>
              <a:rPr lang="en-US" sz="1900" dirty="0"/>
              <a:t>81RX – a Level </a:t>
            </a:r>
            <a:r>
              <a:rPr lang="en-US" sz="1900" dirty="0" smtClean="0"/>
              <a:t>AX </a:t>
            </a:r>
            <a:r>
              <a:rPr lang="en-US" sz="1900" dirty="0"/>
              <a:t>test with an extended </a:t>
            </a:r>
            <a:r>
              <a:rPr lang="en-US" sz="1900" dirty="0" smtClean="0"/>
              <a:t>Level A range.  </a:t>
            </a:r>
            <a:r>
              <a:rPr lang="en-US" sz="1900" dirty="0"/>
              <a:t>He earns a raw score of </a:t>
            </a:r>
            <a:r>
              <a:rPr lang="en-US" sz="1900" dirty="0" smtClean="0"/>
              <a:t>7 and also has a scale score of 186.</a:t>
            </a:r>
            <a:endParaRPr lang="en-US" sz="1900" dirty="0"/>
          </a:p>
          <a:p>
            <a:pPr marL="160020"/>
            <a:endParaRPr lang="en-US" sz="1900" dirty="0"/>
          </a:p>
          <a:p>
            <a:r>
              <a:rPr lang="en-US" sz="1900" dirty="0" smtClean="0"/>
              <a:t>Both </a:t>
            </a:r>
            <a:r>
              <a:rPr lang="en-US" sz="1900" dirty="0"/>
              <a:t>students have the same </a:t>
            </a:r>
            <a:r>
              <a:rPr lang="en-US" sz="1900" dirty="0" smtClean="0"/>
              <a:t>skill level in reading -- 186. They took different test forms and got different raw scores but have the same scale score based on the score conversion charts.  </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58850" y="533400"/>
            <a:ext cx="5656575" cy="52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66250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90600"/>
          </a:xfrm>
        </p:spPr>
        <p:style>
          <a:lnRef idx="1">
            <a:schemeClr val="accent2"/>
          </a:lnRef>
          <a:fillRef idx="2">
            <a:schemeClr val="accent2"/>
          </a:fillRef>
          <a:effectRef idx="1">
            <a:schemeClr val="accent2"/>
          </a:effectRef>
          <a:fontRef idx="minor">
            <a:schemeClr val="dk1"/>
          </a:fontRef>
        </p:style>
        <p:txBody>
          <a:bodyPr anchor="ctr"/>
          <a:lstStyle/>
          <a:p>
            <a:r>
              <a:rPr lang="en-US" dirty="0" smtClean="0">
                <a:solidFill>
                  <a:schemeClr val="tx1"/>
                </a:solidFill>
                <a:effectLst/>
              </a:rPr>
              <a:t>Skill Level Descriptors</a:t>
            </a:r>
            <a:endParaRPr lang="en-US" dirty="0">
              <a:solidFill>
                <a:schemeClr val="tx1"/>
              </a:solidFill>
              <a:effectLst/>
            </a:endParaRPr>
          </a:p>
        </p:txBody>
      </p:sp>
      <p:sp>
        <p:nvSpPr>
          <p:cNvPr id="4" name="Text Placeholder 3"/>
          <p:cNvSpPr>
            <a:spLocks noGrp="1"/>
          </p:cNvSpPr>
          <p:nvPr>
            <p:ph type="body" sz="half" idx="4294967295"/>
          </p:nvPr>
        </p:nvSpPr>
        <p:spPr>
          <a:xfrm>
            <a:off x="0" y="1143000"/>
            <a:ext cx="3276600" cy="3429000"/>
          </a:xfrm>
        </p:spPr>
        <p:txBody>
          <a:bodyPr>
            <a:normAutofit fontScale="92500" lnSpcReduction="10000"/>
          </a:bodyPr>
          <a:lstStyle/>
          <a:p>
            <a:r>
              <a:rPr lang="en-US" sz="2400" dirty="0">
                <a:solidFill>
                  <a:schemeClr val="tx1"/>
                </a:solidFill>
              </a:rPr>
              <a:t>The </a:t>
            </a:r>
            <a:r>
              <a:rPr lang="en-US" sz="2400" b="1" i="1" dirty="0">
                <a:solidFill>
                  <a:schemeClr val="tx1"/>
                </a:solidFill>
              </a:rPr>
              <a:t>Skill Level Descriptors </a:t>
            </a:r>
            <a:r>
              <a:rPr lang="en-US" sz="2400" dirty="0">
                <a:solidFill>
                  <a:schemeClr val="tx1"/>
                </a:solidFill>
              </a:rPr>
              <a:t>provide general information on how </a:t>
            </a:r>
            <a:r>
              <a:rPr lang="en-US" sz="2400" dirty="0" smtClean="0">
                <a:solidFill>
                  <a:schemeClr val="tx1"/>
                </a:solidFill>
              </a:rPr>
              <a:t>to interpret an </a:t>
            </a:r>
            <a:r>
              <a:rPr lang="en-US" sz="2400" dirty="0">
                <a:solidFill>
                  <a:schemeClr val="tx1"/>
                </a:solidFill>
              </a:rPr>
              <a:t>adult learner’s </a:t>
            </a:r>
            <a:r>
              <a:rPr lang="en-US" sz="2400" dirty="0" smtClean="0">
                <a:solidFill>
                  <a:schemeClr val="tx1"/>
                </a:solidFill>
              </a:rPr>
              <a:t>scale </a:t>
            </a:r>
            <a:r>
              <a:rPr lang="en-US" sz="2400" dirty="0">
                <a:solidFill>
                  <a:schemeClr val="tx1"/>
                </a:solidFill>
              </a:rPr>
              <a:t>score </a:t>
            </a:r>
            <a:r>
              <a:rPr lang="en-US" sz="2400" dirty="0" smtClean="0">
                <a:solidFill>
                  <a:schemeClr val="tx1"/>
                </a:solidFill>
              </a:rPr>
              <a:t>with respect to the job-related and </a:t>
            </a:r>
            <a:r>
              <a:rPr lang="en-US" sz="2400" dirty="0">
                <a:solidFill>
                  <a:schemeClr val="tx1"/>
                </a:solidFill>
              </a:rPr>
              <a:t>life skill tasks this person generally can accomplish. </a:t>
            </a:r>
            <a:endParaRPr lang="en-US" sz="2400" dirty="0" smtClean="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smtClean="0">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0" y="1524000"/>
            <a:ext cx="3652379"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57401"/>
            <a:ext cx="3529013" cy="46196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32992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600" dirty="0" smtClean="0">
                <a:solidFill>
                  <a:schemeClr val="tx2"/>
                </a:solidFill>
              </a:rPr>
              <a:t>A student that scores a 186 on any test form has the reading skills described below. </a:t>
            </a:r>
            <a:r>
              <a:rPr lang="en-US" sz="1400" dirty="0">
                <a:solidFill>
                  <a:schemeClr val="tx2"/>
                </a:solidFill>
              </a:rPr>
              <a:t/>
            </a:r>
            <a:br>
              <a:rPr lang="en-US" sz="1400" dirty="0">
                <a:solidFill>
                  <a:schemeClr val="tx2"/>
                </a:solidFill>
              </a:rPr>
            </a:br>
            <a:endParaRPr lang="en-US" sz="1400" dirty="0">
              <a:solidFill>
                <a:schemeClr val="tx2"/>
              </a:solidFill>
            </a:endParaRP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806500" y="536997"/>
            <a:ext cx="4648849" cy="532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half" idx="2"/>
          </p:nvPr>
        </p:nvSpPr>
        <p:spPr/>
        <p:style>
          <a:lnRef idx="1">
            <a:schemeClr val="accent2"/>
          </a:lnRef>
          <a:fillRef idx="2">
            <a:schemeClr val="accent2"/>
          </a:fillRef>
          <a:effectRef idx="1">
            <a:schemeClr val="accent2"/>
          </a:effectRef>
          <a:fontRef idx="minor">
            <a:schemeClr val="dk1"/>
          </a:fontRef>
        </p:style>
        <p:txBody>
          <a:bodyPr>
            <a:normAutofit lnSpcReduction="10000"/>
          </a:bodyPr>
          <a:lstStyle/>
          <a:p>
            <a:pPr>
              <a:lnSpc>
                <a:spcPct val="120000"/>
              </a:lnSpc>
            </a:pPr>
            <a:r>
              <a:rPr lang="en-US" b="1" dirty="0" smtClean="0"/>
              <a:t>ESL/ELL</a:t>
            </a:r>
          </a:p>
          <a:p>
            <a:pPr>
              <a:lnSpc>
                <a:spcPct val="120000"/>
              </a:lnSpc>
            </a:pPr>
            <a:r>
              <a:rPr lang="en-US" b="1" i="1" dirty="0" smtClean="0"/>
              <a:t>Low Beginning </a:t>
            </a:r>
          </a:p>
          <a:p>
            <a:pPr>
              <a:lnSpc>
                <a:spcPct val="120000"/>
              </a:lnSpc>
            </a:pPr>
            <a:r>
              <a:rPr lang="en-US" dirty="0" smtClean="0"/>
              <a:t>Recognizes and writes letters and numbers and reads and understands common sight words.  Can write own name and address.</a:t>
            </a:r>
          </a:p>
          <a:p>
            <a:pPr>
              <a:lnSpc>
                <a:spcPct val="120000"/>
              </a:lnSpc>
            </a:pPr>
            <a:endParaRPr lang="en-US" dirty="0"/>
          </a:p>
          <a:p>
            <a:pPr>
              <a:lnSpc>
                <a:spcPct val="120000"/>
              </a:lnSpc>
              <a:spcBef>
                <a:spcPts val="0"/>
              </a:spcBef>
            </a:pPr>
            <a:r>
              <a:rPr lang="en-US" b="1" dirty="0" smtClean="0"/>
              <a:t>ABE</a:t>
            </a:r>
          </a:p>
          <a:p>
            <a:pPr>
              <a:lnSpc>
                <a:spcPct val="120000"/>
              </a:lnSpc>
              <a:spcBef>
                <a:spcPts val="0"/>
              </a:spcBef>
            </a:pPr>
            <a:r>
              <a:rPr lang="en-US" b="1" i="1" dirty="0" smtClean="0"/>
              <a:t>Beginning Literacy/Pre-Beginning </a:t>
            </a:r>
          </a:p>
          <a:p>
            <a:pPr>
              <a:lnSpc>
                <a:spcPct val="120000"/>
              </a:lnSpc>
              <a:spcBef>
                <a:spcPts val="0"/>
              </a:spcBef>
            </a:pPr>
            <a:endParaRPr lang="en-US" b="1" i="1" dirty="0" smtClean="0"/>
          </a:p>
          <a:p>
            <a:pPr>
              <a:lnSpc>
                <a:spcPct val="120000"/>
              </a:lnSpc>
              <a:spcBef>
                <a:spcPts val="0"/>
              </a:spcBef>
            </a:pPr>
            <a:r>
              <a:rPr lang="en-US" dirty="0" smtClean="0"/>
              <a:t>Very limited ability to read or write.  Persons at the upper end of this score range (150-200) can read and write numbers and letters and simple words and phrases related to immediate needs. Can provide very basic personal identification in written form such as on job applications.  </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9193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WIOA Title II NRS/CASAS Levels</a:t>
            </a:r>
            <a:endParaRPr lang="en-US" dirty="0"/>
          </a:p>
        </p:txBody>
      </p:sp>
      <p:pic>
        <p:nvPicPr>
          <p:cNvPr id="1638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9825" t="21033" r="23044" b="19563"/>
          <a:stretch/>
        </p:blipFill>
        <p:spPr bwMode="auto">
          <a:xfrm>
            <a:off x="1066800" y="1447800"/>
            <a:ext cx="7239000" cy="512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56748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WIOA Title I/CASAS Levels</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619125" y="1809750"/>
            <a:ext cx="7905750" cy="4438650"/>
          </a:xfrm>
          <a:prstGeom prst="rect">
            <a:avLst/>
          </a:prstGeom>
        </p:spPr>
      </p:pic>
    </p:spTree>
    <p:extLst>
      <p:ext uri="{BB962C8B-B14F-4D97-AF65-F5344CB8AC3E}">
        <p14:creationId xmlns:p14="http://schemas.microsoft.com/office/powerpoint/2010/main" val="4261232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2000">
                <a:srgbClr val="F7C0AF"/>
              </a:gs>
              <a:gs pos="47000">
                <a:srgbClr val="F7C0AF"/>
              </a:gs>
              <a:gs pos="100000">
                <a:srgbClr val="F7C0AF"/>
              </a:gs>
            </a:gsLst>
          </a:gradFill>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chemeClr val="tx1"/>
                </a:solidFill>
              </a:rPr>
              <a:t>Pretest and Placement Activity</a:t>
            </a:r>
            <a:endParaRPr lang="en-US"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a:t>Manuel took a Level A (extended) 82RX for a pretest.</a:t>
            </a:r>
          </a:p>
          <a:p>
            <a:pPr lvl="1"/>
            <a:r>
              <a:rPr lang="en-US" dirty="0"/>
              <a:t>What was his scale score?</a:t>
            </a:r>
          </a:p>
          <a:p>
            <a:pPr lvl="1"/>
            <a:r>
              <a:rPr lang="en-US" dirty="0"/>
              <a:t>Using the </a:t>
            </a:r>
            <a:r>
              <a:rPr lang="en-US" dirty="0" smtClean="0"/>
              <a:t>Skill Level </a:t>
            </a:r>
            <a:r>
              <a:rPr lang="en-US" dirty="0"/>
              <a:t>Descriptors, what can Manuel do</a:t>
            </a:r>
            <a:r>
              <a:rPr lang="en-US" dirty="0" smtClean="0"/>
              <a:t>?</a:t>
            </a:r>
          </a:p>
          <a:p>
            <a:pPr lvl="1"/>
            <a:r>
              <a:rPr lang="en-US" dirty="0" smtClean="0"/>
              <a:t>What level class should he be placed in using the </a:t>
            </a:r>
            <a:r>
              <a:rPr lang="en-US" dirty="0"/>
              <a:t>NRS/CASAS Levels? (see slide 57</a:t>
            </a:r>
            <a:r>
              <a:rPr lang="en-US" dirty="0" smtClean="0"/>
              <a:t>)</a:t>
            </a:r>
          </a:p>
          <a:p>
            <a:pPr lvl="1"/>
            <a:r>
              <a:rPr lang="en-US" dirty="0" smtClean="0"/>
              <a:t>If Manuel took both Reading and Listening tests, how would you place him?</a:t>
            </a:r>
          </a:p>
          <a:p>
            <a:pPr lvl="1"/>
            <a:endParaRPr lang="en-US" dirty="0"/>
          </a:p>
          <a:p>
            <a:pPr marL="457200" lvl="1" indent="0">
              <a:buNone/>
            </a:pPr>
            <a:r>
              <a:rPr lang="en-US" dirty="0" smtClean="0"/>
              <a:t>See page 5 in the Activity Packet</a:t>
            </a: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59</a:t>
            </a:fld>
            <a:endParaRPr lang="en-US"/>
          </a:p>
        </p:txBody>
      </p:sp>
    </p:spTree>
    <p:extLst>
      <p:ext uri="{BB962C8B-B14F-4D97-AF65-F5344CB8AC3E}">
        <p14:creationId xmlns:p14="http://schemas.microsoft.com/office/powerpoint/2010/main" val="57973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771" y="7257"/>
            <a:ext cx="9144000" cy="990600"/>
          </a:xfrm>
        </p:spPr>
        <p:style>
          <a:lnRef idx="1">
            <a:schemeClr val="accent1"/>
          </a:lnRef>
          <a:fillRef idx="2">
            <a:schemeClr val="accent1"/>
          </a:fillRef>
          <a:effectRef idx="1">
            <a:schemeClr val="accent1"/>
          </a:effectRef>
          <a:fontRef idx="minor">
            <a:schemeClr val="dk1"/>
          </a:fontRef>
        </p:style>
        <p:txBody>
          <a:bodyPr anchor="ctr">
            <a:noAutofit/>
          </a:bodyPr>
          <a:lstStyle/>
          <a:p>
            <a:pPr algn="ctr"/>
            <a:r>
              <a:rPr lang="en-US" sz="3600" b="1" dirty="0" smtClean="0">
                <a:latin typeface="+mn-lt"/>
              </a:rPr>
              <a:t/>
            </a:r>
            <a:br>
              <a:rPr lang="en-US" sz="3600" b="1" dirty="0" smtClean="0">
                <a:latin typeface="+mn-lt"/>
              </a:rPr>
            </a:br>
            <a:r>
              <a:rPr lang="en-US" sz="3600" b="1" dirty="0" smtClean="0">
                <a:latin typeface="+mn-lt"/>
              </a:rPr>
              <a:t>What is CASAS?</a:t>
            </a:r>
            <a:br>
              <a:rPr lang="en-US" sz="3600" b="1" dirty="0" smtClean="0">
                <a:latin typeface="+mn-lt"/>
              </a:rPr>
            </a:br>
            <a:endParaRPr lang="en-US" sz="3600" b="1" dirty="0">
              <a:latin typeface="+mn-lt"/>
            </a:endParaRPr>
          </a:p>
        </p:txBody>
      </p:sp>
      <p:sp>
        <p:nvSpPr>
          <p:cNvPr id="2" name="Content Placeholder 1"/>
          <p:cNvSpPr>
            <a:spLocks noGrp="1"/>
          </p:cNvSpPr>
          <p:nvPr>
            <p:ph idx="1"/>
          </p:nvPr>
        </p:nvSpPr>
        <p:spPr>
          <a:xfrm>
            <a:off x="457200" y="1066801"/>
            <a:ext cx="8229600" cy="5059363"/>
          </a:xfrm>
        </p:spPr>
        <p:txBody>
          <a:bodyPr>
            <a:normAutofit/>
          </a:bodyPr>
          <a:lstStyle/>
          <a:p>
            <a:pPr marL="0" indent="0" algn="ctr">
              <a:buNone/>
            </a:pPr>
            <a:r>
              <a:rPr lang="en-US" sz="2800" b="1" i="1" dirty="0" smtClean="0"/>
              <a:t>Comprehensive Adult Student Assessment Systems</a:t>
            </a:r>
          </a:p>
          <a:p>
            <a:r>
              <a:rPr lang="en-US" sz="2800" dirty="0" smtClean="0"/>
              <a:t>CASAS is a nonprofit organization dedicated to improving youth and adult education services.</a:t>
            </a:r>
          </a:p>
          <a:p>
            <a:r>
              <a:rPr lang="en-US" sz="2800" dirty="0" smtClean="0"/>
              <a:t>CASAS is an integrated systems approach with three key components.</a:t>
            </a: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p:txBody>
      </p:sp>
      <p:sp>
        <p:nvSpPr>
          <p:cNvPr id="4" name="Slide Number Placeholder 3"/>
          <p:cNvSpPr>
            <a:spLocks noGrp="1"/>
          </p:cNvSpPr>
          <p:nvPr>
            <p:ph type="sldNum" sz="quarter" idx="12"/>
          </p:nvPr>
        </p:nvSpPr>
        <p:spPr/>
        <p:txBody>
          <a:bodyPr/>
          <a:lstStyle/>
          <a:p>
            <a:fld id="{7B332EAF-AD3F-4A2D-84D2-88C8FBA610F7}" type="slidenum">
              <a:rPr lang="en-US" smtClean="0"/>
              <a:pPr/>
              <a:t>6</a:t>
            </a:fld>
            <a:endParaRPr lang="en-US" dirty="0"/>
          </a:p>
        </p:txBody>
      </p:sp>
      <p:graphicFrame>
        <p:nvGraphicFramePr>
          <p:cNvPr id="8" name="Diagram 7"/>
          <p:cNvGraphicFramePr>
            <a:graphicFrameLocks noChangeAspect="1"/>
          </p:cNvGraphicFramePr>
          <p:nvPr>
            <p:extLst>
              <p:ext uri="{D42A27DB-BD31-4B8C-83A1-F6EECF244321}">
                <p14:modId xmlns:p14="http://schemas.microsoft.com/office/powerpoint/2010/main" val="2161865973"/>
              </p:ext>
            </p:extLst>
          </p:nvPr>
        </p:nvGraphicFramePr>
        <p:xfrm>
          <a:off x="1981200" y="3124200"/>
          <a:ext cx="54864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60760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t>Instruction</a:t>
            </a:r>
            <a:br>
              <a:rPr lang="en-US" sz="3600" dirty="0" smtClean="0"/>
            </a:br>
            <a:r>
              <a:rPr lang="en-US" sz="36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9706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74638"/>
            <a:ext cx="8382000" cy="11430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Targeting Instruction </a:t>
            </a:r>
            <a:r>
              <a:rPr lang="en-US" dirty="0" smtClean="0"/>
              <a:t>Using TE* </a:t>
            </a:r>
            <a:r>
              <a:rPr lang="en-US" dirty="0"/>
              <a:t>Reports</a:t>
            </a:r>
          </a:p>
        </p:txBody>
      </p:sp>
      <p:sp>
        <p:nvSpPr>
          <p:cNvPr id="8" name="Content Placeholder 7"/>
          <p:cNvSpPr>
            <a:spLocks noGrp="1"/>
          </p:cNvSpPr>
          <p:nvPr>
            <p:ph idx="1"/>
          </p:nvPr>
        </p:nvSpPr>
        <p:spPr>
          <a:xfrm>
            <a:off x="457200" y="1600199"/>
            <a:ext cx="8229600" cy="5121275"/>
          </a:xfrm>
        </p:spPr>
        <p:txBody>
          <a:bodyPr>
            <a:normAutofit fontScale="92500" lnSpcReduction="20000"/>
          </a:bodyPr>
          <a:lstStyle/>
          <a:p>
            <a:r>
              <a:rPr lang="en-US" sz="2800" dirty="0" smtClean="0"/>
              <a:t>Reports on test results give instructors valuable information to help their students. </a:t>
            </a:r>
            <a:br>
              <a:rPr lang="en-US" sz="2800" dirty="0" smtClean="0"/>
            </a:br>
            <a:endParaRPr lang="en-US" sz="2800" dirty="0" smtClean="0"/>
          </a:p>
          <a:p>
            <a:pPr>
              <a:lnSpc>
                <a:spcPct val="110000"/>
              </a:lnSpc>
              <a:spcBef>
                <a:spcPts val="0"/>
              </a:spcBef>
            </a:pPr>
            <a:r>
              <a:rPr lang="en-US" sz="2800" dirty="0" smtClean="0"/>
              <a:t>Reports show students’ strengths and </a:t>
            </a:r>
            <a:br>
              <a:rPr lang="en-US" sz="2800" dirty="0" smtClean="0"/>
            </a:br>
            <a:r>
              <a:rPr lang="en-US" sz="2800" dirty="0" smtClean="0"/>
              <a:t>weaknesses, and more specifically, which	</a:t>
            </a:r>
          </a:p>
          <a:p>
            <a:pPr lvl="1"/>
            <a:r>
              <a:rPr lang="en-US" i="1" dirty="0" smtClean="0"/>
              <a:t>Competencies</a:t>
            </a:r>
          </a:p>
          <a:p>
            <a:pPr lvl="1"/>
            <a:r>
              <a:rPr lang="en-US" i="1" dirty="0" smtClean="0"/>
              <a:t>Content standards and </a:t>
            </a:r>
          </a:p>
          <a:p>
            <a:pPr lvl="1"/>
            <a:r>
              <a:rPr lang="en-US" i="1" dirty="0"/>
              <a:t>T</a:t>
            </a:r>
            <a:r>
              <a:rPr lang="en-US" i="1" dirty="0" smtClean="0"/>
              <a:t>ask areas</a:t>
            </a:r>
          </a:p>
          <a:p>
            <a:pPr marL="0" indent="0">
              <a:buNone/>
            </a:pPr>
            <a:r>
              <a:rPr lang="en-US" sz="2800" dirty="0"/>
              <a:t> </a:t>
            </a:r>
            <a:r>
              <a:rPr lang="en-US" sz="2800" dirty="0" smtClean="0"/>
              <a:t>     instructors should target instruction.</a:t>
            </a:r>
          </a:p>
          <a:p>
            <a:pPr marL="0" indent="0">
              <a:buNone/>
            </a:pPr>
            <a:endParaRPr lang="en-US" sz="1800" i="1" dirty="0" smtClean="0"/>
          </a:p>
          <a:p>
            <a:pPr marL="0" indent="0">
              <a:buNone/>
            </a:pPr>
            <a:r>
              <a:rPr lang="en-US" sz="2600" i="1" dirty="0" smtClean="0"/>
              <a:t>Go to </a:t>
            </a:r>
            <a:r>
              <a:rPr lang="en-US" sz="2600" b="1" i="1" dirty="0" smtClean="0"/>
              <a:t>www.casas.org </a:t>
            </a:r>
            <a:r>
              <a:rPr lang="en-US" sz="2600" i="1" dirty="0"/>
              <a:t> </a:t>
            </a:r>
            <a:r>
              <a:rPr lang="en-US" sz="2600" i="1" dirty="0" smtClean="0"/>
              <a:t>and search on </a:t>
            </a:r>
            <a:r>
              <a:rPr lang="en-US" sz="2600" b="1" i="1" dirty="0" smtClean="0"/>
              <a:t>Key Reports</a:t>
            </a:r>
            <a:br>
              <a:rPr lang="en-US" sz="2600" b="1" i="1" dirty="0" smtClean="0"/>
            </a:br>
            <a:r>
              <a:rPr lang="en-US" sz="2600" i="1" dirty="0"/>
              <a:t>to find the 10 most popular Instructional reports. </a:t>
            </a:r>
            <a:endParaRPr lang="en-US" sz="2600" b="1" i="1" dirty="0" smtClean="0"/>
          </a:p>
          <a:p>
            <a:pPr marL="0" indent="0">
              <a:buNone/>
            </a:pPr>
            <a:endParaRPr lang="en-US" sz="1800" b="1" i="1" dirty="0" smtClean="0"/>
          </a:p>
          <a:p>
            <a:pPr marL="0" indent="0">
              <a:buNone/>
            </a:pPr>
            <a:r>
              <a:rPr lang="en-US" sz="2200" b="1" i="1" dirty="0" smtClean="0"/>
              <a:t>*TOPSpro Enterprise = TE</a:t>
            </a:r>
            <a:endParaRPr lang="en-US" sz="2200" b="1" i="1" dirty="0"/>
          </a:p>
        </p:txBody>
      </p:sp>
      <p:sp>
        <p:nvSpPr>
          <p:cNvPr id="6" name="Slide Number Placeholder 5"/>
          <p:cNvSpPr>
            <a:spLocks noGrp="1"/>
          </p:cNvSpPr>
          <p:nvPr>
            <p:ph type="sldNum" sz="quarter" idx="12"/>
          </p:nvPr>
        </p:nvSpPr>
        <p:spPr/>
        <p:txBody>
          <a:bodyPr/>
          <a:lstStyle/>
          <a:p>
            <a:fld id="{0F10CCFA-9720-4B79-87AD-568ED3307F7B}" type="slidenum">
              <a:rPr lang="en-US" smtClean="0"/>
              <a:t>61</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79738"/>
            <a:ext cx="3673096" cy="24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rved Up Arrow 9"/>
          <p:cNvSpPr/>
          <p:nvPr/>
        </p:nvSpPr>
        <p:spPr>
          <a:xfrm flipH="1">
            <a:off x="6889560" y="5290344"/>
            <a:ext cx="1171575" cy="6096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862973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0" name="Rectangle 7"/>
          <p:cNvSpPr>
            <a:spLocks noGrp="1" noChangeArrowheads="1"/>
          </p:cNvSpPr>
          <p:nvPr>
            <p:ph type="title" idx="4294967295"/>
          </p:nvPr>
        </p:nvSpPr>
        <p:spPr>
          <a:xfrm>
            <a:off x="0" y="0"/>
            <a:ext cx="9144000" cy="1028700"/>
          </a:xfrm>
        </p:spPr>
        <p:style>
          <a:lnRef idx="1">
            <a:schemeClr val="accent2"/>
          </a:lnRef>
          <a:fillRef idx="2">
            <a:schemeClr val="accent2"/>
          </a:fillRef>
          <a:effectRef idx="1">
            <a:schemeClr val="accent2"/>
          </a:effectRef>
          <a:fontRef idx="minor">
            <a:schemeClr val="dk1"/>
          </a:fontRef>
        </p:style>
        <p:txBody>
          <a:bodyPr anchor="ctr">
            <a:normAutofit/>
          </a:bodyPr>
          <a:lstStyle/>
          <a:p>
            <a:pPr eaLnBrk="1" fontAlgn="auto" hangingPunct="1">
              <a:spcAft>
                <a:spcPts val="0"/>
              </a:spcAft>
              <a:defRPr/>
            </a:pPr>
            <a:r>
              <a:rPr lang="en-US" sz="2800" dirty="0" smtClean="0"/>
              <a:t>Class </a:t>
            </a:r>
            <a:r>
              <a:rPr lang="en-US" sz="2800" dirty="0"/>
              <a:t>Performance by </a:t>
            </a:r>
            <a:r>
              <a:rPr lang="en-US" sz="2800" dirty="0" smtClean="0"/>
              <a:t>Competency</a:t>
            </a:r>
            <a:endParaRPr lang="en-US" sz="2800" dirty="0"/>
          </a:p>
        </p:txBody>
      </p:sp>
      <p:sp>
        <p:nvSpPr>
          <p:cNvPr id="64523" name="Line 13"/>
          <p:cNvSpPr>
            <a:spLocks noChangeShapeType="1"/>
          </p:cNvSpPr>
          <p:nvPr/>
        </p:nvSpPr>
        <p:spPr bwMode="auto">
          <a:xfrm>
            <a:off x="914400" y="3200400"/>
            <a:ext cx="457200" cy="3810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4" name="Line 14"/>
          <p:cNvSpPr>
            <a:spLocks noChangeShapeType="1"/>
          </p:cNvSpPr>
          <p:nvPr/>
        </p:nvSpPr>
        <p:spPr bwMode="auto">
          <a:xfrm flipV="1">
            <a:off x="1524000" y="3581400"/>
            <a:ext cx="457200" cy="5334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5" name="Line 15"/>
          <p:cNvSpPr>
            <a:spLocks noChangeShapeType="1"/>
          </p:cNvSpPr>
          <p:nvPr/>
        </p:nvSpPr>
        <p:spPr bwMode="auto">
          <a:xfrm flipH="1" flipV="1">
            <a:off x="2895600" y="3581400"/>
            <a:ext cx="457200" cy="12192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6" name="Line 16"/>
          <p:cNvSpPr>
            <a:spLocks noChangeShapeType="1"/>
          </p:cNvSpPr>
          <p:nvPr/>
        </p:nvSpPr>
        <p:spPr bwMode="auto">
          <a:xfrm flipH="1">
            <a:off x="3810000" y="2819400"/>
            <a:ext cx="1333500" cy="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7" name="Line 17"/>
          <p:cNvSpPr>
            <a:spLocks noChangeShapeType="1"/>
          </p:cNvSpPr>
          <p:nvPr/>
        </p:nvSpPr>
        <p:spPr bwMode="auto">
          <a:xfrm flipH="1" flipV="1">
            <a:off x="6172200" y="3581400"/>
            <a:ext cx="1600200" cy="2286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528" name="Footer Placeholder 16"/>
          <p:cNvSpPr txBox="1">
            <a:spLocks noGrp="1"/>
          </p:cNvSpPr>
          <p:nvPr/>
        </p:nvSpPr>
        <p:spPr bwMode="auto">
          <a:xfrm>
            <a:off x="0" y="67056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6" name="Picture 15"/>
          <p:cNvPicPr>
            <a:picLocks noChangeAspect="1"/>
          </p:cNvPicPr>
          <p:nvPr/>
        </p:nvPicPr>
        <p:blipFill rotWithShape="1">
          <a:blip r:embed="rId3"/>
          <a:srcRect b="42016"/>
          <a:stretch/>
        </p:blipFill>
        <p:spPr>
          <a:xfrm>
            <a:off x="174555" y="1231900"/>
            <a:ext cx="8911983" cy="4572001"/>
          </a:xfrm>
          <a:prstGeom prst="rect">
            <a:avLst/>
          </a:prstGeom>
          <a:ln w="38100">
            <a:solidFill>
              <a:schemeClr val="accent2">
                <a:lumMod val="75000"/>
              </a:schemeClr>
            </a:solidFill>
          </a:ln>
        </p:spPr>
      </p:pic>
      <p:sp>
        <p:nvSpPr>
          <p:cNvPr id="64518" name="Text Box 8"/>
          <p:cNvSpPr txBox="1">
            <a:spLocks noChangeArrowheads="1"/>
          </p:cNvSpPr>
          <p:nvPr/>
        </p:nvSpPr>
        <p:spPr bwMode="auto">
          <a:xfrm>
            <a:off x="457200" y="6336268"/>
            <a:ext cx="33528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pages 6 &amp; 7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
        <p:nvSpPr>
          <p:cNvPr id="64519" name="Text Box 9"/>
          <p:cNvSpPr txBox="1">
            <a:spLocks noChangeArrowheads="1"/>
          </p:cNvSpPr>
          <p:nvPr/>
        </p:nvSpPr>
        <p:spPr bwMode="auto">
          <a:xfrm>
            <a:off x="79948" y="4953000"/>
            <a:ext cx="1291652" cy="1169551"/>
          </a:xfrm>
          <a:prstGeom prst="rect">
            <a:avLst/>
          </a:prstGeom>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lvl="0" eaLnBrk="1" hangingPunct="1">
              <a:spcBef>
                <a:spcPct val="50000"/>
              </a:spcBef>
              <a:defRPr/>
            </a:pPr>
            <a:r>
              <a:rPr kumimoji="0" lang="en-US" sz="1400" b="0" i="0" u="none" strike="noStrike" kern="1200" cap="none" spc="0" normalizeH="0" baseline="0" noProof="0" dirty="0">
                <a:ln>
                  <a:noFill/>
                </a:ln>
                <a:solidFill>
                  <a:prstClr val="black"/>
                </a:solidFill>
                <a:effectLst/>
                <a:uLnTx/>
                <a:uFillTx/>
                <a:latin typeface="Calibri" pitchFamily="34" charset="0"/>
              </a:rPr>
              <a:t>Percentage of </a:t>
            </a:r>
            <a:r>
              <a:rPr kumimoji="0" lang="en-US" sz="1400" b="0" i="0" u="none" strike="noStrike" kern="1200" cap="none" spc="0" normalizeH="0" baseline="0" noProof="0" dirty="0" smtClean="0">
                <a:ln>
                  <a:noFill/>
                </a:ln>
                <a:solidFill>
                  <a:prstClr val="black"/>
                </a:solidFill>
                <a:effectLst/>
                <a:uLnTx/>
                <a:uFillTx/>
                <a:latin typeface="Calibri" pitchFamily="34" charset="0"/>
              </a:rPr>
              <a:t>students </a:t>
            </a:r>
            <a:r>
              <a:rPr kumimoji="0" lang="en-US" sz="1400" b="0" i="0" u="none" strike="noStrike" kern="1200" cap="none" spc="0" normalizeH="0" baseline="0" noProof="0" dirty="0">
                <a:ln>
                  <a:noFill/>
                </a:ln>
                <a:solidFill>
                  <a:prstClr val="black"/>
                </a:solidFill>
                <a:effectLst/>
                <a:uLnTx/>
                <a:uFillTx/>
                <a:latin typeface="Calibri" pitchFamily="34" charset="0"/>
              </a:rPr>
              <a:t>who </a:t>
            </a:r>
            <a:r>
              <a:rPr lang="en-US" sz="1400" dirty="0" smtClean="0">
                <a:solidFill>
                  <a:prstClr val="black"/>
                </a:solidFill>
                <a:latin typeface="Calibri" pitchFamily="34" charset="0"/>
              </a:rPr>
              <a:t>answered </a:t>
            </a:r>
            <a:r>
              <a:rPr kumimoji="0" lang="en-US" sz="1400" b="0" i="0" u="none" strike="noStrike" kern="1200" cap="none" spc="0" normalizeH="0" baseline="0" noProof="0" dirty="0" smtClean="0">
                <a:ln>
                  <a:noFill/>
                </a:ln>
                <a:solidFill>
                  <a:prstClr val="black"/>
                </a:solidFill>
                <a:effectLst/>
                <a:uLnTx/>
                <a:uFillTx/>
                <a:latin typeface="Calibri" pitchFamily="34" charset="0"/>
              </a:rPr>
              <a:t>this </a:t>
            </a:r>
            <a:r>
              <a:rPr kumimoji="0" lang="en-US" sz="1400" b="0" i="0" u="none" strike="noStrike" kern="1200" cap="none" spc="0" normalizeH="0" baseline="0" noProof="0" dirty="0" err="1" smtClean="0">
                <a:ln>
                  <a:noFill/>
                </a:ln>
                <a:solidFill>
                  <a:prstClr val="black"/>
                </a:solidFill>
                <a:effectLst/>
                <a:uLnTx/>
                <a:uFillTx/>
                <a:latin typeface="Calibri" pitchFamily="34" charset="0"/>
              </a:rPr>
              <a:t>qu</a:t>
            </a:r>
            <a:r>
              <a:rPr lang="en-US" sz="1400" dirty="0" err="1" smtClean="0">
                <a:solidFill>
                  <a:prstClr val="black"/>
                </a:solidFill>
                <a:latin typeface="Calibri" pitchFamily="34" charset="0"/>
              </a:rPr>
              <a:t>estion</a:t>
            </a:r>
            <a:r>
              <a:rPr lang="en-US" sz="1400" dirty="0" smtClean="0">
                <a:solidFill>
                  <a:prstClr val="black"/>
                </a:solidFill>
                <a:latin typeface="Calibri" pitchFamily="34" charset="0"/>
              </a:rPr>
              <a:t> </a:t>
            </a:r>
            <a:r>
              <a:rPr kumimoji="0" lang="en-US" sz="1400" b="0" i="0" u="none" strike="noStrike" kern="1200" cap="none" spc="0" normalizeH="0" baseline="0" noProof="0" dirty="0">
                <a:ln>
                  <a:noFill/>
                </a:ln>
                <a:solidFill>
                  <a:prstClr val="black"/>
                </a:solidFill>
                <a:effectLst/>
                <a:uLnTx/>
                <a:uFillTx/>
                <a:latin typeface="Calibri" pitchFamily="34" charset="0"/>
              </a:rPr>
              <a:t>correctly</a:t>
            </a:r>
          </a:p>
        </p:txBody>
      </p:sp>
      <p:sp>
        <p:nvSpPr>
          <p:cNvPr id="64520" name="Text Box 10"/>
          <p:cNvSpPr txBox="1">
            <a:spLocks noChangeArrowheads="1"/>
          </p:cNvSpPr>
          <p:nvPr/>
        </p:nvSpPr>
        <p:spPr bwMode="auto">
          <a:xfrm>
            <a:off x="2877946" y="5336055"/>
            <a:ext cx="1752600" cy="646331"/>
          </a:xfrm>
          <a:prstGeom prst="rect">
            <a:avLst/>
          </a:prstGeom>
          <a:ln/>
          <a:extLst/>
        </p:spPr>
        <p:style>
          <a:lnRef idx="1">
            <a:schemeClr val="accent4"/>
          </a:lnRef>
          <a:fillRef idx="3">
            <a:schemeClr val="accent4"/>
          </a:fillRef>
          <a:effectRef idx="2">
            <a:schemeClr val="accent4"/>
          </a:effectRef>
          <a:fontRef idx="minor">
            <a:schemeClr val="lt1"/>
          </a:fontRef>
        </p:style>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a:t>
            </a: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Competency Number</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on which this question was based</a:t>
            </a:r>
          </a:p>
        </p:txBody>
      </p:sp>
      <p:sp>
        <p:nvSpPr>
          <p:cNvPr id="64521" name="Text Box 11"/>
          <p:cNvSpPr txBox="1">
            <a:spLocks noChangeArrowheads="1"/>
          </p:cNvSpPr>
          <p:nvPr/>
        </p:nvSpPr>
        <p:spPr bwMode="auto">
          <a:xfrm>
            <a:off x="6743700" y="3390900"/>
            <a:ext cx="2057400" cy="646331"/>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a:t>
            </a: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Task Number</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tells you the format in which the question was asked.</a:t>
            </a:r>
          </a:p>
        </p:txBody>
      </p:sp>
      <p:sp>
        <p:nvSpPr>
          <p:cNvPr id="64522" name="Text Box 12"/>
          <p:cNvSpPr txBox="1">
            <a:spLocks noChangeArrowheads="1"/>
          </p:cNvSpPr>
          <p:nvPr/>
        </p:nvSpPr>
        <p:spPr bwMode="auto">
          <a:xfrm>
            <a:off x="6092252" y="5480734"/>
            <a:ext cx="2514600" cy="646331"/>
          </a:xfrm>
          <a:prstGeom prst="rect">
            <a:avLst/>
          </a:prstGeom>
          <a:ln/>
          <a:extLst/>
        </p:spPr>
        <p:style>
          <a:lnRef idx="1">
            <a:schemeClr val="accent4"/>
          </a:lnRef>
          <a:fillRef idx="3">
            <a:schemeClr val="accent4"/>
          </a:fillRef>
          <a:effectRef idx="2">
            <a:schemeClr val="accent4"/>
          </a:effectRef>
          <a:fontRef idx="minor">
            <a:schemeClr val="lt1"/>
          </a:fontRef>
        </p:style>
        <p:txBody>
          <a:bodyPr>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The </a:t>
            </a: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Competency Description</a:t>
            </a:r>
            <a:r>
              <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pitchFamily="34" charset="0"/>
              </a:rPr>
              <a:t> gives more detail of the </a:t>
            </a:r>
            <a:r>
              <a:rPr kumimoji="0" lang="en-US" sz="12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Competency Number</a:t>
            </a:r>
          </a:p>
        </p:txBody>
      </p:sp>
    </p:spTree>
    <p:extLst>
      <p:ext uri="{BB962C8B-B14F-4D97-AF65-F5344CB8AC3E}">
        <p14:creationId xmlns:p14="http://schemas.microsoft.com/office/powerpoint/2010/main" val="160708828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0" y="0"/>
            <a:ext cx="9144000" cy="1028700"/>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chorCtr="0">
            <a:normAutofit/>
          </a:bodyPr>
          <a:lstStyle>
            <a:lvl1pPr algn="l" rtl="0" eaLnBrk="1" latinLnBrk="0" hangingPunct="1">
              <a:spcBef>
                <a:spcPct val="0"/>
              </a:spcBef>
              <a:buNone/>
              <a:defRPr kumimoji="0"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en-US" sz="2800" dirty="0" smtClean="0"/>
              <a:t>Student Performance by Competency</a:t>
            </a:r>
            <a:endParaRPr lang="en-US" sz="2800" dirty="0"/>
          </a:p>
        </p:txBody>
      </p:sp>
      <p:sp>
        <p:nvSpPr>
          <p:cNvPr id="7" name="Slide Number Placeholder 6"/>
          <p:cNvSpPr>
            <a:spLocks noGrp="1"/>
          </p:cNvSpPr>
          <p:nvPr>
            <p:ph type="sldNum" sz="quarter" idx="12"/>
          </p:nvPr>
        </p:nvSpPr>
        <p:spPr/>
        <p:txBody>
          <a:bodyPr/>
          <a:lstStyle/>
          <a:p>
            <a:fld id="{0F10CCFA-9720-4B79-87AD-568ED3307F7B}" type="slidenum">
              <a:rPr lang="en-US" smtClean="0"/>
              <a:t>63</a:t>
            </a:fld>
            <a:endParaRPr lang="en-US"/>
          </a:p>
        </p:txBody>
      </p:sp>
      <p:pic>
        <p:nvPicPr>
          <p:cNvPr id="2" name="Picture 1"/>
          <p:cNvPicPr>
            <a:picLocks noChangeAspect="1"/>
          </p:cNvPicPr>
          <p:nvPr/>
        </p:nvPicPr>
        <p:blipFill>
          <a:blip r:embed="rId3"/>
          <a:stretch>
            <a:fillRect/>
          </a:stretch>
        </p:blipFill>
        <p:spPr>
          <a:xfrm>
            <a:off x="457200" y="1676400"/>
            <a:ext cx="8577578" cy="4323488"/>
          </a:xfrm>
          <a:prstGeom prst="rect">
            <a:avLst/>
          </a:prstGeom>
        </p:spPr>
      </p:pic>
      <p:sp>
        <p:nvSpPr>
          <p:cNvPr id="4" name="TextBox 3"/>
          <p:cNvSpPr txBox="1"/>
          <p:nvPr/>
        </p:nvSpPr>
        <p:spPr>
          <a:xfrm>
            <a:off x="6253417" y="1319938"/>
            <a:ext cx="2733165"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smtClean="0">
                <a:solidFill>
                  <a:schemeClr val="tx1"/>
                </a:solidFill>
              </a:rPr>
              <a:t>The same report printed by individual </a:t>
            </a:r>
            <a:r>
              <a:rPr lang="en-US" dirty="0">
                <a:solidFill>
                  <a:schemeClr val="tx1"/>
                </a:solidFill>
              </a:rPr>
              <a:t>student </a:t>
            </a:r>
          </a:p>
        </p:txBody>
      </p:sp>
      <p:sp>
        <p:nvSpPr>
          <p:cNvPr id="9" name="Text Box 8"/>
          <p:cNvSpPr txBox="1">
            <a:spLocks noChangeArrowheads="1"/>
          </p:cNvSpPr>
          <p:nvPr/>
        </p:nvSpPr>
        <p:spPr bwMode="auto">
          <a:xfrm>
            <a:off x="457200" y="6336268"/>
            <a:ext cx="34290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pages 8 &amp; 9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7225520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10CCFA-9720-4B79-87AD-568ED3307F7B}" type="slidenum">
              <a:rPr lang="en-US" smtClean="0"/>
              <a:t>64</a:t>
            </a:fld>
            <a:endParaRPr lang="en-US" dirty="0"/>
          </a:p>
        </p:txBody>
      </p:sp>
      <p:pic>
        <p:nvPicPr>
          <p:cNvPr id="7" name="Picture 6"/>
          <p:cNvPicPr>
            <a:picLocks noChangeAspect="1"/>
          </p:cNvPicPr>
          <p:nvPr/>
        </p:nvPicPr>
        <p:blipFill>
          <a:blip r:embed="rId3"/>
          <a:stretch>
            <a:fillRect/>
          </a:stretch>
        </p:blipFill>
        <p:spPr>
          <a:xfrm>
            <a:off x="1143000" y="228600"/>
            <a:ext cx="7395022" cy="5821362"/>
          </a:xfrm>
          <a:prstGeom prst="rect">
            <a:avLst/>
          </a:prstGeom>
          <a:ln w="38100">
            <a:solidFill>
              <a:schemeClr val="accent2">
                <a:lumMod val="75000"/>
              </a:schemeClr>
            </a:solidFill>
          </a:ln>
        </p:spPr>
      </p:pic>
      <p:sp>
        <p:nvSpPr>
          <p:cNvPr id="5" name="Title 4"/>
          <p:cNvSpPr>
            <a:spLocks noGrp="1"/>
          </p:cNvSpPr>
          <p:nvPr>
            <p:ph type="title"/>
          </p:nvPr>
        </p:nvSpPr>
        <p:spPr>
          <a:xfrm>
            <a:off x="762000" y="5181600"/>
            <a:ext cx="8229600" cy="1143000"/>
          </a:xfrm>
        </p:spPr>
        <p:style>
          <a:lnRef idx="1">
            <a:schemeClr val="accent4"/>
          </a:lnRef>
          <a:fillRef idx="3">
            <a:schemeClr val="accent4"/>
          </a:fillRef>
          <a:effectRef idx="2">
            <a:schemeClr val="accent4"/>
          </a:effectRef>
          <a:fontRef idx="minor">
            <a:schemeClr val="lt1"/>
          </a:fontRef>
        </p:style>
        <p:txBody>
          <a:bodyPr>
            <a:noAutofit/>
          </a:bodyPr>
          <a:lstStyle/>
          <a:p>
            <a:r>
              <a:rPr lang="en-US" sz="2400" dirty="0" smtClean="0">
                <a:solidFill>
                  <a:schemeClr val="tx1"/>
                </a:solidFill>
              </a:rPr>
              <a:t>This report shows class performance for one or more items that address the same competency. </a:t>
            </a:r>
            <a:br>
              <a:rPr lang="en-US" sz="2400" dirty="0" smtClean="0">
                <a:solidFill>
                  <a:schemeClr val="tx1"/>
                </a:solidFill>
              </a:rPr>
            </a:br>
            <a:r>
              <a:rPr lang="en-US" sz="2400" dirty="0" smtClean="0">
                <a:solidFill>
                  <a:schemeClr val="tx1"/>
                </a:solidFill>
              </a:rPr>
              <a:t>(“No. of Items” shows the number of student responses.)</a:t>
            </a:r>
            <a:endParaRPr lang="en-US" sz="2400" dirty="0">
              <a:solidFill>
                <a:schemeClr val="tx1"/>
              </a:solidFill>
            </a:endParaRPr>
          </a:p>
        </p:txBody>
      </p:sp>
    </p:spTree>
    <p:extLst>
      <p:ext uri="{BB962C8B-B14F-4D97-AF65-F5344CB8AC3E}">
        <p14:creationId xmlns:p14="http://schemas.microsoft.com/office/powerpoint/2010/main" val="22185953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800" dirty="0" smtClean="0"/>
              <a:t>Class Performance by Test Item and Competency  </a:t>
            </a:r>
            <a:endParaRPr lang="en-US" sz="2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7" name="Group 6"/>
          <p:cNvGrpSpPr/>
          <p:nvPr/>
        </p:nvGrpSpPr>
        <p:grpSpPr>
          <a:xfrm>
            <a:off x="466725" y="1590675"/>
            <a:ext cx="8115300" cy="4921076"/>
            <a:chOff x="466725" y="1590675"/>
            <a:chExt cx="8115300" cy="4921076"/>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8543"/>
            <a:stretch/>
          </p:blipFill>
          <p:spPr bwMode="auto">
            <a:xfrm>
              <a:off x="962025" y="1590675"/>
              <a:ext cx="7620000" cy="468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466725" y="5588421"/>
              <a:ext cx="2733165"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Reports can be printed in a variety of ways.  This is sorted by items correct.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Left Arrow 5"/>
            <p:cNvSpPr/>
            <p:nvPr/>
          </p:nvSpPr>
          <p:spPr>
            <a:xfrm rot="5743595">
              <a:off x="1583207" y="5031549"/>
              <a:ext cx="784902" cy="369643"/>
            </a:xfrm>
            <a:prstGeom prst="lef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DA7A">
                    <a:lumMod val="60000"/>
                    <a:lumOff val="40000"/>
                  </a:srgbClr>
                </a:solidFill>
                <a:effectLst/>
                <a:uLnTx/>
                <a:uFillTx/>
                <a:latin typeface="Calibri"/>
                <a:ea typeface="+mn-ea"/>
                <a:cs typeface="+mn-cs"/>
              </a:endParaRPr>
            </a:p>
          </p:txBody>
        </p:sp>
      </p:grpSp>
    </p:spTree>
    <p:extLst>
      <p:ext uri="{BB962C8B-B14F-4D97-AF65-F5344CB8AC3E}">
        <p14:creationId xmlns:p14="http://schemas.microsoft.com/office/powerpoint/2010/main" val="2368051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0" y="0"/>
            <a:ext cx="9144000" cy="1028700"/>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chorCtr="0">
            <a:normAutofit/>
          </a:bodyPr>
          <a:lstStyle>
            <a:lvl1pPr algn="l" rtl="0" eaLnBrk="1" latinLnBrk="0" hangingPunct="1">
              <a:spcBef>
                <a:spcPct val="0"/>
              </a:spcBef>
              <a:buNone/>
              <a:defRPr kumimoji="0"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Class Performance by Competency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57" t="12963" r="67255" b="33333"/>
          <a:stretch/>
        </p:blipFill>
        <p:spPr bwMode="auto">
          <a:xfrm>
            <a:off x="914400" y="1028700"/>
            <a:ext cx="7162800" cy="5475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87569" y="6019800"/>
            <a:ext cx="296007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This report is sorted by Task.</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TextBox 7"/>
          <p:cNvSpPr txBox="1"/>
          <p:nvPr/>
        </p:nvSpPr>
        <p:spPr>
          <a:xfrm>
            <a:off x="4572000" y="2667000"/>
            <a:ext cx="3466668" cy="1177245"/>
          </a:xfrm>
          <a:prstGeom prst="rect">
            <a:avLst/>
          </a:prstGeom>
          <a:solidFill>
            <a:schemeClr val="accent4"/>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a:ea typeface="+mn-ea"/>
                <a:cs typeface="+mn-cs"/>
              </a:rPr>
              <a:t>Competency Task Number Legend</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1 </a:t>
            </a:r>
            <a:r>
              <a:rPr kumimoji="0" lang="en-US" sz="1200" b="0" i="0" u="none" strike="noStrike" kern="1200" cap="none" spc="0" normalizeH="0" baseline="0" noProof="0" dirty="0">
                <a:ln>
                  <a:noFill/>
                </a:ln>
                <a:solidFill>
                  <a:prstClr val="black"/>
                </a:solidFill>
                <a:effectLst/>
                <a:uLnTx/>
                <a:uFillTx/>
                <a:latin typeface="Calibri"/>
                <a:ea typeface="+mn-ea"/>
                <a:cs typeface="+mn-cs"/>
              </a:rPr>
              <a:t>– Forms</a:t>
            </a:r>
          </a:p>
          <a:p>
            <a:pPr>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2 </a:t>
            </a:r>
            <a:r>
              <a:rPr kumimoji="0" lang="en-US" sz="1200" b="0" i="0" u="none" strike="noStrike" kern="1200" cap="none" spc="0" normalizeH="0" baseline="0" noProof="0" dirty="0">
                <a:ln>
                  <a:noFill/>
                </a:ln>
                <a:solidFill>
                  <a:prstClr val="black"/>
                </a:solidFill>
                <a:effectLst/>
                <a:uLnTx/>
                <a:uFillTx/>
                <a:latin typeface="Calibri"/>
                <a:ea typeface="+mn-ea"/>
                <a:cs typeface="+mn-cs"/>
              </a:rPr>
              <a:t>– Charts, </a:t>
            </a:r>
            <a:r>
              <a:rPr lang="en-US" sz="1200" dirty="0" smtClean="0">
                <a:solidFill>
                  <a:prstClr val="black"/>
                </a:solidFill>
              </a:rPr>
              <a:t>tables, graphs, maps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3 </a:t>
            </a:r>
            <a:r>
              <a:rPr kumimoji="0" lang="en-US" sz="1200" b="0" i="0" u="none" strike="noStrike" kern="1200" cap="none" spc="0" normalizeH="0" baseline="0" noProof="0" dirty="0">
                <a:ln>
                  <a:noFill/>
                </a:ln>
                <a:solidFill>
                  <a:prstClr val="black"/>
                </a:solidFill>
                <a:effectLst/>
                <a:uLnTx/>
                <a:uFillTx/>
                <a:latin typeface="Calibri"/>
                <a:ea typeface="+mn-ea"/>
                <a:cs typeface="+mn-cs"/>
              </a:rPr>
              <a:t>– Articles, paragraphs, sentences, </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directions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4 – </a:t>
            </a:r>
            <a:r>
              <a:rPr kumimoji="0" lang="en-US" sz="1200" b="0" i="0" u="none" strike="noStrike" kern="1200" cap="none" spc="0" normalizeH="0" baseline="0" noProof="0" dirty="0">
                <a:ln>
                  <a:noFill/>
                </a:ln>
                <a:solidFill>
                  <a:prstClr val="black"/>
                </a:solidFill>
                <a:effectLst/>
                <a:uLnTx/>
                <a:uFillTx/>
                <a:latin typeface="Calibri"/>
                <a:ea typeface="+mn-ea"/>
                <a:cs typeface="+mn-cs"/>
              </a:rPr>
              <a:t>Signs, price tags, advertisements, product labels</a:t>
            </a:r>
          </a:p>
          <a:p>
            <a:pPr>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  5 </a:t>
            </a:r>
            <a:r>
              <a:rPr kumimoji="0" lang="en-US" sz="1200" b="0" i="0" u="none" strike="noStrike" kern="1200" cap="none" spc="0" normalizeH="0" baseline="0" noProof="0" dirty="0">
                <a:ln>
                  <a:noFill/>
                </a:ln>
                <a:solidFill>
                  <a:prstClr val="black"/>
                </a:solidFill>
                <a:effectLst/>
                <a:uLnTx/>
                <a:uFillTx/>
                <a:latin typeface="Calibri"/>
                <a:ea typeface="+mn-ea"/>
                <a:cs typeface="+mn-cs"/>
              </a:rPr>
              <a:t>– Measurement scales, </a:t>
            </a: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diagrams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Left Arrow 3"/>
          <p:cNvSpPr/>
          <p:nvPr/>
        </p:nvSpPr>
        <p:spPr>
          <a:xfrm rot="19655527">
            <a:off x="4019334" y="4052316"/>
            <a:ext cx="914400" cy="335571"/>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1173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txBox="1">
            <a:spLocks noChangeArrowheads="1"/>
          </p:cNvSpPr>
          <p:nvPr/>
        </p:nvSpPr>
        <p:spPr>
          <a:xfrm>
            <a:off x="0" y="0"/>
            <a:ext cx="9144000" cy="1028700"/>
          </a:xfrm>
          <a:prstGeom prst="rect">
            <a:avLst/>
          </a:prstGeom>
        </p:spPr>
        <p:style>
          <a:lnRef idx="1">
            <a:schemeClr val="accent2"/>
          </a:lnRef>
          <a:fillRef idx="2">
            <a:schemeClr val="accent2"/>
          </a:fillRef>
          <a:effectRef idx="1">
            <a:schemeClr val="accent2"/>
          </a:effectRef>
          <a:fontRef idx="minor">
            <a:schemeClr val="dk1"/>
          </a:fontRef>
        </p:style>
        <p:txBody>
          <a:bodyPr vert="horz" anchor="ctr" anchorCtr="0">
            <a:normAutofit/>
          </a:bodyPr>
          <a:lstStyle>
            <a:lvl1pPr algn="l" rtl="0" eaLnBrk="1" latinLnBrk="0" hangingPunct="1">
              <a:spcBef>
                <a:spcPct val="0"/>
              </a:spcBef>
              <a:buNone/>
              <a:defRPr kumimoji="0"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Individual Skills Profile</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89019" y="2921675"/>
            <a:ext cx="1968381" cy="203132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This is a good report </a:t>
            </a:r>
            <a:r>
              <a:rPr lang="en-US" dirty="0" smtClean="0">
                <a:solidFill>
                  <a:prstClr val="black"/>
                </a:solidFill>
              </a:rPr>
              <a:t>for </a:t>
            </a:r>
            <a:r>
              <a:rPr lang="en-US" dirty="0">
                <a:solidFill>
                  <a:prstClr val="black"/>
                </a:solidFill>
              </a:rPr>
              <a:t>students </a:t>
            </a:r>
            <a:r>
              <a:rPr lang="en-US" dirty="0" smtClean="0">
                <a:solidFill>
                  <a:prstClr val="black"/>
                </a:solidFill>
              </a:rPr>
              <a:t>and teachers. </a:t>
            </a:r>
            <a:br>
              <a:rPr lang="en-US" dirty="0" smtClean="0">
                <a:solidFill>
                  <a:prstClr val="black"/>
                </a:solidFill>
              </a:rPr>
            </a:br>
            <a:r>
              <a:rPr lang="en-US" dirty="0" smtClean="0">
                <a:solidFill>
                  <a:prstClr val="black"/>
                </a:solidFill>
              </a:rPr>
              <a:t>It includes a prediction of readiness to take and pass the GED.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2133600" y="1315205"/>
            <a:ext cx="6778506" cy="5041145"/>
          </a:xfrm>
          <a:prstGeom prst="rect">
            <a:avLst/>
          </a:prstGeom>
          <a:ln>
            <a:noFill/>
          </a:ln>
          <a:effectLst>
            <a:outerShdw blurRad="292100" dist="139700" dir="2700000" algn="tl" rotWithShape="0">
              <a:srgbClr val="333333">
                <a:alpha val="65000"/>
              </a:srgbClr>
            </a:outerShdw>
          </a:effectLst>
        </p:spPr>
      </p:pic>
      <p:sp>
        <p:nvSpPr>
          <p:cNvPr id="7" name="Text Box 8"/>
          <p:cNvSpPr txBox="1">
            <a:spLocks noChangeArrowheads="1"/>
          </p:cNvSpPr>
          <p:nvPr/>
        </p:nvSpPr>
        <p:spPr bwMode="auto">
          <a:xfrm>
            <a:off x="457200" y="6336268"/>
            <a:ext cx="32004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 10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4162180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solidFill>
                  <a:schemeClr val="tx1"/>
                </a:solidFill>
              </a:rPr>
              <a:t>Targeting Instruction</a:t>
            </a:r>
            <a:endParaRPr lang="en-US" dirty="0">
              <a:solidFill>
                <a:schemeClr val="tx1"/>
              </a:solidFill>
            </a:endParaRPr>
          </a:p>
        </p:txBody>
      </p:sp>
      <p:sp>
        <p:nvSpPr>
          <p:cNvPr id="6" name="Content Placeholder 5"/>
          <p:cNvSpPr>
            <a:spLocks noGrp="1"/>
          </p:cNvSpPr>
          <p:nvPr>
            <p:ph idx="1"/>
          </p:nvPr>
        </p:nvSpPr>
        <p:spPr/>
        <p:txBody>
          <a:bodyPr/>
          <a:lstStyle/>
          <a:p>
            <a:r>
              <a:rPr lang="en-US" dirty="0" smtClean="0"/>
              <a:t>Use these resources:</a:t>
            </a:r>
          </a:p>
          <a:p>
            <a:pPr lvl="1"/>
            <a:r>
              <a:rPr lang="en-US" dirty="0" smtClean="0"/>
              <a:t>QuickSearch Online </a:t>
            </a:r>
          </a:p>
          <a:p>
            <a:pPr lvl="1"/>
            <a:r>
              <a:rPr lang="en-US" dirty="0" smtClean="0"/>
              <a:t>CASAS Competencies</a:t>
            </a:r>
          </a:p>
          <a:p>
            <a:pPr lvl="2"/>
            <a:r>
              <a:rPr lang="en-US" dirty="0" smtClean="0"/>
              <a:t>{Test series} Competency Content </a:t>
            </a:r>
            <a:br>
              <a:rPr lang="en-US" dirty="0" smtClean="0"/>
            </a:br>
            <a:r>
              <a:rPr lang="en-US" dirty="0" smtClean="0"/>
              <a:t>(Refer to sample on pages 11 &amp; 12 in Activity Packet)</a:t>
            </a:r>
          </a:p>
          <a:p>
            <a:pPr lvl="1"/>
            <a:r>
              <a:rPr lang="en-US" dirty="0" smtClean="0"/>
              <a:t>CASAS Content Standards</a:t>
            </a:r>
          </a:p>
          <a:p>
            <a:pPr lvl="2"/>
            <a:r>
              <a:rPr lang="en-US" dirty="0" smtClean="0"/>
              <a:t>Aligned with College and Career Readiness </a:t>
            </a:r>
            <a:br>
              <a:rPr lang="en-US" dirty="0" smtClean="0"/>
            </a:br>
            <a:r>
              <a:rPr lang="en-US" dirty="0" smtClean="0"/>
              <a:t>Standards for Adult Education</a:t>
            </a:r>
          </a:p>
          <a:p>
            <a:pPr marL="914400" lvl="2" indent="0" algn="ctr">
              <a:buNone/>
            </a:pPr>
            <a:endParaRPr lang="en-US" dirty="0"/>
          </a:p>
        </p:txBody>
      </p:sp>
      <p:sp>
        <p:nvSpPr>
          <p:cNvPr id="4" name="Slide Number Placeholder 3"/>
          <p:cNvSpPr>
            <a:spLocks noGrp="1"/>
          </p:cNvSpPr>
          <p:nvPr>
            <p:ph type="sldNum" sz="quarter" idx="12"/>
          </p:nvPr>
        </p:nvSpPr>
        <p:spPr/>
        <p:txBody>
          <a:bodyPr/>
          <a:lstStyle/>
          <a:p>
            <a:fld id="{0F10CCFA-9720-4B79-87AD-568ED3307F7B}" type="slidenum">
              <a:rPr lang="en-US" smtClean="0"/>
              <a:t>68</a:t>
            </a:fld>
            <a:endParaRPr lang="en-US"/>
          </a:p>
        </p:txBody>
      </p:sp>
      <p:sp>
        <p:nvSpPr>
          <p:cNvPr id="7" name="Text Box 8"/>
          <p:cNvSpPr txBox="1">
            <a:spLocks noChangeArrowheads="1"/>
          </p:cNvSpPr>
          <p:nvPr/>
        </p:nvSpPr>
        <p:spPr bwMode="auto">
          <a:xfrm>
            <a:off x="1699947" y="5562599"/>
            <a:ext cx="1805253" cy="461963"/>
          </a:xfrm>
          <a:prstGeom prst="rect">
            <a:avLst/>
          </a:prstGeom>
          <a:solidFill>
            <a:schemeClr val="bg2">
              <a:lumMod val="90000"/>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2000" dirty="0" smtClean="0">
                <a:latin typeface="Calibri" pitchFamily="34" charset="0"/>
                <a:cs typeface="Times New Roman" pitchFamily="18" charset="0"/>
              </a:rPr>
              <a:t>www.casas.org</a:t>
            </a:r>
            <a:endParaRPr lang="en-US" sz="2000" dirty="0">
              <a:latin typeface="Arial" pitchFamily="34" charset="0"/>
            </a:endParaRPr>
          </a:p>
        </p:txBody>
      </p:sp>
      <p:pic>
        <p:nvPicPr>
          <p:cNvPr id="8" name="Picture 894" descr="MCj023918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36" y="5410199"/>
            <a:ext cx="708829"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7059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7373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497666" name="Rectangle 2"/>
          <p:cNvSpPr>
            <a:spLocks noGrp="1" noChangeArrowheads="1"/>
          </p:cNvSpPr>
          <p:nvPr>
            <p:ph type="title" idx="4294967295"/>
          </p:nvPr>
        </p:nvSpPr>
        <p:spPr>
          <a:xfrm>
            <a:off x="228600" y="338385"/>
            <a:ext cx="8229600" cy="609600"/>
          </a:xfrm>
        </p:spPr>
        <p:style>
          <a:lnRef idx="1">
            <a:schemeClr val="accent4"/>
          </a:lnRef>
          <a:fillRef idx="3">
            <a:schemeClr val="accent4"/>
          </a:fillRef>
          <a:effectRef idx="2">
            <a:schemeClr val="accent4"/>
          </a:effectRef>
          <a:fontRef idx="minor">
            <a:schemeClr val="lt1"/>
          </a:fontRef>
        </p:style>
        <p:txBody>
          <a:bodyPr>
            <a:normAutofit fontScale="90000"/>
          </a:bodyPr>
          <a:lstStyle/>
          <a:p>
            <a:pPr eaLnBrk="1" fontAlgn="auto" hangingPunct="1">
              <a:spcAft>
                <a:spcPts val="0"/>
              </a:spcAft>
              <a:defRPr/>
            </a:pPr>
            <a:r>
              <a:rPr lang="en-US" dirty="0">
                <a:solidFill>
                  <a:schemeClr val="tx1"/>
                </a:solidFill>
              </a:rPr>
              <a:t>QuickSearch</a:t>
            </a:r>
          </a:p>
        </p:txBody>
      </p:sp>
      <p:sp>
        <p:nvSpPr>
          <p:cNvPr id="73733" name="Rectangle 3"/>
          <p:cNvSpPr>
            <a:spLocks noGrp="1" noChangeArrowheads="1"/>
          </p:cNvSpPr>
          <p:nvPr>
            <p:ph type="body" idx="4294967295"/>
          </p:nvPr>
        </p:nvSpPr>
        <p:spPr>
          <a:xfrm>
            <a:off x="381000" y="1127926"/>
            <a:ext cx="7620000" cy="4690262"/>
          </a:xfrm>
        </p:spPr>
        <p:txBody>
          <a:bodyPr>
            <a:normAutofit fontScale="92500"/>
          </a:bodyPr>
          <a:lstStyle/>
          <a:p>
            <a:pPr eaLnBrk="1" hangingPunct="1"/>
            <a:r>
              <a:rPr lang="en-US" sz="2400" dirty="0" smtClean="0"/>
              <a:t>Quick, easy access to database of more than 2,000 instructional materials</a:t>
            </a:r>
          </a:p>
          <a:p>
            <a:pPr eaLnBrk="1" hangingPunct="1"/>
            <a:r>
              <a:rPr lang="en-US" sz="2400" dirty="0" smtClean="0"/>
              <a:t>Includes print, audio, video, and software materials</a:t>
            </a:r>
          </a:p>
          <a:p>
            <a:pPr eaLnBrk="1" hangingPunct="1"/>
            <a:r>
              <a:rPr lang="en-US" sz="2400" dirty="0" smtClean="0"/>
              <a:t>Correlated to CASAS Competencies and Content Standards </a:t>
            </a:r>
          </a:p>
          <a:p>
            <a:pPr eaLnBrk="1" hangingPunct="1"/>
            <a:r>
              <a:rPr lang="en-US" sz="2400" dirty="0" smtClean="0"/>
              <a:t>Search by</a:t>
            </a:r>
          </a:p>
          <a:p>
            <a:pPr lvl="1" eaLnBrk="1" hangingPunct="1"/>
            <a:r>
              <a:rPr lang="en-US" sz="2400" dirty="0" smtClean="0"/>
              <a:t>Title</a:t>
            </a:r>
          </a:p>
          <a:p>
            <a:pPr lvl="1" eaLnBrk="1" hangingPunct="1"/>
            <a:r>
              <a:rPr lang="en-US" sz="2400" dirty="0" smtClean="0"/>
              <a:t>Competency</a:t>
            </a:r>
          </a:p>
          <a:p>
            <a:pPr lvl="1" eaLnBrk="1" hangingPunct="1"/>
            <a:r>
              <a:rPr lang="en-US" sz="2400" dirty="0" smtClean="0"/>
              <a:t>Program, Level, and Skill</a:t>
            </a:r>
          </a:p>
          <a:p>
            <a:pPr lvl="1" eaLnBrk="1" hangingPunct="1"/>
            <a:r>
              <a:rPr lang="en-US" sz="2400" dirty="0" smtClean="0"/>
              <a:t>Publisher</a:t>
            </a:r>
          </a:p>
          <a:p>
            <a:pPr lvl="1" eaLnBrk="1" hangingPunct="1"/>
            <a:r>
              <a:rPr lang="en-US" sz="2400" dirty="0" smtClean="0"/>
              <a:t>CASAS Assessment</a:t>
            </a:r>
          </a:p>
          <a:p>
            <a:pPr lvl="1" eaLnBrk="1" hangingPunct="1"/>
            <a:r>
              <a:rPr lang="en-US" sz="2400" dirty="0" smtClean="0"/>
              <a:t>See pages </a:t>
            </a:r>
            <a:endParaRPr lang="en-US" sz="2400" dirty="0"/>
          </a:p>
        </p:txBody>
      </p:sp>
      <p:pic>
        <p:nvPicPr>
          <p:cNvPr id="73734" name="Picture 4" descr="clip_image002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821" y="3200400"/>
            <a:ext cx="2819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068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Common Misconceptions</a:t>
            </a:r>
            <a:endParaRPr lang="en-US" dirty="0"/>
          </a:p>
        </p:txBody>
      </p:sp>
      <p:sp>
        <p:nvSpPr>
          <p:cNvPr id="8" name="Content Placeholder 7"/>
          <p:cNvSpPr>
            <a:spLocks noGrp="1"/>
          </p:cNvSpPr>
          <p:nvPr>
            <p:ph idx="1"/>
          </p:nvPr>
        </p:nvSpPr>
        <p:spPr/>
        <p:txBody>
          <a:bodyPr>
            <a:normAutofit lnSpcReduction="10000"/>
          </a:bodyPr>
          <a:lstStyle/>
          <a:p>
            <a:r>
              <a:rPr lang="en-US" dirty="0" smtClean="0"/>
              <a:t>Not a proficiency test</a:t>
            </a:r>
          </a:p>
          <a:p>
            <a:r>
              <a:rPr lang="en-US" dirty="0" smtClean="0"/>
              <a:t>Not required to “finish” a test</a:t>
            </a:r>
          </a:p>
          <a:p>
            <a:r>
              <a:rPr lang="en-US" dirty="0" smtClean="0"/>
              <a:t>As a monitoring tool, CASAS assessments are used to determine skills a student has at entry and how much they’ve improved throughout the year.</a:t>
            </a:r>
          </a:p>
          <a:p>
            <a:r>
              <a:rPr lang="en-US" dirty="0" smtClean="0"/>
              <a:t>Not a “Life Skills” test.  Literacy and academic skills are assessed in the context of adult situations.</a:t>
            </a:r>
          </a:p>
        </p:txBody>
      </p:sp>
      <p:sp>
        <p:nvSpPr>
          <p:cNvPr id="6" name="Slide Number Placeholder 5"/>
          <p:cNvSpPr>
            <a:spLocks noGrp="1"/>
          </p:cNvSpPr>
          <p:nvPr>
            <p:ph type="sldNum" sz="quarter" idx="12"/>
          </p:nvPr>
        </p:nvSpPr>
        <p:spPr/>
        <p:txBody>
          <a:bodyPr/>
          <a:lstStyle/>
          <a:p>
            <a:fld id="{0F10CCFA-9720-4B79-87AD-568ED3307F7B}" type="slidenum">
              <a:rPr lang="en-US" smtClean="0"/>
              <a:t>7</a:t>
            </a:fld>
            <a:endParaRPr lang="en-US"/>
          </a:p>
        </p:txBody>
      </p:sp>
    </p:spTree>
    <p:extLst>
      <p:ext uri="{BB962C8B-B14F-4D97-AF65-F5344CB8AC3E}">
        <p14:creationId xmlns:p14="http://schemas.microsoft.com/office/powerpoint/2010/main" val="133044794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July 2013</a:t>
            </a:r>
          </a:p>
        </p:txBody>
      </p:sp>
      <p:sp>
        <p:nvSpPr>
          <p:cNvPr id="7577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mtClean="0">
                <a:solidFill>
                  <a:srgbClr val="FFFFFF"/>
                </a:solidFill>
              </a:rPr>
              <a:t>CASAS Handbooks</a:t>
            </a:r>
          </a:p>
        </p:txBody>
      </p:sp>
      <p:sp>
        <p:nvSpPr>
          <p:cNvPr id="165891" name="Rectangle 8"/>
          <p:cNvSpPr>
            <a:spLocks noGrp="1" noChangeArrowheads="1"/>
          </p:cNvSpPr>
          <p:nvPr>
            <p:ph type="title" idx="4294967295"/>
          </p:nvPr>
        </p:nvSpPr>
        <p:spPr>
          <a:xfrm>
            <a:off x="0" y="304800"/>
            <a:ext cx="8229600" cy="889000"/>
          </a:xfrm>
        </p:spPr>
        <p:txBody>
          <a:bodyPr>
            <a:normAutofit/>
          </a:bodyPr>
          <a:lstStyle/>
          <a:p>
            <a:pPr eaLnBrk="1" fontAlgn="auto" hangingPunct="1">
              <a:spcAft>
                <a:spcPts val="0"/>
              </a:spcAft>
              <a:defRPr/>
            </a:pPr>
            <a:r>
              <a:rPr lang="en-US" dirty="0"/>
              <a:t>QuickSearch by Competencies</a:t>
            </a:r>
          </a:p>
        </p:txBody>
      </p:sp>
      <p:pic>
        <p:nvPicPr>
          <p:cNvPr id="75781" name="Picture 306"/>
          <p:cNvPicPr>
            <a:picLocks noChangeAspect="1" noChangeArrowheads="1"/>
          </p:cNvPicPr>
          <p:nvPr/>
        </p:nvPicPr>
        <p:blipFill>
          <a:blip r:embed="rId3">
            <a:extLst>
              <a:ext uri="{28A0092B-C50C-407E-A947-70E740481C1C}">
                <a14:useLocalDpi xmlns:a14="http://schemas.microsoft.com/office/drawing/2010/main" val="0"/>
              </a:ext>
            </a:extLst>
          </a:blip>
          <a:srcRect t="15500" r="37875" b="17751"/>
          <a:stretch>
            <a:fillRect/>
          </a:stretch>
        </p:blipFill>
        <p:spPr bwMode="auto">
          <a:xfrm>
            <a:off x="1447800" y="1905000"/>
            <a:ext cx="6378575" cy="4295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5782" name="Rectangle 8"/>
          <p:cNvSpPr>
            <a:spLocks noChangeArrowheads="1"/>
          </p:cNvSpPr>
          <p:nvPr/>
        </p:nvSpPr>
        <p:spPr bwMode="auto">
          <a:xfrm>
            <a:off x="0" y="2657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endParaRPr lang="en-US"/>
          </a:p>
        </p:txBody>
      </p:sp>
      <p:sp>
        <p:nvSpPr>
          <p:cNvPr id="75783" name="AutoShape 7"/>
          <p:cNvSpPr>
            <a:spLocks/>
          </p:cNvSpPr>
          <p:nvPr/>
        </p:nvSpPr>
        <p:spPr bwMode="auto">
          <a:xfrm>
            <a:off x="2895600" y="2819400"/>
            <a:ext cx="457200" cy="149225"/>
          </a:xfrm>
          <a:prstGeom prst="borderCallout1">
            <a:avLst>
              <a:gd name="adj1" fmla="val 76597"/>
              <a:gd name="adj2" fmla="val -16667"/>
              <a:gd name="adj3" fmla="val -774468"/>
              <a:gd name="adj4" fmla="val -200694"/>
            </a:avLst>
          </a:prstGeom>
          <a:noFill/>
          <a:ln w="25400">
            <a:solidFill>
              <a:srgbClr val="1F497D"/>
            </a:solidFill>
            <a:miter lim="800000"/>
            <a:headEnd type="triangle" w="med" len="med"/>
            <a:tailEnd type="triangle" w="med" len="med"/>
          </a:ln>
          <a:extLst>
            <a:ext uri="{909E8E84-426E-40DD-AFC4-6F175D3DCCD1}">
              <a14:hiddenFill xmlns:a14="http://schemas.microsoft.com/office/drawing/2010/main">
                <a:solidFill>
                  <a:srgbClr val="CCFFFF">
                    <a:alpha val="76077"/>
                  </a:srgbClr>
                </a:solidFill>
              </a14:hiddenFill>
            </a:ext>
          </a:extLst>
        </p:spPr>
        <p:txBody>
          <a:bodyPr/>
          <a:lstStyle/>
          <a:p>
            <a:pPr algn="ctr"/>
            <a:endParaRPr lang="en-US"/>
          </a:p>
        </p:txBody>
      </p:sp>
      <p:sp>
        <p:nvSpPr>
          <p:cNvPr id="75784" name="Rectangle 10"/>
          <p:cNvSpPr>
            <a:spLocks noChangeArrowheads="1"/>
          </p:cNvSpPr>
          <p:nvPr/>
        </p:nvSpPr>
        <p:spPr bwMode="auto">
          <a:xfrm>
            <a:off x="1600200" y="1274045"/>
            <a:ext cx="586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400" b="1" dirty="0">
                <a:latin typeface="Calibri" pitchFamily="34" charset="0"/>
                <a:cs typeface="Times New Roman" pitchFamily="18" charset="0"/>
              </a:rPr>
              <a:t>Competency selected for this report: 4.1.2</a:t>
            </a:r>
            <a:endParaRPr lang="en-US" sz="2400" dirty="0">
              <a:latin typeface="Arial" pitchFamily="34" charset="0"/>
            </a:endParaRPr>
          </a:p>
        </p:txBody>
      </p:sp>
      <p:sp>
        <p:nvSpPr>
          <p:cNvPr id="10" name="Text Box 8"/>
          <p:cNvSpPr txBox="1">
            <a:spLocks noChangeArrowheads="1"/>
          </p:cNvSpPr>
          <p:nvPr/>
        </p:nvSpPr>
        <p:spPr bwMode="auto">
          <a:xfrm>
            <a:off x="1398587" y="6292848"/>
            <a:ext cx="1116013" cy="336552"/>
          </a:xfrm>
          <a:prstGeom prst="rect">
            <a:avLst/>
          </a:prstGeom>
          <a:solidFill>
            <a:schemeClr val="bg2">
              <a:lumMod val="90000"/>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1100" dirty="0" smtClean="0">
                <a:latin typeface="Calibri" pitchFamily="34" charset="0"/>
                <a:cs typeface="Times New Roman" pitchFamily="18" charset="0"/>
              </a:rPr>
              <a:t>www.casas.org</a:t>
            </a:r>
            <a:endParaRPr lang="en-US" dirty="0">
              <a:latin typeface="Arial" pitchFamily="34" charset="0"/>
            </a:endParaRPr>
          </a:p>
        </p:txBody>
      </p:sp>
      <p:pic>
        <p:nvPicPr>
          <p:cNvPr id="11" name="Picture 894" descr="MCj023918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1" y="5985669"/>
            <a:ext cx="666751"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71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7"/>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chor="ctr">
            <a:normAutofit/>
          </a:bodyPr>
          <a:lstStyle/>
          <a:p>
            <a:pPr eaLnBrk="1" fontAlgn="auto" hangingPunct="1">
              <a:spcAft>
                <a:spcPts val="0"/>
              </a:spcAft>
              <a:defRPr/>
            </a:pPr>
            <a:r>
              <a:rPr lang="en-US" sz="4800" dirty="0">
                <a:solidFill>
                  <a:schemeClr val="tx1"/>
                </a:solidFill>
                <a:effectLst/>
              </a:rPr>
              <a:t>Test Preparation Guidelines</a:t>
            </a:r>
          </a:p>
        </p:txBody>
      </p:sp>
      <p:sp>
        <p:nvSpPr>
          <p:cNvPr id="67589" name="Rectangle 8"/>
          <p:cNvSpPr>
            <a:spLocks noGrp="1" noChangeArrowheads="1"/>
          </p:cNvSpPr>
          <p:nvPr>
            <p:ph type="body" idx="1"/>
          </p:nvPr>
        </p:nvSpPr>
        <p:spPr/>
        <p:style>
          <a:lnRef idx="1">
            <a:schemeClr val="accent1"/>
          </a:lnRef>
          <a:fillRef idx="2">
            <a:schemeClr val="accent1"/>
          </a:fillRef>
          <a:effectRef idx="1">
            <a:schemeClr val="accent1"/>
          </a:effectRef>
          <a:fontRef idx="minor">
            <a:schemeClr val="dk1"/>
          </a:fontRef>
        </p:style>
        <p:txBody>
          <a:bodyPr lIns="0" tIns="0" bIns="0" anchor="ctr">
            <a:noAutofit/>
          </a:bodyPr>
          <a:lstStyle/>
          <a:p>
            <a:pPr algn="ctr" eaLnBrk="1" hangingPunct="1">
              <a:lnSpc>
                <a:spcPct val="90000"/>
              </a:lnSpc>
            </a:pPr>
            <a:r>
              <a:rPr lang="en-US" b="1" dirty="0" smtClean="0">
                <a:solidFill>
                  <a:schemeClr val="tx1"/>
                </a:solidFill>
              </a:rPr>
              <a:t>Appropriate </a:t>
            </a:r>
          </a:p>
        </p:txBody>
      </p:sp>
      <p:sp>
        <p:nvSpPr>
          <p:cNvPr id="2" name="Content Placeholder 1"/>
          <p:cNvSpPr>
            <a:spLocks noGrp="1"/>
          </p:cNvSpPr>
          <p:nvPr>
            <p:ph sz="half" idx="2"/>
          </p:nvPr>
        </p:nvSpPr>
        <p:spPr/>
        <p:style>
          <a:lnRef idx="1">
            <a:schemeClr val="accent2"/>
          </a:lnRef>
          <a:fillRef idx="2">
            <a:schemeClr val="accent2"/>
          </a:fillRef>
          <a:effectRef idx="1">
            <a:schemeClr val="accent2"/>
          </a:effectRef>
          <a:fontRef idx="minor">
            <a:schemeClr val="dk1"/>
          </a:fontRef>
        </p:style>
        <p:txBody>
          <a:bodyPr>
            <a:noAutofit/>
          </a:bodyPr>
          <a:lstStyle/>
          <a:p>
            <a:pPr>
              <a:lnSpc>
                <a:spcPct val="90000"/>
              </a:lnSpc>
            </a:pPr>
            <a:endParaRPr lang="en-US" dirty="0" smtClean="0">
              <a:solidFill>
                <a:schemeClr val="tx1"/>
              </a:solidFill>
            </a:endParaRPr>
          </a:p>
          <a:p>
            <a:pPr>
              <a:lnSpc>
                <a:spcPct val="90000"/>
              </a:lnSpc>
            </a:pPr>
            <a:r>
              <a:rPr lang="en-US" dirty="0" smtClean="0">
                <a:solidFill>
                  <a:schemeClr val="tx1"/>
                </a:solidFill>
              </a:rPr>
              <a:t>Use diagnostic information from test results to target instruction in:</a:t>
            </a:r>
          </a:p>
          <a:p>
            <a:pPr lvl="2">
              <a:lnSpc>
                <a:spcPct val="90000"/>
              </a:lnSpc>
            </a:pPr>
            <a:r>
              <a:rPr lang="en-US" sz="2000" dirty="0" smtClean="0">
                <a:solidFill>
                  <a:schemeClr val="tx1"/>
                </a:solidFill>
              </a:rPr>
              <a:t>Task Areas</a:t>
            </a:r>
          </a:p>
          <a:p>
            <a:pPr lvl="2">
              <a:lnSpc>
                <a:spcPct val="90000"/>
              </a:lnSpc>
            </a:pPr>
            <a:r>
              <a:rPr lang="en-US" sz="2000" dirty="0" smtClean="0">
                <a:solidFill>
                  <a:schemeClr val="tx1"/>
                </a:solidFill>
              </a:rPr>
              <a:t>CASAS Competencies</a:t>
            </a:r>
          </a:p>
          <a:p>
            <a:pPr lvl="2">
              <a:lnSpc>
                <a:spcPct val="90000"/>
              </a:lnSpc>
            </a:pPr>
            <a:r>
              <a:rPr lang="en-US" sz="2000" dirty="0" smtClean="0">
                <a:solidFill>
                  <a:schemeClr val="tx1"/>
                </a:solidFill>
              </a:rPr>
              <a:t>Content Standards</a:t>
            </a:r>
          </a:p>
          <a:p>
            <a:pPr>
              <a:lnSpc>
                <a:spcPct val="90000"/>
              </a:lnSpc>
            </a:pPr>
            <a:r>
              <a:rPr lang="en-US" dirty="0" smtClean="0">
                <a:solidFill>
                  <a:schemeClr val="tx1"/>
                </a:solidFill>
              </a:rPr>
              <a:t>Quick Search</a:t>
            </a:r>
          </a:p>
          <a:p>
            <a:pPr>
              <a:lnSpc>
                <a:spcPct val="90000"/>
              </a:lnSpc>
            </a:pPr>
            <a:r>
              <a:rPr lang="en-US" dirty="0" smtClean="0">
                <a:solidFill>
                  <a:schemeClr val="tx1"/>
                </a:solidFill>
              </a:rPr>
              <a:t>CASAS Practice Tests</a:t>
            </a:r>
          </a:p>
          <a:p>
            <a:endParaRPr lang="en-US" sz="2000" dirty="0"/>
          </a:p>
        </p:txBody>
      </p:sp>
      <p:sp>
        <p:nvSpPr>
          <p:cNvPr id="3" name="Text Placeholder 2"/>
          <p:cNvSpPr>
            <a:spLocks noGrp="1"/>
          </p:cNvSpPr>
          <p:nvPr>
            <p:ph type="body" sz="quarter" idx="3"/>
          </p:nvPr>
        </p:nvSpPr>
        <p:spPr/>
        <p:style>
          <a:lnRef idx="1">
            <a:schemeClr val="accent1"/>
          </a:lnRef>
          <a:fillRef idx="2">
            <a:schemeClr val="accent1"/>
          </a:fillRef>
          <a:effectRef idx="1">
            <a:schemeClr val="accent1"/>
          </a:effectRef>
          <a:fontRef idx="minor">
            <a:schemeClr val="dk1"/>
          </a:fontRef>
        </p:style>
        <p:txBody>
          <a:bodyPr anchor="ctr"/>
          <a:lstStyle/>
          <a:p>
            <a:pPr algn="ctr">
              <a:spcBef>
                <a:spcPts val="0"/>
              </a:spcBef>
            </a:pPr>
            <a:r>
              <a:rPr lang="en-US" dirty="0"/>
              <a:t>Inappropriate </a:t>
            </a:r>
          </a:p>
        </p:txBody>
      </p:sp>
      <p:sp>
        <p:nvSpPr>
          <p:cNvPr id="4" name="Content Placeholder 3"/>
          <p:cNvSpPr>
            <a:spLocks noGrp="1"/>
          </p:cNvSpPr>
          <p:nvPr>
            <p:ph sz="quarter" idx="4"/>
          </p:nvPr>
        </p:nvSpPr>
        <p:spPr/>
        <p:style>
          <a:lnRef idx="1">
            <a:schemeClr val="accent2"/>
          </a:lnRef>
          <a:fillRef idx="2">
            <a:schemeClr val="accent2"/>
          </a:fillRef>
          <a:effectRef idx="1">
            <a:schemeClr val="accent2"/>
          </a:effectRef>
          <a:fontRef idx="minor">
            <a:schemeClr val="dk1"/>
          </a:fontRef>
        </p:style>
        <p:txBody>
          <a:bodyPr>
            <a:normAutofit/>
          </a:bodyPr>
          <a:lstStyle/>
          <a:p>
            <a:pPr lvl="1"/>
            <a:endParaRPr lang="en-US" sz="2400" dirty="0" smtClean="0">
              <a:solidFill>
                <a:schemeClr val="tx1"/>
              </a:solidFill>
            </a:endParaRPr>
          </a:p>
          <a:p>
            <a:r>
              <a:rPr lang="en-US" dirty="0" smtClean="0">
                <a:solidFill>
                  <a:schemeClr val="tx1"/>
                </a:solidFill>
              </a:rPr>
              <a:t>Teaching to a particular test item</a:t>
            </a:r>
          </a:p>
          <a:p>
            <a:r>
              <a:rPr lang="en-US" dirty="0" smtClean="0">
                <a:solidFill>
                  <a:schemeClr val="tx1"/>
                </a:solidFill>
              </a:rPr>
              <a:t>Teaching specific vocabulary in a test item</a:t>
            </a:r>
          </a:p>
          <a:p>
            <a:r>
              <a:rPr lang="en-US" dirty="0" smtClean="0">
                <a:solidFill>
                  <a:schemeClr val="tx1"/>
                </a:solidFill>
              </a:rPr>
              <a:t>Limiting curriculum to what the test covers</a:t>
            </a:r>
          </a:p>
          <a:p>
            <a:pPr marL="0" indent="0">
              <a:buNone/>
            </a:pPr>
            <a:endParaRPr lang="en-US" sz="2800" dirty="0"/>
          </a:p>
        </p:txBody>
      </p:sp>
      <p:sp>
        <p:nvSpPr>
          <p:cNvPr id="67586"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0A65F79-8A2E-4F4A-9270-CD707326FDA4}" type="datetime1">
              <a:rPr kumimoji="0" lang="en-US" sz="1200" b="0" i="0" u="none" strike="noStrike" kern="1200" cap="none" spc="0" normalizeH="0" baseline="0" noProof="0" smtClean="0">
                <a:ln>
                  <a:noFill/>
                </a:ln>
                <a:solidFill>
                  <a:srgbClr val="FFFFFF"/>
                </a:solidFill>
                <a:effectLst/>
                <a:uLnTx/>
                <a:uFillTx/>
                <a:latin typeface="Cambria" pitchFamily="18"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11/19/2018</a:t>
            </a:fld>
            <a:endParaRPr kumimoji="0" lang="en-US" sz="1200" b="0" i="0" u="none" strike="noStrike" kern="1200" cap="none" spc="0" normalizeH="0" baseline="0" noProof="0" dirty="0" smtClean="0">
              <a:ln>
                <a:noFill/>
              </a:ln>
              <a:solidFill>
                <a:srgbClr val="FFFFFF"/>
              </a:solidFill>
              <a:effectLst/>
              <a:uLnTx/>
              <a:uFillTx/>
              <a:latin typeface="Cambria" pitchFamily="18" charset="0"/>
              <a:ea typeface="+mn-ea"/>
              <a:cs typeface="Arial" pitchFamily="34" charset="0"/>
            </a:endParaRPr>
          </a:p>
        </p:txBody>
      </p:sp>
      <p:pic>
        <p:nvPicPr>
          <p:cNvPr id="67590" name="Picture 9" descr="MCBS01886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 y="1510851"/>
            <a:ext cx="685800" cy="68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Cj0431513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61641"/>
            <a:ext cx="786951" cy="78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723571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tx1"/>
                </a:solidFill>
                <a:effectLst/>
              </a:rPr>
              <a:t>Post-testing</a:t>
            </a:r>
            <a:endParaRPr lang="en-US" dirty="0">
              <a:solidFill>
                <a:schemeClr val="tx1"/>
              </a:solidFill>
              <a:effectLst/>
            </a:endParaRPr>
          </a:p>
        </p:txBody>
      </p:sp>
      <p:sp>
        <p:nvSpPr>
          <p:cNvPr id="7" name="Text Placeholder 6"/>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59805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noAutofit/>
          </a:bodyPr>
          <a:lstStyle/>
          <a:p>
            <a:pPr>
              <a:lnSpc>
                <a:spcPct val="100000"/>
              </a:lnSpc>
            </a:pPr>
            <a:r>
              <a:rPr lang="en-US" sz="3200" dirty="0">
                <a:effectLst/>
              </a:rPr>
              <a:t>Determining  Schedule </a:t>
            </a:r>
            <a:r>
              <a:rPr lang="en-US" sz="3200" dirty="0" smtClean="0">
                <a:effectLst/>
              </a:rPr>
              <a:t>for Post-Testing</a:t>
            </a:r>
            <a:endParaRPr lang="en-US" sz="3200" dirty="0">
              <a:effectLst/>
            </a:endParaRPr>
          </a:p>
        </p:txBody>
      </p:sp>
      <p:sp>
        <p:nvSpPr>
          <p:cNvPr id="3" name="Content Placeholder 2"/>
          <p:cNvSpPr>
            <a:spLocks noGrp="1"/>
          </p:cNvSpPr>
          <p:nvPr>
            <p:ph idx="1"/>
          </p:nvPr>
        </p:nvSpPr>
        <p:spPr>
          <a:xfrm>
            <a:off x="457200" y="1600199"/>
            <a:ext cx="8229600" cy="5121275"/>
          </a:xfrm>
        </p:spPr>
        <p:txBody>
          <a:bodyPr>
            <a:normAutofit fontScale="85000" lnSpcReduction="20000"/>
          </a:bodyPr>
          <a:lstStyle/>
          <a:p>
            <a:pPr marL="0" indent="0">
              <a:buNone/>
            </a:pPr>
            <a:r>
              <a:rPr lang="en-US" dirty="0" smtClean="0">
                <a:solidFill>
                  <a:schemeClr val="tx1"/>
                </a:solidFill>
              </a:rPr>
              <a:t>We suggest post-testing more than once a year.</a:t>
            </a:r>
          </a:p>
          <a:p>
            <a:pPr marL="0" indent="0">
              <a:buNone/>
            </a:pPr>
            <a:endParaRPr lang="en-US" sz="1100" dirty="0" smtClean="0">
              <a:solidFill>
                <a:schemeClr val="tx1"/>
              </a:solidFill>
            </a:endParaRPr>
          </a:p>
          <a:p>
            <a:pPr lvl="1"/>
            <a:r>
              <a:rPr lang="en-US" dirty="0" smtClean="0">
                <a:solidFill>
                  <a:schemeClr val="tx1"/>
                </a:solidFill>
              </a:rPr>
              <a:t>Base your testing calendar on your school schedule:</a:t>
            </a:r>
          </a:p>
          <a:p>
            <a:pPr lvl="2"/>
            <a:r>
              <a:rPr lang="en-US" dirty="0" smtClean="0">
                <a:solidFill>
                  <a:schemeClr val="tx1"/>
                </a:solidFill>
              </a:rPr>
              <a:t>managed enrollment schedule</a:t>
            </a:r>
          </a:p>
          <a:p>
            <a:pPr lvl="2"/>
            <a:r>
              <a:rPr lang="en-US" dirty="0" smtClean="0">
                <a:solidFill>
                  <a:schemeClr val="tx1"/>
                </a:solidFill>
              </a:rPr>
              <a:t>at the end of the quarter or semester or term</a:t>
            </a:r>
          </a:p>
          <a:p>
            <a:pPr lvl="2"/>
            <a:endParaRPr lang="en-US" dirty="0">
              <a:solidFill>
                <a:schemeClr val="tx1"/>
              </a:solidFill>
            </a:endParaRPr>
          </a:p>
          <a:p>
            <a:pPr lvl="1"/>
            <a:r>
              <a:rPr lang="en-US" dirty="0">
                <a:solidFill>
                  <a:schemeClr val="tx1"/>
                </a:solidFill>
              </a:rPr>
              <a:t>CASAS recommends 70 – 100 hours of instruction be provided between pre- and post-testing. </a:t>
            </a:r>
            <a:endParaRPr lang="en-US" dirty="0" smtClean="0">
              <a:solidFill>
                <a:schemeClr val="tx1"/>
              </a:solidFill>
            </a:endParaRPr>
          </a:p>
          <a:p>
            <a:pPr lvl="2"/>
            <a:r>
              <a:rPr lang="en-US" dirty="0" smtClean="0">
                <a:solidFill>
                  <a:schemeClr val="tx1"/>
                </a:solidFill>
              </a:rPr>
              <a:t>A </a:t>
            </a:r>
            <a:r>
              <a:rPr lang="en-US" dirty="0">
                <a:solidFill>
                  <a:schemeClr val="tx1"/>
                </a:solidFill>
              </a:rPr>
              <a:t>minimum of 40 hours of instruction between pre- and post-testing is </a:t>
            </a:r>
            <a:r>
              <a:rPr lang="en-US" dirty="0" smtClean="0">
                <a:solidFill>
                  <a:schemeClr val="tx1"/>
                </a:solidFill>
              </a:rPr>
              <a:t>allowed</a:t>
            </a:r>
            <a:r>
              <a:rPr lang="en-US" dirty="0" smtClean="0"/>
              <a:t>  for exceptional situations when needed (e.g. student is leaving the program early).</a:t>
            </a:r>
            <a:endParaRPr lang="en-US" dirty="0" smtClean="0">
              <a:solidFill>
                <a:schemeClr val="tx1"/>
              </a:solidFill>
            </a:endParaRPr>
          </a:p>
          <a:p>
            <a:pPr lvl="3"/>
            <a:r>
              <a:rPr lang="en-US" sz="2400" dirty="0" smtClean="0">
                <a:solidFill>
                  <a:schemeClr val="tx1"/>
                </a:solidFill>
              </a:rPr>
              <a:t>That does </a:t>
            </a:r>
            <a:r>
              <a:rPr lang="en-US" sz="2400" b="1" dirty="0" smtClean="0">
                <a:solidFill>
                  <a:schemeClr val="tx1"/>
                </a:solidFill>
              </a:rPr>
              <a:t>NOT</a:t>
            </a:r>
            <a:r>
              <a:rPr lang="en-US" sz="2400" dirty="0" smtClean="0">
                <a:solidFill>
                  <a:schemeClr val="tx1"/>
                </a:solidFill>
              </a:rPr>
              <a:t> mean that you test at the 40-hour mark.</a:t>
            </a:r>
          </a:p>
          <a:p>
            <a:pPr lvl="3"/>
            <a:endParaRPr lang="en-US" dirty="0"/>
          </a:p>
          <a:p>
            <a:pPr lvl="1"/>
            <a:r>
              <a:rPr lang="en-US" dirty="0" smtClean="0">
                <a:solidFill>
                  <a:schemeClr val="tx1"/>
                </a:solidFill>
              </a:rPr>
              <a:t>Your </a:t>
            </a:r>
            <a:r>
              <a:rPr lang="en-US" b="1" i="1" dirty="0" smtClean="0">
                <a:solidFill>
                  <a:schemeClr val="tx1"/>
                </a:solidFill>
              </a:rPr>
              <a:t>Local Assessment Policy </a:t>
            </a:r>
            <a:r>
              <a:rPr lang="en-US" dirty="0" smtClean="0">
                <a:solidFill>
                  <a:schemeClr val="tx1"/>
                </a:solidFill>
              </a:rPr>
              <a:t>must clearly state the instructional hours between pre- and post-tests and how often tests will be given.</a:t>
            </a:r>
            <a:endParaRPr lang="en-US" dirty="0">
              <a:solidFill>
                <a:schemeClr val="tx1"/>
              </a:solidFill>
            </a:endParaRPr>
          </a:p>
          <a:p>
            <a:pPr marL="0" indent="0">
              <a:buNone/>
            </a:pPr>
            <a:endParaRPr lang="en-US" dirty="0">
              <a:solidFill>
                <a:schemeClr val="tx1"/>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88049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What do you need for Post-testing?</a:t>
            </a:r>
            <a:endParaRPr lang="en-US" dirty="0"/>
          </a:p>
        </p:txBody>
      </p:sp>
      <p:sp>
        <p:nvSpPr>
          <p:cNvPr id="5" name="Text Placeholder 4"/>
          <p:cNvSpPr>
            <a:spLocks noGrp="1"/>
          </p:cNvSpPr>
          <p:nvPr>
            <p:ph type="body" idx="1"/>
          </p:nvPr>
        </p:nvSpPr>
        <p:spPr/>
        <p:txBody>
          <a:bodyPr/>
          <a:lstStyle/>
          <a:p>
            <a:r>
              <a:rPr lang="en-US" dirty="0"/>
              <a:t>C</a:t>
            </a:r>
            <a:r>
              <a:rPr lang="en-US" dirty="0" smtClean="0"/>
              <a:t>omputer-delivered tests</a:t>
            </a:r>
            <a:endParaRPr lang="en-US" dirty="0"/>
          </a:p>
        </p:txBody>
      </p:sp>
      <p:sp>
        <p:nvSpPr>
          <p:cNvPr id="3" name="Content Placeholder 2"/>
          <p:cNvSpPr>
            <a:spLocks noGrp="1"/>
          </p:cNvSpPr>
          <p:nvPr>
            <p:ph sz="half" idx="2"/>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sz="1800" dirty="0" smtClean="0"/>
              <a:t>Arrange for students to take CASAS eTests. </a:t>
            </a:r>
          </a:p>
          <a:p>
            <a:r>
              <a:rPr lang="en-US" sz="1800" dirty="0" smtClean="0"/>
              <a:t>When students sign in, the appropriate post-test form will be automatically selected for the student to take.</a:t>
            </a:r>
            <a:endParaRPr lang="en-US" sz="1800" dirty="0"/>
          </a:p>
        </p:txBody>
      </p:sp>
      <p:sp>
        <p:nvSpPr>
          <p:cNvPr id="6" name="Text Placeholder 5"/>
          <p:cNvSpPr>
            <a:spLocks noGrp="1"/>
          </p:cNvSpPr>
          <p:nvPr>
            <p:ph type="body" sz="quarter" idx="3"/>
          </p:nvPr>
        </p:nvSpPr>
        <p:spPr/>
        <p:txBody>
          <a:bodyPr/>
          <a:lstStyle/>
          <a:p>
            <a:r>
              <a:rPr lang="en-US" dirty="0" smtClean="0"/>
              <a:t>Paper-based</a:t>
            </a:r>
            <a:endParaRPr lang="en-US" dirty="0"/>
          </a:p>
        </p:txBody>
      </p:sp>
      <p:sp>
        <p:nvSpPr>
          <p:cNvPr id="7" name="Content Placeholder 6"/>
          <p:cNvSpPr>
            <a:spLocks noGrp="1"/>
          </p:cNvSpPr>
          <p:nvPr>
            <p:ph sz="quarter" idx="4"/>
          </p:nvPr>
        </p:nvSpPr>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r>
              <a:rPr lang="en-US" sz="2000" dirty="0" smtClean="0"/>
              <a:t>If you have scanned pretest results into TE, generate and use </a:t>
            </a:r>
            <a:r>
              <a:rPr lang="en-US" sz="2000" dirty="0"/>
              <a:t>your </a:t>
            </a:r>
            <a:r>
              <a:rPr lang="en-US" sz="2000" b="1" i="1" dirty="0"/>
              <a:t>Next Assigned Test </a:t>
            </a:r>
            <a:r>
              <a:rPr lang="en-US" sz="2000" b="1" i="1" dirty="0" smtClean="0"/>
              <a:t>(NAT) </a:t>
            </a:r>
            <a:r>
              <a:rPr lang="en-US" sz="2000" dirty="0" smtClean="0"/>
              <a:t>report.</a:t>
            </a:r>
          </a:p>
          <a:p>
            <a:r>
              <a:rPr lang="en-US" sz="2000" dirty="0" smtClean="0"/>
              <a:t>If you have hand-scored the pretests, use the </a:t>
            </a:r>
            <a:r>
              <a:rPr lang="en-US" sz="2000" b="1" dirty="0" smtClean="0"/>
              <a:t>Next Assigned Test </a:t>
            </a:r>
            <a:r>
              <a:rPr lang="en-US" sz="2000" dirty="0" smtClean="0"/>
              <a:t>chart in the TAM to select the post-test form for each student. </a:t>
            </a:r>
          </a:p>
          <a:p>
            <a:pPr lvl="1"/>
            <a:r>
              <a:rPr lang="en-US" sz="1900" dirty="0" smtClean="0"/>
              <a:t>Paired tests always must be in the same skill area and same test series.</a:t>
            </a:r>
            <a:endParaRPr lang="en-US" sz="1900" dirty="0"/>
          </a:p>
          <a:p>
            <a:r>
              <a:rPr lang="en-US" sz="2000" dirty="0"/>
              <a:t>Gather test booklets for </a:t>
            </a:r>
            <a:r>
              <a:rPr lang="en-US" sz="2000" dirty="0" smtClean="0"/>
              <a:t>class.</a:t>
            </a:r>
            <a:endParaRPr lang="en-US" sz="2000" dirty="0"/>
          </a:p>
          <a:p>
            <a:r>
              <a:rPr lang="en-US" sz="2000" dirty="0"/>
              <a:t>Hand out answer </a:t>
            </a:r>
            <a:r>
              <a:rPr lang="en-US" sz="2000" dirty="0" smtClean="0"/>
              <a:t>sheets.</a:t>
            </a:r>
            <a:endParaRPr lang="en-US" sz="2000" dirty="0"/>
          </a:p>
          <a:p>
            <a:r>
              <a:rPr lang="en-US" sz="2000" dirty="0"/>
              <a:t>Go over </a:t>
            </a:r>
            <a:r>
              <a:rPr lang="en-US" sz="2000" dirty="0" smtClean="0"/>
              <a:t>directions.</a:t>
            </a:r>
            <a:endParaRPr lang="en-US" sz="2000" dirty="0"/>
          </a:p>
          <a:p>
            <a:r>
              <a:rPr lang="en-US" sz="2000" dirty="0"/>
              <a:t>Go over practice </a:t>
            </a:r>
            <a:r>
              <a:rPr lang="en-US" sz="2000" dirty="0" smtClean="0"/>
              <a:t>questions.</a:t>
            </a:r>
            <a:endParaRPr lang="en-US" sz="2000" dirty="0"/>
          </a:p>
          <a:p>
            <a:r>
              <a:rPr lang="en-US" sz="2000" dirty="0"/>
              <a:t>Administer the test as you did the </a:t>
            </a:r>
            <a:r>
              <a:rPr lang="en-US" sz="2000" dirty="0" smtClean="0"/>
              <a:t>pretest.</a:t>
            </a:r>
            <a:endParaRPr lang="en-US" sz="2000" dirty="0"/>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62005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457200" y="57150"/>
            <a:ext cx="8229600" cy="1143000"/>
          </a:xfrm>
        </p:spPr>
        <p:style>
          <a:lnRef idx="1">
            <a:schemeClr val="accent2"/>
          </a:lnRef>
          <a:fillRef idx="2">
            <a:schemeClr val="accent2"/>
          </a:fillRef>
          <a:effectRef idx="1">
            <a:schemeClr val="accent2"/>
          </a:effectRef>
          <a:fontRef idx="minor">
            <a:schemeClr val="dk1"/>
          </a:fontRef>
        </p:style>
        <p:txBody>
          <a:bodyPr/>
          <a:lstStyle/>
          <a:p>
            <a:pPr eaLnBrk="1" fontAlgn="auto" hangingPunct="1">
              <a:spcAft>
                <a:spcPts val="0"/>
              </a:spcAft>
              <a:defRPr/>
            </a:pPr>
            <a:r>
              <a:rPr lang="en-US" dirty="0" smtClean="0"/>
              <a:t>Next Assigned Test Report</a:t>
            </a:r>
            <a:endParaRPr lang="en-US" dirty="0"/>
          </a:p>
        </p:txBody>
      </p:sp>
      <p:sp>
        <p:nvSpPr>
          <p:cNvPr id="59396"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4432CF4-E91C-4EF6-BA72-4DF442ECBA57}" type="datetime1">
              <a:rPr kumimoji="0" lang="en-US" sz="1200" b="0" i="0" u="none" strike="noStrike" kern="1200" cap="none" spc="0" normalizeH="0" baseline="0" noProof="0" smtClean="0">
                <a:ln>
                  <a:noFill/>
                </a:ln>
                <a:solidFill>
                  <a:srgbClr val="FFFFFF"/>
                </a:solidFill>
                <a:effectLst/>
                <a:uLnTx/>
                <a:uFillTx/>
                <a:latin typeface="Cambria" pitchFamily="18"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11/19/2018</a:t>
            </a:fld>
            <a:endParaRPr kumimoji="0" lang="en-US" sz="1200" b="0" i="0" u="none" strike="noStrike" kern="1200" cap="none" spc="0" normalizeH="0" baseline="0" noProof="0" smtClean="0">
              <a:ln>
                <a:noFill/>
              </a:ln>
              <a:solidFill>
                <a:srgbClr val="FFFFFF"/>
              </a:solidFill>
              <a:effectLst/>
              <a:uLnTx/>
              <a:uFillTx/>
              <a:latin typeface="Cambria" pitchFamily="18" charset="0"/>
              <a:ea typeface="+mn-ea"/>
              <a:cs typeface="Arial" pitchFamily="34" charset="0"/>
            </a:endParaRPr>
          </a:p>
        </p:txBody>
      </p:sp>
      <p:sp>
        <p:nvSpPr>
          <p:cNvPr id="59398" name="AutoShape 5"/>
          <p:cNvSpPr>
            <a:spLocks noChangeArrowheads="1"/>
          </p:cNvSpPr>
          <p:nvPr/>
        </p:nvSpPr>
        <p:spPr bwMode="auto">
          <a:xfrm rot="9428290">
            <a:off x="6626225" y="3330576"/>
            <a:ext cx="1092200" cy="139700"/>
          </a:xfrm>
          <a:prstGeom prst="rightArrow">
            <a:avLst>
              <a:gd name="adj1" fmla="val 50000"/>
              <a:gd name="adj2" fmla="val 195455"/>
            </a:avLst>
          </a:prstGeom>
          <a:solidFill>
            <a:srgbClr val="000080"/>
          </a:solidFill>
          <a:ln w="12700">
            <a:solidFill>
              <a:srgbClr val="000080"/>
            </a:solidFill>
            <a:miter lim="800000"/>
            <a:headEnd/>
            <a:tailEnd/>
          </a:ln>
          <a:effectLst/>
          <a:extLst>
            <a:ext uri="{AF507438-7753-43E0-B8FC-AC1667EBCBE1}">
              <a14:hiddenEffects xmlns:a14="http://schemas.microsoft.com/office/drawing/2010/main">
                <a:effectLst>
                  <a:outerShdw dist="28398" dir="3806097" algn="ctr" rotWithShape="0">
                    <a:srgbClr val="7F7F7F"/>
                  </a:outerShdw>
                </a:effectLst>
              </a14:hiddenEffects>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Slide Number Placeholder 1"/>
          <p:cNvSpPr>
            <a:spLocks noGrp="1"/>
          </p:cNvSpPr>
          <p:nvPr>
            <p:ph type="sldNum" sz="quarter" idx="12"/>
          </p:nvPr>
        </p:nvSpPr>
        <p:spPr>
          <a:xfrm>
            <a:off x="6670561" y="63246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5"/>
          <p:cNvSpPr/>
          <p:nvPr/>
        </p:nvSpPr>
        <p:spPr>
          <a:xfrm>
            <a:off x="6705600" y="2895600"/>
            <a:ext cx="1295400" cy="3276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1199300" y="1262986"/>
            <a:ext cx="6862762" cy="5426739"/>
          </a:xfrm>
          <a:prstGeom prst="rect">
            <a:avLst/>
          </a:prstGeom>
        </p:spPr>
      </p:pic>
      <p:sp>
        <p:nvSpPr>
          <p:cNvPr id="8" name="Text Box 8"/>
          <p:cNvSpPr txBox="1">
            <a:spLocks noChangeArrowheads="1"/>
          </p:cNvSpPr>
          <p:nvPr/>
        </p:nvSpPr>
        <p:spPr bwMode="auto">
          <a:xfrm>
            <a:off x="228600" y="6292265"/>
            <a:ext cx="32004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 13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42545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7C0AF"/>
              </a:gs>
              <a:gs pos="80000">
                <a:srgbClr val="F7C0AF"/>
              </a:gs>
              <a:gs pos="100000">
                <a:srgbClr val="F7C0AF"/>
              </a:gs>
            </a:gsLst>
          </a:gradFill>
        </p:spPr>
        <p:style>
          <a:lnRef idx="1">
            <a:schemeClr val="accent4"/>
          </a:lnRef>
          <a:fillRef idx="3">
            <a:schemeClr val="accent4"/>
          </a:fillRef>
          <a:effectRef idx="2">
            <a:schemeClr val="accent4"/>
          </a:effectRef>
          <a:fontRef idx="minor">
            <a:schemeClr val="lt1"/>
          </a:fontRef>
        </p:style>
        <p:txBody>
          <a:bodyPr/>
          <a:lstStyle/>
          <a:p>
            <a:r>
              <a:rPr lang="en-US" dirty="0" smtClean="0">
                <a:solidFill>
                  <a:schemeClr val="tx1"/>
                </a:solidFill>
              </a:rPr>
              <a:t>Post-test Activity</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dirty="0" smtClean="0"/>
              <a:t>What post-test should you give Manuel?</a:t>
            </a:r>
          </a:p>
          <a:p>
            <a:pPr marL="0" indent="0">
              <a:buNone/>
            </a:pPr>
            <a:endParaRPr lang="en-US" dirty="0" smtClean="0"/>
          </a:p>
          <a:p>
            <a:r>
              <a:rPr lang="en-US" dirty="0" smtClean="0"/>
              <a:t>Use the Next Assigned Test Report – </a:t>
            </a:r>
            <a:br>
              <a:rPr lang="en-US" dirty="0" smtClean="0"/>
            </a:br>
            <a:r>
              <a:rPr lang="en-US" dirty="0" smtClean="0"/>
              <a:t>page 11 in Activity </a:t>
            </a:r>
            <a:r>
              <a:rPr lang="en-US" dirty="0"/>
              <a:t>P</a:t>
            </a:r>
            <a:r>
              <a:rPr lang="en-US" dirty="0" smtClean="0"/>
              <a:t>acket.</a:t>
            </a: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76</a:t>
            </a:fld>
            <a:endParaRPr lang="en-US"/>
          </a:p>
        </p:txBody>
      </p:sp>
    </p:spTree>
    <p:extLst>
      <p:ext uri="{BB962C8B-B14F-4D97-AF65-F5344CB8AC3E}">
        <p14:creationId xmlns:p14="http://schemas.microsoft.com/office/powerpoint/2010/main" val="882341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77876"/>
          </a:xfrm>
        </p:spPr>
        <p:style>
          <a:lnRef idx="1">
            <a:schemeClr val="accent1"/>
          </a:lnRef>
          <a:fillRef idx="2">
            <a:schemeClr val="accent1"/>
          </a:fillRef>
          <a:effectRef idx="1">
            <a:schemeClr val="accent1"/>
          </a:effectRef>
          <a:fontRef idx="minor">
            <a:schemeClr val="dk1"/>
          </a:fontRef>
        </p:style>
        <p:txBody>
          <a:bodyPr/>
          <a:lstStyle/>
          <a:p>
            <a:r>
              <a:rPr lang="en-US" dirty="0" smtClean="0"/>
              <a:t>Learning Gains Report</a:t>
            </a:r>
            <a:endParaRPr lang="en-US" dirty="0"/>
          </a:p>
        </p:txBody>
      </p:sp>
      <p:pic>
        <p:nvPicPr>
          <p:cNvPr id="7" name="Content Placeholder 6"/>
          <p:cNvPicPr>
            <a:picLocks noGrp="1" noChangeAspect="1"/>
          </p:cNvPicPr>
          <p:nvPr>
            <p:ph idx="1"/>
          </p:nvPr>
        </p:nvPicPr>
        <p:blipFill>
          <a:blip r:embed="rId3"/>
          <a:stretch>
            <a:fillRect/>
          </a:stretch>
        </p:blipFill>
        <p:spPr>
          <a:xfrm>
            <a:off x="4191000" y="994692"/>
            <a:ext cx="4343400" cy="5586167"/>
          </a:xfrm>
          <a:prstGeom prst="rect">
            <a:avLst/>
          </a:prstGeom>
          <a:ln w="38100">
            <a:solidFill>
              <a:schemeClr val="accent2">
                <a:lumMod val="75000"/>
              </a:schemeClr>
            </a:solidFill>
          </a:ln>
        </p:spPr>
      </p:pic>
      <p:sp>
        <p:nvSpPr>
          <p:cNvPr id="6" name="Slide Number Placeholder 5"/>
          <p:cNvSpPr>
            <a:spLocks noGrp="1"/>
          </p:cNvSpPr>
          <p:nvPr>
            <p:ph type="sldNum" sz="quarter" idx="12"/>
          </p:nvPr>
        </p:nvSpPr>
        <p:spPr/>
        <p:txBody>
          <a:bodyPr/>
          <a:lstStyle/>
          <a:p>
            <a:fld id="{0F10CCFA-9720-4B79-87AD-568ED3307F7B}" type="slidenum">
              <a:rPr lang="en-US" smtClean="0"/>
              <a:t>77</a:t>
            </a:fld>
            <a:endParaRPr lang="en-US"/>
          </a:p>
        </p:txBody>
      </p:sp>
      <p:sp>
        <p:nvSpPr>
          <p:cNvPr id="8" name="TextBox 7"/>
          <p:cNvSpPr txBox="1"/>
          <p:nvPr/>
        </p:nvSpPr>
        <p:spPr>
          <a:xfrm>
            <a:off x="762000" y="1676400"/>
            <a:ext cx="2971800" cy="4339650"/>
          </a:xfrm>
          <a:prstGeom prst="rect">
            <a:avLst/>
          </a:prstGeom>
          <a:noFill/>
        </p:spPr>
        <p:txBody>
          <a:bodyPr wrap="square" rtlCol="0">
            <a:spAutoFit/>
          </a:bodyPr>
          <a:lstStyle/>
          <a:p>
            <a:r>
              <a:rPr lang="en-US" sz="2000" dirty="0" smtClean="0"/>
              <a:t>You’ll find the Learning Gains report in TE under </a:t>
            </a:r>
            <a:r>
              <a:rPr lang="en-US" sz="2000" b="1" i="1" dirty="0" smtClean="0"/>
              <a:t>Reports &gt; Test Results &gt; Learning Gains</a:t>
            </a:r>
            <a:r>
              <a:rPr lang="en-US" sz="2000" dirty="0" smtClean="0"/>
              <a:t>.</a:t>
            </a:r>
          </a:p>
          <a:p>
            <a:endParaRPr lang="en-US" dirty="0"/>
          </a:p>
          <a:p>
            <a:r>
              <a:rPr lang="en-US" sz="2000" dirty="0" smtClean="0"/>
              <a:t>There are several options for this report:</a:t>
            </a:r>
          </a:p>
          <a:p>
            <a:pPr marL="742950" lvl="1" indent="-285750">
              <a:buFont typeface="Arial" panose="020B0604020202020204" pitchFamily="34" charset="0"/>
              <a:buChar char="•"/>
            </a:pPr>
            <a:r>
              <a:rPr lang="en-US" sz="2000" b="1" i="1" dirty="0" smtClean="0"/>
              <a:t>First to Last</a:t>
            </a:r>
          </a:p>
          <a:p>
            <a:pPr marL="742950" lvl="1" indent="-285750">
              <a:buFont typeface="Arial" panose="020B0604020202020204" pitchFamily="34" charset="0"/>
              <a:buChar char="•"/>
            </a:pPr>
            <a:r>
              <a:rPr lang="en-US" sz="2000" dirty="0" smtClean="0"/>
              <a:t>Last to First</a:t>
            </a:r>
          </a:p>
          <a:p>
            <a:pPr marL="742950" lvl="1" indent="-285750">
              <a:buFont typeface="Arial" panose="020B0604020202020204" pitchFamily="34" charset="0"/>
              <a:buChar char="•"/>
            </a:pPr>
            <a:r>
              <a:rPr lang="en-US" sz="2000" b="1" i="1" dirty="0" smtClean="0"/>
              <a:t>First to High</a:t>
            </a:r>
          </a:p>
          <a:p>
            <a:pPr marL="742950" lvl="1" indent="-285750">
              <a:buFont typeface="Arial" panose="020B0604020202020204" pitchFamily="34" charset="0"/>
              <a:buChar char="•"/>
            </a:pPr>
            <a:r>
              <a:rPr lang="en-US" sz="2000" b="1" i="1" dirty="0" smtClean="0"/>
              <a:t>First to Second</a:t>
            </a:r>
          </a:p>
          <a:p>
            <a:pPr marL="742950" lvl="1" indent="-285750">
              <a:buFont typeface="Arial" panose="020B0604020202020204" pitchFamily="34" charset="0"/>
              <a:buChar char="•"/>
            </a:pPr>
            <a:r>
              <a:rPr lang="en-US" sz="2000" dirty="0" smtClean="0"/>
              <a:t>Highest to First</a:t>
            </a:r>
          </a:p>
          <a:p>
            <a:pPr marL="742950" lvl="1" indent="-285750">
              <a:buFont typeface="Arial" panose="020B0604020202020204" pitchFamily="34" charset="0"/>
              <a:buChar char="•"/>
            </a:pPr>
            <a:r>
              <a:rPr lang="en-US" sz="2000" dirty="0" smtClean="0"/>
              <a:t>Last Two Tests</a:t>
            </a:r>
          </a:p>
          <a:p>
            <a:endParaRPr lang="en-US" dirty="0"/>
          </a:p>
        </p:txBody>
      </p:sp>
      <p:sp>
        <p:nvSpPr>
          <p:cNvPr id="9" name="Text Box 8"/>
          <p:cNvSpPr txBox="1">
            <a:spLocks noChangeArrowheads="1"/>
          </p:cNvSpPr>
          <p:nvPr/>
        </p:nvSpPr>
        <p:spPr bwMode="auto">
          <a:xfrm>
            <a:off x="457200" y="6336268"/>
            <a:ext cx="32004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 14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171911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4" y="342107"/>
            <a:ext cx="8418816" cy="1143000"/>
          </a:xfrm>
          <a:solidFill>
            <a:srgbClr val="F7C0AC"/>
          </a:solidFill>
        </p:spPr>
        <p:txBody>
          <a:bodyPr/>
          <a:lstStyle/>
          <a:p>
            <a:r>
              <a:rPr lang="en-US" dirty="0"/>
              <a:t>Activity </a:t>
            </a:r>
            <a:r>
              <a:rPr lang="en-US" dirty="0" smtClean="0"/>
              <a:t>- Learning Gains</a:t>
            </a:r>
            <a:endParaRPr lang="en-US" dirty="0"/>
          </a:p>
        </p:txBody>
      </p:sp>
      <p:sp>
        <p:nvSpPr>
          <p:cNvPr id="3" name="Content Placeholder 2"/>
          <p:cNvSpPr>
            <a:spLocks noGrp="1"/>
          </p:cNvSpPr>
          <p:nvPr>
            <p:ph idx="1"/>
          </p:nvPr>
        </p:nvSpPr>
        <p:spPr>
          <a:xfrm>
            <a:off x="457200" y="1600200"/>
            <a:ext cx="8382000" cy="4756150"/>
          </a:xfrm>
          <a:solidFill>
            <a:schemeClr val="bg1"/>
          </a:solidFill>
        </p:spPr>
        <p:txBody>
          <a:bodyPr>
            <a:normAutofit/>
          </a:bodyPr>
          <a:lstStyle/>
          <a:p>
            <a:pPr lvl="0"/>
            <a:r>
              <a:rPr lang="en-US" dirty="0"/>
              <a:t>Did </a:t>
            </a:r>
            <a:r>
              <a:rPr lang="en-US" dirty="0" smtClean="0"/>
              <a:t>Manuel </a:t>
            </a:r>
            <a:r>
              <a:rPr lang="en-US" dirty="0"/>
              <a:t>make </a:t>
            </a:r>
            <a:r>
              <a:rPr lang="en-US" dirty="0" smtClean="0"/>
              <a:t>a learning gain?</a:t>
            </a:r>
            <a:endParaRPr lang="en-US" dirty="0"/>
          </a:p>
          <a:p>
            <a:pPr lvl="1">
              <a:buFont typeface="Courier New" panose="02070309020205020404" pitchFamily="49" charset="0"/>
              <a:buChar char="o"/>
            </a:pPr>
            <a:r>
              <a:rPr lang="en-US" dirty="0" smtClean="0"/>
              <a:t>Pretest score _______</a:t>
            </a:r>
            <a:endParaRPr lang="en-US" dirty="0"/>
          </a:p>
          <a:p>
            <a:pPr lvl="1">
              <a:buFont typeface="Courier New" panose="02070309020205020404" pitchFamily="49" charset="0"/>
              <a:buChar char="o"/>
            </a:pPr>
            <a:r>
              <a:rPr lang="en-US" dirty="0"/>
              <a:t>Post-test </a:t>
            </a:r>
            <a:r>
              <a:rPr lang="en-US" dirty="0" smtClean="0"/>
              <a:t>score ______</a:t>
            </a:r>
            <a:endParaRPr lang="en-US" dirty="0"/>
          </a:p>
          <a:p>
            <a:pPr lvl="1">
              <a:buFont typeface="Courier New" panose="02070309020205020404" pitchFamily="49" charset="0"/>
              <a:buChar char="o"/>
            </a:pPr>
            <a:r>
              <a:rPr lang="en-US" dirty="0" smtClean="0"/>
              <a:t>Learning Gain _______</a:t>
            </a:r>
            <a:br>
              <a:rPr lang="en-US" dirty="0" smtClean="0"/>
            </a:br>
            <a:endParaRPr lang="en-US" sz="1100" dirty="0" smtClean="0"/>
          </a:p>
          <a:p>
            <a:r>
              <a:rPr lang="en-US" sz="2800" dirty="0"/>
              <a:t>Based on this information, would you move him to a higher-level class at your agency at this </a:t>
            </a:r>
            <a:r>
              <a:rPr lang="en-US" sz="2800" dirty="0" smtClean="0"/>
              <a:t>point?</a:t>
            </a:r>
          </a:p>
          <a:p>
            <a:pPr lvl="1">
              <a:buFont typeface="Arial" panose="020B0604020202020204" pitchFamily="34" charset="0"/>
              <a:buChar char="•"/>
            </a:pPr>
            <a:r>
              <a:rPr lang="en-US" dirty="0" smtClean="0"/>
              <a:t>See Learning </a:t>
            </a:r>
            <a:r>
              <a:rPr lang="en-US" dirty="0"/>
              <a:t>Gains report in </a:t>
            </a:r>
            <a:r>
              <a:rPr lang="en-US" dirty="0" smtClean="0"/>
              <a:t>Activity Packet – p. 12</a:t>
            </a:r>
          </a:p>
          <a:p>
            <a:pPr lvl="1">
              <a:buFont typeface="Arial" panose="020B0604020202020204" pitchFamily="34" charset="0"/>
              <a:buChar char="•"/>
            </a:pPr>
            <a:r>
              <a:rPr lang="en-US" dirty="0" smtClean="0"/>
              <a:t>Refer to slide 57 and discuss other considerations.</a:t>
            </a:r>
            <a:endParaRPr lang="en-US" dirty="0"/>
          </a:p>
        </p:txBody>
      </p:sp>
      <p:sp>
        <p:nvSpPr>
          <p:cNvPr id="6" name="Slide Number Placeholder 5"/>
          <p:cNvSpPr>
            <a:spLocks noGrp="1"/>
          </p:cNvSpPr>
          <p:nvPr>
            <p:ph type="sldNum" sz="quarter" idx="12"/>
          </p:nvPr>
        </p:nvSpPr>
        <p:spPr/>
        <p:txBody>
          <a:bodyPr/>
          <a:lstStyle/>
          <a:p>
            <a:fld id="{0F10CCFA-9720-4B79-87AD-568ED3307F7B}" type="slidenum">
              <a:rPr lang="en-US" smtClean="0"/>
              <a:t>78</a:t>
            </a:fld>
            <a:endParaRPr lang="en-US"/>
          </a:p>
        </p:txBody>
      </p:sp>
      <p:sp>
        <p:nvSpPr>
          <p:cNvPr id="5" name="Text Box 8"/>
          <p:cNvSpPr txBox="1">
            <a:spLocks noChangeArrowheads="1"/>
          </p:cNvSpPr>
          <p:nvPr/>
        </p:nvSpPr>
        <p:spPr bwMode="auto">
          <a:xfrm>
            <a:off x="457200" y="6336268"/>
            <a:ext cx="3200400" cy="369332"/>
          </a:xfrm>
          <a:prstGeom prst="rect">
            <a:avLst/>
          </a:prstGeom>
          <a:solidFill>
            <a:schemeClr val="bg1"/>
          </a:solidFill>
          <a:ln/>
          <a:extLst/>
        </p:spPr>
        <p:style>
          <a:lnRef idx="1">
            <a:schemeClr val="accent4"/>
          </a:lnRef>
          <a:fillRef idx="3">
            <a:schemeClr val="accent4"/>
          </a:fillRef>
          <a:effectRef idx="2">
            <a:schemeClr val="accent4"/>
          </a:effectRef>
          <a:fontRef idx="minor">
            <a:schemeClr val="lt1"/>
          </a:fontRef>
        </p:style>
        <p:txBody>
          <a:bodyPr wrap="square">
            <a:spAutoFit/>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dirty="0" smtClean="0">
                <a:solidFill>
                  <a:prstClr val="black"/>
                </a:solidFill>
                <a:latin typeface="Calibri" pitchFamily="34" charset="0"/>
              </a:rPr>
              <a:t>See page 14 in Activity Packet</a:t>
            </a:r>
            <a:endParaRPr kumimoji="0" lang="en-US" b="0" i="0" u="none" strike="noStrike" kern="120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16628425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419600"/>
            <a:ext cx="7772400" cy="1362075"/>
          </a:xfrm>
        </p:spPr>
        <p:style>
          <a:lnRef idx="1">
            <a:schemeClr val="accent1"/>
          </a:lnRef>
          <a:fillRef idx="2">
            <a:schemeClr val="accent1"/>
          </a:fillRef>
          <a:effectRef idx="1">
            <a:schemeClr val="accent1"/>
          </a:effectRef>
          <a:fontRef idx="minor">
            <a:schemeClr val="dk1"/>
          </a:fontRef>
        </p:style>
        <p:txBody>
          <a:bodyPr/>
          <a:lstStyle/>
          <a:p>
            <a:r>
              <a:rPr lang="en-US" dirty="0" smtClean="0"/>
              <a:t>Next Steps</a:t>
            </a:r>
            <a:endParaRPr lang="en-US" dirty="0"/>
          </a:p>
        </p:txBody>
      </p:sp>
      <p:sp>
        <p:nvSpPr>
          <p:cNvPr id="5" name="Text Placeholder 4"/>
          <p:cNvSpPr>
            <a:spLocks noGrp="1"/>
          </p:cNvSpPr>
          <p:nvPr>
            <p:ph type="body" idx="1"/>
          </p:nvPr>
        </p:nvSpPr>
        <p:spPr/>
        <p:txBody>
          <a:bodyPr/>
          <a:lstStyle/>
          <a:p>
            <a:r>
              <a:rPr lang="en-US" dirty="0" smtClean="0"/>
              <a:t>Implementing at Your Agency</a:t>
            </a:r>
            <a:endParaRPr lang="en-US" dirty="0"/>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072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3"/>
          <p:cNvSpPr>
            <a:spLocks noChangeArrowheads="1"/>
          </p:cNvSpPr>
          <p:nvPr/>
        </p:nvSpPr>
        <p:spPr bwMode="auto">
          <a:xfrm>
            <a:off x="438151" y="1607457"/>
            <a:ext cx="4419600" cy="3581400"/>
          </a:xfrm>
          <a:prstGeom prst="rect">
            <a:avLst/>
          </a:prstGeom>
          <a:ln w="57150"/>
          <a:extLst/>
        </p:spPr>
        <p:style>
          <a:lnRef idx="2">
            <a:schemeClr val="accent2"/>
          </a:lnRef>
          <a:fillRef idx="1">
            <a:schemeClr val="lt1"/>
          </a:fillRef>
          <a:effectRef idx="0">
            <a:schemeClr val="accent2"/>
          </a:effectRef>
          <a:fontRef idx="minor">
            <a:schemeClr val="dk1"/>
          </a:fontRef>
        </p:style>
        <p:txBody>
          <a:bodyPr/>
          <a:lstStyle/>
          <a:p>
            <a:pPr>
              <a:spcBef>
                <a:spcPct val="20000"/>
              </a:spcBef>
              <a:buSzPct val="100000"/>
              <a:buFont typeface="Wingdings" pitchFamily="2" charset="2"/>
              <a:buNone/>
              <a:defRPr/>
            </a:pPr>
            <a:r>
              <a:rPr lang="en-US" sz="1600" b="1" dirty="0">
                <a:solidFill>
                  <a:schemeClr val="accent2">
                    <a:lumMod val="75000"/>
                  </a:schemeClr>
                </a:solidFill>
                <a:latin typeface="Helvetica" charset="0"/>
              </a:rPr>
              <a:t>Competency Content Areas</a:t>
            </a:r>
          </a:p>
          <a:p>
            <a:pPr>
              <a:spcBef>
                <a:spcPct val="20000"/>
              </a:spcBef>
              <a:buSzPct val="100000"/>
              <a:buFont typeface="Wingdings" pitchFamily="2" charset="2"/>
              <a:buNone/>
              <a:defRPr/>
            </a:pPr>
            <a:endParaRPr lang="en-US" sz="1600" b="1" dirty="0">
              <a:solidFill>
                <a:schemeClr val="accent2">
                  <a:lumMod val="75000"/>
                </a:schemeClr>
              </a:solidFill>
              <a:latin typeface="Helvetica" charset="0"/>
            </a:endParaRPr>
          </a:p>
          <a:p>
            <a:pPr>
              <a:spcBef>
                <a:spcPct val="20000"/>
              </a:spcBef>
              <a:buSzPct val="100000"/>
              <a:buFont typeface="Wingdings" pitchFamily="2" charset="2"/>
              <a:buNone/>
              <a:defRPr/>
            </a:pPr>
            <a:r>
              <a:rPr lang="en-US" sz="1600" b="1" dirty="0">
                <a:solidFill>
                  <a:schemeClr val="accent2">
                    <a:lumMod val="75000"/>
                  </a:schemeClr>
                </a:solidFill>
                <a:latin typeface="Helvetica" charset="0"/>
              </a:rPr>
              <a:t>0</a:t>
            </a:r>
            <a:r>
              <a:rPr lang="en-US" sz="1600" dirty="0">
                <a:solidFill>
                  <a:schemeClr val="accent2">
                    <a:lumMod val="75000"/>
                  </a:schemeClr>
                </a:solidFill>
                <a:latin typeface="Helvetica" charset="0"/>
              </a:rPr>
              <a:t>.  Basic Communication</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1.  Consumer </a:t>
            </a:r>
            <a:r>
              <a:rPr lang="en-US" sz="1600" dirty="0" smtClean="0">
                <a:solidFill>
                  <a:schemeClr val="accent2">
                    <a:lumMod val="75000"/>
                  </a:schemeClr>
                </a:solidFill>
                <a:latin typeface="Helvetica" charset="0"/>
              </a:rPr>
              <a:t>Economics </a:t>
            </a:r>
            <a:r>
              <a:rPr lang="en-US" sz="1600" dirty="0" smtClean="0">
                <a:solidFill>
                  <a:schemeClr val="accent2">
                    <a:lumMod val="75000"/>
                  </a:schemeClr>
                </a:solidFill>
                <a:latin typeface="Helvetica" charset="0"/>
              </a:rPr>
              <a:t> </a:t>
            </a:r>
            <a:endParaRPr lang="en-US" sz="1600" dirty="0">
              <a:solidFill>
                <a:schemeClr val="accent2">
                  <a:lumMod val="75000"/>
                </a:schemeClr>
              </a:solidFill>
              <a:latin typeface="Helvetica" charset="0"/>
            </a:endParaRPr>
          </a:p>
          <a:p>
            <a:pPr>
              <a:spcBef>
                <a:spcPct val="20000"/>
              </a:spcBef>
              <a:buSzPct val="100000"/>
              <a:buFont typeface="Wingdings" pitchFamily="2" charset="2"/>
              <a:buNone/>
              <a:defRPr/>
            </a:pPr>
            <a:r>
              <a:rPr lang="en-US" sz="1600" dirty="0">
                <a:solidFill>
                  <a:schemeClr val="accent2">
                    <a:lumMod val="75000"/>
                  </a:schemeClr>
                </a:solidFill>
                <a:latin typeface="Helvetica" charset="0"/>
              </a:rPr>
              <a:t>2.  Community Resources</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3.  Health</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4.  Employment</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5.  Government and Law</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6.  Computation</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7.  Learning to Learn</a:t>
            </a:r>
          </a:p>
          <a:p>
            <a:pPr>
              <a:spcBef>
                <a:spcPct val="20000"/>
              </a:spcBef>
              <a:buSzPct val="100000"/>
              <a:buFont typeface="Wingdings" pitchFamily="2" charset="2"/>
              <a:buNone/>
              <a:defRPr/>
            </a:pPr>
            <a:r>
              <a:rPr lang="en-US" sz="1600" dirty="0">
                <a:solidFill>
                  <a:schemeClr val="accent2">
                    <a:lumMod val="75000"/>
                  </a:schemeClr>
                </a:solidFill>
                <a:latin typeface="Helvetica" charset="0"/>
              </a:rPr>
              <a:t>8.  Independent Living Skills</a:t>
            </a:r>
          </a:p>
          <a:p>
            <a:pPr>
              <a:buSzPct val="100000"/>
              <a:buFont typeface="Wingdings" pitchFamily="2" charset="2"/>
              <a:buNone/>
              <a:defRPr/>
            </a:pPr>
            <a:endParaRPr lang="en-US" sz="1600" b="1" dirty="0">
              <a:solidFill>
                <a:schemeClr val="accent2">
                  <a:lumMod val="75000"/>
                </a:schemeClr>
              </a:solidFill>
              <a:latin typeface="Helvetica" charset="0"/>
            </a:endParaRPr>
          </a:p>
        </p:txBody>
      </p:sp>
      <p:sp>
        <p:nvSpPr>
          <p:cNvPr id="18440" name="Footer Placeholder 5"/>
          <p:cNvSpPr txBox="1">
            <a:spLocks noGrp="1"/>
          </p:cNvSpPr>
          <p:nvPr/>
        </p:nvSpPr>
        <p:spPr bwMode="auto">
          <a:xfrm>
            <a:off x="0" y="6629400"/>
            <a:ext cx="2895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endParaRPr lang="en-US" sz="1100">
              <a:solidFill>
                <a:srgbClr val="898989"/>
              </a:solidFill>
              <a:latin typeface="Arial" pitchFamily="34" charset="0"/>
            </a:endParaRPr>
          </a:p>
        </p:txBody>
      </p:sp>
      <p:pic>
        <p:nvPicPr>
          <p:cNvPr id="18441" name="Picture 527" descr="2008 Comp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2189" y="2514601"/>
            <a:ext cx="2232025" cy="28924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42" name="Text Box 8"/>
          <p:cNvSpPr txBox="1">
            <a:spLocks noChangeArrowheads="1"/>
          </p:cNvSpPr>
          <p:nvPr/>
        </p:nvSpPr>
        <p:spPr bwMode="auto">
          <a:xfrm>
            <a:off x="1398587" y="6019798"/>
            <a:ext cx="1116013" cy="336552"/>
          </a:xfrm>
          <a:prstGeom prst="rect">
            <a:avLst/>
          </a:prstGeom>
          <a:solidFill>
            <a:schemeClr val="bg2">
              <a:lumMod val="90000"/>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1100" dirty="0" smtClean="0">
                <a:latin typeface="Calibri" pitchFamily="34" charset="0"/>
                <a:cs typeface="Times New Roman" pitchFamily="18" charset="0"/>
              </a:rPr>
              <a:t>www.casas.org</a:t>
            </a:r>
            <a:endParaRPr lang="en-US" dirty="0">
              <a:latin typeface="Arial" pitchFamily="34" charset="0"/>
            </a:endParaRPr>
          </a:p>
        </p:txBody>
      </p:sp>
      <p:pic>
        <p:nvPicPr>
          <p:cNvPr id="18443" name="Picture 894" descr="MCj023918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1" y="5712619"/>
            <a:ext cx="666751"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6" name="Rectangle 10"/>
          <p:cNvSpPr>
            <a:spLocks noChangeArrowheads="1"/>
          </p:cNvSpPr>
          <p:nvPr/>
        </p:nvSpPr>
        <p:spPr bwMode="auto">
          <a:xfrm>
            <a:off x="0" y="18249"/>
            <a:ext cx="9144000" cy="1143000"/>
          </a:xfrm>
          <a:prstGeom prst="rect">
            <a:avLst/>
          </a:prstGeom>
          <a:ln/>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600" b="1" dirty="0">
                <a:solidFill>
                  <a:schemeClr val="tx1"/>
                </a:solidFill>
              </a:rPr>
              <a:t>What are </a:t>
            </a:r>
            <a:r>
              <a:rPr lang="en-US" sz="3600" b="1" dirty="0" smtClean="0">
                <a:solidFill>
                  <a:schemeClr val="tx1"/>
                </a:solidFill>
              </a:rPr>
              <a:t>CASAS Competencies</a:t>
            </a:r>
            <a:r>
              <a:rPr lang="en-US" sz="3600" b="1" dirty="0">
                <a:solidFill>
                  <a:schemeClr val="tx1"/>
                </a:solidFill>
              </a:rPr>
              <a:t>?</a:t>
            </a:r>
          </a:p>
        </p:txBody>
      </p:sp>
      <p:sp>
        <p:nvSpPr>
          <p:cNvPr id="2" name="TextBox 1"/>
          <p:cNvSpPr txBox="1"/>
          <p:nvPr/>
        </p:nvSpPr>
        <p:spPr>
          <a:xfrm>
            <a:off x="5867400" y="1589314"/>
            <a:ext cx="2743200" cy="34778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en-US" sz="2000" dirty="0" smtClean="0"/>
              <a:t>CASAS Competencies are measurable </a:t>
            </a:r>
            <a:r>
              <a:rPr lang="en-US" sz="2000" dirty="0"/>
              <a:t>learning objectives written in a functional life skills </a:t>
            </a:r>
            <a:r>
              <a:rPr lang="en-US" sz="2000" dirty="0" smtClean="0"/>
              <a:t>context. </a:t>
            </a:r>
          </a:p>
          <a:p>
            <a:pPr>
              <a:defRPr/>
            </a:pPr>
            <a:endParaRPr lang="en-US" sz="2000" dirty="0"/>
          </a:p>
          <a:p>
            <a:pPr>
              <a:defRPr/>
            </a:pPr>
            <a:r>
              <a:rPr lang="en-US" sz="2000" dirty="0" smtClean="0"/>
              <a:t>CASAS tests are aligned to these competencies.</a:t>
            </a:r>
          </a:p>
          <a:p>
            <a:pPr>
              <a:defRPr/>
            </a:pPr>
            <a:endParaRPr lang="en-US" sz="2000" dirty="0"/>
          </a:p>
          <a:p>
            <a:pPr>
              <a:defRPr/>
            </a:pPr>
            <a:endParaRPr lang="en-US" sz="2000" dirty="0" smtClean="0"/>
          </a:p>
          <a:p>
            <a:pPr>
              <a:defRPr/>
            </a:pPr>
            <a:endParaRPr lang="en-US" sz="2000" dirty="0"/>
          </a:p>
        </p:txBody>
      </p:sp>
      <p:sp>
        <p:nvSpPr>
          <p:cNvPr id="5" name="Slide Number Placeholder 4"/>
          <p:cNvSpPr>
            <a:spLocks noGrp="1"/>
          </p:cNvSpPr>
          <p:nvPr>
            <p:ph type="sldNum" sz="quarter" idx="12"/>
          </p:nvPr>
        </p:nvSpPr>
        <p:spPr/>
        <p:txBody>
          <a:bodyPr/>
          <a:lstStyle/>
          <a:p>
            <a:fld id="{0F10CCFA-9720-4B79-87AD-568ED3307F7B}" type="slidenum">
              <a:rPr lang="en-US" smtClean="0"/>
              <a:t>8</a:t>
            </a:fld>
            <a:endParaRPr lang="en-US" dirty="0"/>
          </a:p>
        </p:txBody>
      </p:sp>
    </p:spTree>
    <p:extLst>
      <p:ext uri="{BB962C8B-B14F-4D97-AF65-F5344CB8AC3E}">
        <p14:creationId xmlns:p14="http://schemas.microsoft.com/office/powerpoint/2010/main" val="2657534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lstStyle/>
          <a:p>
            <a:r>
              <a:rPr lang="en-US" dirty="0" smtClean="0"/>
              <a:t>Now what?</a:t>
            </a:r>
            <a:endParaRPr lang="en-US" dirty="0"/>
          </a:p>
        </p:txBody>
      </p:sp>
      <p:sp>
        <p:nvSpPr>
          <p:cNvPr id="3" name="Content Placeholder 2"/>
          <p:cNvSpPr>
            <a:spLocks noGrp="1"/>
          </p:cNvSpPr>
          <p:nvPr>
            <p:ph idx="1"/>
          </p:nvPr>
        </p:nvSpPr>
        <p:spPr>
          <a:xfrm>
            <a:off x="457200" y="1676400"/>
            <a:ext cx="8229600" cy="4800600"/>
          </a:xfrm>
        </p:spPr>
        <p:txBody>
          <a:bodyPr>
            <a:normAutofit fontScale="85000" lnSpcReduction="20000"/>
          </a:bodyPr>
          <a:lstStyle/>
          <a:p>
            <a:pPr lvl="0"/>
            <a:r>
              <a:rPr lang="en-US" dirty="0" smtClean="0"/>
              <a:t>Identify and Assign </a:t>
            </a:r>
            <a:r>
              <a:rPr lang="en-US" dirty="0" smtClean="0">
                <a:solidFill>
                  <a:schemeClr val="tx1"/>
                </a:solidFill>
              </a:rPr>
              <a:t>Testers </a:t>
            </a:r>
            <a:endParaRPr lang="en-US" dirty="0">
              <a:solidFill>
                <a:schemeClr val="tx1"/>
              </a:solidFill>
            </a:endParaRPr>
          </a:p>
          <a:p>
            <a:pPr lvl="1"/>
            <a:r>
              <a:rPr lang="en-US" dirty="0" smtClean="0"/>
              <a:t>All testers must </a:t>
            </a:r>
            <a:r>
              <a:rPr lang="en-US" dirty="0" smtClean="0">
                <a:solidFill>
                  <a:schemeClr val="tx1"/>
                </a:solidFill>
              </a:rPr>
              <a:t>complete Implementation Training</a:t>
            </a:r>
            <a:r>
              <a:rPr lang="en-US" dirty="0"/>
              <a:t> </a:t>
            </a:r>
            <a:r>
              <a:rPr lang="en-US" dirty="0" smtClean="0"/>
              <a:t>– available 24/7 online.</a:t>
            </a:r>
            <a:endParaRPr lang="en-US" dirty="0"/>
          </a:p>
          <a:p>
            <a:pPr lvl="1"/>
            <a:r>
              <a:rPr lang="en-US" dirty="0" smtClean="0">
                <a:solidFill>
                  <a:schemeClr val="tx1"/>
                </a:solidFill>
              </a:rPr>
              <a:t>Complete eTests computer-delivered training </a:t>
            </a:r>
          </a:p>
          <a:p>
            <a:pPr lvl="2"/>
            <a:r>
              <a:rPr lang="en-US" dirty="0" smtClean="0">
                <a:solidFill>
                  <a:schemeClr val="tx1"/>
                </a:solidFill>
              </a:rPr>
              <a:t>Coordinator training (minimum one per site)</a:t>
            </a:r>
          </a:p>
          <a:p>
            <a:pPr lvl="2"/>
            <a:r>
              <a:rPr lang="en-US" dirty="0" smtClean="0">
                <a:solidFill>
                  <a:schemeClr val="tx1"/>
                </a:solidFill>
              </a:rPr>
              <a:t>Proctor training (all testers)</a:t>
            </a:r>
          </a:p>
          <a:p>
            <a:pPr lvl="2"/>
            <a:r>
              <a:rPr lang="en-US" dirty="0" smtClean="0"/>
              <a:t>Online Implementation Agreement (one per agency)</a:t>
            </a:r>
          </a:p>
          <a:p>
            <a:pPr marL="914400" lvl="2" indent="0">
              <a:buNone/>
            </a:pPr>
            <a:endParaRPr lang="en-US" dirty="0">
              <a:solidFill>
                <a:schemeClr val="tx1"/>
              </a:solidFill>
            </a:endParaRPr>
          </a:p>
          <a:p>
            <a:pPr lvl="0"/>
            <a:r>
              <a:rPr lang="en-US" dirty="0">
                <a:solidFill>
                  <a:schemeClr val="tx1"/>
                </a:solidFill>
              </a:rPr>
              <a:t>Calendar testing for the year </a:t>
            </a:r>
          </a:p>
          <a:p>
            <a:pPr lvl="1"/>
            <a:r>
              <a:rPr lang="en-US" dirty="0"/>
              <a:t>M</a:t>
            </a:r>
            <a:r>
              <a:rPr lang="en-US" dirty="0" smtClean="0">
                <a:solidFill>
                  <a:schemeClr val="tx1"/>
                </a:solidFill>
              </a:rPr>
              <a:t>ake </a:t>
            </a:r>
            <a:r>
              <a:rPr lang="en-US" dirty="0">
                <a:solidFill>
                  <a:schemeClr val="tx1"/>
                </a:solidFill>
              </a:rPr>
              <a:t>sure everyone at your agency </a:t>
            </a:r>
            <a:r>
              <a:rPr lang="en-US" dirty="0" smtClean="0">
                <a:solidFill>
                  <a:schemeClr val="tx1"/>
                </a:solidFill>
              </a:rPr>
              <a:t>knows dates</a:t>
            </a:r>
          </a:p>
          <a:p>
            <a:pPr lvl="1"/>
            <a:endParaRPr lang="en-US" dirty="0">
              <a:solidFill>
                <a:schemeClr val="tx1"/>
              </a:solidFill>
            </a:endParaRPr>
          </a:p>
          <a:p>
            <a:pPr lvl="0"/>
            <a:r>
              <a:rPr lang="en-US" sz="3000" dirty="0">
                <a:solidFill>
                  <a:schemeClr val="tx1"/>
                </a:solidFill>
              </a:rPr>
              <a:t>Have everyone who helps with testing sign the testing </a:t>
            </a:r>
            <a:r>
              <a:rPr lang="en-US" sz="3000" dirty="0" smtClean="0">
                <a:solidFill>
                  <a:schemeClr val="tx1"/>
                </a:solidFill>
              </a:rPr>
              <a:t>agreement (at the back of the TAM)</a:t>
            </a:r>
            <a:endParaRPr lang="en-US" sz="3000" dirty="0">
              <a:solidFill>
                <a:schemeClr val="tx1"/>
              </a:solidFill>
            </a:endParaRPr>
          </a:p>
          <a:p>
            <a:endParaRPr lang="en-US" dirty="0">
              <a:solidFill>
                <a:schemeClr val="tx1"/>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59233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Test Security Policy</a:t>
            </a:r>
            <a:endParaRPr lang="en-US" dirty="0"/>
          </a:p>
        </p:txBody>
      </p:sp>
      <p:sp>
        <p:nvSpPr>
          <p:cNvPr id="3" name="Text Placeholder 2"/>
          <p:cNvSpPr>
            <a:spLocks noGrp="1"/>
          </p:cNvSpPr>
          <p:nvPr>
            <p:ph type="body" idx="1"/>
          </p:nvPr>
        </p:nvSpPr>
        <p:spPr/>
        <p:style>
          <a:lnRef idx="1">
            <a:schemeClr val="accent2"/>
          </a:lnRef>
          <a:fillRef idx="2">
            <a:schemeClr val="accent2"/>
          </a:fillRef>
          <a:effectRef idx="1">
            <a:schemeClr val="accent2"/>
          </a:effectRef>
          <a:fontRef idx="minor">
            <a:schemeClr val="dk1"/>
          </a:fontRef>
        </p:style>
        <p:txBody>
          <a:bodyPr anchor="ctr">
            <a:noAutofit/>
          </a:bodyPr>
          <a:lstStyle/>
          <a:p>
            <a:pPr algn="ctr"/>
            <a:r>
              <a:rPr lang="en-US" sz="1800" b="0" i="1" dirty="0" smtClean="0"/>
              <a:t>Found in TAMs and on CASAS.org</a:t>
            </a:r>
            <a:endParaRPr lang="en-US" sz="1800" b="0" i="1" dirty="0"/>
          </a:p>
        </p:txBody>
      </p:sp>
      <p:sp>
        <p:nvSpPr>
          <p:cNvPr id="5" name="Text Placeholder 4"/>
          <p:cNvSpPr>
            <a:spLocks noGrp="1"/>
          </p:cNvSpPr>
          <p:nvPr>
            <p:ph type="body" sz="quarter" idx="3"/>
          </p:nvPr>
        </p:nvSpPr>
        <p:spPr>
          <a:solidFill>
            <a:srgbClr val="CCFFCC"/>
          </a:solidFill>
        </p:spPr>
        <p:style>
          <a:lnRef idx="1">
            <a:schemeClr val="accent3"/>
          </a:lnRef>
          <a:fillRef idx="2">
            <a:schemeClr val="accent3"/>
          </a:fillRef>
          <a:effectRef idx="1">
            <a:schemeClr val="accent3"/>
          </a:effectRef>
          <a:fontRef idx="minor">
            <a:schemeClr val="dk1"/>
          </a:fontRef>
        </p:style>
        <p:txBody>
          <a:bodyPr anchor="ctr">
            <a:noAutofit/>
          </a:bodyPr>
          <a:lstStyle/>
          <a:p>
            <a:r>
              <a:rPr lang="en-US" sz="1800" b="0" dirty="0" smtClean="0"/>
              <a:t>Keep signed copies on file at your agency</a:t>
            </a:r>
            <a:endParaRPr lang="en-US" sz="1800" b="0" dirty="0"/>
          </a:p>
        </p:txBody>
      </p:sp>
      <p:sp>
        <p:nvSpPr>
          <p:cNvPr id="9" name="Slide Number Placeholder 8"/>
          <p:cNvSpPr>
            <a:spLocks noGrp="1"/>
          </p:cNvSpPr>
          <p:nvPr>
            <p:ph type="sldNum" sz="quarter" idx="12"/>
          </p:nvPr>
        </p:nvSpPr>
        <p:spPr/>
        <p:txBody>
          <a:bodyPr/>
          <a:lstStyle/>
          <a:p>
            <a:fld id="{0F10CCFA-9720-4B79-87AD-568ED3307F7B}" type="slidenum">
              <a:rPr lang="en-US" smtClean="0"/>
              <a:t>81</a:t>
            </a:fld>
            <a:endParaRPr lang="en-US"/>
          </a:p>
        </p:txBody>
      </p:sp>
      <p:pic>
        <p:nvPicPr>
          <p:cNvPr id="10242"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62250" t="18301" r="20732" b="5935"/>
          <a:stretch/>
        </p:blipFill>
        <p:spPr bwMode="auto">
          <a:xfrm>
            <a:off x="990600" y="2286000"/>
            <a:ext cx="2743200" cy="4013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43" name="Picture 3"/>
          <p:cNvPicPr>
            <a:picLocks noGrp="1" noChangeAspect="1" noChangeArrowheads="1"/>
          </p:cNvPicPr>
          <p:nvPr>
            <p:ph sz="quarter" idx="4"/>
          </p:nvPr>
        </p:nvPicPr>
        <p:blipFill rotWithShape="1">
          <a:blip r:embed="rId4">
            <a:extLst>
              <a:ext uri="{28A0092B-C50C-407E-A947-70E740481C1C}">
                <a14:useLocalDpi xmlns:a14="http://schemas.microsoft.com/office/drawing/2010/main" val="0"/>
              </a:ext>
            </a:extLst>
          </a:blip>
          <a:srcRect l="61116" t="15762" r="20502" b="13970"/>
          <a:stretch/>
        </p:blipFill>
        <p:spPr bwMode="auto">
          <a:xfrm>
            <a:off x="4946002" y="2286000"/>
            <a:ext cx="3214396"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Text Box 8"/>
          <p:cNvSpPr txBox="1">
            <a:spLocks noChangeArrowheads="1"/>
          </p:cNvSpPr>
          <p:nvPr/>
        </p:nvSpPr>
        <p:spPr bwMode="auto">
          <a:xfrm>
            <a:off x="1398587" y="6369048"/>
            <a:ext cx="1116013" cy="336552"/>
          </a:xfrm>
          <a:prstGeom prst="rect">
            <a:avLst/>
          </a:prstGeom>
          <a:solidFill>
            <a:schemeClr val="bg2">
              <a:lumMod val="90000"/>
              <a:alpha val="61960"/>
            </a:schemeClr>
          </a:solidFill>
          <a:ln w="19050">
            <a:solidFill>
              <a:srgbClr val="000000"/>
            </a:solidFill>
            <a:miter lim="800000"/>
            <a:headEnd/>
            <a:tailEnd/>
          </a:ln>
        </p:spPr>
        <p:txBody>
          <a:bodyPr/>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r>
              <a:rPr lang="en-US" sz="1100" dirty="0" smtClean="0">
                <a:latin typeface="Calibri" pitchFamily="34" charset="0"/>
                <a:cs typeface="Times New Roman" pitchFamily="18" charset="0"/>
              </a:rPr>
              <a:t>www.casas.org</a:t>
            </a:r>
            <a:endParaRPr lang="en-US" dirty="0">
              <a:latin typeface="Arial" pitchFamily="34" charset="0"/>
            </a:endParaRPr>
          </a:p>
        </p:txBody>
      </p:sp>
      <p:pic>
        <p:nvPicPr>
          <p:cNvPr id="10" name="Picture 894" descr="MCj0239183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1" y="6061869"/>
            <a:ext cx="666751"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652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F10CCFA-9720-4B79-87AD-568ED3307F7B}" type="slidenum">
              <a:rPr lang="en-US" smtClean="0"/>
              <a:t>82</a:t>
            </a:fld>
            <a:endParaRPr lang="en-US"/>
          </a:p>
        </p:txBody>
      </p:sp>
      <p:sp>
        <p:nvSpPr>
          <p:cNvPr id="10" name="Rectangle 9"/>
          <p:cNvSpPr/>
          <p:nvPr/>
        </p:nvSpPr>
        <p:spPr>
          <a:xfrm>
            <a:off x="457200" y="304800"/>
            <a:ext cx="8382000" cy="1446550"/>
          </a:xfrm>
          <a:prstGeom prst="rect">
            <a:avLst/>
          </a:prstGeom>
          <a:solidFill>
            <a:srgbClr val="F7C0AC"/>
          </a:solidFill>
        </p:spPr>
        <p:txBody>
          <a:bodyPr wrap="square">
            <a:spAutoFit/>
          </a:bodyPr>
          <a:lstStyle/>
          <a:p>
            <a:pPr algn="ctr"/>
            <a:r>
              <a:rPr lang="en-US" sz="4400" dirty="0" smtClean="0"/>
              <a:t>Closing Activity</a:t>
            </a:r>
            <a:br>
              <a:rPr lang="en-US" sz="4400" dirty="0" smtClean="0"/>
            </a:br>
            <a:r>
              <a:rPr lang="en-US" sz="4400" dirty="0" smtClean="0"/>
              <a:t>Discuss with a partner</a:t>
            </a:r>
          </a:p>
        </p:txBody>
      </p:sp>
      <p:sp>
        <p:nvSpPr>
          <p:cNvPr id="3" name="TextBox 2"/>
          <p:cNvSpPr txBox="1"/>
          <p:nvPr/>
        </p:nvSpPr>
        <p:spPr>
          <a:xfrm flipH="1">
            <a:off x="493295" y="2209800"/>
            <a:ext cx="7696200" cy="3785652"/>
          </a:xfrm>
          <a:prstGeom prst="rect">
            <a:avLst/>
          </a:prstGeom>
          <a:noFill/>
        </p:spPr>
        <p:txBody>
          <a:bodyPr wrap="square" rtlCol="0">
            <a:spAutoFit/>
          </a:bodyPr>
          <a:lstStyle/>
          <a:p>
            <a:pPr marL="685800" indent="-685800">
              <a:buFont typeface="Arial" panose="020B0604020202020204" pitchFamily="34" charset="0"/>
              <a:buChar char="•"/>
            </a:pPr>
            <a:r>
              <a:rPr lang="en-US" sz="4000" dirty="0"/>
              <a:t>What are two things you learned today that could improve your agency’s assessment process?</a:t>
            </a:r>
          </a:p>
          <a:p>
            <a:pPr marL="685800" indent="-685800">
              <a:buFont typeface="Arial" panose="020B0604020202020204" pitchFamily="34" charset="0"/>
              <a:buChar char="•"/>
            </a:pPr>
            <a:endParaRPr lang="en-US" sz="4000" dirty="0"/>
          </a:p>
          <a:p>
            <a:pPr marL="685800" indent="-685800">
              <a:buFont typeface="Arial" panose="020B0604020202020204" pitchFamily="34" charset="0"/>
              <a:buChar char="•"/>
            </a:pPr>
            <a:r>
              <a:rPr lang="en-US" sz="4000" dirty="0"/>
              <a:t>How will it benefit students, teachers, and administrators?</a:t>
            </a:r>
          </a:p>
        </p:txBody>
      </p:sp>
    </p:spTree>
    <p:extLst>
      <p:ext uri="{BB962C8B-B14F-4D97-AF65-F5344CB8AC3E}">
        <p14:creationId xmlns:p14="http://schemas.microsoft.com/office/powerpoint/2010/main" val="31620871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Congratulations! </a:t>
            </a:r>
            <a:endParaRPr lang="en-US" dirty="0"/>
          </a:p>
        </p:txBody>
      </p:sp>
      <p:sp>
        <p:nvSpPr>
          <p:cNvPr id="8" name="Content Placeholder 7"/>
          <p:cNvSpPr>
            <a:spLocks noGrp="1"/>
          </p:cNvSpPr>
          <p:nvPr>
            <p:ph idx="1"/>
          </p:nvPr>
        </p:nvSpPr>
        <p:spPr/>
        <p:txBody>
          <a:bodyPr>
            <a:noAutofit/>
          </a:bodyPr>
          <a:lstStyle/>
          <a:p>
            <a:pPr marL="0" indent="0" algn="ctr">
              <a:buNone/>
            </a:pPr>
            <a:r>
              <a:rPr lang="en-US" sz="2400" dirty="0" smtClean="0"/>
              <a:t>You are now a certified Test Administrator!</a:t>
            </a:r>
            <a:endParaRPr lang="en-US" sz="2400" dirty="0"/>
          </a:p>
          <a:p>
            <a:r>
              <a:rPr lang="en-US" sz="2400" dirty="0" smtClean="0"/>
              <a:t>You have –</a:t>
            </a:r>
          </a:p>
          <a:p>
            <a:pPr lvl="1"/>
            <a:r>
              <a:rPr lang="en-US" sz="2400" dirty="0" smtClean="0"/>
              <a:t>Learned about the Intake process that includes Oral Screening, Writing Screening, and Beginning Literacy Screening</a:t>
            </a:r>
          </a:p>
          <a:p>
            <a:pPr lvl="1"/>
            <a:r>
              <a:rPr lang="en-US" sz="2400" dirty="0" smtClean="0"/>
              <a:t>Learned how to administer an appraisal and pretest</a:t>
            </a:r>
          </a:p>
          <a:p>
            <a:pPr lvl="1"/>
            <a:r>
              <a:rPr lang="en-US" sz="2400" dirty="0" smtClean="0"/>
              <a:t>Used the raw score to determine the scale score</a:t>
            </a:r>
          </a:p>
          <a:p>
            <a:pPr lvl="1"/>
            <a:r>
              <a:rPr lang="en-US" sz="2400" dirty="0" smtClean="0"/>
              <a:t>Used the scale score to determine the pre-test</a:t>
            </a:r>
          </a:p>
          <a:p>
            <a:pPr lvl="1"/>
            <a:r>
              <a:rPr lang="en-US" sz="2400" dirty="0" smtClean="0"/>
              <a:t>Reviewed </a:t>
            </a:r>
            <a:r>
              <a:rPr lang="en-US" sz="2400" dirty="0"/>
              <a:t>i</a:t>
            </a:r>
            <a:r>
              <a:rPr lang="en-US" sz="2400" dirty="0" smtClean="0"/>
              <a:t>nstructional </a:t>
            </a:r>
            <a:r>
              <a:rPr lang="en-US" sz="2400" dirty="0"/>
              <a:t>r</a:t>
            </a:r>
            <a:r>
              <a:rPr lang="en-US" sz="2400" dirty="0" smtClean="0"/>
              <a:t>eports to analyze skills and target instruction</a:t>
            </a:r>
          </a:p>
          <a:p>
            <a:pPr lvl="1"/>
            <a:r>
              <a:rPr lang="en-US" sz="2400" dirty="0" smtClean="0"/>
              <a:t>Prepared students appropriately for post-testing</a:t>
            </a:r>
          </a:p>
          <a:p>
            <a:pPr lvl="1"/>
            <a:r>
              <a:rPr lang="en-US" sz="2400" dirty="0" smtClean="0"/>
              <a:t>Learned how to administer post-tests</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8841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Want to Learn More?</a:t>
            </a:r>
            <a:endParaRPr lang="en-US" dirty="0"/>
          </a:p>
        </p:txBody>
      </p:sp>
      <p:sp>
        <p:nvSpPr>
          <p:cNvPr id="3" name="Content Placeholder 2"/>
          <p:cNvSpPr>
            <a:spLocks noGrp="1"/>
          </p:cNvSpPr>
          <p:nvPr>
            <p:ph idx="1"/>
          </p:nvPr>
        </p:nvSpPr>
        <p:spPr/>
        <p:txBody>
          <a:bodyPr>
            <a:normAutofit/>
          </a:bodyPr>
          <a:lstStyle/>
          <a:p>
            <a:r>
              <a:rPr lang="en-US" sz="2400" dirty="0" smtClean="0"/>
              <a:t>Sign up for online training </a:t>
            </a:r>
            <a:r>
              <a:rPr lang="en-US" sz="2400" dirty="0"/>
              <a:t>at </a:t>
            </a:r>
            <a:r>
              <a:rPr lang="en-US" sz="2400" dirty="0" smtClean="0"/>
              <a:t>www.casas.org</a:t>
            </a:r>
          </a:p>
          <a:p>
            <a:r>
              <a:rPr lang="en-US" sz="2400" dirty="0" smtClean="0"/>
              <a:t>Online Resources for Teachers</a:t>
            </a:r>
          </a:p>
          <a:p>
            <a:r>
              <a:rPr lang="en-US" sz="2400" dirty="0" smtClean="0"/>
              <a:t>The Teacher’s Handbook</a:t>
            </a:r>
          </a:p>
          <a:p>
            <a:r>
              <a:rPr lang="en-US" sz="2400" dirty="0" smtClean="0"/>
              <a:t>Assessment to Instruction</a:t>
            </a:r>
            <a:endParaRPr lang="en-US" sz="2400" dirty="0"/>
          </a:p>
          <a:p>
            <a:r>
              <a:rPr lang="en-US" sz="2400" dirty="0" smtClean="0"/>
              <a:t>Using CASAS Resources to Improve Instruction</a:t>
            </a:r>
          </a:p>
          <a:p>
            <a:r>
              <a:rPr lang="en-US" sz="2400" dirty="0"/>
              <a:t>Send questions to </a:t>
            </a:r>
            <a:r>
              <a:rPr lang="en-US" sz="2400" u="sng" dirty="0">
                <a:solidFill>
                  <a:schemeClr val="tx1">
                    <a:lumMod val="95000"/>
                    <a:lumOff val="5000"/>
                  </a:schemeClr>
                </a:solidFill>
              </a:rPr>
              <a:t>trainer@casas.org</a:t>
            </a:r>
          </a:p>
          <a:p>
            <a:endParaRPr lang="en-US" sz="2400" dirty="0" smtClean="0"/>
          </a:p>
          <a:p>
            <a:pPr marL="0" indent="0" algn="ctr">
              <a:spcBef>
                <a:spcPts val="0"/>
              </a:spcBef>
              <a:buNone/>
            </a:pPr>
            <a:r>
              <a:rPr lang="en-US" sz="2400" b="1" dirty="0" smtClean="0">
                <a:solidFill>
                  <a:srgbClr val="00B0F0"/>
                </a:solidFill>
              </a:rPr>
              <a:t>CASAS </a:t>
            </a:r>
            <a:r>
              <a:rPr lang="en-US" sz="2400" b="1" dirty="0">
                <a:solidFill>
                  <a:srgbClr val="00B0F0"/>
                </a:solidFill>
              </a:rPr>
              <a:t>Certified Trainers</a:t>
            </a:r>
            <a:r>
              <a:rPr lang="en-US" sz="2400" dirty="0"/>
              <a:t> </a:t>
            </a:r>
          </a:p>
          <a:p>
            <a:pPr marL="0" indent="0" algn="ctr">
              <a:spcBef>
                <a:spcPts val="0"/>
              </a:spcBef>
              <a:buNone/>
            </a:pPr>
            <a:r>
              <a:rPr lang="en-US" sz="2400" dirty="0"/>
              <a:t>are incredibly important for quality programs!  </a:t>
            </a:r>
          </a:p>
          <a:p>
            <a:endParaRPr lang="en-US" sz="2400" dirty="0" smtClean="0"/>
          </a:p>
          <a:p>
            <a:pPr marL="0" indent="0">
              <a:buNone/>
            </a:pPr>
            <a:endParaRPr lang="en-US" sz="24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1"/>
          <p:cNvSpPr txBox="1">
            <a:spLocks/>
          </p:cNvSpPr>
          <p:nvPr/>
        </p:nvSpPr>
        <p:spPr>
          <a:xfrm>
            <a:off x="460443" y="5486400"/>
            <a:ext cx="8229600" cy="11430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mtClean="0"/>
              <a:t>Thank you!</a:t>
            </a:r>
            <a:endParaRPr lang="en-US" dirty="0"/>
          </a:p>
        </p:txBody>
      </p:sp>
    </p:spTree>
    <p:extLst>
      <p:ext uri="{BB962C8B-B14F-4D97-AF65-F5344CB8AC3E}">
        <p14:creationId xmlns:p14="http://schemas.microsoft.com/office/powerpoint/2010/main" val="21456671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F10CCFA-9720-4B79-87AD-568ED3307F7B}" type="slidenum">
              <a:rPr lang="en-US" smtClean="0"/>
              <a:t>85</a:t>
            </a:fld>
            <a:endParaRPr lang="en-US"/>
          </a:p>
        </p:txBody>
      </p:sp>
      <p:pic>
        <p:nvPicPr>
          <p:cNvPr id="7" name="Picture 6"/>
          <p:cNvPicPr>
            <a:picLocks noChangeAspect="1"/>
          </p:cNvPicPr>
          <p:nvPr/>
        </p:nvPicPr>
        <p:blipFill>
          <a:blip r:embed="rId3"/>
          <a:stretch>
            <a:fillRect/>
          </a:stretch>
        </p:blipFill>
        <p:spPr>
          <a:xfrm>
            <a:off x="762000" y="255255"/>
            <a:ext cx="5148262" cy="627469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795247" y="838200"/>
            <a:ext cx="1828800" cy="3416320"/>
          </a:xfrm>
          <a:prstGeom prst="rect">
            <a:avLst/>
          </a:prstGeom>
          <a:noFill/>
        </p:spPr>
        <p:txBody>
          <a:bodyPr wrap="square" rtlCol="0">
            <a:spAutoFit/>
          </a:bodyPr>
          <a:lstStyle/>
          <a:p>
            <a:r>
              <a:rPr lang="en-US" dirty="0" smtClean="0"/>
              <a:t>Would you like a certificate showing you completed CASAS Implementation Training?</a:t>
            </a:r>
          </a:p>
          <a:p>
            <a:endParaRPr lang="en-US" dirty="0"/>
          </a:p>
          <a:p>
            <a:r>
              <a:rPr lang="en-US" dirty="0" smtClean="0"/>
              <a:t>Follow the instructions on your handout to print a </a:t>
            </a:r>
            <a:r>
              <a:rPr lang="en-US" dirty="0"/>
              <a:t>certificate for your files.</a:t>
            </a:r>
          </a:p>
        </p:txBody>
      </p:sp>
    </p:spTree>
    <p:extLst>
      <p:ext uri="{BB962C8B-B14F-4D97-AF65-F5344CB8AC3E}">
        <p14:creationId xmlns:p14="http://schemas.microsoft.com/office/powerpoint/2010/main" val="60505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530" descr="Pages from CASASCompetencies-May2008finalv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992374" y="2688176"/>
            <a:ext cx="4478894" cy="3331623"/>
          </a:xfrm>
          <a:solidFill>
            <a:schemeClr val="accent1">
              <a:alpha val="61176"/>
            </a:schemeClr>
          </a:solidFill>
          <a:ln w="28575">
            <a:solidFill>
              <a:schemeClr val="tx2"/>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7813" name="Text Box 5"/>
          <p:cNvSpPr txBox="1">
            <a:spLocks noChangeArrowheads="1"/>
          </p:cNvSpPr>
          <p:nvPr/>
        </p:nvSpPr>
        <p:spPr bwMode="auto">
          <a:xfrm>
            <a:off x="633413" y="3184316"/>
            <a:ext cx="1752600" cy="38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r>
              <a:rPr lang="en-US" b="1" dirty="0">
                <a:latin typeface="Calibri" pitchFamily="34" charset="0"/>
              </a:rPr>
              <a:t>Content Area</a:t>
            </a:r>
            <a:endParaRPr lang="en-US" sz="2400" dirty="0">
              <a:latin typeface="Calibri" pitchFamily="34" charset="0"/>
            </a:endParaRPr>
          </a:p>
        </p:txBody>
      </p:sp>
      <p:sp>
        <p:nvSpPr>
          <p:cNvPr id="247814" name="Text Box 6"/>
          <p:cNvSpPr txBox="1">
            <a:spLocks noChangeArrowheads="1"/>
          </p:cNvSpPr>
          <p:nvPr/>
        </p:nvSpPr>
        <p:spPr bwMode="auto">
          <a:xfrm>
            <a:off x="507344" y="3867804"/>
            <a:ext cx="1981200" cy="39007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lgn="ctr">
              <a:defRPr/>
            </a:pPr>
            <a:r>
              <a:rPr lang="en-US" b="1" dirty="0">
                <a:latin typeface="Calibri" pitchFamily="34" charset="0"/>
              </a:rPr>
              <a:t>Competency Area</a:t>
            </a:r>
            <a:endParaRPr lang="en-US" sz="2400" dirty="0">
              <a:latin typeface="Calibri" pitchFamily="34" charset="0"/>
            </a:endParaRPr>
          </a:p>
        </p:txBody>
      </p:sp>
      <p:sp>
        <p:nvSpPr>
          <p:cNvPr id="247815" name="Text Box 7"/>
          <p:cNvSpPr txBox="1">
            <a:spLocks noChangeArrowheads="1"/>
          </p:cNvSpPr>
          <p:nvPr/>
        </p:nvSpPr>
        <p:spPr bwMode="auto">
          <a:xfrm>
            <a:off x="204787" y="4686300"/>
            <a:ext cx="2609851" cy="3810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lstStyle/>
          <a:p>
            <a:pPr>
              <a:defRPr/>
            </a:pPr>
            <a:r>
              <a:rPr lang="en-US" b="1" dirty="0">
                <a:latin typeface="Calibri" pitchFamily="34" charset="0"/>
              </a:rPr>
              <a:t>Competency Statement</a:t>
            </a:r>
            <a:endParaRPr lang="en-US" sz="2400" dirty="0">
              <a:latin typeface="Calibri" pitchFamily="34" charset="0"/>
            </a:endParaRPr>
          </a:p>
        </p:txBody>
      </p:sp>
      <p:sp>
        <p:nvSpPr>
          <p:cNvPr id="21519" name="Line 10"/>
          <p:cNvSpPr>
            <a:spLocks noChangeShapeType="1"/>
          </p:cNvSpPr>
          <p:nvPr/>
        </p:nvSpPr>
        <p:spPr bwMode="auto">
          <a:xfrm>
            <a:off x="6629400" y="3733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0" name="Line 11"/>
          <p:cNvSpPr>
            <a:spLocks noChangeShapeType="1"/>
          </p:cNvSpPr>
          <p:nvPr/>
        </p:nvSpPr>
        <p:spPr bwMode="auto">
          <a:xfrm flipV="1">
            <a:off x="2427418" y="3048000"/>
            <a:ext cx="734881" cy="2690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1" name="Line 12"/>
          <p:cNvSpPr>
            <a:spLocks noChangeShapeType="1"/>
          </p:cNvSpPr>
          <p:nvPr/>
        </p:nvSpPr>
        <p:spPr bwMode="auto">
          <a:xfrm flipV="1">
            <a:off x="2488544" y="3399076"/>
            <a:ext cx="732686" cy="58754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Line 13"/>
          <p:cNvSpPr>
            <a:spLocks noChangeShapeType="1"/>
          </p:cNvSpPr>
          <p:nvPr/>
        </p:nvSpPr>
        <p:spPr bwMode="auto">
          <a:xfrm flipV="1">
            <a:off x="2814638" y="4257874"/>
            <a:ext cx="842962" cy="6180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Box 3"/>
          <p:cNvSpPr txBox="1"/>
          <p:nvPr/>
        </p:nvSpPr>
        <p:spPr>
          <a:xfrm>
            <a:off x="581026" y="1447801"/>
            <a:ext cx="7798175"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400" dirty="0"/>
              <a:t>C</a:t>
            </a:r>
            <a:r>
              <a:rPr lang="en-US" sz="1400" dirty="0" smtClean="0"/>
              <a:t>ompetencies provide</a:t>
            </a:r>
          </a:p>
          <a:p>
            <a:pPr marL="285750" indent="-285750">
              <a:buFont typeface="Arial" panose="020B0604020202020204" pitchFamily="34" charset="0"/>
              <a:buChar char="•"/>
            </a:pPr>
            <a:r>
              <a:rPr lang="en-US" sz="1400" dirty="0"/>
              <a:t>i</a:t>
            </a:r>
            <a:r>
              <a:rPr lang="en-US" sz="1400" dirty="0" smtClean="0"/>
              <a:t>nstructional objectives for curriculum</a:t>
            </a:r>
          </a:p>
          <a:p>
            <a:pPr marL="285750" indent="-285750">
              <a:buFont typeface="Arial" panose="020B0604020202020204" pitchFamily="34" charset="0"/>
              <a:buChar char="•"/>
            </a:pPr>
            <a:r>
              <a:rPr lang="en-US" sz="1400" dirty="0"/>
              <a:t>d</a:t>
            </a:r>
            <a:r>
              <a:rPr lang="en-US" sz="1400" dirty="0" smtClean="0"/>
              <a:t>irect links to test content for monitoring student learning</a:t>
            </a:r>
          </a:p>
          <a:p>
            <a:pPr marL="285750" indent="-285750">
              <a:buFont typeface="Arial" panose="020B0604020202020204" pitchFamily="34" charset="0"/>
              <a:buChar char="•"/>
            </a:pPr>
            <a:r>
              <a:rPr lang="en-US" sz="1400" dirty="0"/>
              <a:t>c</a:t>
            </a:r>
            <a:r>
              <a:rPr lang="en-US" sz="1400" dirty="0" smtClean="0"/>
              <a:t>riteria for program evaluation</a:t>
            </a:r>
          </a:p>
          <a:p>
            <a:pPr marL="285750" indent="-285750">
              <a:buFont typeface="Arial" panose="020B0604020202020204" pitchFamily="34" charset="0"/>
              <a:buChar char="•"/>
            </a:pPr>
            <a:r>
              <a:rPr lang="en-US" sz="1400" dirty="0"/>
              <a:t>a</a:t>
            </a:r>
            <a:r>
              <a:rPr lang="en-US" sz="1400" dirty="0" smtClean="0"/>
              <a:t> </a:t>
            </a:r>
            <a:r>
              <a:rPr lang="en-US" sz="1400" dirty="0"/>
              <a:t>r</a:t>
            </a:r>
            <a:r>
              <a:rPr lang="en-US" sz="1400" dirty="0" smtClean="0"/>
              <a:t>eferencing system for instructional materials</a:t>
            </a:r>
            <a:endParaRPr lang="en-US" sz="1400" dirty="0"/>
          </a:p>
        </p:txBody>
      </p:sp>
      <p:sp>
        <p:nvSpPr>
          <p:cNvPr id="2" name="TextBox 1"/>
          <p:cNvSpPr txBox="1"/>
          <p:nvPr/>
        </p:nvSpPr>
        <p:spPr>
          <a:xfrm>
            <a:off x="6646460" y="3787423"/>
            <a:ext cx="2004787"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1200" dirty="0" smtClean="0"/>
          </a:p>
          <a:p>
            <a:r>
              <a:rPr lang="en-US" sz="1600" dirty="0" smtClean="0"/>
              <a:t>The numbering systems for Competencies, Tasks and Content Standards are used in test reports for your students and classes.</a:t>
            </a:r>
          </a:p>
          <a:p>
            <a:endParaRPr lang="en-US" sz="1600" dirty="0"/>
          </a:p>
        </p:txBody>
      </p:sp>
      <p:sp>
        <p:nvSpPr>
          <p:cNvPr id="3" name="TextBox 2"/>
          <p:cNvSpPr txBox="1"/>
          <p:nvPr/>
        </p:nvSpPr>
        <p:spPr>
          <a:xfrm>
            <a:off x="0" y="0"/>
            <a:ext cx="9144000" cy="12618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en-US" b="1" dirty="0" smtClean="0"/>
          </a:p>
          <a:p>
            <a:pPr algn="ctr"/>
            <a:r>
              <a:rPr lang="en-US" sz="4400" b="1" dirty="0" smtClean="0"/>
              <a:t>Importance of Competencies</a:t>
            </a:r>
          </a:p>
          <a:p>
            <a:pPr algn="ctr"/>
            <a:endParaRPr lang="en-US" sz="1400" b="1" dirty="0" smtClean="0"/>
          </a:p>
        </p:txBody>
      </p:sp>
      <p:sp>
        <p:nvSpPr>
          <p:cNvPr id="7" name="Slide Number Placeholder 6"/>
          <p:cNvSpPr>
            <a:spLocks noGrp="1"/>
          </p:cNvSpPr>
          <p:nvPr>
            <p:ph type="sldNum" sz="quarter" idx="12"/>
          </p:nvPr>
        </p:nvSpPr>
        <p:spPr/>
        <p:txBody>
          <a:bodyPr/>
          <a:lstStyle/>
          <a:p>
            <a:fld id="{0F10CCFA-9720-4B79-87AD-568ED3307F7B}" type="slidenum">
              <a:rPr lang="en-US" smtClean="0"/>
              <a:t>9</a:t>
            </a:fld>
            <a:endParaRPr lang="en-US"/>
          </a:p>
        </p:txBody>
      </p:sp>
    </p:spTree>
    <p:extLst>
      <p:ext uri="{BB962C8B-B14F-4D97-AF65-F5344CB8AC3E}">
        <p14:creationId xmlns:p14="http://schemas.microsoft.com/office/powerpoint/2010/main" val="278903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4.1"/>
</p:tagLst>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83374</TotalTime>
  <Words>7291</Words>
  <Application>Microsoft Office PowerPoint</Application>
  <PresentationFormat>On-screen Show (4:3)</PresentationFormat>
  <Paragraphs>1302</Paragraphs>
  <Slides>85</Slides>
  <Notes>85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85</vt:i4>
      </vt:variant>
    </vt:vector>
  </HeadingPairs>
  <TitlesOfParts>
    <vt:vector size="97" baseType="lpstr">
      <vt:lpstr>Arial</vt:lpstr>
      <vt:lpstr>Book Antiqua</vt:lpstr>
      <vt:lpstr>Calibri</vt:lpstr>
      <vt:lpstr>Cambria</vt:lpstr>
      <vt:lpstr>Comic Sans MS</vt:lpstr>
      <vt:lpstr>Courier New</vt:lpstr>
      <vt:lpstr>Helvetica</vt:lpstr>
      <vt:lpstr>Times</vt:lpstr>
      <vt:lpstr>Times New Roman</vt:lpstr>
      <vt:lpstr>Trebuchet MS</vt:lpstr>
      <vt:lpstr>Wingdings</vt:lpstr>
      <vt:lpstr>Office Theme</vt:lpstr>
      <vt:lpstr>CASAS Implementation Training</vt:lpstr>
      <vt:lpstr>Purpose</vt:lpstr>
      <vt:lpstr>Why are certified testers important?</vt:lpstr>
      <vt:lpstr>PowerPoint Presentation</vt:lpstr>
      <vt:lpstr>Agenda</vt:lpstr>
      <vt:lpstr> What is CASAS? </vt:lpstr>
      <vt:lpstr>Common Misconceptions</vt:lpstr>
      <vt:lpstr>PowerPoint Presentation</vt:lpstr>
      <vt:lpstr>PowerPoint Presentation</vt:lpstr>
      <vt:lpstr>PowerPoint Presentation</vt:lpstr>
      <vt:lpstr>Activity:  Select CASAS Competencies</vt:lpstr>
      <vt:lpstr>What are Content Standards?</vt:lpstr>
      <vt:lpstr>What are Task Areas?</vt:lpstr>
      <vt:lpstr>PowerPoint Presentation</vt:lpstr>
      <vt:lpstr>Competencies, Task Areas and Content Standards </vt:lpstr>
      <vt:lpstr>PowerPoint Presentation</vt:lpstr>
      <vt:lpstr>PowerPoint Presentation</vt:lpstr>
      <vt:lpstr>CASAS Assessments: Levels and Forms</vt:lpstr>
      <vt:lpstr>NRS Tests for ESL, ABE and ASE* (ASE includes GED, HiSet, TASC and HSD)</vt:lpstr>
      <vt:lpstr>Computer-delivered tests and  Paper-based tests</vt:lpstr>
      <vt:lpstr>CASAS Testing Requirements</vt:lpstr>
      <vt:lpstr>Test Administration Manuals </vt:lpstr>
      <vt:lpstr>Test Security</vt:lpstr>
      <vt:lpstr>Accommodations in Test Administration Procedures</vt:lpstr>
      <vt:lpstr>Accommodations</vt:lpstr>
      <vt:lpstr>PowerPoint Presentation</vt:lpstr>
      <vt:lpstr>Intake</vt:lpstr>
      <vt:lpstr> Informally assess student’s basic writing and reading ability by observing how well the student can complete your agency’s registration form. </vt:lpstr>
      <vt:lpstr>Oral and Writing Screening for ELLs</vt:lpstr>
      <vt:lpstr>PowerPoint Presentation</vt:lpstr>
      <vt:lpstr>Scoring Rubric – Oral Screening </vt:lpstr>
      <vt:lpstr>Using Oral Screening results to select pretest for Beginning Level ELLs</vt:lpstr>
      <vt:lpstr> Using Beginning Literacy Screening results  to select pretest for Beginning Level ELLs </vt:lpstr>
      <vt:lpstr>Locators and Appraisals</vt:lpstr>
      <vt:lpstr>Locators and Appraisals</vt:lpstr>
      <vt:lpstr>What’s the difference between  Locators/Appraisals and Pretests?</vt:lpstr>
      <vt:lpstr>Reading Locators/Appraisals</vt:lpstr>
      <vt:lpstr>General Testing Guidelines</vt:lpstr>
      <vt:lpstr>Testing Procedures</vt:lpstr>
      <vt:lpstr>Testing Procedures for Both Formats  (CASAS eTests and Paper)</vt:lpstr>
      <vt:lpstr>Administer the Locator or Appraisal</vt:lpstr>
      <vt:lpstr>  Appraisal Instructions Script  </vt:lpstr>
      <vt:lpstr>During the Test</vt:lpstr>
      <vt:lpstr>Scoring the Appraisal</vt:lpstr>
      <vt:lpstr>After the Test</vt:lpstr>
      <vt:lpstr>Raw Scores and Scale Scores</vt:lpstr>
      <vt:lpstr>Determining the  Pretest</vt:lpstr>
      <vt:lpstr>Appraisal Activity</vt:lpstr>
      <vt:lpstr>Pre- and Post Tests</vt:lpstr>
      <vt:lpstr>Key Points for Testing</vt:lpstr>
      <vt:lpstr>Testing Guidelines</vt:lpstr>
      <vt:lpstr>Valid Scale Scores</vt:lpstr>
      <vt:lpstr> Scale Scores </vt:lpstr>
      <vt:lpstr>PowerPoint Presentation</vt:lpstr>
      <vt:lpstr>Skill Level Descriptors</vt:lpstr>
      <vt:lpstr>A student that scores a 186 on any test form has the reading skills described below.  </vt:lpstr>
      <vt:lpstr>WIOA Title II NRS/CASAS Levels</vt:lpstr>
      <vt:lpstr>WIOA Title I/CASAS Levels</vt:lpstr>
      <vt:lpstr>Pretest and Placement Activity</vt:lpstr>
      <vt:lpstr>Instruction  </vt:lpstr>
      <vt:lpstr>Targeting Instruction Using TE* Reports</vt:lpstr>
      <vt:lpstr>Class Performance by Competency</vt:lpstr>
      <vt:lpstr>PowerPoint Presentation</vt:lpstr>
      <vt:lpstr>This report shows class performance for one or more items that address the same competency.  (“No. of Items” shows the number of student responses.)</vt:lpstr>
      <vt:lpstr>Class Performance by Test Item and Competency  </vt:lpstr>
      <vt:lpstr>PowerPoint Presentation</vt:lpstr>
      <vt:lpstr>PowerPoint Presentation</vt:lpstr>
      <vt:lpstr>Targeting Instruction</vt:lpstr>
      <vt:lpstr>QuickSearch</vt:lpstr>
      <vt:lpstr>QuickSearch by Competencies</vt:lpstr>
      <vt:lpstr>Test Preparation Guidelines</vt:lpstr>
      <vt:lpstr>Post-testing</vt:lpstr>
      <vt:lpstr>Determining  Schedule for Post-Testing</vt:lpstr>
      <vt:lpstr>What do you need for Post-testing?</vt:lpstr>
      <vt:lpstr>Next Assigned Test Report</vt:lpstr>
      <vt:lpstr>Post-test Activity</vt:lpstr>
      <vt:lpstr>Learning Gains Report</vt:lpstr>
      <vt:lpstr>Activity - Learning Gains</vt:lpstr>
      <vt:lpstr>Next Steps</vt:lpstr>
      <vt:lpstr>Now what?</vt:lpstr>
      <vt:lpstr>Test Security Policy</vt:lpstr>
      <vt:lpstr>PowerPoint Presentation</vt:lpstr>
      <vt:lpstr>Congratulations! </vt:lpstr>
      <vt:lpstr>Want to Learn More?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Long</dc:creator>
  <cp:lastModifiedBy>Jane Eguez</cp:lastModifiedBy>
  <cp:revision>553</cp:revision>
  <cp:lastPrinted>2018-06-07T19:01:41Z</cp:lastPrinted>
  <dcterms:created xsi:type="dcterms:W3CDTF">2015-04-09T15:33:50Z</dcterms:created>
  <dcterms:modified xsi:type="dcterms:W3CDTF">2018-11-20T00:08:17Z</dcterms:modified>
</cp:coreProperties>
</file>