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72"/>
  </p:notesMasterIdLst>
  <p:handoutMasterIdLst>
    <p:handoutMasterId r:id="rId73"/>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6" r:id="rId7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AE0D"/>
    <a:srgbClr val="005596"/>
    <a:srgbClr val="01A79D"/>
    <a:srgbClr val="920000"/>
    <a:srgbClr val="FF6600"/>
    <a:srgbClr val="FFFFFF"/>
    <a:srgbClr val="F8F8F8"/>
    <a:srgbClr val="C4C132"/>
    <a:srgbClr val="D8D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0"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3120"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1.2820512820512822E-2"/>
          <c:y val="0.11827956989247311"/>
          <c:w val="0.90598290598290576"/>
          <c:h val="0.8817204301075271"/>
        </c:manualLayout>
      </c:layout>
      <c:barChart>
        <c:barDir val="col"/>
        <c:grouping val="clustered"/>
        <c:varyColors val="0"/>
        <c:ser>
          <c:idx val="0"/>
          <c:order val="0"/>
          <c:tx>
            <c:strRef>
              <c:f>Sheet1!$B$1</c:f>
              <c:strCache>
                <c:ptCount val="1"/>
                <c:pt idx="0">
                  <c:v>Series 1</c:v>
                </c:pt>
              </c:strCache>
            </c:strRef>
          </c:tx>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005696"/>
            </a:solidFill>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FF6600"/>
            </a:solidFill>
          </c:spPr>
          <c:invertIfNegative val="0"/>
          <c:cat>
            <c:numRef>
              <c:f>Sheet1!$A$2:$A$5</c:f>
              <c:numCache>
                <c:formatCode>General</c:formatCode>
                <c:ptCount val="4"/>
                <c:pt idx="0">
                  <c:v>1</c:v>
                </c:pt>
                <c:pt idx="1">
                  <c:v>2</c:v>
                </c:pt>
                <c:pt idx="2">
                  <c:v>3</c:v>
                </c:pt>
                <c:pt idx="3">
                  <c:v>4</c:v>
                </c:pt>
              </c:numCache>
            </c:num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89184144"/>
        <c:axId val="189184928"/>
      </c:barChart>
      <c:catAx>
        <c:axId val="189184144"/>
        <c:scaling>
          <c:orientation val="minMax"/>
        </c:scaling>
        <c:delete val="1"/>
        <c:axPos val="b"/>
        <c:numFmt formatCode="General" sourceLinked="1"/>
        <c:majorTickMark val="out"/>
        <c:minorTickMark val="none"/>
        <c:tickLblPos val="none"/>
        <c:crossAx val="189184928"/>
        <c:crosses val="autoZero"/>
        <c:auto val="1"/>
        <c:lblAlgn val="ctr"/>
        <c:lblOffset val="100"/>
        <c:noMultiLvlLbl val="0"/>
      </c:catAx>
      <c:valAx>
        <c:axId val="189184928"/>
        <c:scaling>
          <c:orientation val="minMax"/>
        </c:scaling>
        <c:delete val="1"/>
        <c:axPos val="l"/>
        <c:majorGridlines/>
        <c:numFmt formatCode="General" sourceLinked="1"/>
        <c:majorTickMark val="out"/>
        <c:minorTickMark val="none"/>
        <c:tickLblPos val="none"/>
        <c:crossAx val="189184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  </c:v>
                </c:pt>
              </c:strCache>
            </c:strRef>
          </c:tx>
          <c:dPt>
            <c:idx val="1"/>
            <c:bubble3D val="0"/>
            <c:spPr>
              <a:solidFill>
                <a:srgbClr val="005696"/>
              </a:solidFill>
            </c:spPr>
          </c:dPt>
          <c:dPt>
            <c:idx val="3"/>
            <c:bubble3D val="0"/>
            <c:spPr>
              <a:solidFill>
                <a:srgbClr val="FF660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08962-06FB-4F5D-9CC1-CCECF18F9F4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1D0A3F83-4E39-4F37-ADA7-18311CC68E99}">
      <dgm:prSet phldrT="[Text]"/>
      <dgm:spPr/>
      <dgm:t>
        <a:bodyPr/>
        <a:lstStyle/>
        <a:p>
          <a:r>
            <a:rPr lang="en-US" dirty="0" smtClean="0">
              <a:latin typeface="Trebuchet MS" pitchFamily="34" charset="0"/>
            </a:rPr>
            <a:t>Curriculum</a:t>
          </a:r>
          <a:endParaRPr lang="en-US" dirty="0">
            <a:latin typeface="Trebuchet MS" pitchFamily="34" charset="0"/>
          </a:endParaRPr>
        </a:p>
      </dgm:t>
    </dgm:pt>
    <dgm:pt modelId="{AF5D8326-4E4E-4EED-B5EE-D0C3EF1570E7}" type="parTrans" cxnId="{D47EEE00-83BD-451E-BC87-DD528A88699F}">
      <dgm:prSet/>
      <dgm:spPr/>
      <dgm:t>
        <a:bodyPr/>
        <a:lstStyle/>
        <a:p>
          <a:endParaRPr lang="en-US"/>
        </a:p>
      </dgm:t>
    </dgm:pt>
    <dgm:pt modelId="{952530FF-819C-4EB3-BFC9-F0DFD8580EE0}" type="sibTrans" cxnId="{D47EEE00-83BD-451E-BC87-DD528A88699F}">
      <dgm:prSet/>
      <dgm:spPr/>
      <dgm:t>
        <a:bodyPr/>
        <a:lstStyle/>
        <a:p>
          <a:endParaRPr lang="en-US"/>
        </a:p>
      </dgm:t>
    </dgm:pt>
    <dgm:pt modelId="{7B4BB0AB-C5A7-4275-A270-8AA5FC3C7F2F}">
      <dgm:prSet phldrT="[Text]"/>
      <dgm:spPr/>
      <dgm:t>
        <a:bodyPr/>
        <a:lstStyle/>
        <a:p>
          <a:r>
            <a:rPr lang="en-US" dirty="0" smtClean="0">
              <a:latin typeface="Trebuchet MS" pitchFamily="34" charset="0"/>
            </a:rPr>
            <a:t>Assessment</a:t>
          </a:r>
          <a:endParaRPr lang="en-US" dirty="0">
            <a:latin typeface="Trebuchet MS" pitchFamily="34" charset="0"/>
          </a:endParaRPr>
        </a:p>
      </dgm:t>
    </dgm:pt>
    <dgm:pt modelId="{2D7C88B0-B491-45FC-AF56-56593286FFD7}" type="parTrans" cxnId="{80188368-C0D6-4EF8-89BC-8B47F92B1D74}">
      <dgm:prSet/>
      <dgm:spPr/>
      <dgm:t>
        <a:bodyPr/>
        <a:lstStyle/>
        <a:p>
          <a:endParaRPr lang="en-US"/>
        </a:p>
      </dgm:t>
    </dgm:pt>
    <dgm:pt modelId="{BA1869B0-B494-43C1-B80A-1D0BFFBE9EF2}" type="sibTrans" cxnId="{80188368-C0D6-4EF8-89BC-8B47F92B1D74}">
      <dgm:prSet/>
      <dgm:spPr/>
      <dgm:t>
        <a:bodyPr/>
        <a:lstStyle/>
        <a:p>
          <a:endParaRPr lang="en-US"/>
        </a:p>
      </dgm:t>
    </dgm:pt>
    <dgm:pt modelId="{B39BD6E3-6596-4326-977E-43B381F46884}">
      <dgm:prSet phldrT="[Text]"/>
      <dgm:spPr/>
      <dgm:t>
        <a:bodyPr/>
        <a:lstStyle/>
        <a:p>
          <a:r>
            <a:rPr lang="en-US" dirty="0" smtClean="0">
              <a:latin typeface="Trebuchet MS" pitchFamily="34" charset="0"/>
            </a:rPr>
            <a:t>Instruction</a:t>
          </a:r>
          <a:endParaRPr lang="en-US" dirty="0">
            <a:latin typeface="Trebuchet MS" pitchFamily="34" charset="0"/>
          </a:endParaRPr>
        </a:p>
      </dgm:t>
    </dgm:pt>
    <dgm:pt modelId="{601CE440-3E02-407E-849C-CB21500EC51C}" type="parTrans" cxnId="{710C25FF-5DA8-41A0-A3FC-4AA0B2D4229C}">
      <dgm:prSet/>
      <dgm:spPr/>
      <dgm:t>
        <a:bodyPr/>
        <a:lstStyle/>
        <a:p>
          <a:endParaRPr lang="en-US"/>
        </a:p>
      </dgm:t>
    </dgm:pt>
    <dgm:pt modelId="{A579FEBC-BA95-4ABE-A4DB-4BFCCFD386E1}" type="sibTrans" cxnId="{710C25FF-5DA8-41A0-A3FC-4AA0B2D4229C}">
      <dgm:prSet/>
      <dgm:spPr/>
      <dgm:t>
        <a:bodyPr/>
        <a:lstStyle/>
        <a:p>
          <a:endParaRPr lang="en-US"/>
        </a:p>
      </dgm:t>
    </dgm:pt>
    <dgm:pt modelId="{22ADFDCD-3F3C-4886-971C-6D2CB6DF00BC}" type="pres">
      <dgm:prSet presAssocID="{2D008962-06FB-4F5D-9CC1-CCECF18F9F46}" presName="cycle" presStyleCnt="0">
        <dgm:presLayoutVars>
          <dgm:dir/>
          <dgm:resizeHandles val="exact"/>
        </dgm:presLayoutVars>
      </dgm:prSet>
      <dgm:spPr/>
      <dgm:t>
        <a:bodyPr/>
        <a:lstStyle/>
        <a:p>
          <a:endParaRPr lang="en-US"/>
        </a:p>
      </dgm:t>
    </dgm:pt>
    <dgm:pt modelId="{0B9B679B-4F8B-4E89-9378-E5EDAE46B593}" type="pres">
      <dgm:prSet presAssocID="{1D0A3F83-4E39-4F37-ADA7-18311CC68E99}" presName="node" presStyleLbl="node1" presStyleIdx="0" presStyleCnt="3">
        <dgm:presLayoutVars>
          <dgm:bulletEnabled val="1"/>
        </dgm:presLayoutVars>
      </dgm:prSet>
      <dgm:spPr/>
      <dgm:t>
        <a:bodyPr/>
        <a:lstStyle/>
        <a:p>
          <a:endParaRPr lang="en-US"/>
        </a:p>
      </dgm:t>
    </dgm:pt>
    <dgm:pt modelId="{A936B6FC-EDF3-47D4-8835-912D53EEBC58}" type="pres">
      <dgm:prSet presAssocID="{1D0A3F83-4E39-4F37-ADA7-18311CC68E99}" presName="spNode" presStyleCnt="0"/>
      <dgm:spPr/>
      <dgm:t>
        <a:bodyPr/>
        <a:lstStyle/>
        <a:p>
          <a:endParaRPr lang="en-US"/>
        </a:p>
      </dgm:t>
    </dgm:pt>
    <dgm:pt modelId="{7523D452-4C93-4A17-BE1D-C6DA7EC41055}" type="pres">
      <dgm:prSet presAssocID="{952530FF-819C-4EB3-BFC9-F0DFD8580EE0}" presName="sibTrans" presStyleLbl="sibTrans1D1" presStyleIdx="0" presStyleCnt="3"/>
      <dgm:spPr/>
      <dgm:t>
        <a:bodyPr/>
        <a:lstStyle/>
        <a:p>
          <a:endParaRPr lang="en-US"/>
        </a:p>
      </dgm:t>
    </dgm:pt>
    <dgm:pt modelId="{EFF0CA55-AD2E-498E-BBDC-3012C0F1F3CB}" type="pres">
      <dgm:prSet presAssocID="{7B4BB0AB-C5A7-4275-A270-8AA5FC3C7F2F}" presName="node" presStyleLbl="node1" presStyleIdx="1" presStyleCnt="3">
        <dgm:presLayoutVars>
          <dgm:bulletEnabled val="1"/>
        </dgm:presLayoutVars>
      </dgm:prSet>
      <dgm:spPr/>
      <dgm:t>
        <a:bodyPr/>
        <a:lstStyle/>
        <a:p>
          <a:endParaRPr lang="en-US"/>
        </a:p>
      </dgm:t>
    </dgm:pt>
    <dgm:pt modelId="{5243B46D-8CA1-4A42-9608-FCCA224774CE}" type="pres">
      <dgm:prSet presAssocID="{7B4BB0AB-C5A7-4275-A270-8AA5FC3C7F2F}" presName="spNode" presStyleCnt="0"/>
      <dgm:spPr/>
      <dgm:t>
        <a:bodyPr/>
        <a:lstStyle/>
        <a:p>
          <a:endParaRPr lang="en-US"/>
        </a:p>
      </dgm:t>
    </dgm:pt>
    <dgm:pt modelId="{B142E496-1395-401E-92F4-77170B9D3B35}" type="pres">
      <dgm:prSet presAssocID="{BA1869B0-B494-43C1-B80A-1D0BFFBE9EF2}" presName="sibTrans" presStyleLbl="sibTrans1D1" presStyleIdx="1" presStyleCnt="3"/>
      <dgm:spPr/>
      <dgm:t>
        <a:bodyPr/>
        <a:lstStyle/>
        <a:p>
          <a:endParaRPr lang="en-US"/>
        </a:p>
      </dgm:t>
    </dgm:pt>
    <dgm:pt modelId="{4E49A86D-C5DF-42D2-BE98-3B9E896774D3}" type="pres">
      <dgm:prSet presAssocID="{B39BD6E3-6596-4326-977E-43B381F46884}" presName="node" presStyleLbl="node1" presStyleIdx="2" presStyleCnt="3">
        <dgm:presLayoutVars>
          <dgm:bulletEnabled val="1"/>
        </dgm:presLayoutVars>
      </dgm:prSet>
      <dgm:spPr/>
      <dgm:t>
        <a:bodyPr/>
        <a:lstStyle/>
        <a:p>
          <a:endParaRPr lang="en-US"/>
        </a:p>
      </dgm:t>
    </dgm:pt>
    <dgm:pt modelId="{5DFBE9FE-F8F2-42E1-A492-541A8EC64C96}" type="pres">
      <dgm:prSet presAssocID="{B39BD6E3-6596-4326-977E-43B381F46884}" presName="spNode" presStyleCnt="0"/>
      <dgm:spPr/>
      <dgm:t>
        <a:bodyPr/>
        <a:lstStyle/>
        <a:p>
          <a:endParaRPr lang="en-US"/>
        </a:p>
      </dgm:t>
    </dgm:pt>
    <dgm:pt modelId="{2D10ACFF-F8BF-4ADE-AACD-8A13F5C3BE25}" type="pres">
      <dgm:prSet presAssocID="{A579FEBC-BA95-4ABE-A4DB-4BFCCFD386E1}" presName="sibTrans" presStyleLbl="sibTrans1D1" presStyleIdx="2" presStyleCnt="3"/>
      <dgm:spPr/>
      <dgm:t>
        <a:bodyPr/>
        <a:lstStyle/>
        <a:p>
          <a:endParaRPr lang="en-US"/>
        </a:p>
      </dgm:t>
    </dgm:pt>
  </dgm:ptLst>
  <dgm:cxnLst>
    <dgm:cxn modelId="{D47EEE00-83BD-451E-BC87-DD528A88699F}" srcId="{2D008962-06FB-4F5D-9CC1-CCECF18F9F46}" destId="{1D0A3F83-4E39-4F37-ADA7-18311CC68E99}" srcOrd="0" destOrd="0" parTransId="{AF5D8326-4E4E-4EED-B5EE-D0C3EF1570E7}" sibTransId="{952530FF-819C-4EB3-BFC9-F0DFD8580EE0}"/>
    <dgm:cxn modelId="{710C25FF-5DA8-41A0-A3FC-4AA0B2D4229C}" srcId="{2D008962-06FB-4F5D-9CC1-CCECF18F9F46}" destId="{B39BD6E3-6596-4326-977E-43B381F46884}" srcOrd="2" destOrd="0" parTransId="{601CE440-3E02-407E-849C-CB21500EC51C}" sibTransId="{A579FEBC-BA95-4ABE-A4DB-4BFCCFD386E1}"/>
    <dgm:cxn modelId="{4DF43F25-928E-4D55-8406-54335BF37DD7}" type="presOf" srcId="{A579FEBC-BA95-4ABE-A4DB-4BFCCFD386E1}" destId="{2D10ACFF-F8BF-4ADE-AACD-8A13F5C3BE25}" srcOrd="0" destOrd="0" presId="urn:microsoft.com/office/officeart/2005/8/layout/cycle6"/>
    <dgm:cxn modelId="{6A1437CF-A96B-41D0-A516-F4C7349BAB28}" type="presOf" srcId="{BA1869B0-B494-43C1-B80A-1D0BFFBE9EF2}" destId="{B142E496-1395-401E-92F4-77170B9D3B35}" srcOrd="0" destOrd="0" presId="urn:microsoft.com/office/officeart/2005/8/layout/cycle6"/>
    <dgm:cxn modelId="{FF9B9DAE-B3F2-4360-9544-5D3ABD752DA9}" type="presOf" srcId="{2D008962-06FB-4F5D-9CC1-CCECF18F9F46}" destId="{22ADFDCD-3F3C-4886-971C-6D2CB6DF00BC}" srcOrd="0" destOrd="0" presId="urn:microsoft.com/office/officeart/2005/8/layout/cycle6"/>
    <dgm:cxn modelId="{80188368-C0D6-4EF8-89BC-8B47F92B1D74}" srcId="{2D008962-06FB-4F5D-9CC1-CCECF18F9F46}" destId="{7B4BB0AB-C5A7-4275-A270-8AA5FC3C7F2F}" srcOrd="1" destOrd="0" parTransId="{2D7C88B0-B491-45FC-AF56-56593286FFD7}" sibTransId="{BA1869B0-B494-43C1-B80A-1D0BFFBE9EF2}"/>
    <dgm:cxn modelId="{366199A8-DFB6-4DED-84D9-8FC507E00ED6}" type="presOf" srcId="{952530FF-819C-4EB3-BFC9-F0DFD8580EE0}" destId="{7523D452-4C93-4A17-BE1D-C6DA7EC41055}" srcOrd="0" destOrd="0" presId="urn:microsoft.com/office/officeart/2005/8/layout/cycle6"/>
    <dgm:cxn modelId="{410ED5C2-6E08-4F51-924E-6ACD09DD5E8B}" type="presOf" srcId="{B39BD6E3-6596-4326-977E-43B381F46884}" destId="{4E49A86D-C5DF-42D2-BE98-3B9E896774D3}" srcOrd="0" destOrd="0" presId="urn:microsoft.com/office/officeart/2005/8/layout/cycle6"/>
    <dgm:cxn modelId="{C1B28898-6F8B-4011-9E93-DCA883015D2A}" type="presOf" srcId="{7B4BB0AB-C5A7-4275-A270-8AA5FC3C7F2F}" destId="{EFF0CA55-AD2E-498E-BBDC-3012C0F1F3CB}" srcOrd="0" destOrd="0" presId="urn:microsoft.com/office/officeart/2005/8/layout/cycle6"/>
    <dgm:cxn modelId="{EDAACF7C-49B0-486B-B9DE-0835EB558D33}" type="presOf" srcId="{1D0A3F83-4E39-4F37-ADA7-18311CC68E99}" destId="{0B9B679B-4F8B-4E89-9378-E5EDAE46B593}" srcOrd="0" destOrd="0" presId="urn:microsoft.com/office/officeart/2005/8/layout/cycle6"/>
    <dgm:cxn modelId="{B15D43CE-5316-4EC0-B9B2-ED3454B9B747}" type="presParOf" srcId="{22ADFDCD-3F3C-4886-971C-6D2CB6DF00BC}" destId="{0B9B679B-4F8B-4E89-9378-E5EDAE46B593}" srcOrd="0" destOrd="0" presId="urn:microsoft.com/office/officeart/2005/8/layout/cycle6"/>
    <dgm:cxn modelId="{AE47169F-5A6A-48A6-BC16-28330D69A84A}" type="presParOf" srcId="{22ADFDCD-3F3C-4886-971C-6D2CB6DF00BC}" destId="{A936B6FC-EDF3-47D4-8835-912D53EEBC58}" srcOrd="1" destOrd="0" presId="urn:microsoft.com/office/officeart/2005/8/layout/cycle6"/>
    <dgm:cxn modelId="{EA54E213-0875-43D6-9DF4-66740CC61CB4}" type="presParOf" srcId="{22ADFDCD-3F3C-4886-971C-6D2CB6DF00BC}" destId="{7523D452-4C93-4A17-BE1D-C6DA7EC41055}" srcOrd="2" destOrd="0" presId="urn:microsoft.com/office/officeart/2005/8/layout/cycle6"/>
    <dgm:cxn modelId="{C6048C93-7DA8-4C1F-8D69-C88C80ACEE33}" type="presParOf" srcId="{22ADFDCD-3F3C-4886-971C-6D2CB6DF00BC}" destId="{EFF0CA55-AD2E-498E-BBDC-3012C0F1F3CB}" srcOrd="3" destOrd="0" presId="urn:microsoft.com/office/officeart/2005/8/layout/cycle6"/>
    <dgm:cxn modelId="{E04E001E-B9BA-45D5-9374-6B3A0219BF15}" type="presParOf" srcId="{22ADFDCD-3F3C-4886-971C-6D2CB6DF00BC}" destId="{5243B46D-8CA1-4A42-9608-FCCA224774CE}" srcOrd="4" destOrd="0" presId="urn:microsoft.com/office/officeart/2005/8/layout/cycle6"/>
    <dgm:cxn modelId="{98EF48DB-59A3-49D9-ABC5-5A5B8FDC8E66}" type="presParOf" srcId="{22ADFDCD-3F3C-4886-971C-6D2CB6DF00BC}" destId="{B142E496-1395-401E-92F4-77170B9D3B35}" srcOrd="5" destOrd="0" presId="urn:microsoft.com/office/officeart/2005/8/layout/cycle6"/>
    <dgm:cxn modelId="{632B5923-30B8-4318-B4FF-2565B0012643}" type="presParOf" srcId="{22ADFDCD-3F3C-4886-971C-6D2CB6DF00BC}" destId="{4E49A86D-C5DF-42D2-BE98-3B9E896774D3}" srcOrd="6" destOrd="0" presId="urn:microsoft.com/office/officeart/2005/8/layout/cycle6"/>
    <dgm:cxn modelId="{EB4D060D-1822-4643-B949-F990DAD30C2A}" type="presParOf" srcId="{22ADFDCD-3F3C-4886-971C-6D2CB6DF00BC}" destId="{5DFBE9FE-F8F2-42E1-A492-541A8EC64C96}" srcOrd="7" destOrd="0" presId="urn:microsoft.com/office/officeart/2005/8/layout/cycle6"/>
    <dgm:cxn modelId="{71B372B3-55AE-4E83-8682-7DCD95F0888A}" type="presParOf" srcId="{22ADFDCD-3F3C-4886-971C-6D2CB6DF00BC}" destId="{2D10ACFF-F8BF-4ADE-AACD-8A13F5C3BE25}"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3D86C-DA3D-4AFC-A0D4-427D74907D1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D939EDA8-E157-4544-BC8B-4B765268B02B}">
      <dgm:prSet phldrT="[Text]" custT="1"/>
      <dgm:spPr/>
      <dgm:t>
        <a:bodyPr anchor="ctr"/>
        <a:lstStyle/>
        <a:p>
          <a:pPr algn="ctr"/>
          <a:r>
            <a:rPr lang="en-US" sz="1800" b="1" dirty="0" smtClean="0">
              <a:latin typeface="Trebuchet MS" pitchFamily="34" charset="0"/>
            </a:rPr>
            <a:t>Competency 3.41 Interpret product label directions and safety warnings</a:t>
          </a:r>
          <a:endParaRPr lang="en-US" sz="1800" b="1" dirty="0">
            <a:latin typeface="Trebuchet MS" pitchFamily="34" charset="0"/>
          </a:endParaRPr>
        </a:p>
      </dgm:t>
    </dgm:pt>
    <dgm:pt modelId="{7AD4B686-7593-4375-92BA-07F69D2DBFC7}" type="parTrans" cxnId="{CB01B1D8-969A-4F31-959E-5FFB7635A72E}">
      <dgm:prSet/>
      <dgm:spPr/>
      <dgm:t>
        <a:bodyPr/>
        <a:lstStyle/>
        <a:p>
          <a:endParaRPr lang="en-US"/>
        </a:p>
      </dgm:t>
    </dgm:pt>
    <dgm:pt modelId="{C8A65F6B-4D44-43F2-9528-7E20375A7474}" type="sibTrans" cxnId="{CB01B1D8-969A-4F31-959E-5FFB7635A72E}">
      <dgm:prSet/>
      <dgm:spPr/>
      <dgm:t>
        <a:bodyPr/>
        <a:lstStyle/>
        <a:p>
          <a:endParaRPr lang="en-US"/>
        </a:p>
      </dgm:t>
    </dgm:pt>
    <dgm:pt modelId="{DF25A35B-E613-4DD4-A87E-9B6E240DCA15}">
      <dgm:prSet phldrT="[Text]" custT="1"/>
      <dgm:spPr/>
      <dgm:t>
        <a:bodyPr anchor="ctr"/>
        <a:lstStyle/>
        <a:p>
          <a:r>
            <a:rPr lang="en-US" sz="1400" b="1" dirty="0" smtClean="0">
              <a:latin typeface="Trebuchet MS" pitchFamily="34" charset="0"/>
            </a:rPr>
            <a:t>R4.8</a:t>
          </a:r>
        </a:p>
        <a:p>
          <a:r>
            <a:rPr lang="en-US" sz="1400" dirty="0" smtClean="0">
              <a:latin typeface="Trebuchet MS" pitchFamily="34" charset="0"/>
            </a:rPr>
            <a:t>Read a chart</a:t>
          </a:r>
          <a:endParaRPr lang="en-US" sz="1400" b="1" dirty="0">
            <a:latin typeface="Trebuchet MS" pitchFamily="34" charset="0"/>
          </a:endParaRPr>
        </a:p>
      </dgm:t>
    </dgm:pt>
    <dgm:pt modelId="{D654F172-2AE3-4732-B6E4-B2D0F2489AF4}" type="parTrans" cxnId="{A278B528-2AAB-4B2B-8589-C86E9AC9C34E}">
      <dgm:prSet/>
      <dgm:spPr/>
      <dgm:t>
        <a:bodyPr/>
        <a:lstStyle/>
        <a:p>
          <a:endParaRPr lang="en-US"/>
        </a:p>
      </dgm:t>
    </dgm:pt>
    <dgm:pt modelId="{F2550355-4B77-4CB2-B474-DA685DCFC554}" type="sibTrans" cxnId="{A278B528-2AAB-4B2B-8589-C86E9AC9C34E}">
      <dgm:prSet/>
      <dgm:spPr/>
      <dgm:t>
        <a:bodyPr/>
        <a:lstStyle/>
        <a:p>
          <a:endParaRPr lang="en-US"/>
        </a:p>
      </dgm:t>
    </dgm:pt>
    <dgm:pt modelId="{3AD69EB9-9CEE-4521-BC73-E825CCF57BE5}">
      <dgm:prSet phldrT="[Text]" custT="1"/>
      <dgm:spPr/>
      <dgm:t>
        <a:bodyPr anchor="ctr"/>
        <a:lstStyle/>
        <a:p>
          <a:r>
            <a:rPr lang="en-US" sz="1400" b="1" dirty="0" smtClean="0">
              <a:latin typeface="Trebuchet MS" pitchFamily="34" charset="0"/>
            </a:rPr>
            <a:t>R5.3 </a:t>
          </a:r>
        </a:p>
        <a:p>
          <a:r>
            <a:rPr lang="en-US" sz="1400" dirty="0" smtClean="0">
              <a:latin typeface="Trebuchet MS" pitchFamily="34" charset="0"/>
            </a:rPr>
            <a:t>Locate info in groups or categories</a:t>
          </a:r>
          <a:endParaRPr lang="en-US" sz="1400" b="1" dirty="0">
            <a:latin typeface="Trebuchet MS" pitchFamily="34" charset="0"/>
          </a:endParaRPr>
        </a:p>
      </dgm:t>
    </dgm:pt>
    <dgm:pt modelId="{B8CD36DA-8C7C-4113-B579-70FEC6750317}" type="parTrans" cxnId="{57DA874C-742B-43F0-B914-625793DC63B9}">
      <dgm:prSet/>
      <dgm:spPr/>
      <dgm:t>
        <a:bodyPr/>
        <a:lstStyle/>
        <a:p>
          <a:endParaRPr lang="en-US"/>
        </a:p>
      </dgm:t>
    </dgm:pt>
    <dgm:pt modelId="{A6ECB45A-404B-4094-B9D7-28BE718C54EF}" type="sibTrans" cxnId="{57DA874C-742B-43F0-B914-625793DC63B9}">
      <dgm:prSet/>
      <dgm:spPr/>
      <dgm:t>
        <a:bodyPr/>
        <a:lstStyle/>
        <a:p>
          <a:endParaRPr lang="en-US"/>
        </a:p>
      </dgm:t>
    </dgm:pt>
    <dgm:pt modelId="{9DD640D5-07C6-4CAF-A476-68C5D2BC556D}">
      <dgm:prSet phldrT="[Text]" custT="1"/>
      <dgm:spPr/>
      <dgm:t>
        <a:bodyPr anchor="ctr"/>
        <a:lstStyle/>
        <a:p>
          <a:r>
            <a:rPr lang="en-US" sz="1400" b="1" dirty="0" smtClean="0">
              <a:latin typeface="Trebuchet MS" pitchFamily="34" charset="0"/>
            </a:rPr>
            <a:t>R6.3 </a:t>
          </a:r>
        </a:p>
        <a:p>
          <a:r>
            <a:rPr lang="en-US" sz="1400" dirty="0" smtClean="0">
              <a:latin typeface="Trebuchet MS" pitchFamily="34" charset="0"/>
            </a:rPr>
            <a:t>Scan complex text to find specific info</a:t>
          </a:r>
          <a:endParaRPr lang="en-US" sz="1400" b="1" dirty="0">
            <a:latin typeface="Trebuchet MS" pitchFamily="34" charset="0"/>
          </a:endParaRPr>
        </a:p>
      </dgm:t>
    </dgm:pt>
    <dgm:pt modelId="{5FDD463C-04E3-4407-AFDE-91872451CAB2}" type="parTrans" cxnId="{FB108AEE-4F0B-418E-8779-EEA4D5781E76}">
      <dgm:prSet/>
      <dgm:spPr/>
      <dgm:t>
        <a:bodyPr/>
        <a:lstStyle/>
        <a:p>
          <a:endParaRPr lang="en-US"/>
        </a:p>
      </dgm:t>
    </dgm:pt>
    <dgm:pt modelId="{17FE6943-87FA-44B8-A053-86FC7119C683}" type="sibTrans" cxnId="{FB108AEE-4F0B-418E-8779-EEA4D5781E76}">
      <dgm:prSet/>
      <dgm:spPr/>
      <dgm:t>
        <a:bodyPr/>
        <a:lstStyle/>
        <a:p>
          <a:endParaRPr lang="en-US"/>
        </a:p>
      </dgm:t>
    </dgm:pt>
    <dgm:pt modelId="{B5E21F83-01BA-4F48-BB05-DB0508032C91}">
      <dgm:prSet phldrT="[Text]" custT="1"/>
      <dgm:spPr/>
      <dgm:t>
        <a:bodyPr anchor="ctr"/>
        <a:lstStyle/>
        <a:p>
          <a:r>
            <a:rPr lang="en-US" sz="1400" b="1" dirty="0" smtClean="0">
              <a:latin typeface="Trebuchet MS" pitchFamily="34" charset="0"/>
            </a:rPr>
            <a:t>R3.4 </a:t>
          </a:r>
        </a:p>
        <a:p>
          <a:r>
            <a:rPr lang="en-US" sz="1400" dirty="0" smtClean="0">
              <a:latin typeface="Trebuchet MS" pitchFamily="34" charset="0"/>
            </a:rPr>
            <a:t>Read and understand moderately complex text</a:t>
          </a:r>
          <a:endParaRPr lang="en-US" sz="1400" b="1" dirty="0">
            <a:latin typeface="Trebuchet MS" pitchFamily="34" charset="0"/>
          </a:endParaRPr>
        </a:p>
      </dgm:t>
    </dgm:pt>
    <dgm:pt modelId="{5A7FEEC8-9421-4EAB-A531-0B61CF2971CE}" type="parTrans" cxnId="{1E815414-337E-4202-9490-9C15B7962EDF}">
      <dgm:prSet/>
      <dgm:spPr/>
      <dgm:t>
        <a:bodyPr/>
        <a:lstStyle/>
        <a:p>
          <a:endParaRPr lang="en-US"/>
        </a:p>
      </dgm:t>
    </dgm:pt>
    <dgm:pt modelId="{289CABAD-E317-4F85-AB30-4BF0965B5F49}" type="sibTrans" cxnId="{1E815414-337E-4202-9490-9C15B7962EDF}">
      <dgm:prSet/>
      <dgm:spPr/>
      <dgm:t>
        <a:bodyPr/>
        <a:lstStyle/>
        <a:p>
          <a:endParaRPr lang="en-US"/>
        </a:p>
      </dgm:t>
    </dgm:pt>
    <dgm:pt modelId="{5A0DA0B0-D447-4194-8B07-D99312C8FAFD}">
      <dgm:prSet phldrT="[Text]" custT="1"/>
      <dgm:spPr/>
      <dgm:t>
        <a:bodyPr anchor="ctr"/>
        <a:lstStyle/>
        <a:p>
          <a:r>
            <a:rPr lang="en-US" sz="1400" b="1" dirty="0" smtClean="0">
              <a:latin typeface="Trebuchet MS" pitchFamily="34" charset="0"/>
            </a:rPr>
            <a:t>R2.6</a:t>
          </a:r>
        </a:p>
        <a:p>
          <a:r>
            <a:rPr lang="en-US" sz="1400" dirty="0" smtClean="0">
              <a:latin typeface="Trebuchet MS" pitchFamily="34" charset="0"/>
            </a:rPr>
            <a:t>Interpret abbreviations in specialized contexts</a:t>
          </a:r>
          <a:endParaRPr lang="en-US" sz="1400" b="1" dirty="0">
            <a:latin typeface="Trebuchet MS" pitchFamily="34" charset="0"/>
          </a:endParaRPr>
        </a:p>
      </dgm:t>
    </dgm:pt>
    <dgm:pt modelId="{92CF70DB-BE86-42C0-861F-6D4A32AD1F47}" type="parTrans" cxnId="{758B40CC-ED8E-417F-844D-E442AA661B39}">
      <dgm:prSet/>
      <dgm:spPr/>
      <dgm:t>
        <a:bodyPr/>
        <a:lstStyle/>
        <a:p>
          <a:endParaRPr lang="en-US"/>
        </a:p>
      </dgm:t>
    </dgm:pt>
    <dgm:pt modelId="{6844EE4E-584F-4E92-825A-4B3B1EFB50BD}" type="sibTrans" cxnId="{758B40CC-ED8E-417F-844D-E442AA661B39}">
      <dgm:prSet/>
      <dgm:spPr/>
      <dgm:t>
        <a:bodyPr/>
        <a:lstStyle/>
        <a:p>
          <a:endParaRPr lang="en-US"/>
        </a:p>
      </dgm:t>
    </dgm:pt>
    <dgm:pt modelId="{D54FE3BE-646B-4955-A950-603CC6FB9A53}" type="pres">
      <dgm:prSet presAssocID="{3203D86C-DA3D-4AFC-A0D4-427D74907D15}" presName="composite" presStyleCnt="0">
        <dgm:presLayoutVars>
          <dgm:chMax val="1"/>
          <dgm:dir/>
          <dgm:resizeHandles val="exact"/>
        </dgm:presLayoutVars>
      </dgm:prSet>
      <dgm:spPr/>
      <dgm:t>
        <a:bodyPr/>
        <a:lstStyle/>
        <a:p>
          <a:endParaRPr lang="en-US"/>
        </a:p>
      </dgm:t>
    </dgm:pt>
    <dgm:pt modelId="{EB47B14D-F17C-4992-B970-010FC6146805}" type="pres">
      <dgm:prSet presAssocID="{3203D86C-DA3D-4AFC-A0D4-427D74907D15}" presName="radial" presStyleCnt="0">
        <dgm:presLayoutVars>
          <dgm:animLvl val="ctr"/>
        </dgm:presLayoutVars>
      </dgm:prSet>
      <dgm:spPr/>
      <dgm:t>
        <a:bodyPr/>
        <a:lstStyle/>
        <a:p>
          <a:endParaRPr lang="en-US"/>
        </a:p>
      </dgm:t>
    </dgm:pt>
    <dgm:pt modelId="{FCB7952F-9ED4-49B5-8E99-9D54746E4B4C}" type="pres">
      <dgm:prSet presAssocID="{D939EDA8-E157-4544-BC8B-4B765268B02B}" presName="centerShape" presStyleLbl="vennNode1" presStyleIdx="0" presStyleCnt="6"/>
      <dgm:spPr/>
      <dgm:t>
        <a:bodyPr/>
        <a:lstStyle/>
        <a:p>
          <a:endParaRPr lang="en-US"/>
        </a:p>
      </dgm:t>
    </dgm:pt>
    <dgm:pt modelId="{F66BC853-4A3F-4F7E-A34F-D9F870C0996F}" type="pres">
      <dgm:prSet presAssocID="{DF25A35B-E613-4DD4-A87E-9B6E240DCA15}" presName="node" presStyleLbl="vennNode1" presStyleIdx="1" presStyleCnt="6" custScaleX="120942" custScaleY="120942">
        <dgm:presLayoutVars>
          <dgm:bulletEnabled val="1"/>
        </dgm:presLayoutVars>
      </dgm:prSet>
      <dgm:spPr/>
      <dgm:t>
        <a:bodyPr/>
        <a:lstStyle/>
        <a:p>
          <a:endParaRPr lang="en-US"/>
        </a:p>
      </dgm:t>
    </dgm:pt>
    <dgm:pt modelId="{6D2E1292-B883-4CF2-99FD-B98EC7FA3E80}" type="pres">
      <dgm:prSet presAssocID="{3AD69EB9-9CEE-4521-BC73-E825CCF57BE5}" presName="node" presStyleLbl="vennNode1" presStyleIdx="2" presStyleCnt="6" custScaleX="120942" custScaleY="120942">
        <dgm:presLayoutVars>
          <dgm:bulletEnabled val="1"/>
        </dgm:presLayoutVars>
      </dgm:prSet>
      <dgm:spPr/>
      <dgm:t>
        <a:bodyPr/>
        <a:lstStyle/>
        <a:p>
          <a:endParaRPr lang="en-US"/>
        </a:p>
      </dgm:t>
    </dgm:pt>
    <dgm:pt modelId="{5CE4BBBD-BF68-449C-8537-64E0A9AA33EA}" type="pres">
      <dgm:prSet presAssocID="{9DD640D5-07C6-4CAF-A476-68C5D2BC556D}" presName="node" presStyleLbl="vennNode1" presStyleIdx="3" presStyleCnt="6" custScaleX="120942" custScaleY="120942">
        <dgm:presLayoutVars>
          <dgm:bulletEnabled val="1"/>
        </dgm:presLayoutVars>
      </dgm:prSet>
      <dgm:spPr/>
      <dgm:t>
        <a:bodyPr/>
        <a:lstStyle/>
        <a:p>
          <a:endParaRPr lang="en-US"/>
        </a:p>
      </dgm:t>
    </dgm:pt>
    <dgm:pt modelId="{5CDFE49F-48B1-4E5D-AC73-473CEEDEC781}" type="pres">
      <dgm:prSet presAssocID="{B5E21F83-01BA-4F48-BB05-DB0508032C91}" presName="node" presStyleLbl="vennNode1" presStyleIdx="4" presStyleCnt="6" custScaleX="120942" custScaleY="120942">
        <dgm:presLayoutVars>
          <dgm:bulletEnabled val="1"/>
        </dgm:presLayoutVars>
      </dgm:prSet>
      <dgm:spPr/>
      <dgm:t>
        <a:bodyPr/>
        <a:lstStyle/>
        <a:p>
          <a:endParaRPr lang="en-US"/>
        </a:p>
      </dgm:t>
    </dgm:pt>
    <dgm:pt modelId="{C1EB8E99-A33E-45E1-B926-AEFCCBC9CD23}" type="pres">
      <dgm:prSet presAssocID="{5A0DA0B0-D447-4194-8B07-D99312C8FAFD}" presName="node" presStyleLbl="vennNode1" presStyleIdx="5" presStyleCnt="6" custScaleX="120942" custScaleY="120942">
        <dgm:presLayoutVars>
          <dgm:bulletEnabled val="1"/>
        </dgm:presLayoutVars>
      </dgm:prSet>
      <dgm:spPr/>
      <dgm:t>
        <a:bodyPr/>
        <a:lstStyle/>
        <a:p>
          <a:endParaRPr lang="en-US"/>
        </a:p>
      </dgm:t>
    </dgm:pt>
  </dgm:ptLst>
  <dgm:cxnLst>
    <dgm:cxn modelId="{095E72BB-8302-4DC5-B828-4B31C4BED76A}" type="presOf" srcId="{5A0DA0B0-D447-4194-8B07-D99312C8FAFD}" destId="{C1EB8E99-A33E-45E1-B926-AEFCCBC9CD23}" srcOrd="0" destOrd="0" presId="urn:microsoft.com/office/officeart/2005/8/layout/radial3"/>
    <dgm:cxn modelId="{CB01B1D8-969A-4F31-959E-5FFB7635A72E}" srcId="{3203D86C-DA3D-4AFC-A0D4-427D74907D15}" destId="{D939EDA8-E157-4544-BC8B-4B765268B02B}" srcOrd="0" destOrd="0" parTransId="{7AD4B686-7593-4375-92BA-07F69D2DBFC7}" sibTransId="{C8A65F6B-4D44-43F2-9528-7E20375A7474}"/>
    <dgm:cxn modelId="{65922DC4-B7C4-416C-965C-CAD6E89BD838}" type="presOf" srcId="{3AD69EB9-9CEE-4521-BC73-E825CCF57BE5}" destId="{6D2E1292-B883-4CF2-99FD-B98EC7FA3E80}" srcOrd="0" destOrd="0" presId="urn:microsoft.com/office/officeart/2005/8/layout/radial3"/>
    <dgm:cxn modelId="{A278B528-2AAB-4B2B-8589-C86E9AC9C34E}" srcId="{D939EDA8-E157-4544-BC8B-4B765268B02B}" destId="{DF25A35B-E613-4DD4-A87E-9B6E240DCA15}" srcOrd="0" destOrd="0" parTransId="{D654F172-2AE3-4732-B6E4-B2D0F2489AF4}" sibTransId="{F2550355-4B77-4CB2-B474-DA685DCFC554}"/>
    <dgm:cxn modelId="{57DA874C-742B-43F0-B914-625793DC63B9}" srcId="{D939EDA8-E157-4544-BC8B-4B765268B02B}" destId="{3AD69EB9-9CEE-4521-BC73-E825CCF57BE5}" srcOrd="1" destOrd="0" parTransId="{B8CD36DA-8C7C-4113-B579-70FEC6750317}" sibTransId="{A6ECB45A-404B-4094-B9D7-28BE718C54EF}"/>
    <dgm:cxn modelId="{9C5B896E-6B11-47A4-A3D9-52B82F110F94}" type="presOf" srcId="{DF25A35B-E613-4DD4-A87E-9B6E240DCA15}" destId="{F66BC853-4A3F-4F7E-A34F-D9F870C0996F}" srcOrd="0" destOrd="0" presId="urn:microsoft.com/office/officeart/2005/8/layout/radial3"/>
    <dgm:cxn modelId="{6CBCB879-88DB-4B2B-A3FB-87A9F03B56DD}" type="presOf" srcId="{9DD640D5-07C6-4CAF-A476-68C5D2BC556D}" destId="{5CE4BBBD-BF68-449C-8537-64E0A9AA33EA}" srcOrd="0" destOrd="0" presId="urn:microsoft.com/office/officeart/2005/8/layout/radial3"/>
    <dgm:cxn modelId="{FA267CC2-76A2-4390-870A-F1EC419C76F9}" type="presOf" srcId="{3203D86C-DA3D-4AFC-A0D4-427D74907D15}" destId="{D54FE3BE-646B-4955-A950-603CC6FB9A53}" srcOrd="0" destOrd="0" presId="urn:microsoft.com/office/officeart/2005/8/layout/radial3"/>
    <dgm:cxn modelId="{FB108AEE-4F0B-418E-8779-EEA4D5781E76}" srcId="{D939EDA8-E157-4544-BC8B-4B765268B02B}" destId="{9DD640D5-07C6-4CAF-A476-68C5D2BC556D}" srcOrd="2" destOrd="0" parTransId="{5FDD463C-04E3-4407-AFDE-91872451CAB2}" sibTransId="{17FE6943-87FA-44B8-A053-86FC7119C683}"/>
    <dgm:cxn modelId="{758B40CC-ED8E-417F-844D-E442AA661B39}" srcId="{D939EDA8-E157-4544-BC8B-4B765268B02B}" destId="{5A0DA0B0-D447-4194-8B07-D99312C8FAFD}" srcOrd="4" destOrd="0" parTransId="{92CF70DB-BE86-42C0-861F-6D4A32AD1F47}" sibTransId="{6844EE4E-584F-4E92-825A-4B3B1EFB50BD}"/>
    <dgm:cxn modelId="{98807347-4303-4D41-8A22-820D71CF00C7}" type="presOf" srcId="{B5E21F83-01BA-4F48-BB05-DB0508032C91}" destId="{5CDFE49F-48B1-4E5D-AC73-473CEEDEC781}" srcOrd="0" destOrd="0" presId="urn:microsoft.com/office/officeart/2005/8/layout/radial3"/>
    <dgm:cxn modelId="{D8F08908-ACE4-4480-A758-6F0896478B4C}" type="presOf" srcId="{D939EDA8-E157-4544-BC8B-4B765268B02B}" destId="{FCB7952F-9ED4-49B5-8E99-9D54746E4B4C}" srcOrd="0" destOrd="0" presId="urn:microsoft.com/office/officeart/2005/8/layout/radial3"/>
    <dgm:cxn modelId="{1E815414-337E-4202-9490-9C15B7962EDF}" srcId="{D939EDA8-E157-4544-BC8B-4B765268B02B}" destId="{B5E21F83-01BA-4F48-BB05-DB0508032C91}" srcOrd="3" destOrd="0" parTransId="{5A7FEEC8-9421-4EAB-A531-0B61CF2971CE}" sibTransId="{289CABAD-E317-4F85-AB30-4BF0965B5F49}"/>
    <dgm:cxn modelId="{785C2B22-2140-442F-ABFB-33E8EB0D4B19}" type="presParOf" srcId="{D54FE3BE-646B-4955-A950-603CC6FB9A53}" destId="{EB47B14D-F17C-4992-B970-010FC6146805}" srcOrd="0" destOrd="0" presId="urn:microsoft.com/office/officeart/2005/8/layout/radial3"/>
    <dgm:cxn modelId="{BBB7907D-1B77-4473-902E-688C020C4689}" type="presParOf" srcId="{EB47B14D-F17C-4992-B970-010FC6146805}" destId="{FCB7952F-9ED4-49B5-8E99-9D54746E4B4C}" srcOrd="0" destOrd="0" presId="urn:microsoft.com/office/officeart/2005/8/layout/radial3"/>
    <dgm:cxn modelId="{6662B370-6BB8-4AE4-A5EE-C898D4440F3B}" type="presParOf" srcId="{EB47B14D-F17C-4992-B970-010FC6146805}" destId="{F66BC853-4A3F-4F7E-A34F-D9F870C0996F}" srcOrd="1" destOrd="0" presId="urn:microsoft.com/office/officeart/2005/8/layout/radial3"/>
    <dgm:cxn modelId="{AD97825D-095B-46D6-ACB6-ECB041DFF40E}" type="presParOf" srcId="{EB47B14D-F17C-4992-B970-010FC6146805}" destId="{6D2E1292-B883-4CF2-99FD-B98EC7FA3E80}" srcOrd="2" destOrd="0" presId="urn:microsoft.com/office/officeart/2005/8/layout/radial3"/>
    <dgm:cxn modelId="{A1D83DD2-B493-4BFF-B5BB-248B3CDF40D8}" type="presParOf" srcId="{EB47B14D-F17C-4992-B970-010FC6146805}" destId="{5CE4BBBD-BF68-449C-8537-64E0A9AA33EA}" srcOrd="3" destOrd="0" presId="urn:microsoft.com/office/officeart/2005/8/layout/radial3"/>
    <dgm:cxn modelId="{5F33EDFB-02A1-4354-9E8D-AF99BD2BC694}" type="presParOf" srcId="{EB47B14D-F17C-4992-B970-010FC6146805}" destId="{5CDFE49F-48B1-4E5D-AC73-473CEEDEC781}" srcOrd="4" destOrd="0" presId="urn:microsoft.com/office/officeart/2005/8/layout/radial3"/>
    <dgm:cxn modelId="{2D86FB18-645E-4F9E-8578-B63AC653CE51}" type="presParOf" srcId="{EB47B14D-F17C-4992-B970-010FC6146805}" destId="{C1EB8E99-A33E-45E1-B926-AEFCCBC9CD23}" srcOrd="5"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cs typeface="Arial" charset="0"/>
              </a:defRPr>
            </a:lvl1pPr>
          </a:lstStyle>
          <a:p>
            <a:pPr>
              <a:defRPr/>
            </a:pPr>
            <a:r>
              <a:rPr lang="en-US" dirty="0" smtClean="0"/>
              <a:t>CASAS Implementation Training</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atin typeface="Arial" charset="0"/>
                <a:cs typeface="Arial" charset="0"/>
              </a:defRPr>
            </a:lvl1pPr>
          </a:lstStyle>
          <a:p>
            <a:pPr>
              <a:defRPr/>
            </a:pPr>
            <a:r>
              <a:rPr lang="en-US" smtClean="0"/>
              <a:t>Program Year 2015-16</a:t>
            </a:r>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charset="0"/>
                <a:cs typeface="Arial" charset="0"/>
              </a:defRPr>
            </a:lvl1pPr>
          </a:lstStyle>
          <a:p>
            <a:pPr>
              <a:defRPr/>
            </a:pPr>
            <a:r>
              <a:rPr lang="en-US" smtClean="0"/>
              <a:t>© 2015 CASAS. All rights reserved.</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69832500-1B5B-4820-8EC3-01186D10E44C}" type="slidenum">
              <a:rPr lang="en-US" altLang="en-US"/>
              <a:pPr/>
              <a:t>‹#›</a:t>
            </a:fld>
            <a:endParaRPr lang="en-US" altLang="en-US"/>
          </a:p>
        </p:txBody>
      </p:sp>
    </p:spTree>
    <p:extLst>
      <p:ext uri="{BB962C8B-B14F-4D97-AF65-F5344CB8AC3E}">
        <p14:creationId xmlns:p14="http://schemas.microsoft.com/office/powerpoint/2010/main" val="39545694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r>
              <a:rPr lang="en-US" smtClean="0"/>
              <a:t>CASAS Implementation Training</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r>
              <a:rPr lang="en-US" smtClean="0"/>
              <a:t>Program Year 2015-16</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r>
              <a:rPr lang="en-US" smtClean="0"/>
              <a:t>© 2015 CASAS. All rights reserved.</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118A570C-662C-4D09-93D2-D0900CD3D5C8}" type="slidenum">
              <a:rPr lang="en-US" altLang="en-US"/>
              <a:pPr/>
              <a:t>‹#›</a:t>
            </a:fld>
            <a:endParaRPr lang="en-US" altLang="en-US"/>
          </a:p>
        </p:txBody>
      </p:sp>
    </p:spTree>
    <p:extLst>
      <p:ext uri="{BB962C8B-B14F-4D97-AF65-F5344CB8AC3E}">
        <p14:creationId xmlns:p14="http://schemas.microsoft.com/office/powerpoint/2010/main" val="26121545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techsupport@casa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training.casas.org/course/category.php?id=3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ttellez@casas.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asas.org/product-overviews/software/topspro-enterprise/sample-reports"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casas.org/training-and-support/testing-guidelines/next-assigned-test-charts" TargetMode="External"/><Relationship Id="rId5" Type="http://schemas.openxmlformats.org/officeDocument/2006/relationships/hyperlink" Target="https://www.casas.org/training-and-support/testing-guidelines" TargetMode="External"/><Relationship Id="rId4" Type="http://schemas.openxmlformats.org/officeDocument/2006/relationships/hyperlink" Target="https://www.casas.org/training-and-support"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casas.org/docs/training-materials/access_online_training_verification.pdf?Status=Master"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6076" eaLnBrk="1" hangingPunct="1">
              <a:spcBef>
                <a:spcPts val="451"/>
              </a:spcBef>
              <a:defRPr/>
            </a:pPr>
            <a:r>
              <a:rPr lang="en-US" b="1" dirty="0" smtClean="0"/>
              <a:t>PRESENTER/TRAINER NOTES:</a:t>
            </a:r>
          </a:p>
          <a:p>
            <a:pPr marL="239019" indent="-239019" eaLnBrk="1" hangingPunct="1">
              <a:spcBef>
                <a:spcPts val="451"/>
              </a:spcBef>
              <a:buFont typeface="+mj-lt"/>
              <a:buAutoNum type="arabicPeriod"/>
            </a:pPr>
            <a:r>
              <a:rPr lang="en-US" dirty="0" smtClean="0"/>
              <a:t>Have participants sign in for training.</a:t>
            </a:r>
          </a:p>
          <a:p>
            <a:pPr eaLnBrk="1" hangingPunct="1">
              <a:spcBef>
                <a:spcPct val="0"/>
              </a:spcBef>
            </a:pPr>
            <a:endParaRPr lang="en-US" altLang="en-US" dirty="0" smtClean="0"/>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F33B9C-3218-4418-9503-DC8BB9D17F67}"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3" name="Header Placeholder 2"/>
          <p:cNvSpPr>
            <a:spLocks noGrp="1"/>
          </p:cNvSpPr>
          <p:nvPr>
            <p:ph type="hdr" sz="quarter" idx="10"/>
          </p:nvPr>
        </p:nvSpPr>
        <p:spPr/>
        <p:txBody>
          <a:bodyPr/>
          <a:lstStyle/>
          <a:p>
            <a:pPr>
              <a:defRPr/>
            </a:pPr>
            <a:r>
              <a:rPr lang="en-US" smtClean="0"/>
              <a:t>CASAS Implementation Training</a:t>
            </a:r>
            <a:endParaRPr lang="en-US"/>
          </a:p>
        </p:txBody>
      </p:sp>
      <p:sp>
        <p:nvSpPr>
          <p:cNvPr id="4" name="Date Placeholder 3"/>
          <p:cNvSpPr>
            <a:spLocks noGrp="1"/>
          </p:cNvSpPr>
          <p:nvPr>
            <p:ph type="dt" idx="11"/>
          </p:nvPr>
        </p:nvSpPr>
        <p:spPr/>
        <p:txBody>
          <a:bodyPr/>
          <a:lstStyle/>
          <a:p>
            <a:pPr>
              <a:defRPr/>
            </a:pPr>
            <a:r>
              <a:rPr lang="en-US" smtClean="0"/>
              <a:t>Program Year 2015-16</a:t>
            </a:r>
            <a:endParaRPr lang="en-US"/>
          </a:p>
        </p:txBody>
      </p:sp>
      <p:sp>
        <p:nvSpPr>
          <p:cNvPr id="5" name="Footer Placeholder 4"/>
          <p:cNvSpPr>
            <a:spLocks noGrp="1"/>
          </p:cNvSpPr>
          <p:nvPr>
            <p:ph type="ftr" sz="quarter" idx="12"/>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78622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eaLnBrk="1" hangingPunct="1">
              <a:buFont typeface="+mj-lt"/>
              <a:buAutoNum type="arabicPeriod"/>
            </a:pPr>
            <a:r>
              <a:rPr lang="en-US" dirty="0" smtClean="0"/>
              <a:t>Review bullets.</a:t>
            </a:r>
            <a:endParaRPr lang="en-US" dirty="0"/>
          </a:p>
          <a:p>
            <a:pPr marL="241649" indent="-241649" eaLnBrk="1" hangingPunct="1">
              <a:buFont typeface="+mj-lt"/>
              <a:buAutoNum type="arabicPeriod"/>
            </a:pPr>
            <a:r>
              <a:rPr lang="en-US" dirty="0"/>
              <a:t>Explain that each test form has a corresponding </a:t>
            </a:r>
            <a:r>
              <a:rPr lang="en-US" b="1" dirty="0" smtClean="0"/>
              <a:t>Score Conversion Chart</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10</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93511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p>
          <a:p>
            <a:pPr marL="241649" indent="-241649">
              <a:spcBef>
                <a:spcPts val="451"/>
              </a:spcBef>
              <a:buFont typeface="+mj-lt"/>
              <a:buAutoNum type="arabicPeriod"/>
            </a:pPr>
            <a:r>
              <a:rPr lang="en-US" dirty="0" smtClean="0">
                <a:cs typeface="Arial" charset="0"/>
              </a:rPr>
              <a:t>This </a:t>
            </a:r>
            <a:r>
              <a:rPr lang="en-US" dirty="0">
                <a:cs typeface="Arial" charset="0"/>
              </a:rPr>
              <a:t>slide shows raw to scale score conversion charts for two </a:t>
            </a:r>
            <a:r>
              <a:rPr lang="en-US" dirty="0" smtClean="0">
                <a:cs typeface="Arial" charset="0"/>
              </a:rPr>
              <a:t>commonly used </a:t>
            </a:r>
            <a:r>
              <a:rPr lang="en-US" dirty="0">
                <a:cs typeface="Arial" charset="0"/>
              </a:rPr>
              <a:t>CASAS appraisals. </a:t>
            </a:r>
          </a:p>
          <a:p>
            <a:pPr marL="241649" indent="-241649">
              <a:spcBef>
                <a:spcPts val="451"/>
              </a:spcBef>
              <a:buFont typeface="+mj-lt"/>
              <a:buAutoNum type="arabicPeriod"/>
            </a:pPr>
            <a:r>
              <a:rPr lang="en-US" dirty="0">
                <a:cs typeface="Arial" charset="0"/>
              </a:rPr>
              <a:t>Have participants look at the </a:t>
            </a:r>
            <a:r>
              <a:rPr lang="en-US" b="1" dirty="0">
                <a:cs typeface="Arial" charset="0"/>
              </a:rPr>
              <a:t>Life and Work Form 80 Appraisal</a:t>
            </a:r>
            <a:r>
              <a:rPr lang="en-US" dirty="0">
                <a:cs typeface="Arial" charset="0"/>
              </a:rPr>
              <a:t> for </a:t>
            </a:r>
            <a:r>
              <a:rPr lang="en-US" dirty="0" smtClean="0">
                <a:cs typeface="Arial" charset="0"/>
              </a:rPr>
              <a:t>listening.</a:t>
            </a:r>
          </a:p>
          <a:p>
            <a:pPr marL="664532" lvl="1" indent="-191216">
              <a:spcBef>
                <a:spcPts val="451"/>
              </a:spcBef>
              <a:buFont typeface="Arial" pitchFamily="34" charset="0"/>
              <a:buChar char="•"/>
            </a:pPr>
            <a:r>
              <a:rPr lang="en-US" dirty="0" smtClean="0">
                <a:cs typeface="Arial" charset="0"/>
              </a:rPr>
              <a:t>If </a:t>
            </a:r>
            <a:r>
              <a:rPr lang="en-US" dirty="0">
                <a:cs typeface="Arial" charset="0"/>
              </a:rPr>
              <a:t>a student’s raw score is 9, what is </a:t>
            </a:r>
            <a:r>
              <a:rPr lang="en-US" dirty="0" smtClean="0">
                <a:cs typeface="Arial" charset="0"/>
              </a:rPr>
              <a:t>the corresponding scale </a:t>
            </a:r>
            <a:r>
              <a:rPr lang="en-US" dirty="0">
                <a:cs typeface="Arial" charset="0"/>
              </a:rPr>
              <a:t>score? (200</a:t>
            </a:r>
            <a:r>
              <a:rPr lang="en-US" dirty="0" smtClean="0">
                <a:cs typeface="Arial" charset="0"/>
              </a:rPr>
              <a:t>)</a:t>
            </a:r>
            <a:endParaRPr lang="en-US" dirty="0">
              <a:cs typeface="Arial" charset="0"/>
            </a:endParaRPr>
          </a:p>
          <a:p>
            <a:pPr marL="241649" indent="-241649">
              <a:spcBef>
                <a:spcPts val="451"/>
              </a:spcBef>
              <a:buFont typeface="+mj-lt"/>
              <a:buAutoNum type="arabicPeriod"/>
            </a:pPr>
            <a:r>
              <a:rPr lang="en-US" dirty="0">
                <a:cs typeface="Arial" charset="0"/>
              </a:rPr>
              <a:t>Look at the </a:t>
            </a:r>
            <a:r>
              <a:rPr lang="en-US" b="1" dirty="0">
                <a:cs typeface="Arial" charset="0"/>
              </a:rPr>
              <a:t>ECS Form 130 Appraisal </a:t>
            </a:r>
            <a:r>
              <a:rPr lang="en-US" dirty="0">
                <a:cs typeface="Arial" charset="0"/>
              </a:rPr>
              <a:t>for </a:t>
            </a:r>
            <a:r>
              <a:rPr lang="en-US" dirty="0" smtClean="0">
                <a:cs typeface="Arial" charset="0"/>
              </a:rPr>
              <a:t>math</a:t>
            </a:r>
            <a:r>
              <a:rPr lang="en-US" dirty="0">
                <a:cs typeface="Arial" charset="0"/>
              </a:rPr>
              <a:t>. </a:t>
            </a:r>
            <a:endParaRPr lang="en-US" dirty="0" smtClean="0">
              <a:cs typeface="Arial" charset="0"/>
            </a:endParaRPr>
          </a:p>
          <a:p>
            <a:pPr marL="669253" lvl="1" indent="-191216">
              <a:spcBef>
                <a:spcPts val="451"/>
              </a:spcBef>
              <a:buFont typeface="Arial" pitchFamily="34" charset="0"/>
              <a:buChar char="•"/>
            </a:pPr>
            <a:r>
              <a:rPr lang="en-US" dirty="0" smtClean="0">
                <a:cs typeface="Arial" charset="0"/>
              </a:rPr>
              <a:t>If </a:t>
            </a:r>
            <a:r>
              <a:rPr lang="en-US" dirty="0">
                <a:cs typeface="Arial" charset="0"/>
              </a:rPr>
              <a:t>the raw score is 19, what is the </a:t>
            </a:r>
            <a:r>
              <a:rPr lang="en-US" dirty="0" smtClean="0">
                <a:cs typeface="Arial" charset="0"/>
              </a:rPr>
              <a:t>corresponding scale </a:t>
            </a:r>
            <a:r>
              <a:rPr lang="en-US" dirty="0">
                <a:cs typeface="Arial" charset="0"/>
              </a:rPr>
              <a:t>score? (238</a:t>
            </a:r>
            <a:r>
              <a:rPr lang="en-US" dirty="0" smtClean="0">
                <a:cs typeface="Arial" charset="0"/>
              </a:rPr>
              <a:t>)</a:t>
            </a:r>
            <a:endParaRPr lang="en-US" dirty="0">
              <a:cs typeface="Arial" charset="0"/>
            </a:endParaRPr>
          </a:p>
          <a:p>
            <a:pPr marL="241649" indent="-241649">
              <a:spcBef>
                <a:spcPts val="451"/>
              </a:spcBef>
              <a:buFont typeface="+mj-lt"/>
              <a:buAutoNum type="arabicPeriod"/>
            </a:pPr>
            <a:r>
              <a:rPr lang="en-US" dirty="0">
                <a:cs typeface="Arial" charset="0"/>
              </a:rPr>
              <a:t>Each CASAS test has a raw to scale score conversion </a:t>
            </a:r>
            <a:r>
              <a:rPr lang="en-US" dirty="0" smtClean="0">
                <a:cs typeface="Arial" charset="0"/>
              </a:rPr>
              <a:t>chart.</a:t>
            </a:r>
          </a:p>
          <a:p>
            <a:pPr marL="241649" indent="-241649">
              <a:spcBef>
                <a:spcPts val="451"/>
              </a:spcBef>
              <a:buFont typeface="+mj-lt"/>
              <a:buAutoNum type="arabicPeriod"/>
            </a:pPr>
            <a:r>
              <a:rPr lang="en-US" dirty="0" smtClean="0">
                <a:cs typeface="Arial" charset="0"/>
              </a:rPr>
              <a:t>These </a:t>
            </a:r>
            <a:r>
              <a:rPr lang="en-US" dirty="0">
                <a:cs typeface="Arial" charset="0"/>
              </a:rPr>
              <a:t>charts are included in </a:t>
            </a:r>
            <a:r>
              <a:rPr lang="en-US" dirty="0" smtClean="0">
                <a:cs typeface="Arial" charset="0"/>
              </a:rPr>
              <a:t>test </a:t>
            </a:r>
            <a:r>
              <a:rPr lang="en-US" dirty="0">
                <a:cs typeface="Arial" charset="0"/>
              </a:rPr>
              <a:t>administration manuals. </a:t>
            </a:r>
            <a:endParaRPr lang="en-US" dirty="0" smtClean="0">
              <a:cs typeface="Arial" charset="0"/>
            </a:endParaRPr>
          </a:p>
          <a:p>
            <a:pPr marL="241649" indent="-241649">
              <a:spcBef>
                <a:spcPts val="451"/>
              </a:spcBef>
              <a:buFont typeface="+mj-lt"/>
              <a:buAutoNum type="arabicPeriod"/>
            </a:pPr>
            <a:r>
              <a:rPr lang="en-US" dirty="0" smtClean="0">
                <a:cs typeface="Arial" charset="0"/>
              </a:rPr>
              <a:t>It’s </a:t>
            </a:r>
            <a:r>
              <a:rPr lang="en-US" dirty="0">
                <a:cs typeface="Arial" charset="0"/>
              </a:rPr>
              <a:t>important that participants know there are different charts for each different test form. </a:t>
            </a:r>
          </a:p>
          <a:p>
            <a:pPr marL="241649" indent="-241649">
              <a:spcBef>
                <a:spcPts val="451"/>
              </a:spcBef>
              <a:buFont typeface="+mj-lt"/>
              <a:buAutoNum type="arabicPeriod"/>
              <a:defRPr/>
            </a:pPr>
            <a:r>
              <a:rPr lang="en-US" dirty="0">
                <a:cs typeface="Arial" charset="0"/>
              </a:rPr>
              <a:t>Note </a:t>
            </a:r>
            <a:r>
              <a:rPr lang="en-US" dirty="0" smtClean="0">
                <a:cs typeface="Arial" charset="0"/>
              </a:rPr>
              <a:t>scores </a:t>
            </a:r>
            <a:r>
              <a:rPr lang="en-US" dirty="0">
                <a:cs typeface="Arial" charset="0"/>
              </a:rPr>
              <a:t>at the </a:t>
            </a:r>
            <a:r>
              <a:rPr lang="en-US" b="1" dirty="0">
                <a:cs typeface="Arial" charset="0"/>
              </a:rPr>
              <a:t>low end </a:t>
            </a:r>
            <a:r>
              <a:rPr lang="en-US" dirty="0">
                <a:cs typeface="Arial" charset="0"/>
              </a:rPr>
              <a:t>marked with </a:t>
            </a:r>
            <a:r>
              <a:rPr lang="en-US" dirty="0" smtClean="0">
                <a:cs typeface="Arial" charset="0"/>
              </a:rPr>
              <a:t>an asterisk (</a:t>
            </a:r>
            <a:r>
              <a:rPr lang="en-US" b="1" dirty="0" smtClean="0">
                <a:cs typeface="Arial" charset="0"/>
              </a:rPr>
              <a:t>*</a:t>
            </a:r>
            <a:r>
              <a:rPr lang="en-US" dirty="0" smtClean="0">
                <a:cs typeface="Arial" charset="0"/>
              </a:rPr>
              <a:t>) are outside the accurate range. </a:t>
            </a:r>
          </a:p>
          <a:p>
            <a:pPr marL="724955" lvl="1" indent="-241649">
              <a:spcBef>
                <a:spcPts val="451"/>
              </a:spcBef>
              <a:buFont typeface="Arial" panose="020B0604020202020204" pitchFamily="34" charset="0"/>
              <a:buChar char="•"/>
              <a:defRPr/>
            </a:pPr>
            <a:r>
              <a:rPr lang="en-US" dirty="0" smtClean="0">
                <a:cs typeface="Arial" charset="0"/>
              </a:rPr>
              <a:t>Retesting at a lower level is required. </a:t>
            </a:r>
          </a:p>
          <a:p>
            <a:pPr marL="241649" indent="-241649">
              <a:spcBef>
                <a:spcPts val="451"/>
              </a:spcBef>
              <a:buFont typeface="+mj-lt"/>
              <a:buAutoNum type="arabicPeriod"/>
              <a:defRPr/>
            </a:pPr>
            <a:r>
              <a:rPr lang="en-US" dirty="0" smtClean="0"/>
              <a:t>Scores at the </a:t>
            </a:r>
            <a:r>
              <a:rPr lang="en-US" b="1" dirty="0" smtClean="0"/>
              <a:t>high end</a:t>
            </a:r>
            <a:r>
              <a:rPr lang="en-US" dirty="0" smtClean="0"/>
              <a:t> of the range marked with a diamond (</a:t>
            </a:r>
            <a:r>
              <a:rPr lang="en-US" dirty="0" smtClean="0">
                <a:sym typeface="Symbol"/>
              </a:rPr>
              <a:t>)</a:t>
            </a:r>
            <a:r>
              <a:rPr lang="en-US" dirty="0" smtClean="0"/>
              <a:t> are conservative estimates. </a:t>
            </a:r>
          </a:p>
          <a:p>
            <a:pPr marL="657303" lvl="1" indent="-179264">
              <a:spcBef>
                <a:spcPts val="451"/>
              </a:spcBef>
              <a:buFont typeface="Arial" panose="020B0604020202020204" pitchFamily="34" charset="0"/>
              <a:buChar char="•"/>
              <a:defRPr/>
            </a:pPr>
            <a:r>
              <a:rPr lang="en-US" dirty="0" smtClean="0"/>
              <a:t>Conservative estimate scores may be used with caution. However, retesting at a higher level is recommended.</a:t>
            </a:r>
            <a:endParaRPr lang="en-US" b="1"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11</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46563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592">
              <a:spcBef>
                <a:spcPts val="451"/>
              </a:spcBef>
              <a:defRPr/>
            </a:pPr>
            <a:r>
              <a:rPr lang="en-US" b="1" dirty="0" smtClean="0"/>
              <a:t>PRESENTER/TRAINER NOTES:</a:t>
            </a:r>
          </a:p>
          <a:p>
            <a:pPr marL="241649" indent="-241649" eaLnBrk="1" hangingPunct="1">
              <a:spcBef>
                <a:spcPts val="451"/>
              </a:spcBef>
              <a:buFont typeface="+mj-lt"/>
              <a:buAutoNum type="arabicPeriod"/>
            </a:pPr>
            <a:r>
              <a:rPr lang="en-US" dirty="0" smtClean="0">
                <a:cs typeface="Arial" charset="0"/>
              </a:rPr>
              <a:t>Agencies </a:t>
            </a:r>
            <a:r>
              <a:rPr lang="en-US" dirty="0">
                <a:cs typeface="Arial" charset="0"/>
              </a:rPr>
              <a:t>have the option of </a:t>
            </a:r>
            <a:r>
              <a:rPr lang="en-US" dirty="0" smtClean="0">
                <a:cs typeface="Arial" charset="0"/>
              </a:rPr>
              <a:t>using web-based </a:t>
            </a:r>
            <a:r>
              <a:rPr lang="en-US" dirty="0">
                <a:cs typeface="Arial" charset="0"/>
              </a:rPr>
              <a:t>tests </a:t>
            </a:r>
            <a:r>
              <a:rPr lang="en-US" dirty="0" smtClean="0">
                <a:cs typeface="Arial" charset="0"/>
              </a:rPr>
              <a:t>in </a:t>
            </a:r>
            <a:r>
              <a:rPr lang="en-US" dirty="0">
                <a:cs typeface="Arial" charset="0"/>
              </a:rPr>
              <a:t>combination with </a:t>
            </a:r>
            <a:r>
              <a:rPr lang="en-US" dirty="0" smtClean="0">
                <a:cs typeface="Arial" charset="0"/>
              </a:rPr>
              <a:t>paper-based tests.</a:t>
            </a:r>
          </a:p>
          <a:p>
            <a:pPr marL="241649" indent="-241649" eaLnBrk="1" hangingPunct="1">
              <a:spcBef>
                <a:spcPts val="451"/>
              </a:spcBef>
              <a:buFont typeface="+mj-lt"/>
              <a:buAutoNum type="arabicPeriod"/>
            </a:pPr>
            <a:r>
              <a:rPr lang="en-US" dirty="0" smtClean="0">
                <a:cs typeface="Arial" charset="0"/>
              </a:rPr>
              <a:t>We </a:t>
            </a:r>
            <a:r>
              <a:rPr lang="en-US" dirty="0">
                <a:cs typeface="Arial" charset="0"/>
              </a:rPr>
              <a:t>highly encourage agencies to use </a:t>
            </a:r>
            <a:r>
              <a:rPr lang="en-US" b="1" dirty="0">
                <a:cs typeface="Arial" charset="0"/>
              </a:rPr>
              <a:t>CASAS </a:t>
            </a:r>
            <a:r>
              <a:rPr lang="en-US" b="1" dirty="0" smtClean="0">
                <a:cs typeface="Arial" charset="0"/>
              </a:rPr>
              <a:t>eTests Online</a:t>
            </a:r>
            <a:r>
              <a:rPr lang="en-US" dirty="0" smtClean="0">
                <a:cs typeface="Arial" charset="0"/>
              </a:rPr>
              <a:t>.</a:t>
            </a:r>
            <a:endParaRPr lang="en-US" dirty="0">
              <a:cs typeface="Arial" charset="0"/>
            </a:endParaRPr>
          </a:p>
          <a:p>
            <a:pPr marL="241649" indent="-241649" eaLnBrk="1" hangingPunct="1">
              <a:spcBef>
                <a:spcPts val="451"/>
              </a:spcBef>
              <a:buFont typeface="+mj-lt"/>
              <a:buAutoNum type="arabicPeriod"/>
            </a:pPr>
            <a:r>
              <a:rPr lang="en-US" dirty="0" smtClean="0"/>
              <a:t>Nationally </a:t>
            </a:r>
            <a:r>
              <a:rPr lang="en-US" dirty="0"/>
              <a:t>recognized system for computer delivery of standardized and adaptive assessments</a:t>
            </a:r>
            <a:endParaRPr lang="en-US" dirty="0">
              <a:cs typeface="Arial" charset="0"/>
            </a:endParaRPr>
          </a:p>
          <a:p>
            <a:pPr marL="664532" lvl="1" indent="-191216" eaLnBrk="1" hangingPunct="1">
              <a:spcBef>
                <a:spcPts val="451"/>
              </a:spcBef>
              <a:buFont typeface="Arial" pitchFamily="34" charset="0"/>
              <a:buChar char="•"/>
            </a:pPr>
            <a:r>
              <a:rPr lang="en-US" dirty="0">
                <a:cs typeface="Arial" charset="0"/>
              </a:rPr>
              <a:t>Use anywhere with Internet </a:t>
            </a:r>
            <a:r>
              <a:rPr lang="en-US" dirty="0" smtClean="0">
                <a:cs typeface="Arial" charset="0"/>
              </a:rPr>
              <a:t>connection and computer running Windows (can be used on Macs</a:t>
            </a:r>
            <a:r>
              <a:rPr lang="en-US" baseline="0" dirty="0" smtClean="0">
                <a:cs typeface="Arial" charset="0"/>
              </a:rPr>
              <a:t> running Windows)</a:t>
            </a:r>
            <a:endParaRPr lang="en-US" dirty="0">
              <a:cs typeface="Arial" charset="0"/>
            </a:endParaRPr>
          </a:p>
          <a:p>
            <a:pPr marL="664532" lvl="1" indent="-191216" eaLnBrk="1" hangingPunct="1">
              <a:spcBef>
                <a:spcPts val="451"/>
              </a:spcBef>
              <a:buFont typeface="Arial" pitchFamily="34" charset="0"/>
              <a:buChar char="•"/>
            </a:pPr>
            <a:r>
              <a:rPr lang="en-US" dirty="0">
                <a:cs typeface="Arial" charset="0"/>
              </a:rPr>
              <a:t>No need for test booklets, CDs/cassettes, answer sheets or #2 </a:t>
            </a:r>
            <a:r>
              <a:rPr lang="en-US" dirty="0" smtClean="0">
                <a:cs typeface="Arial" charset="0"/>
              </a:rPr>
              <a:t>pencils</a:t>
            </a:r>
            <a:endParaRPr lang="en-US" dirty="0">
              <a:cs typeface="Arial" charset="0"/>
            </a:endParaRPr>
          </a:p>
          <a:p>
            <a:pPr marL="664532" lvl="1" indent="-191216" eaLnBrk="1" hangingPunct="1">
              <a:spcBef>
                <a:spcPts val="451"/>
              </a:spcBef>
              <a:buFont typeface="Arial" pitchFamily="34" charset="0"/>
              <a:buChar char="•"/>
            </a:pPr>
            <a:r>
              <a:rPr lang="en-US" dirty="0">
                <a:cs typeface="Arial" charset="0"/>
              </a:rPr>
              <a:t>Includes practice test items</a:t>
            </a:r>
          </a:p>
          <a:p>
            <a:pPr marL="664532" lvl="1" indent="-191216" eaLnBrk="1" hangingPunct="1">
              <a:spcBef>
                <a:spcPts val="451"/>
              </a:spcBef>
              <a:buFont typeface="Arial" pitchFamily="34" charset="0"/>
              <a:buChar char="•"/>
            </a:pPr>
            <a:r>
              <a:rPr lang="en-US" dirty="0" smtClean="0">
                <a:cs typeface="Arial" charset="0"/>
              </a:rPr>
              <a:t>Discourages cheating with no </a:t>
            </a:r>
            <a:r>
              <a:rPr lang="en-US" dirty="0">
                <a:cs typeface="Arial" charset="0"/>
              </a:rPr>
              <a:t>A</a:t>
            </a:r>
            <a:r>
              <a:rPr lang="en-US" dirty="0" smtClean="0">
                <a:cs typeface="Arial" charset="0"/>
              </a:rPr>
              <a:t>, B, C, D indicators</a:t>
            </a:r>
            <a:endParaRPr lang="en-US" dirty="0">
              <a:cs typeface="Arial" charset="0"/>
            </a:endParaRPr>
          </a:p>
          <a:p>
            <a:pPr marL="664532" lvl="1" indent="-191216" eaLnBrk="1" hangingPunct="1">
              <a:spcBef>
                <a:spcPts val="451"/>
              </a:spcBef>
              <a:buFont typeface="Arial" pitchFamily="34" charset="0"/>
              <a:buChar char="•"/>
            </a:pPr>
            <a:r>
              <a:rPr lang="en-US" dirty="0">
                <a:cs typeface="Arial" charset="0"/>
              </a:rPr>
              <a:t>Retractable toolbar identifies examinee, test form, remaining items and remaining time, and scale buttons to increase screen display.</a:t>
            </a:r>
          </a:p>
          <a:p>
            <a:pPr marL="664532" lvl="1" indent="-191216" eaLnBrk="1" hangingPunct="1">
              <a:spcBef>
                <a:spcPts val="451"/>
              </a:spcBef>
              <a:buFont typeface="Arial" pitchFamily="34" charset="0"/>
              <a:buChar char="•"/>
            </a:pPr>
            <a:r>
              <a:rPr lang="en-US" dirty="0" smtClean="0">
                <a:cs typeface="Arial" charset="0"/>
              </a:rPr>
              <a:t>Locator </a:t>
            </a:r>
            <a:r>
              <a:rPr lang="en-US" dirty="0">
                <a:cs typeface="Arial" charset="0"/>
              </a:rPr>
              <a:t>seamlessly moves examinee into an appropriate-level pretest</a:t>
            </a:r>
          </a:p>
          <a:p>
            <a:pPr marL="664532" lvl="1" indent="-191216" eaLnBrk="1" hangingPunct="1">
              <a:spcBef>
                <a:spcPts val="451"/>
              </a:spcBef>
              <a:buFont typeface="Arial" pitchFamily="34" charset="0"/>
              <a:buChar char="•"/>
            </a:pPr>
            <a:r>
              <a:rPr lang="en-US" dirty="0">
                <a:cs typeface="Arial" charset="0"/>
              </a:rPr>
              <a:t>Provides summary results immediately after each test</a:t>
            </a:r>
          </a:p>
          <a:p>
            <a:pPr marL="664532" lvl="1" indent="-191216" eaLnBrk="1" hangingPunct="1">
              <a:spcBef>
                <a:spcPts val="451"/>
              </a:spcBef>
              <a:buFont typeface="Arial" pitchFamily="34" charset="0"/>
              <a:buChar char="•"/>
            </a:pPr>
            <a:r>
              <a:rPr lang="en-US" dirty="0">
                <a:cs typeface="Arial" charset="0"/>
              </a:rPr>
              <a:t>Automatically assigns the next test</a:t>
            </a:r>
          </a:p>
          <a:p>
            <a:pPr marL="664532" lvl="1" indent="-191216" eaLnBrk="1" hangingPunct="1">
              <a:spcBef>
                <a:spcPts val="451"/>
              </a:spcBef>
              <a:buFont typeface="Arial" pitchFamily="34" charset="0"/>
              <a:buChar char="•"/>
            </a:pPr>
            <a:r>
              <a:rPr lang="en-US" dirty="0" smtClean="0">
                <a:cs typeface="Arial" charset="0"/>
              </a:rPr>
              <a:t>May be given </a:t>
            </a:r>
            <a:r>
              <a:rPr lang="en-US" dirty="0">
                <a:cs typeface="Arial" charset="0"/>
              </a:rPr>
              <a:t>individually or to a group</a:t>
            </a:r>
          </a:p>
          <a:p>
            <a:pPr marL="664532" lvl="1" indent="-191216" eaLnBrk="1" hangingPunct="1">
              <a:spcBef>
                <a:spcPts val="451"/>
              </a:spcBef>
              <a:buFont typeface="Arial" pitchFamily="34" charset="0"/>
              <a:buChar char="•"/>
            </a:pPr>
            <a:r>
              <a:rPr lang="en-US" dirty="0">
                <a:cs typeface="Arial" charset="0"/>
              </a:rPr>
              <a:t>Accommodation </a:t>
            </a:r>
            <a:r>
              <a:rPr lang="en-US" dirty="0" smtClean="0">
                <a:cs typeface="Arial" charset="0"/>
              </a:rPr>
              <a:t>features include: </a:t>
            </a:r>
            <a:endParaRPr lang="en-US" dirty="0">
              <a:cs typeface="Arial" charset="0"/>
            </a:endParaRPr>
          </a:p>
          <a:p>
            <a:pPr marL="1142571" lvl="2" indent="-181237" eaLnBrk="1" hangingPunct="1">
              <a:spcBef>
                <a:spcPts val="451"/>
              </a:spcBef>
              <a:buFont typeface="Trebuchet MS" pitchFamily="34" charset="0"/>
              <a:buChar char="–"/>
            </a:pPr>
            <a:r>
              <a:rPr lang="en-US" dirty="0">
                <a:cs typeface="Arial" charset="0"/>
              </a:rPr>
              <a:t>screen-reader compatible</a:t>
            </a:r>
          </a:p>
          <a:p>
            <a:pPr marL="1142571" lvl="2" indent="-181237" eaLnBrk="1" hangingPunct="1">
              <a:spcBef>
                <a:spcPts val="451"/>
              </a:spcBef>
              <a:buFont typeface="Trebuchet MS" pitchFamily="34" charset="0"/>
              <a:buChar char="–"/>
            </a:pPr>
            <a:r>
              <a:rPr lang="en-US" dirty="0">
                <a:cs typeface="Arial" charset="0"/>
              </a:rPr>
              <a:t>scalable displays, stems, options</a:t>
            </a:r>
          </a:p>
          <a:p>
            <a:pPr marL="664532" lvl="1" indent="-191216" eaLnBrk="1" hangingPunct="1">
              <a:spcBef>
                <a:spcPts val="451"/>
              </a:spcBef>
              <a:buFont typeface="Arial" pitchFamily="34" charset="0"/>
              <a:buChar char="•"/>
            </a:pPr>
            <a:r>
              <a:rPr lang="en-US" dirty="0" smtClean="0">
                <a:cs typeface="Arial" charset="0"/>
              </a:rPr>
              <a:t>Generate </a:t>
            </a:r>
            <a:r>
              <a:rPr lang="en-US" b="1" dirty="0">
                <a:cs typeface="Arial" charset="0"/>
              </a:rPr>
              <a:t>Student Competency Performance </a:t>
            </a:r>
            <a:r>
              <a:rPr lang="en-US" dirty="0">
                <a:cs typeface="Arial" charset="0"/>
              </a:rPr>
              <a:t>reports on-site</a:t>
            </a:r>
            <a:r>
              <a:rPr lang="en-US" dirty="0" smtClean="0">
                <a:cs typeface="Arial" charset="0"/>
              </a:rPr>
              <a:t>!</a:t>
            </a:r>
            <a:endParaRPr lang="en-US" b="1" dirty="0" smtClean="0"/>
          </a:p>
          <a:p>
            <a:pPr>
              <a:spcBef>
                <a:spcPts val="451"/>
              </a:spcBef>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12</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65975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 </a:t>
            </a:r>
            <a:r>
              <a:rPr lang="en-US" dirty="0"/>
              <a:t>bullets</a:t>
            </a:r>
            <a:r>
              <a:rPr lang="en-US" dirty="0" smtClean="0"/>
              <a:t>.</a:t>
            </a:r>
            <a:endParaRPr lang="en-US" dirty="0"/>
          </a:p>
          <a:p>
            <a:pPr marL="241649" indent="-241649">
              <a:buFont typeface="+mj-lt"/>
              <a:buAutoNum type="arabicPeriod"/>
            </a:pPr>
            <a:r>
              <a:rPr lang="en-US" dirty="0"/>
              <a:t>Encourage participants to contact </a:t>
            </a:r>
            <a:r>
              <a:rPr lang="en-US" dirty="0" smtClean="0">
                <a:hlinkClick r:id="rId3"/>
              </a:rPr>
              <a:t>techsupport@casas.org</a:t>
            </a:r>
            <a:r>
              <a:rPr lang="en-US" dirty="0" smtClean="0"/>
              <a:t> for additional information </a:t>
            </a:r>
            <a:r>
              <a:rPr lang="en-US" dirty="0"/>
              <a:t>about </a:t>
            </a:r>
            <a:r>
              <a:rPr lang="en-US" dirty="0" smtClean="0"/>
              <a:t>how to get started with </a:t>
            </a:r>
            <a:r>
              <a:rPr lang="en-US" b="1" dirty="0" smtClean="0"/>
              <a:t>CASAS eTests Online</a:t>
            </a:r>
            <a:r>
              <a:rPr lang="en-US" dirty="0" smtClean="0"/>
              <a:t>.</a:t>
            </a:r>
          </a:p>
          <a:p>
            <a:pPr marL="241649" indent="-241649">
              <a:buFont typeface="+mj-lt"/>
              <a:buAutoNum type="arabicPeriod"/>
            </a:pPr>
            <a:r>
              <a:rPr lang="en-US" dirty="0"/>
              <a:t>Visit linked resource if time permits and Internet connection is available.</a:t>
            </a: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13</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41853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Use </a:t>
            </a:r>
            <a:r>
              <a:rPr lang="en-US" b="1" dirty="0" smtClean="0"/>
              <a:t>Skill </a:t>
            </a:r>
            <a:r>
              <a:rPr lang="en-US" b="1" dirty="0"/>
              <a:t>Level </a:t>
            </a:r>
            <a:r>
              <a:rPr lang="en-US" b="1" dirty="0" smtClean="0"/>
              <a:t>Descriptors (</a:t>
            </a:r>
            <a:r>
              <a:rPr lang="en-US" b="1" dirty="0" err="1" smtClean="0"/>
              <a:t>SLD</a:t>
            </a:r>
            <a:r>
              <a:rPr lang="en-US" b="1" dirty="0" smtClean="0"/>
              <a:t>) </a:t>
            </a:r>
            <a:r>
              <a:rPr lang="en-US" dirty="0" smtClean="0"/>
              <a:t>to </a:t>
            </a:r>
            <a:r>
              <a:rPr lang="en-US" dirty="0"/>
              <a:t>interpret </a:t>
            </a:r>
            <a:r>
              <a:rPr lang="en-US" dirty="0" smtClean="0"/>
              <a:t>scale </a:t>
            </a:r>
            <a:r>
              <a:rPr lang="en-US" dirty="0"/>
              <a:t>scores</a:t>
            </a:r>
            <a:r>
              <a:rPr lang="en-US" dirty="0" smtClean="0"/>
              <a:t>.</a:t>
            </a:r>
            <a:endParaRPr lang="en-US" dirty="0"/>
          </a:p>
          <a:p>
            <a:pPr marL="241649" indent="-241649">
              <a:buFont typeface="+mj-lt"/>
              <a:buAutoNum type="arabicPeriod"/>
            </a:pPr>
            <a:r>
              <a:rPr lang="en-US" dirty="0"/>
              <a:t>Have participants look at </a:t>
            </a:r>
            <a:r>
              <a:rPr lang="en-US" b="1" dirty="0" smtClean="0"/>
              <a:t>Skill </a:t>
            </a:r>
            <a:r>
              <a:rPr lang="en-US" b="1" dirty="0"/>
              <a:t>Level Descriptors for ABE </a:t>
            </a:r>
            <a:r>
              <a:rPr lang="en-US" dirty="0"/>
              <a:t>and for </a:t>
            </a:r>
            <a:r>
              <a:rPr lang="en-US" b="1" dirty="0"/>
              <a:t>ESL</a:t>
            </a:r>
            <a:r>
              <a:rPr lang="en-US" dirty="0"/>
              <a:t> </a:t>
            </a:r>
            <a:r>
              <a:rPr lang="en-US" dirty="0" smtClean="0"/>
              <a:t>(included in training packets).</a:t>
            </a:r>
            <a:endParaRPr lang="en-US" dirty="0"/>
          </a:p>
          <a:p>
            <a:pPr marL="241649" indent="-241649">
              <a:buFont typeface="+mj-lt"/>
              <a:buAutoNum type="arabicPeriod"/>
            </a:pPr>
            <a:r>
              <a:rPr lang="en-US" dirty="0"/>
              <a:t>Explain that SLDs help interpret scale scores and provide context for what scale scores mean.</a:t>
            </a:r>
          </a:p>
          <a:p>
            <a:pPr marL="241649" indent="-241649">
              <a:buFont typeface="+mj-lt"/>
              <a:buAutoNum type="arabicPeriod"/>
            </a:pPr>
            <a:r>
              <a:rPr lang="en-US" dirty="0" smtClean="0"/>
              <a:t>Descriptors </a:t>
            </a:r>
            <a:r>
              <a:rPr lang="en-US" dirty="0"/>
              <a:t>for ABE contain information about reading, math, writing, and employability.</a:t>
            </a:r>
          </a:p>
          <a:p>
            <a:pPr marL="241649" indent="-241649">
              <a:buFont typeface="+mj-lt"/>
              <a:buAutoNum type="arabicPeriod"/>
            </a:pPr>
            <a:r>
              <a:rPr lang="en-US" dirty="0" smtClean="0"/>
              <a:t>Descriptors </a:t>
            </a:r>
            <a:r>
              <a:rPr lang="en-US" dirty="0"/>
              <a:t>for ESL contain information about listening and speaking, reading and writing, and employability.</a:t>
            </a:r>
          </a:p>
          <a:p>
            <a:pPr marL="241649" indent="-241649">
              <a:buFont typeface="+mj-lt"/>
              <a:buAutoNum type="arabicPeriod"/>
            </a:pPr>
            <a:r>
              <a:rPr lang="en-US" dirty="0"/>
              <a:t>Explain there are also SLDs for </a:t>
            </a:r>
            <a:r>
              <a:rPr lang="en-US" b="1" dirty="0"/>
              <a:t>Intellectual Disabilities, Speaking, and Writing</a:t>
            </a:r>
            <a:r>
              <a:rPr lang="en-US" dirty="0" smtClean="0"/>
              <a:t>.</a:t>
            </a:r>
          </a:p>
          <a:p>
            <a:pPr marL="241649" indent="-241649">
              <a:buFont typeface="+mj-lt"/>
              <a:buAutoNum type="arabicPeriod"/>
            </a:pPr>
            <a:r>
              <a:rPr lang="en-US" dirty="0"/>
              <a:t>Visit linked resource if time permits and Internet connection is available.</a:t>
            </a:r>
          </a:p>
          <a:p>
            <a:pPr marL="241649" indent="-241649">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14</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01557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This slide displays an </a:t>
            </a:r>
            <a:r>
              <a:rPr lang="en-US" dirty="0"/>
              <a:t>excerpt </a:t>
            </a:r>
            <a:r>
              <a:rPr lang="en-US" dirty="0" smtClean="0"/>
              <a:t>from</a:t>
            </a:r>
            <a:r>
              <a:rPr lang="en-US" baseline="0" dirty="0" smtClean="0"/>
              <a:t> </a:t>
            </a:r>
            <a:r>
              <a:rPr lang="en-US" b="1" baseline="0" dirty="0" smtClean="0"/>
              <a:t>S</a:t>
            </a:r>
            <a:r>
              <a:rPr lang="en-US" b="1" dirty="0" smtClean="0"/>
              <a:t>kill </a:t>
            </a:r>
            <a:r>
              <a:rPr lang="en-US" b="1" dirty="0"/>
              <a:t>Level Descriptors for ABE</a:t>
            </a:r>
            <a:r>
              <a:rPr lang="en-US" dirty="0"/>
              <a:t>.</a:t>
            </a:r>
          </a:p>
          <a:p>
            <a:pPr marL="241649" indent="-241649">
              <a:buFont typeface="+mj-lt"/>
              <a:buAutoNum type="arabicPeriod"/>
            </a:pPr>
            <a:r>
              <a:rPr lang="en-US" dirty="0" smtClean="0"/>
              <a:t>Ask questions.</a:t>
            </a:r>
          </a:p>
          <a:p>
            <a:pPr marL="241649" indent="-241649">
              <a:buFont typeface="+mj-lt"/>
              <a:buAutoNum type="arabicPeriod"/>
            </a:pPr>
            <a:r>
              <a:rPr lang="en-US" dirty="0"/>
              <a:t>E</a:t>
            </a:r>
            <a:r>
              <a:rPr lang="en-US" dirty="0" smtClean="0"/>
              <a:t>licit </a:t>
            </a:r>
            <a:r>
              <a:rPr lang="en-US" dirty="0"/>
              <a:t>responses</a:t>
            </a:r>
            <a:r>
              <a:rPr lang="en-US" dirty="0" smtClean="0"/>
              <a:t>.</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15</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24704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This </a:t>
            </a:r>
            <a:r>
              <a:rPr lang="en-US" dirty="0"/>
              <a:t>slide </a:t>
            </a:r>
            <a:r>
              <a:rPr lang="en-US" dirty="0" smtClean="0"/>
              <a:t>displays </a:t>
            </a:r>
            <a:r>
              <a:rPr lang="en-US" dirty="0"/>
              <a:t>an excerpt from </a:t>
            </a:r>
            <a:r>
              <a:rPr lang="en-US" b="1" dirty="0" smtClean="0"/>
              <a:t>Skill </a:t>
            </a:r>
            <a:r>
              <a:rPr lang="en-US" b="1" dirty="0"/>
              <a:t>Level Descriptors for ESL/ELL</a:t>
            </a:r>
            <a:r>
              <a:rPr lang="en-US" dirty="0"/>
              <a:t>.</a:t>
            </a:r>
          </a:p>
          <a:p>
            <a:pPr marL="241649" indent="-241649">
              <a:buFont typeface="+mj-lt"/>
              <a:buAutoNum type="arabicPeriod"/>
            </a:pPr>
            <a:r>
              <a:rPr lang="en-US" dirty="0" smtClean="0"/>
              <a:t>Ask questions.</a:t>
            </a:r>
          </a:p>
          <a:p>
            <a:pPr marL="241649" indent="-241649">
              <a:buFont typeface="+mj-lt"/>
              <a:buAutoNum type="arabicPeriod"/>
            </a:pPr>
            <a:r>
              <a:rPr lang="en-US" dirty="0" smtClean="0"/>
              <a:t>Elicit </a:t>
            </a:r>
            <a:r>
              <a:rPr lang="en-US" dirty="0"/>
              <a:t>responses</a:t>
            </a:r>
            <a:r>
              <a:rPr lang="en-US" dirty="0" smtClean="0"/>
              <a:t>.</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62484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a:t>PRESENTER/TRAINER NOTES:</a:t>
            </a:r>
          </a:p>
          <a:p>
            <a:pPr marL="241649" indent="-241649">
              <a:buFont typeface="+mj-lt"/>
              <a:buAutoNum type="arabicPeriod"/>
            </a:pPr>
            <a:r>
              <a:rPr lang="en-US" dirty="0"/>
              <a:t>Ask questions.</a:t>
            </a:r>
          </a:p>
          <a:p>
            <a:pPr marL="241649" indent="-241649">
              <a:buFont typeface="+mj-lt"/>
              <a:buAutoNum type="arabicPeriod"/>
            </a:pPr>
            <a:r>
              <a:rPr lang="en-US" dirty="0"/>
              <a:t>Elicit responses</a:t>
            </a:r>
            <a:r>
              <a:rPr lang="en-US" dirty="0" smtClean="0"/>
              <a:t>.</a:t>
            </a:r>
          </a:p>
          <a:p>
            <a:pPr marL="241649" indent="-241649">
              <a:buFont typeface="+mj-lt"/>
              <a:buAutoNum type="arabicPeriod"/>
            </a:pPr>
            <a:endParaRPr lang="en-US" dirty="0"/>
          </a:p>
          <a:p>
            <a:pPr lvl="1"/>
            <a:r>
              <a:rPr lang="en-US" sz="1500" b="1" i="1" dirty="0"/>
              <a:t>IMPORTANT! It’s time to </a:t>
            </a:r>
            <a:r>
              <a:rPr lang="en-US" sz="1500" b="1" i="1" dirty="0"/>
              <a:t>collect </a:t>
            </a:r>
            <a:r>
              <a:rPr lang="en-US" sz="1500" b="1" i="1" dirty="0"/>
              <a:t>answer sheets</a:t>
            </a:r>
            <a:r>
              <a:rPr lang="en-US" sz="1500" b="1" dirty="0"/>
              <a:t>.</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17</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03104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a:buFont typeface="+mj-lt"/>
              <a:buAutoNum type="arabicPeriod"/>
            </a:pPr>
            <a:r>
              <a:rPr lang="en-US" dirty="0" smtClean="0"/>
              <a:t>Review what participants have accomplished so far.</a:t>
            </a:r>
          </a:p>
          <a:p>
            <a:pPr marL="241649" indent="-241649">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18</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156182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eaLnBrk="1" hangingPunct="1">
              <a:buFont typeface="+mj-lt"/>
              <a:buAutoNum type="arabicPeriod"/>
            </a:pPr>
            <a:r>
              <a:rPr lang="en-US" dirty="0"/>
              <a:t>The appraisal is </a:t>
            </a:r>
            <a:r>
              <a:rPr lang="en-US" dirty="0" smtClean="0"/>
              <a:t>an important part </a:t>
            </a:r>
            <a:r>
              <a:rPr lang="en-US" dirty="0"/>
              <a:t>of the intake process. </a:t>
            </a:r>
          </a:p>
          <a:p>
            <a:pPr marL="241649" indent="-241649" eaLnBrk="1" hangingPunct="1">
              <a:buFont typeface="+mj-lt"/>
              <a:buAutoNum type="arabicPeriod"/>
            </a:pPr>
            <a:r>
              <a:rPr lang="en-US" dirty="0"/>
              <a:t>Appraisal results help make decisions about level and program placement, and </a:t>
            </a:r>
            <a:r>
              <a:rPr lang="en-US" dirty="0" smtClean="0"/>
              <a:t>help </a:t>
            </a:r>
            <a:r>
              <a:rPr lang="en-US" dirty="0"/>
              <a:t>identify the appropriate pretest</a:t>
            </a:r>
            <a:r>
              <a:rPr lang="en-US" dirty="0" smtClean="0"/>
              <a:t>.</a:t>
            </a:r>
            <a:endParaRPr lang="en-US" dirty="0"/>
          </a:p>
          <a:p>
            <a:pPr marL="241649" indent="-241649" eaLnBrk="1" hangingPunct="1">
              <a:buFont typeface="+mj-lt"/>
              <a:buAutoNum type="arabicPeriod"/>
            </a:pPr>
            <a:r>
              <a:rPr lang="en-US" dirty="0" smtClean="0"/>
              <a:t>The </a:t>
            </a:r>
            <a:r>
              <a:rPr lang="en-US" dirty="0"/>
              <a:t>locator is a </a:t>
            </a:r>
            <a:r>
              <a:rPr lang="en-US" dirty="0" smtClean="0"/>
              <a:t>short, </a:t>
            </a:r>
            <a:r>
              <a:rPr lang="en-US" dirty="0"/>
              <a:t>computer-adaptive test designed to automatically place the </a:t>
            </a:r>
            <a:r>
              <a:rPr lang="en-US" dirty="0" smtClean="0"/>
              <a:t>examinee </a:t>
            </a:r>
            <a:r>
              <a:rPr lang="en-US" dirty="0"/>
              <a:t>into the appropriate-level pretest</a:t>
            </a:r>
            <a:r>
              <a:rPr lang="en-US" dirty="0" smtClean="0"/>
              <a:t>. Locators are available only in CASAS </a:t>
            </a:r>
            <a:r>
              <a:rPr lang="en-US" dirty="0" err="1" smtClean="0"/>
              <a:t>eTests</a:t>
            </a:r>
            <a:r>
              <a:rPr lang="en-US" dirty="0" smtClean="0"/>
              <a:t> and do not stand alone. Students take the locator and pretest in one sitting.</a:t>
            </a:r>
          </a:p>
          <a:p>
            <a:pPr marL="241649" indent="-241649" eaLnBrk="1" hangingPunct="1">
              <a:buFont typeface="+mj-lt"/>
              <a:buAutoNum type="arabicPeriod"/>
            </a:pPr>
            <a:r>
              <a:rPr lang="en-US" dirty="0" smtClean="0"/>
              <a:t>Placement is based on the lower pretest score when administering more than one modality – reading, math, listening.</a:t>
            </a:r>
          </a:p>
          <a:p>
            <a:pPr marL="241649" indent="-241649" eaLnBrk="1" hangingPunct="1">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19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29399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PRESENTER/TRAINER NOTES:</a:t>
            </a:r>
          </a:p>
          <a:p>
            <a:pPr marL="241649" indent="-241649">
              <a:buFont typeface="+mj-lt"/>
              <a:buAutoNum type="arabicPeriod"/>
            </a:pPr>
            <a:r>
              <a:rPr lang="en-US" dirty="0"/>
              <a:t>Welcome participants and introduce yourself.</a:t>
            </a:r>
          </a:p>
          <a:p>
            <a:pPr marL="241649" indent="-241649">
              <a:buFont typeface="+mj-lt"/>
              <a:buAutoNum type="arabicPeriod"/>
            </a:pPr>
            <a:r>
              <a:rPr lang="en-US" dirty="0"/>
              <a:t>Explain that this training is designed for participants </a:t>
            </a:r>
            <a:r>
              <a:rPr lang="en-US" dirty="0" smtClean="0"/>
              <a:t>who are new </a:t>
            </a:r>
            <a:r>
              <a:rPr lang="en-US" dirty="0"/>
              <a:t>to CASAS and </a:t>
            </a:r>
            <a:r>
              <a:rPr lang="en-US" dirty="0" smtClean="0"/>
              <a:t>who have </a:t>
            </a:r>
            <a:r>
              <a:rPr lang="en-US" dirty="0"/>
              <a:t>not completed an </a:t>
            </a:r>
            <a:r>
              <a:rPr lang="en-US" dirty="0" smtClean="0"/>
              <a:t>initial </a:t>
            </a:r>
            <a:r>
              <a:rPr lang="en-US" b="1" dirty="0"/>
              <a:t>Implementation </a:t>
            </a:r>
            <a:r>
              <a:rPr lang="en-US" b="1" dirty="0" smtClean="0"/>
              <a:t>Training (IT).</a:t>
            </a:r>
            <a:endParaRPr lang="en-US" b="1" dirty="0"/>
          </a:p>
          <a:p>
            <a:pPr marL="241649" indent="-241649">
              <a:buFont typeface="+mj-lt"/>
              <a:buAutoNum type="arabicPeriod"/>
            </a:pPr>
            <a:r>
              <a:rPr lang="en-US" dirty="0"/>
              <a:t>However, there may be </a:t>
            </a:r>
            <a:r>
              <a:rPr lang="en-US" dirty="0" smtClean="0"/>
              <a:t>participants </a:t>
            </a:r>
            <a:r>
              <a:rPr lang="en-US" dirty="0"/>
              <a:t>who want a refresher and are welcome to attend this training.</a:t>
            </a:r>
          </a:p>
          <a:p>
            <a:pPr marL="241649" indent="-241649">
              <a:buFont typeface="+mj-lt"/>
              <a:buAutoNum type="arabicPeriod"/>
            </a:pPr>
            <a:r>
              <a:rPr lang="en-US" dirty="0"/>
              <a:t>Participants who have completed an </a:t>
            </a:r>
            <a:r>
              <a:rPr lang="en-US" b="1" dirty="0" smtClean="0"/>
              <a:t>IT </a:t>
            </a:r>
            <a:r>
              <a:rPr lang="en-US" dirty="0" smtClean="0"/>
              <a:t>and </a:t>
            </a:r>
            <a:r>
              <a:rPr lang="en-US" dirty="0"/>
              <a:t>are not interested in a refresher may attend the </a:t>
            </a:r>
            <a:r>
              <a:rPr lang="en-US" b="1" dirty="0"/>
              <a:t>Beyond Implementation Training </a:t>
            </a:r>
            <a:r>
              <a:rPr lang="en-US" b="1" dirty="0" smtClean="0"/>
              <a:t>(BIT) </a:t>
            </a:r>
            <a:r>
              <a:rPr lang="en-US" dirty="0" smtClean="0"/>
              <a:t>session</a:t>
            </a:r>
            <a:r>
              <a:rPr lang="en-US" dirty="0"/>
              <a:t>. </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82733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Use </a:t>
            </a:r>
            <a:r>
              <a:rPr lang="en-US" dirty="0"/>
              <a:t>pretests to identify student </a:t>
            </a:r>
            <a:r>
              <a:rPr lang="en-US" dirty="0" smtClean="0"/>
              <a:t>needs.</a:t>
            </a:r>
          </a:p>
          <a:p>
            <a:pPr marL="241649" indent="-241649">
              <a:buFont typeface="+mj-lt"/>
              <a:buAutoNum type="arabicPeriod"/>
            </a:pPr>
            <a:r>
              <a:rPr lang="en-US" dirty="0" smtClean="0"/>
              <a:t>Use post-tests </a:t>
            </a:r>
            <a:r>
              <a:rPr lang="en-US" dirty="0"/>
              <a:t>to measure student gains and monitor </a:t>
            </a:r>
            <a:r>
              <a:rPr lang="en-US" dirty="0" smtClean="0"/>
              <a:t>progress</a:t>
            </a:r>
            <a:r>
              <a:rPr lang="en-US" dirty="0"/>
              <a:t>. </a:t>
            </a:r>
            <a:endParaRPr lang="en-US" dirty="0" smtClean="0"/>
          </a:p>
          <a:p>
            <a:pPr marL="241649" indent="-241649">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20</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953847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6592">
              <a:defRPr/>
            </a:pPr>
            <a:r>
              <a:rPr lang="en-US" b="1" dirty="0" smtClean="0"/>
              <a:t>PRESENTER/TRAINER NOTES:</a:t>
            </a:r>
          </a:p>
          <a:p>
            <a:pPr marL="241649" indent="-241649" eaLnBrk="1" hangingPunct="1">
              <a:buFont typeface="+mj-lt"/>
              <a:buAutoNum type="arabicPeriod"/>
              <a:defRPr/>
            </a:pPr>
            <a:r>
              <a:rPr lang="en-US" dirty="0" smtClean="0"/>
              <a:t>Introduce </a:t>
            </a:r>
            <a:r>
              <a:rPr lang="en-US" b="1" dirty="0" smtClean="0"/>
              <a:t>Next-Assigned Test (NAT) </a:t>
            </a:r>
            <a:r>
              <a:rPr lang="en-US" dirty="0" smtClean="0"/>
              <a:t>charts. </a:t>
            </a:r>
          </a:p>
          <a:p>
            <a:pPr marL="657303" lvl="1" indent="-179264" eaLnBrk="1" hangingPunct="1">
              <a:buFont typeface="Arial" panose="020B0604020202020204" pitchFamily="34" charset="0"/>
              <a:buChar char="•"/>
              <a:defRPr/>
            </a:pPr>
            <a:r>
              <a:rPr lang="en-US" b="1" i="1" dirty="0" smtClean="0"/>
              <a:t>NOTE! </a:t>
            </a:r>
            <a:r>
              <a:rPr lang="en-US" dirty="0" smtClean="0"/>
              <a:t>This is a significant change to what is formerly known as </a:t>
            </a:r>
            <a:r>
              <a:rPr lang="en-US" b="1" dirty="0" smtClean="0"/>
              <a:t>Suggested Next Test (SNT) </a:t>
            </a:r>
            <a:r>
              <a:rPr lang="en-US" dirty="0" smtClean="0"/>
              <a:t>charts. NATs apply to both paper-based and computer/web-based testing. CASAS is currently revising </a:t>
            </a:r>
            <a:r>
              <a:rPr lang="en-US" b="1" dirty="0" smtClean="0"/>
              <a:t>SNT</a:t>
            </a:r>
            <a:r>
              <a:rPr lang="en-US" dirty="0" smtClean="0"/>
              <a:t> charts to reflect the format of </a:t>
            </a:r>
            <a:r>
              <a:rPr lang="en-US" b="1" dirty="0" smtClean="0"/>
              <a:t>NAT</a:t>
            </a:r>
            <a:r>
              <a:rPr lang="en-US" dirty="0" smtClean="0"/>
              <a:t> charts.</a:t>
            </a:r>
            <a:endParaRPr lang="en-US" dirty="0"/>
          </a:p>
          <a:p>
            <a:pPr marL="241649" indent="-241649" eaLnBrk="1" hangingPunct="1">
              <a:buFont typeface="+mj-lt"/>
              <a:buAutoNum type="arabicPeriod"/>
              <a:defRPr/>
            </a:pPr>
            <a:r>
              <a:rPr lang="en-US" i="1" dirty="0"/>
              <a:t>“Once you have an appraisal score, how do you know which test to administer</a:t>
            </a:r>
            <a:r>
              <a:rPr lang="en-US" i="1" dirty="0" smtClean="0"/>
              <a:t>?”</a:t>
            </a:r>
            <a:endParaRPr lang="en-US" i="1" dirty="0"/>
          </a:p>
          <a:p>
            <a:pPr marL="241649" indent="-241649" eaLnBrk="1" hangingPunct="1">
              <a:buFont typeface="+mj-lt"/>
              <a:buAutoNum type="arabicPeriod"/>
              <a:defRPr/>
            </a:pPr>
            <a:r>
              <a:rPr lang="en-US" i="1" dirty="0" smtClean="0"/>
              <a:t>“NAT charts </a:t>
            </a:r>
            <a:r>
              <a:rPr lang="en-US" i="1" dirty="0"/>
              <a:t>help you select the appropriate </a:t>
            </a:r>
            <a:r>
              <a:rPr lang="en-US" i="1" dirty="0" smtClean="0"/>
              <a:t>next test.”</a:t>
            </a:r>
            <a:endParaRPr lang="en-US" i="1" dirty="0"/>
          </a:p>
          <a:p>
            <a:pPr marL="241649" indent="-241649" eaLnBrk="1" hangingPunct="1">
              <a:buFont typeface="+mj-lt"/>
              <a:buAutoNum type="arabicPeriod"/>
            </a:pPr>
            <a:r>
              <a:rPr lang="en-US" i="1" dirty="0"/>
              <a:t>“What is the </a:t>
            </a:r>
            <a:r>
              <a:rPr lang="en-US" i="1" dirty="0" smtClean="0"/>
              <a:t>next listening </a:t>
            </a:r>
            <a:r>
              <a:rPr lang="en-US" i="1" dirty="0"/>
              <a:t>test </a:t>
            </a:r>
            <a:r>
              <a:rPr lang="en-US" i="1" dirty="0" smtClean="0"/>
              <a:t>for </a:t>
            </a:r>
            <a:r>
              <a:rPr lang="en-US" i="1" dirty="0"/>
              <a:t>the student who scores 204 on Form 80 Listening? </a:t>
            </a:r>
            <a:r>
              <a:rPr lang="en-US" i="1" dirty="0" smtClean="0"/>
              <a:t>“ </a:t>
            </a:r>
            <a:r>
              <a:rPr lang="en-US" dirty="0" smtClean="0"/>
              <a:t>(</a:t>
            </a:r>
            <a:r>
              <a:rPr lang="en-US" dirty="0" err="1" smtClean="0"/>
              <a:t>983L</a:t>
            </a:r>
            <a:r>
              <a:rPr lang="en-US" dirty="0" smtClean="0"/>
              <a:t>)</a:t>
            </a:r>
            <a:endParaRPr lang="en-US" dirty="0"/>
          </a:p>
          <a:p>
            <a:pPr marL="241649" indent="-241649" eaLnBrk="1" hangingPunct="1">
              <a:buFont typeface="+mj-lt"/>
              <a:buAutoNum type="arabicPeriod"/>
            </a:pPr>
            <a:r>
              <a:rPr lang="en-US" i="1" dirty="0" smtClean="0"/>
              <a:t>“What </a:t>
            </a:r>
            <a:r>
              <a:rPr lang="en-US" i="1" dirty="0"/>
              <a:t>is </a:t>
            </a:r>
            <a:r>
              <a:rPr lang="en-US" i="1" dirty="0" smtClean="0"/>
              <a:t>the next </a:t>
            </a:r>
            <a:r>
              <a:rPr lang="en-US" i="1" dirty="0"/>
              <a:t>reading test </a:t>
            </a:r>
            <a:r>
              <a:rPr lang="en-US" i="1" dirty="0" smtClean="0"/>
              <a:t>for </a:t>
            </a:r>
            <a:r>
              <a:rPr lang="en-US" i="1" dirty="0"/>
              <a:t>the student who scores 222 on Form 80 Reading?” </a:t>
            </a:r>
            <a:r>
              <a:rPr lang="en-US" i="1" dirty="0" smtClean="0"/>
              <a:t> </a:t>
            </a:r>
            <a:r>
              <a:rPr lang="en-US" dirty="0" smtClean="0"/>
              <a:t>(085R or 185R)</a:t>
            </a:r>
          </a:p>
          <a:p>
            <a:pPr marL="241649" indent="-241649" eaLnBrk="1" hangingPunct="1">
              <a:buFont typeface="+mj-lt"/>
              <a:buAutoNum type="arabicPeriod"/>
              <a:defRPr/>
            </a:pPr>
            <a:r>
              <a:rPr lang="en-US" dirty="0" smtClean="0"/>
              <a:t>Review parts </a:t>
            </a:r>
            <a:r>
              <a:rPr lang="en-US" dirty="0"/>
              <a:t>of the </a:t>
            </a:r>
            <a:r>
              <a:rPr lang="en-US" dirty="0" smtClean="0"/>
              <a:t>chart. </a:t>
            </a:r>
          </a:p>
          <a:p>
            <a:pPr marL="241649" indent="-241649" eaLnBrk="1" hangingPunct="1">
              <a:buFont typeface="+mj-lt"/>
              <a:buAutoNum type="arabicPeriod"/>
            </a:pPr>
            <a:r>
              <a:rPr lang="en-US" dirty="0" smtClean="0"/>
              <a:t>Point </a:t>
            </a:r>
            <a:r>
              <a:rPr lang="en-US" dirty="0"/>
              <a:t>out that there is a separate chart for each appraisal and each reading, math, and listening test form. </a:t>
            </a:r>
          </a:p>
          <a:p>
            <a:pPr marL="241649" indent="-241649" eaLnBrk="1" hangingPunct="1">
              <a:buFont typeface="+mj-lt"/>
              <a:buAutoNum type="arabicPeriod"/>
            </a:pPr>
            <a:r>
              <a:rPr lang="en-US" dirty="0" smtClean="0"/>
              <a:t>Test </a:t>
            </a:r>
            <a:r>
              <a:rPr lang="en-US" dirty="0"/>
              <a:t>administration manuals contain </a:t>
            </a:r>
            <a:r>
              <a:rPr lang="en-US" dirty="0" smtClean="0"/>
              <a:t>NAT charts </a:t>
            </a:r>
            <a:r>
              <a:rPr lang="en-US" dirty="0"/>
              <a:t>and they are also available on the CASAS </a:t>
            </a:r>
            <a:r>
              <a:rPr lang="en-US" dirty="0" smtClean="0"/>
              <a:t>website.</a:t>
            </a:r>
            <a:endParaRPr lang="en-US" dirty="0"/>
          </a:p>
          <a:p>
            <a:pPr marL="241649" indent="-241649" eaLnBrk="1" hangingPunct="1">
              <a:buFont typeface="+mj-lt"/>
              <a:buAutoNum type="arabicPeriod"/>
              <a:defRPr/>
            </a:pPr>
            <a:r>
              <a:rPr lang="en-US" dirty="0" smtClean="0"/>
              <a:t>Consider </a:t>
            </a:r>
            <a:r>
              <a:rPr lang="en-US" dirty="0"/>
              <a:t>performance on classroom activities or informal assessments, educational background, life experiences, use of English outside classroom, etc. to decide which level to administer. </a:t>
            </a:r>
            <a:endParaRPr lang="en-US" dirty="0" smtClean="0"/>
          </a:p>
          <a:p>
            <a:pPr marL="241649" indent="-241649" eaLnBrk="1" hangingPunct="1">
              <a:buFont typeface="+mj-lt"/>
              <a:buAutoNum type="arabicPeriod"/>
              <a:defRPr/>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21</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019493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92">
              <a:defRPr/>
            </a:pPr>
            <a:r>
              <a:rPr lang="en-US" b="1" dirty="0" smtClean="0"/>
              <a:t>PRESENTER/TRAINER NOTES:</a:t>
            </a:r>
          </a:p>
          <a:p>
            <a:pPr marL="241649" indent="-241649">
              <a:buFont typeface="+mj-lt"/>
              <a:buAutoNum type="arabicPeriod"/>
            </a:pPr>
            <a:r>
              <a:rPr lang="en-US" dirty="0" smtClean="0"/>
              <a:t>This </a:t>
            </a:r>
            <a:r>
              <a:rPr lang="en-US" dirty="0"/>
              <a:t>slide shows </a:t>
            </a:r>
            <a:r>
              <a:rPr lang="en-US" b="1" dirty="0" smtClean="0"/>
              <a:t>Next-Assigned </a:t>
            </a:r>
            <a:r>
              <a:rPr lang="en-US" b="1" dirty="0"/>
              <a:t>Test (NAT) </a:t>
            </a:r>
            <a:r>
              <a:rPr lang="en-US" dirty="0"/>
              <a:t>charts for the </a:t>
            </a:r>
            <a:r>
              <a:rPr lang="en-US" b="1" dirty="0" smtClean="0"/>
              <a:t>Form 130 ECS Appraisal </a:t>
            </a:r>
            <a:r>
              <a:rPr lang="en-US" dirty="0"/>
              <a:t>for Reading and Math.</a:t>
            </a:r>
          </a:p>
          <a:p>
            <a:pPr marL="241649" indent="-241649" eaLnBrk="1" hangingPunct="1">
              <a:buFont typeface="+mj-lt"/>
              <a:buAutoNum type="arabicPeriod"/>
            </a:pPr>
            <a:r>
              <a:rPr lang="en-US" i="1" dirty="0" smtClean="0"/>
              <a:t>“What </a:t>
            </a:r>
            <a:r>
              <a:rPr lang="en-US" i="1" dirty="0"/>
              <a:t>is the </a:t>
            </a:r>
            <a:r>
              <a:rPr lang="en-US" i="1" dirty="0" smtClean="0"/>
              <a:t>next </a:t>
            </a:r>
            <a:r>
              <a:rPr lang="en-US" i="1" dirty="0"/>
              <a:t>reading test </a:t>
            </a:r>
            <a:r>
              <a:rPr lang="en-US" i="1" dirty="0" smtClean="0"/>
              <a:t>for a </a:t>
            </a:r>
            <a:r>
              <a:rPr lang="en-US" i="1" dirty="0"/>
              <a:t>student who scores 222 on Form 130 Reading</a:t>
            </a:r>
            <a:r>
              <a:rPr lang="en-US" i="1" dirty="0" smtClean="0"/>
              <a:t>?”</a:t>
            </a:r>
            <a:r>
              <a:rPr lang="en-US" dirty="0" smtClean="0"/>
              <a:t> (015R)</a:t>
            </a:r>
            <a:endParaRPr lang="en-US" dirty="0"/>
          </a:p>
          <a:p>
            <a:pPr marL="241649" indent="-241649" eaLnBrk="1" hangingPunct="1">
              <a:buFont typeface="+mj-lt"/>
              <a:buAutoNum type="arabicPeriod"/>
            </a:pPr>
            <a:r>
              <a:rPr lang="en-US" dirty="0" smtClean="0"/>
              <a:t>"What </a:t>
            </a:r>
            <a:r>
              <a:rPr lang="en-US" dirty="0"/>
              <a:t>is the </a:t>
            </a:r>
            <a:r>
              <a:rPr lang="en-US" dirty="0" smtClean="0"/>
              <a:t>next </a:t>
            </a:r>
            <a:r>
              <a:rPr lang="en-US" dirty="0"/>
              <a:t>math </a:t>
            </a:r>
            <a:r>
              <a:rPr lang="en-US" dirty="0" smtClean="0"/>
              <a:t>test for </a:t>
            </a:r>
            <a:r>
              <a:rPr lang="en-US" dirty="0"/>
              <a:t>the student who scores 210 on Form 130 Math?” </a:t>
            </a:r>
            <a:r>
              <a:rPr lang="en-US" dirty="0" smtClean="0"/>
              <a:t>(013M)</a:t>
            </a:r>
          </a:p>
          <a:p>
            <a:pPr marL="241649" indent="-241649" eaLnBrk="1" hangingPunct="1">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22</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22924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1"/>
              </a:spcBef>
              <a:defRPr/>
            </a:pPr>
            <a:r>
              <a:rPr lang="en-US" b="1" dirty="0"/>
              <a:t>PRESENTER/TRAINER NOTES:</a:t>
            </a:r>
          </a:p>
          <a:p>
            <a:pPr marL="241649" indent="-241649">
              <a:spcBef>
                <a:spcPts val="451"/>
              </a:spcBef>
              <a:buFont typeface="+mj-lt"/>
              <a:buAutoNum type="arabicPeriod"/>
            </a:pPr>
            <a:r>
              <a:rPr lang="en-US" dirty="0" smtClean="0"/>
              <a:t>This </a:t>
            </a:r>
            <a:r>
              <a:rPr lang="en-US" dirty="0"/>
              <a:t>slide shows </a:t>
            </a:r>
            <a:r>
              <a:rPr lang="en-US" dirty="0" smtClean="0"/>
              <a:t>three </a:t>
            </a:r>
            <a:r>
              <a:rPr lang="en-US" dirty="0"/>
              <a:t>major CASAS reading test series. </a:t>
            </a:r>
          </a:p>
          <a:p>
            <a:pPr marL="241649" indent="-241649">
              <a:spcBef>
                <a:spcPts val="451"/>
              </a:spcBef>
              <a:buFont typeface="+mj-lt"/>
              <a:buAutoNum type="arabicPeriod"/>
              <a:defRPr/>
            </a:pPr>
            <a:r>
              <a:rPr lang="en-US" dirty="0"/>
              <a:t>Briefly explain that </a:t>
            </a:r>
            <a:r>
              <a:rPr lang="en-US" b="1" dirty="0"/>
              <a:t>Life and Work Reading </a:t>
            </a:r>
            <a:r>
              <a:rPr lang="en-US" dirty="0"/>
              <a:t>Level C has four forms. The difference is in </a:t>
            </a:r>
            <a:r>
              <a:rPr lang="en-US" dirty="0" smtClean="0"/>
              <a:t>content:</a:t>
            </a:r>
            <a:endParaRPr lang="en-US" dirty="0"/>
          </a:p>
          <a:p>
            <a:pPr marL="664532" lvl="1" indent="-191216">
              <a:spcBef>
                <a:spcPts val="451"/>
              </a:spcBef>
              <a:buFont typeface="Arial" pitchFamily="34" charset="0"/>
              <a:buChar char="•"/>
              <a:defRPr/>
            </a:pPr>
            <a:r>
              <a:rPr lang="en-US" dirty="0"/>
              <a:t>Forms </a:t>
            </a:r>
            <a:r>
              <a:rPr lang="en-US" dirty="0" smtClean="0"/>
              <a:t>185R </a:t>
            </a:r>
            <a:r>
              <a:rPr lang="en-US" dirty="0"/>
              <a:t>and </a:t>
            </a:r>
            <a:r>
              <a:rPr lang="en-US" dirty="0" smtClean="0"/>
              <a:t>186R </a:t>
            </a:r>
            <a:r>
              <a:rPr lang="en-US" dirty="0"/>
              <a:t>have a balance between life and work-oriented items; </a:t>
            </a:r>
          </a:p>
          <a:p>
            <a:pPr marL="664532" lvl="1" indent="-191216">
              <a:spcBef>
                <a:spcPts val="451"/>
              </a:spcBef>
              <a:buFont typeface="Arial" pitchFamily="34" charset="0"/>
              <a:buChar char="•"/>
              <a:defRPr/>
            </a:pPr>
            <a:r>
              <a:rPr lang="en-US" dirty="0"/>
              <a:t>Forms </a:t>
            </a:r>
            <a:r>
              <a:rPr lang="en-US" dirty="0" err="1" smtClean="0"/>
              <a:t>85</a:t>
            </a:r>
            <a:r>
              <a:rPr lang="en-US" dirty="0" err="1"/>
              <a:t>R</a:t>
            </a:r>
            <a:r>
              <a:rPr lang="en-US" dirty="0" smtClean="0"/>
              <a:t> </a:t>
            </a:r>
            <a:r>
              <a:rPr lang="en-US" dirty="0"/>
              <a:t>and </a:t>
            </a:r>
            <a:r>
              <a:rPr lang="en-US" dirty="0" err="1" smtClean="0"/>
              <a:t>86</a:t>
            </a:r>
            <a:r>
              <a:rPr lang="en-US" dirty="0" err="1"/>
              <a:t>R</a:t>
            </a:r>
            <a:r>
              <a:rPr lang="en-US" dirty="0" smtClean="0"/>
              <a:t> </a:t>
            </a:r>
            <a:r>
              <a:rPr lang="en-US" dirty="0"/>
              <a:t>are primarily work-oriented. </a:t>
            </a:r>
          </a:p>
          <a:p>
            <a:pPr marL="241649" indent="-241649" eaLnBrk="1" fontAlgn="auto" hangingPunct="1">
              <a:spcBef>
                <a:spcPts val="451"/>
              </a:spcBef>
              <a:buFont typeface="+mj-lt"/>
              <a:buAutoNum type="arabicPeriod"/>
            </a:pPr>
            <a:r>
              <a:rPr lang="en-US" dirty="0"/>
              <a:t>“What is one </a:t>
            </a:r>
            <a:r>
              <a:rPr lang="en-US" dirty="0" smtClean="0"/>
              <a:t>next reading </a:t>
            </a:r>
            <a:r>
              <a:rPr lang="en-US" dirty="0"/>
              <a:t>test </a:t>
            </a:r>
            <a:r>
              <a:rPr lang="en-US" b="1" dirty="0"/>
              <a:t>form</a:t>
            </a:r>
            <a:r>
              <a:rPr lang="en-US" dirty="0"/>
              <a:t> for the student who scored 222 on </a:t>
            </a:r>
            <a:r>
              <a:rPr lang="en-US" b="1" dirty="0"/>
              <a:t>Form 130 </a:t>
            </a:r>
            <a:r>
              <a:rPr lang="en-US" dirty="0"/>
              <a:t>Reading</a:t>
            </a:r>
            <a:r>
              <a:rPr lang="en-US" dirty="0" smtClean="0"/>
              <a:t>?”</a:t>
            </a:r>
            <a:endParaRPr lang="pt-BR" dirty="0" smtClean="0"/>
          </a:p>
          <a:p>
            <a:pPr marL="664532" lvl="1" indent="-191216" eaLnBrk="1" fontAlgn="auto" hangingPunct="1">
              <a:spcBef>
                <a:spcPts val="451"/>
              </a:spcBef>
              <a:buFont typeface="Arial" pitchFamily="34" charset="0"/>
              <a:buChar char="•"/>
            </a:pPr>
            <a:r>
              <a:rPr lang="pt-BR" dirty="0" smtClean="0"/>
              <a:t>85R and 86R, or</a:t>
            </a:r>
          </a:p>
          <a:p>
            <a:pPr marL="664532" lvl="1" indent="-191216" eaLnBrk="1" fontAlgn="auto" hangingPunct="1">
              <a:spcBef>
                <a:spcPts val="451"/>
              </a:spcBef>
              <a:buFont typeface="Arial" pitchFamily="34" charset="0"/>
              <a:buChar char="•"/>
            </a:pPr>
            <a:r>
              <a:rPr lang="pt-BR" dirty="0" smtClean="0"/>
              <a:t>185R </a:t>
            </a:r>
            <a:r>
              <a:rPr lang="pt-BR" dirty="0"/>
              <a:t>and </a:t>
            </a:r>
            <a:r>
              <a:rPr lang="pt-BR" dirty="0" smtClean="0"/>
              <a:t>186R, or</a:t>
            </a:r>
            <a:endParaRPr lang="pt-BR" dirty="0"/>
          </a:p>
          <a:p>
            <a:pPr marL="664532" lvl="1" indent="-191216" eaLnBrk="1" fontAlgn="auto" hangingPunct="1">
              <a:spcBef>
                <a:spcPts val="451"/>
              </a:spcBef>
              <a:buFont typeface="Arial" pitchFamily="34" charset="0"/>
              <a:buChar char="•"/>
            </a:pPr>
            <a:r>
              <a:rPr lang="pt-BR" dirty="0" smtClean="0"/>
              <a:t>15R, 16R, and 116R, or</a:t>
            </a:r>
            <a:endParaRPr lang="pt-BR" dirty="0"/>
          </a:p>
          <a:p>
            <a:pPr marL="664532" lvl="1" indent="-191216" eaLnBrk="1" fontAlgn="auto" hangingPunct="1">
              <a:spcBef>
                <a:spcPts val="451"/>
              </a:spcBef>
              <a:buFont typeface="Arial" pitchFamily="34" charset="0"/>
              <a:buChar char="•"/>
            </a:pPr>
            <a:r>
              <a:rPr lang="pt-BR" dirty="0" smtClean="0"/>
              <a:t>215R </a:t>
            </a:r>
            <a:r>
              <a:rPr lang="pt-BR" dirty="0"/>
              <a:t>and </a:t>
            </a:r>
            <a:r>
              <a:rPr lang="pt-BR" dirty="0" smtClean="0"/>
              <a:t>216R</a:t>
            </a:r>
            <a:endParaRPr lang="en-US" strike="sngStrike" dirty="0"/>
          </a:p>
          <a:p>
            <a:pPr marL="239019" indent="-239019" eaLnBrk="1" fontAlgn="ctr" hangingPunct="1">
              <a:spcBef>
                <a:spcPts val="451"/>
              </a:spcBef>
              <a:buFont typeface="+mj-lt"/>
              <a:buAutoNum type="arabicPeriod"/>
            </a:pPr>
            <a:r>
              <a:rPr lang="en-US" dirty="0" smtClean="0"/>
              <a:t>Ask if anyone has questions.</a:t>
            </a:r>
            <a:endParaRPr lang="en-US" dirty="0"/>
          </a:p>
          <a:p>
            <a:pPr marL="181237" indent="-181237" eaLnBrk="1" fontAlgn="ctr" hangingPunct="1">
              <a:spcBef>
                <a:spcPts val="451"/>
              </a:spcBef>
              <a:buFont typeface="Arial" pitchFamily="34" charset="0"/>
              <a:buChar char="•"/>
            </a:pPr>
            <a:endParaRPr lang="pt-BR"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23</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265430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PRESENTER/TRAINER NOTES:</a:t>
            </a:r>
          </a:p>
          <a:p>
            <a:pPr marL="241649" indent="-241649">
              <a:buFont typeface="+mj-lt"/>
              <a:buAutoNum type="arabicPeriod"/>
            </a:pPr>
            <a:r>
              <a:rPr lang="en-US" dirty="0" smtClean="0">
                <a:cs typeface="Arial" charset="0"/>
              </a:rPr>
              <a:t>Review </a:t>
            </a:r>
            <a:r>
              <a:rPr lang="en-US" dirty="0">
                <a:cs typeface="Arial" charset="0"/>
              </a:rPr>
              <a:t>bullets</a:t>
            </a:r>
            <a:r>
              <a:rPr lang="en-US" dirty="0" smtClean="0">
                <a:cs typeface="Arial" charset="0"/>
              </a:rPr>
              <a:t>.</a:t>
            </a:r>
          </a:p>
          <a:p>
            <a:pPr marL="241649" indent="-241649">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24</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494135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1"/>
              </a:spcBef>
              <a:defRPr/>
            </a:pPr>
            <a:r>
              <a:rPr lang="en-US" b="1" dirty="0"/>
              <a:t>PRESENTER/TRAINER NOTES:</a:t>
            </a:r>
          </a:p>
          <a:p>
            <a:pPr marL="241649" indent="-241649" eaLnBrk="1" hangingPunct="1">
              <a:spcBef>
                <a:spcPts val="451"/>
              </a:spcBef>
              <a:buFont typeface="+mj-lt"/>
              <a:buAutoNum type="arabicPeriod"/>
            </a:pPr>
            <a:r>
              <a:rPr lang="en-US" dirty="0" smtClean="0">
                <a:cs typeface="Arial" charset="0"/>
              </a:rPr>
              <a:t>Ask </a:t>
            </a:r>
            <a:r>
              <a:rPr lang="en-US" dirty="0">
                <a:cs typeface="Arial" charset="0"/>
              </a:rPr>
              <a:t>participants to think </a:t>
            </a:r>
            <a:r>
              <a:rPr lang="en-US">
                <a:cs typeface="Arial" charset="0"/>
              </a:rPr>
              <a:t>about </a:t>
            </a:r>
            <a:r>
              <a:rPr lang="en-US" smtClean="0">
                <a:cs typeface="Arial" charset="0"/>
              </a:rPr>
              <a:t>questions </a:t>
            </a:r>
            <a:r>
              <a:rPr lang="en-US" dirty="0">
                <a:cs typeface="Arial" charset="0"/>
              </a:rPr>
              <a:t>on the slide. </a:t>
            </a:r>
          </a:p>
          <a:p>
            <a:pPr marL="241649" indent="-241649" eaLnBrk="1" hangingPunct="1">
              <a:spcBef>
                <a:spcPts val="451"/>
              </a:spcBef>
              <a:buFont typeface="+mj-lt"/>
              <a:buAutoNum type="arabicPeriod"/>
            </a:pPr>
            <a:r>
              <a:rPr lang="en-US" dirty="0">
                <a:cs typeface="Arial" charset="0"/>
              </a:rPr>
              <a:t>If time permits, solicit responses to the last bullet: </a:t>
            </a:r>
            <a:endParaRPr lang="en-US" dirty="0" smtClean="0">
              <a:cs typeface="Arial" charset="0"/>
            </a:endParaRPr>
          </a:p>
          <a:p>
            <a:pPr marL="664532" lvl="1" indent="-191216" eaLnBrk="1" hangingPunct="1">
              <a:spcBef>
                <a:spcPts val="451"/>
              </a:spcBef>
              <a:buFont typeface="Arial" pitchFamily="34" charset="0"/>
              <a:buChar char="•"/>
            </a:pPr>
            <a:r>
              <a:rPr lang="en-US" i="1" dirty="0" smtClean="0">
                <a:cs typeface="Arial" charset="0"/>
              </a:rPr>
              <a:t>Is </a:t>
            </a:r>
            <a:r>
              <a:rPr lang="en-US" i="1" dirty="0">
                <a:cs typeface="Arial" charset="0"/>
              </a:rPr>
              <a:t>the pretesting process effective (at their agency)?</a:t>
            </a:r>
          </a:p>
          <a:p>
            <a:pPr>
              <a:spcBef>
                <a:spcPts val="451"/>
              </a:spcBef>
              <a:defRPr/>
            </a:pPr>
            <a:endParaRPr lang="pt-BR"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25</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21848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PRESENTER/TRAINER NOTES:</a:t>
            </a:r>
          </a:p>
          <a:p>
            <a:pPr marL="241649" indent="-241649">
              <a:buFont typeface="+mj-lt"/>
              <a:buAutoNum type="arabicPeriod"/>
            </a:pPr>
            <a:r>
              <a:rPr lang="en-US" i="1" dirty="0" smtClean="0"/>
              <a:t>“Before </a:t>
            </a:r>
            <a:r>
              <a:rPr lang="en-US" i="1" dirty="0"/>
              <a:t>we go on to post-tests and curriculum resources, let’s </a:t>
            </a:r>
            <a:r>
              <a:rPr lang="en-US" i="1" dirty="0" smtClean="0"/>
              <a:t>review </a:t>
            </a:r>
            <a:r>
              <a:rPr lang="en-US" i="1" dirty="0"/>
              <a:t>standardized test administration procedures</a:t>
            </a:r>
            <a:r>
              <a:rPr lang="en-US" i="1" dirty="0" smtClean="0"/>
              <a:t>.”</a:t>
            </a:r>
            <a:endParaRPr lang="en-US" i="1" dirty="0"/>
          </a:p>
          <a:p>
            <a:pPr marL="241649" indent="-241649">
              <a:buFont typeface="+mj-lt"/>
              <a:buAutoNum type="arabicPeriod"/>
            </a:pPr>
            <a:r>
              <a:rPr lang="en-US" i="1" dirty="0" smtClean="0"/>
              <a:t>“What </a:t>
            </a:r>
            <a:r>
              <a:rPr lang="en-US" i="1" dirty="0"/>
              <a:t>is a standardized </a:t>
            </a:r>
            <a:r>
              <a:rPr lang="en-US" i="1" dirty="0" smtClean="0"/>
              <a:t>test?”</a:t>
            </a:r>
          </a:p>
          <a:p>
            <a:pPr marL="669253" lvl="1" indent="-191216">
              <a:buFont typeface="Arial" pitchFamily="34" charset="0"/>
              <a:buChar char="•"/>
            </a:pPr>
            <a:r>
              <a:rPr lang="en-US" dirty="0"/>
              <a:t>B</a:t>
            </a:r>
            <a:r>
              <a:rPr lang="en-US" dirty="0" smtClean="0"/>
              <a:t>y </a:t>
            </a:r>
            <a:r>
              <a:rPr lang="en-US" dirty="0"/>
              <a:t>definition, a standardized test is a test designed to be given under specified, standard </a:t>
            </a:r>
            <a:r>
              <a:rPr lang="en-US" dirty="0" smtClean="0"/>
              <a:t>conditions.</a:t>
            </a:r>
          </a:p>
          <a:p>
            <a:pPr marL="669253" lvl="1" indent="-191216">
              <a:buFont typeface="Arial" pitchFamily="34" charset="0"/>
              <a:buChar char="•"/>
            </a:pPr>
            <a:r>
              <a:rPr lang="en-US" dirty="0" smtClean="0"/>
              <a:t>Standardization </a:t>
            </a:r>
            <a:r>
              <a:rPr lang="en-US" dirty="0"/>
              <a:t>attempts to control external factors so that the assessment is a valid measurement tool that produces meaningful </a:t>
            </a:r>
            <a:r>
              <a:rPr lang="en-US" dirty="0" smtClean="0"/>
              <a:t>results.</a:t>
            </a:r>
          </a:p>
          <a:p>
            <a:pPr marL="669253" lvl="1" indent="-191216">
              <a:buFont typeface="Arial" pitchFamily="34" charset="0"/>
              <a:buChar char="•"/>
            </a:pPr>
            <a:r>
              <a:rPr lang="en-US" dirty="0" smtClean="0"/>
              <a:t>All </a:t>
            </a:r>
            <a:r>
              <a:rPr lang="en-US" dirty="0"/>
              <a:t>CASAS appraisals and progress tests are standardized tests</a:t>
            </a:r>
            <a:r>
              <a:rPr lang="en-US" dirty="0" smtClean="0"/>
              <a:t>.</a:t>
            </a:r>
            <a:endParaRPr lang="en-US" dirty="0"/>
          </a:p>
          <a:p>
            <a:pPr marL="241649" indent="-241649">
              <a:buFont typeface="+mj-lt"/>
              <a:buAutoNum type="arabicPeriod"/>
            </a:pPr>
            <a:r>
              <a:rPr lang="en-US" dirty="0"/>
              <a:t>Standardized tests</a:t>
            </a:r>
            <a:r>
              <a:rPr lang="en-US" dirty="0" smtClean="0"/>
              <a:t>:</a:t>
            </a:r>
            <a:endParaRPr lang="en-US" dirty="0"/>
          </a:p>
          <a:p>
            <a:pPr marL="664532" lvl="1" indent="-191216">
              <a:buFont typeface="Arial" pitchFamily="34" charset="0"/>
              <a:buChar char="•"/>
            </a:pPr>
            <a:r>
              <a:rPr lang="en-US" dirty="0"/>
              <a:t>Have specific administration procedures</a:t>
            </a:r>
          </a:p>
          <a:p>
            <a:pPr marL="664532" lvl="1" indent="-191216">
              <a:buFont typeface="Arial" pitchFamily="34" charset="0"/>
              <a:buChar char="•"/>
            </a:pPr>
            <a:r>
              <a:rPr lang="en-US" dirty="0"/>
              <a:t>Require training to score, administer, and interpret results</a:t>
            </a:r>
          </a:p>
          <a:p>
            <a:pPr marL="664532" lvl="1" indent="-191216">
              <a:buFont typeface="Arial" pitchFamily="34" charset="0"/>
              <a:buChar char="•"/>
            </a:pPr>
            <a:r>
              <a:rPr lang="en-US" dirty="0"/>
              <a:t>Are used for accountability purposes</a:t>
            </a:r>
          </a:p>
          <a:p>
            <a:pPr marL="664532" lvl="1" indent="-191216">
              <a:buFont typeface="Arial" pitchFamily="34" charset="0"/>
              <a:buChar char="•"/>
            </a:pPr>
            <a:r>
              <a:rPr lang="en-US" dirty="0"/>
              <a:t>Are based on years of research</a:t>
            </a:r>
          </a:p>
          <a:p>
            <a:pPr marL="664532" lvl="1" indent="-191216">
              <a:buFont typeface="Arial" pitchFamily="34" charset="0"/>
              <a:buChar char="•"/>
            </a:pPr>
            <a:r>
              <a:rPr lang="en-US" dirty="0"/>
              <a:t>Are not practice or unit </a:t>
            </a:r>
            <a:r>
              <a:rPr lang="en-US" dirty="0" smtClean="0"/>
              <a:t>tests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665113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PRESENTER/TRAINER NOTES:</a:t>
            </a:r>
          </a:p>
          <a:p>
            <a:pPr marL="241649" indent="-241649" eaLnBrk="1" hangingPunct="1">
              <a:buFont typeface="+mj-lt"/>
              <a:buAutoNum type="arabicPeriod"/>
            </a:pPr>
            <a:r>
              <a:rPr lang="en-US" dirty="0" smtClean="0"/>
              <a:t>This </a:t>
            </a:r>
            <a:r>
              <a:rPr lang="en-US" dirty="0"/>
              <a:t>table shows </a:t>
            </a:r>
            <a:r>
              <a:rPr lang="en-US" dirty="0" smtClean="0"/>
              <a:t>what’s needed </a:t>
            </a:r>
            <a:r>
              <a:rPr lang="en-US" dirty="0"/>
              <a:t>for testing day.</a:t>
            </a:r>
          </a:p>
          <a:p>
            <a:pPr marL="241649" indent="-241649" eaLnBrk="1" hangingPunct="1">
              <a:buFont typeface="+mj-lt"/>
              <a:buAutoNum type="arabicPeriod"/>
              <a:defRPr/>
            </a:pPr>
            <a:r>
              <a:rPr lang="en-US" dirty="0"/>
              <a:t>Number paper test booklets for tracking and security</a:t>
            </a:r>
            <a:r>
              <a:rPr lang="en-US" dirty="0" smtClean="0"/>
              <a:t>.</a:t>
            </a:r>
            <a:endParaRPr lang="en-US" dirty="0"/>
          </a:p>
          <a:p>
            <a:pPr marL="241649" indent="-241649" eaLnBrk="1" hangingPunct="1">
              <a:buFont typeface="+mj-lt"/>
              <a:buAutoNum type="arabicPeriod"/>
              <a:defRPr/>
            </a:pPr>
            <a:r>
              <a:rPr lang="en-US" dirty="0" smtClean="0"/>
              <a:t>Most paper-based tests are available in </a:t>
            </a:r>
            <a:r>
              <a:rPr lang="en-US" b="1" dirty="0" smtClean="0"/>
              <a:t>CASAS eTests </a:t>
            </a:r>
            <a:r>
              <a:rPr lang="en-US" dirty="0" smtClean="0"/>
              <a:t>(online or desktop).</a:t>
            </a:r>
          </a:p>
          <a:p>
            <a:pPr marL="241649" indent="-241649" eaLnBrk="1" hangingPunct="1">
              <a:buFont typeface="+mj-lt"/>
              <a:buAutoNum type="arabicPeriod"/>
              <a:defRPr/>
            </a:pPr>
            <a:r>
              <a:rPr lang="en-US" b="1" dirty="0"/>
              <a:t>CASAS eTests </a:t>
            </a:r>
            <a:r>
              <a:rPr lang="en-US" b="1" dirty="0" smtClean="0"/>
              <a:t>Online </a:t>
            </a:r>
            <a:r>
              <a:rPr lang="en-US" dirty="0" smtClean="0"/>
              <a:t>is accessible </a:t>
            </a:r>
            <a:r>
              <a:rPr lang="en-US" dirty="0"/>
              <a:t>anywhere with Internet connection and </a:t>
            </a:r>
            <a:r>
              <a:rPr lang="en-US" dirty="0" smtClean="0"/>
              <a:t>registered testing </a:t>
            </a:r>
            <a:r>
              <a:rPr lang="en-US" dirty="0"/>
              <a:t>station with proctor presence</a:t>
            </a:r>
            <a:r>
              <a:rPr lang="en-US" dirty="0" smtClean="0"/>
              <a:t>.</a:t>
            </a:r>
          </a:p>
          <a:p>
            <a:pPr marL="241649" indent="-241649" eaLnBrk="1" hangingPunct="1">
              <a:buFont typeface="+mj-lt"/>
              <a:buAutoNum type="arabicPeriod"/>
              <a:defRPr/>
            </a:pPr>
            <a:r>
              <a:rPr lang="en-US" dirty="0"/>
              <a:t>Visit linked resource if time permits and Internet connection is available.</a:t>
            </a:r>
          </a:p>
          <a:p>
            <a:pPr marL="241649" indent="-241649" eaLnBrk="1" hangingPunct="1">
              <a:buFont typeface="+mj-lt"/>
              <a:buAutoNum type="arabicPeriod"/>
              <a:defRPr/>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27</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191726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PRESENTER/TRAINER NOTES:</a:t>
            </a:r>
          </a:p>
          <a:p>
            <a:pPr marL="241649" indent="-241649" eaLnBrk="1" hangingPunct="1">
              <a:buFont typeface="+mj-lt"/>
              <a:buAutoNum type="arabicPeriod"/>
            </a:pPr>
            <a:r>
              <a:rPr lang="en-US" dirty="0" smtClean="0"/>
              <a:t>Review bullets.</a:t>
            </a:r>
            <a:endParaRPr lang="en-US" dirty="0"/>
          </a:p>
          <a:p>
            <a:pPr marL="241649" indent="-241649" eaLnBrk="1" hangingPunct="1">
              <a:buFont typeface="+mj-lt"/>
              <a:buAutoNum type="arabicPeriod"/>
            </a:pPr>
            <a:r>
              <a:rPr lang="en-US" dirty="0"/>
              <a:t>This information may seem </a:t>
            </a:r>
            <a:r>
              <a:rPr lang="en-US" dirty="0" smtClean="0"/>
              <a:t>obvious </a:t>
            </a:r>
            <a:r>
              <a:rPr lang="en-US" dirty="0"/>
              <a:t>but we have found that there are participants who are not familiar with standardized testing procedures</a:t>
            </a:r>
            <a:r>
              <a:rPr lang="en-US" dirty="0" smtClean="0"/>
              <a:t>.</a:t>
            </a:r>
          </a:p>
          <a:p>
            <a:pPr marL="241649" indent="-241649" eaLnBrk="1" hangingPunct="1">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28</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502796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PRESENTER/TRAINER NOTES:</a:t>
            </a:r>
          </a:p>
          <a:p>
            <a:pPr marL="241649" indent="-241649" eaLnBrk="1" hangingPunct="1">
              <a:buFont typeface="+mj-lt"/>
              <a:buAutoNum type="arabicPeriod"/>
            </a:pPr>
            <a:r>
              <a:rPr lang="en-US" dirty="0" smtClean="0"/>
              <a:t>Review </a:t>
            </a:r>
            <a:r>
              <a:rPr lang="en-US" dirty="0"/>
              <a:t>bullets</a:t>
            </a:r>
            <a:r>
              <a:rPr lang="en-US" dirty="0" smtClean="0"/>
              <a:t>.</a:t>
            </a:r>
          </a:p>
          <a:p>
            <a:pPr marL="241649" indent="-241649" eaLnBrk="1" hangingPunct="1">
              <a:buFont typeface="+mj-lt"/>
              <a:buAutoNum type="arabicPeriod"/>
            </a:pPr>
            <a:r>
              <a:rPr lang="en-US" dirty="0" smtClean="0"/>
              <a:t>Ask if anyone has questions.</a:t>
            </a:r>
            <a:endParaRPr lang="en-US" dirty="0"/>
          </a:p>
          <a:p>
            <a:pPr marL="241649" indent="-241649" eaLnBrk="1" hangingPunct="1">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29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64793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a:t>
            </a:r>
            <a:r>
              <a:rPr lang="en-US" baseline="0" dirty="0" smtClean="0"/>
              <a:t> bullets.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912066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eaLnBrk="1" hangingPunct="1">
              <a:buFont typeface="+mj-lt"/>
              <a:buAutoNum type="arabicPeriod"/>
            </a:pPr>
            <a:r>
              <a:rPr lang="en-US" dirty="0" smtClean="0"/>
              <a:t>Review bullets.</a:t>
            </a:r>
          </a:p>
          <a:p>
            <a:pPr marL="241649" indent="-241649" eaLnBrk="1" hangingPunct="1">
              <a:buFont typeface="+mj-lt"/>
              <a:buAutoNum type="arabicPeriod"/>
            </a:pPr>
            <a:r>
              <a:rPr lang="en-US" b="1" dirty="0" smtClean="0"/>
              <a:t>Important</a:t>
            </a:r>
            <a:r>
              <a:rPr lang="en-US" b="1" dirty="0"/>
              <a:t>: </a:t>
            </a:r>
            <a:r>
              <a:rPr lang="en-US" dirty="0"/>
              <a:t>Timing of listening tests is </a:t>
            </a:r>
            <a:r>
              <a:rPr lang="en-US" i="1" dirty="0" smtClean="0"/>
              <a:t>predetermined</a:t>
            </a:r>
            <a:r>
              <a:rPr lang="en-US" dirty="0"/>
              <a:t> </a:t>
            </a:r>
            <a:r>
              <a:rPr lang="en-US" dirty="0" smtClean="0"/>
              <a:t>– </a:t>
            </a:r>
            <a:endParaRPr lang="en-US" dirty="0"/>
          </a:p>
          <a:p>
            <a:pPr marL="669253" lvl="1" indent="-191216" eaLnBrk="1" hangingPunct="1">
              <a:buFont typeface="Arial" pitchFamily="34" charset="0"/>
              <a:buChar char="•"/>
            </a:pPr>
            <a:r>
              <a:rPr lang="en-US" dirty="0" smtClean="0"/>
              <a:t>For paper-based tests - always </a:t>
            </a:r>
            <a:r>
              <a:rPr lang="en-US" dirty="0"/>
              <a:t>use the prerecorded CD. </a:t>
            </a:r>
            <a:endParaRPr lang="en-US" dirty="0" smtClean="0"/>
          </a:p>
          <a:p>
            <a:pPr marL="669253" lvl="1" indent="-191216" eaLnBrk="1" hangingPunct="1">
              <a:buFont typeface="Arial" pitchFamily="34" charset="0"/>
              <a:buChar char="•"/>
            </a:pPr>
            <a:r>
              <a:rPr lang="en-US" dirty="0" smtClean="0"/>
              <a:t>For web-based tests – timing is built-in and includes auto-advance for test items (not on practice items).</a:t>
            </a:r>
          </a:p>
          <a:p>
            <a:pPr marL="241649" indent="-241649" eaLnBrk="1" hangingPunct="1">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30</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488264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a:buFont typeface="+mj-lt"/>
              <a:buAutoNum type="arabicPeriod"/>
            </a:pPr>
            <a:r>
              <a:rPr lang="en-US" dirty="0" smtClean="0"/>
              <a:t>Review bullets.</a:t>
            </a:r>
          </a:p>
          <a:p>
            <a:pPr marL="241649" indent="-241649">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31</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22005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endParaRPr lang="en-US" dirty="0"/>
          </a:p>
          <a:p>
            <a:pPr marL="241649" indent="-241649" eaLnBrk="1" hangingPunct="1">
              <a:spcBef>
                <a:spcPts val="451"/>
              </a:spcBef>
              <a:buFont typeface="+mj-lt"/>
              <a:buAutoNum type="arabicPeriod"/>
            </a:pPr>
            <a:r>
              <a:rPr lang="en-US" dirty="0" smtClean="0"/>
              <a:t>Review bullets.</a:t>
            </a:r>
            <a:endParaRPr lang="en-US" dirty="0"/>
          </a:p>
          <a:p>
            <a:pPr marL="241649" indent="-241649" eaLnBrk="1" hangingPunct="1">
              <a:spcBef>
                <a:spcPts val="451"/>
              </a:spcBef>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32</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196543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r>
              <a:rPr lang="en-US" b="1" dirty="0" smtClean="0"/>
              <a:t>Test Security Policy Agreement</a:t>
            </a:r>
          </a:p>
          <a:p>
            <a:pPr marL="241649" indent="-241649">
              <a:buFont typeface="+mj-lt"/>
              <a:buAutoNum type="arabicPeriod"/>
            </a:pPr>
            <a:r>
              <a:rPr lang="en-US" dirty="0"/>
              <a:t>Agency directors, principals, and other primary administrators need to maintain a specific test security policy that </a:t>
            </a:r>
            <a:r>
              <a:rPr lang="en-US" dirty="0" smtClean="0"/>
              <a:t>addresses proper </a:t>
            </a:r>
            <a:r>
              <a:rPr lang="en-US" dirty="0"/>
              <a:t>handling and use of test materials. </a:t>
            </a:r>
          </a:p>
          <a:p>
            <a:pPr marL="241649" indent="-241649">
              <a:buFont typeface="+mj-lt"/>
              <a:buAutoNum type="arabicPeriod"/>
            </a:pPr>
            <a:r>
              <a:rPr lang="en-US" dirty="0"/>
              <a:t>All testing personnel must </a:t>
            </a:r>
            <a:r>
              <a:rPr lang="en-US" dirty="0" smtClean="0"/>
              <a:t>sign a </a:t>
            </a:r>
            <a:r>
              <a:rPr lang="en-US" b="1" dirty="0" smtClean="0"/>
              <a:t>Test </a:t>
            </a:r>
            <a:r>
              <a:rPr lang="en-US" b="1" dirty="0"/>
              <a:t>Security Policy Agreement</a:t>
            </a:r>
            <a:r>
              <a:rPr lang="en-US" dirty="0"/>
              <a:t> </a:t>
            </a:r>
            <a:r>
              <a:rPr lang="en-US" dirty="0" smtClean="0"/>
              <a:t>agreeing </a:t>
            </a:r>
            <a:r>
              <a:rPr lang="en-US" dirty="0"/>
              <a:t>to uphold the security policies of the agency, school, or testing entity. </a:t>
            </a:r>
          </a:p>
          <a:p>
            <a:pPr marL="241649" indent="-241649">
              <a:buFont typeface="+mj-lt"/>
              <a:buAutoNum type="arabicPeriod"/>
            </a:pPr>
            <a:r>
              <a:rPr lang="en-US" dirty="0"/>
              <a:t>Should CASAS determine that any agency, school, or other testing entity has violated any provision of this test security policy or that testing materials have been compromised in any manner, purposely or otherwise, CASAS reserves the right to take appropriate action to rectify the violation of its test security policy.</a:t>
            </a:r>
          </a:p>
          <a:p>
            <a:pPr marL="241649" indent="-241649">
              <a:buFont typeface="+mj-lt"/>
              <a:buAutoNum type="arabicPeriod"/>
            </a:pPr>
            <a:r>
              <a:rPr lang="en-US" dirty="0" smtClean="0"/>
              <a:t>Ask </a:t>
            </a:r>
            <a:r>
              <a:rPr lang="en-US" dirty="0"/>
              <a:t>if anyone has questions</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33</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882739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92">
              <a:defRPr/>
            </a:pPr>
            <a:r>
              <a:rPr lang="en-US" b="1" dirty="0" smtClean="0"/>
              <a:t>PRESENTER/TRAINER NOTES:</a:t>
            </a:r>
          </a:p>
          <a:p>
            <a:pPr marL="241649" indent="-241649">
              <a:buFont typeface="+mj-lt"/>
              <a:buAutoNum type="arabicPeriod"/>
            </a:pPr>
            <a:r>
              <a:rPr lang="en-US" dirty="0" smtClean="0"/>
              <a:t>Download </a:t>
            </a:r>
            <a:r>
              <a:rPr lang="en-US" dirty="0"/>
              <a:t>a copy of the </a:t>
            </a:r>
            <a:r>
              <a:rPr lang="en-US" b="1" dirty="0"/>
              <a:t>Test Security Policy</a:t>
            </a:r>
            <a:r>
              <a:rPr lang="en-US" dirty="0"/>
              <a:t> form, print, fill in the information, and save for your records</a:t>
            </a:r>
            <a:r>
              <a:rPr lang="en-US" dirty="0" smtClean="0"/>
              <a:t>.</a:t>
            </a:r>
          </a:p>
          <a:p>
            <a:pPr marL="241649" indent="-241649">
              <a:buFont typeface="+mj-lt"/>
              <a:buAutoNum type="arabicPeriod"/>
            </a:pPr>
            <a:r>
              <a:rPr lang="en-US" dirty="0" smtClean="0"/>
              <a:t>All CASAS online self-paced training modules include electronic submission of the </a:t>
            </a:r>
            <a:r>
              <a:rPr lang="en-US" b="1" dirty="0" smtClean="0"/>
              <a:t>Test Security Policy Agreement</a:t>
            </a:r>
            <a:r>
              <a:rPr lang="en-US" dirty="0" smtClean="0"/>
              <a:t>.</a:t>
            </a:r>
          </a:p>
          <a:p>
            <a:pPr marL="241649" indent="-241649">
              <a:buFont typeface="+mj-lt"/>
              <a:buAutoNum type="arabicPeriod"/>
            </a:pPr>
            <a:r>
              <a:rPr lang="en-US" dirty="0" smtClean="0"/>
              <a:t>The </a:t>
            </a:r>
            <a:r>
              <a:rPr lang="en-US" dirty="0">
                <a:hlinkClick r:id="rId3"/>
              </a:rPr>
              <a:t>In-Person Training Completion Portal</a:t>
            </a:r>
            <a:r>
              <a:rPr lang="en-US" b="1" dirty="0" smtClean="0"/>
              <a:t> </a:t>
            </a:r>
            <a:r>
              <a:rPr lang="en-US" dirty="0" smtClean="0"/>
              <a:t>also </a:t>
            </a:r>
            <a:r>
              <a:rPr lang="en-US" dirty="0"/>
              <a:t>includes electronic submission of the </a:t>
            </a:r>
            <a:r>
              <a:rPr lang="en-US" b="1" dirty="0"/>
              <a:t>Test Security Policy Agreement</a:t>
            </a:r>
            <a:r>
              <a:rPr lang="en-US" dirty="0"/>
              <a:t>.</a:t>
            </a:r>
          </a:p>
          <a:p>
            <a:pPr marL="241649" indent="-241649">
              <a:buFont typeface="+mj-lt"/>
              <a:buAutoNum type="arabicPeriod"/>
            </a:pPr>
            <a:r>
              <a:rPr lang="en-US" dirty="0" smtClean="0"/>
              <a:t>Visit linked resource if time permits and Internet connection is available.</a:t>
            </a:r>
          </a:p>
          <a:p>
            <a:pPr marL="241649" indent="-241649">
              <a:buFont typeface="+mj-lt"/>
              <a:buAutoNum type="arabicPeriod"/>
            </a:pP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34</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493941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eaLnBrk="1" hangingPunct="1">
              <a:buFont typeface="+mj-lt"/>
              <a:buAutoNum type="arabicPeriod"/>
            </a:pPr>
            <a:r>
              <a:rPr lang="en-US" dirty="0"/>
              <a:t>Explain that CASAS does not have a fixed curriculum but provides a </a:t>
            </a:r>
            <a:r>
              <a:rPr lang="en-US" dirty="0" smtClean="0"/>
              <a:t>number of </a:t>
            </a:r>
            <a:r>
              <a:rPr lang="en-US" dirty="0"/>
              <a:t>resources to support curriculum design</a:t>
            </a:r>
            <a:r>
              <a:rPr lang="en-US" dirty="0" smtClean="0"/>
              <a:t>.</a:t>
            </a:r>
            <a:endParaRPr lang="en-US" dirty="0">
              <a:cs typeface="Arial"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35</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077674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a:buFont typeface="+mj-lt"/>
              <a:buAutoNum type="arabicPeriod"/>
            </a:pPr>
            <a:r>
              <a:rPr lang="en-US" dirty="0" smtClean="0"/>
              <a:t>Review bullets.</a:t>
            </a:r>
          </a:p>
          <a:p>
            <a:pPr marL="241649" indent="-241649">
              <a:buFont typeface="+mj-lt"/>
              <a:buAutoNum type="arabicPeriod"/>
            </a:pPr>
            <a:r>
              <a:rPr lang="en-US" dirty="0" smtClean="0"/>
              <a:t>Visit </a:t>
            </a:r>
            <a:r>
              <a:rPr lang="en-US" dirty="0"/>
              <a:t>linked resource if time permits and Internet connection is available.</a:t>
            </a:r>
          </a:p>
          <a:p>
            <a:pPr marL="241649" indent="-241649">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778719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PRESENTER/TRAINER NOTES:</a:t>
            </a:r>
          </a:p>
          <a:p>
            <a:pPr marL="241649" indent="-241649">
              <a:buFont typeface="+mj-lt"/>
              <a:buAutoNum type="arabicPeriod"/>
            </a:pPr>
            <a:r>
              <a:rPr lang="en-US" dirty="0">
                <a:cs typeface="Arial" charset="0"/>
              </a:rPr>
              <a:t>Review bullets.</a:t>
            </a:r>
          </a:p>
          <a:p>
            <a:pPr marL="241649" indent="-241649">
              <a:buFont typeface="+mj-lt"/>
              <a:buAutoNum type="arabicPeriod"/>
            </a:pPr>
            <a:r>
              <a:rPr lang="en-US" dirty="0">
                <a:cs typeface="Arial" charset="0"/>
              </a:rPr>
              <a:t>Ask if anyone is currently using sample test items, what are they using and how are they using </a:t>
            </a:r>
            <a:r>
              <a:rPr lang="en-US" dirty="0" smtClean="0">
                <a:cs typeface="Arial" charset="0"/>
              </a:rPr>
              <a:t>them.</a:t>
            </a:r>
            <a:endParaRPr lang="en-US" dirty="0">
              <a:cs typeface="Arial" charset="0"/>
            </a:endParaRPr>
          </a:p>
          <a:p>
            <a:pPr marL="241649" indent="-241649">
              <a:buFont typeface="+mj-lt"/>
              <a:buAutoNum type="arabicPeriod"/>
            </a:pPr>
            <a:r>
              <a:rPr lang="en-US" dirty="0"/>
              <a:t>Visit linked resource if time permits and Internet connection is available.</a:t>
            </a:r>
          </a:p>
          <a:p>
            <a:pPr marL="241649" indent="-241649">
              <a:buFont typeface="+mj-lt"/>
              <a:buAutoNum type="arabicPeriod"/>
            </a:pPr>
            <a:endParaRPr lang="en-US" dirty="0">
              <a:cs typeface="Arial" charset="0"/>
            </a:endParaRPr>
          </a:p>
          <a:p>
            <a:pPr marL="241649" indent="-241649">
              <a:buFont typeface="+mj-lt"/>
              <a:buAutoNum type="arabicPeriod"/>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smtClean="0"/>
              <a:t>CASAS Implementation Training</a:t>
            </a:r>
            <a:endParaRPr lang="en-US" dirty="0"/>
          </a:p>
        </p:txBody>
      </p:sp>
      <p:sp>
        <p:nvSpPr>
          <p:cNvPr id="6" name="Slide Number Placeholder 5"/>
          <p:cNvSpPr>
            <a:spLocks noGrp="1"/>
          </p:cNvSpPr>
          <p:nvPr>
            <p:ph type="sldNum" sz="quarter" idx="12"/>
          </p:nvPr>
        </p:nvSpPr>
        <p:spPr/>
        <p:txBody>
          <a:bodyPr/>
          <a:lstStyle/>
          <a:p>
            <a:pPr>
              <a:defRPr/>
            </a:pPr>
            <a:fld id="{F3E3BAC3-97E6-419E-96CF-0866AD467872}" type="slidenum">
              <a:rPr lang="en-US" smtClean="0"/>
              <a:pPr>
                <a:defRPr/>
              </a:pPr>
              <a:t>37</a:t>
            </a:fld>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851374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endParaRPr lang="en-US" dirty="0" smtClean="0"/>
          </a:p>
          <a:p>
            <a:pPr marL="241649" indent="-241649">
              <a:spcBef>
                <a:spcPts val="451"/>
              </a:spcBef>
              <a:buFont typeface="+mj-lt"/>
              <a:buAutoNum type="arabicPeriod"/>
            </a:pPr>
            <a:r>
              <a:rPr lang="en-US" dirty="0">
                <a:cs typeface="Arial" charset="0"/>
              </a:rPr>
              <a:t>This slides shows an example of the integration of </a:t>
            </a:r>
            <a:r>
              <a:rPr lang="en-US" b="1" dirty="0">
                <a:cs typeface="Arial" charset="0"/>
              </a:rPr>
              <a:t>Curriculum, Assessment and Instruction</a:t>
            </a:r>
            <a:r>
              <a:rPr lang="en-US" dirty="0">
                <a:cs typeface="Arial" charset="0"/>
              </a:rPr>
              <a:t>.</a:t>
            </a:r>
          </a:p>
          <a:p>
            <a:pPr marL="241649" indent="-241649">
              <a:spcBef>
                <a:spcPts val="451"/>
              </a:spcBef>
              <a:buFont typeface="+mj-lt"/>
              <a:buAutoNum type="arabicPeriod"/>
            </a:pPr>
            <a:r>
              <a:rPr lang="en-US" dirty="0" smtClean="0">
                <a:cs typeface="Arial" charset="0"/>
              </a:rPr>
              <a:t>Curriculum </a:t>
            </a:r>
            <a:r>
              <a:rPr lang="en-US" dirty="0">
                <a:cs typeface="Arial" charset="0"/>
              </a:rPr>
              <a:t>might include a lesson on reading maps and schedules, and interpreting clock time. </a:t>
            </a:r>
          </a:p>
          <a:p>
            <a:pPr marL="241649" indent="-241649">
              <a:spcBef>
                <a:spcPts val="451"/>
              </a:spcBef>
              <a:buFont typeface="+mj-lt"/>
              <a:buAutoNum type="arabicPeriod"/>
            </a:pPr>
            <a:r>
              <a:rPr lang="en-US" dirty="0">
                <a:cs typeface="Arial" charset="0"/>
              </a:rPr>
              <a:t>This item would assess a student’s knowledge of what the teacher had taught.</a:t>
            </a:r>
          </a:p>
          <a:p>
            <a:pPr marL="241649" indent="-241649">
              <a:spcBef>
                <a:spcPts val="451"/>
              </a:spcBef>
              <a:buFont typeface="+mj-lt"/>
              <a:buAutoNum type="arabicPeriod"/>
            </a:pPr>
            <a:r>
              <a:rPr lang="en-US" dirty="0">
                <a:cs typeface="Arial" charset="0"/>
              </a:rPr>
              <a:t>Have participants take out </a:t>
            </a:r>
            <a:r>
              <a:rPr lang="en-US" dirty="0" smtClean="0">
                <a:cs typeface="Arial" charset="0"/>
              </a:rPr>
              <a:t>the Competency </a:t>
            </a:r>
            <a:r>
              <a:rPr lang="en-US" dirty="0">
                <a:cs typeface="Arial" charset="0"/>
              </a:rPr>
              <a:t>list </a:t>
            </a:r>
            <a:r>
              <a:rPr lang="en-US" dirty="0" smtClean="0">
                <a:cs typeface="Arial" charset="0"/>
              </a:rPr>
              <a:t>from their training packet and </a:t>
            </a:r>
            <a:r>
              <a:rPr lang="en-US" dirty="0">
                <a:cs typeface="Arial" charset="0"/>
              </a:rPr>
              <a:t>find the following two </a:t>
            </a:r>
            <a:r>
              <a:rPr lang="en-US" dirty="0" smtClean="0">
                <a:cs typeface="Arial" charset="0"/>
              </a:rPr>
              <a:t>competencies:</a:t>
            </a:r>
          </a:p>
          <a:p>
            <a:pPr marL="664532" lvl="1" indent="-191216">
              <a:spcBef>
                <a:spcPts val="451"/>
              </a:spcBef>
              <a:buFont typeface="Arial" pitchFamily="34" charset="0"/>
              <a:buChar char="•"/>
            </a:pPr>
            <a:r>
              <a:rPr lang="en-US" b="1" dirty="0" smtClean="0">
                <a:cs typeface="Arial" charset="0"/>
              </a:rPr>
              <a:t>Competency </a:t>
            </a:r>
            <a:r>
              <a:rPr lang="en-US" b="1" dirty="0">
                <a:cs typeface="Arial" charset="0"/>
              </a:rPr>
              <a:t>2.2.2 </a:t>
            </a:r>
            <a:r>
              <a:rPr lang="en-US" dirty="0">
                <a:cs typeface="Arial" charset="0"/>
              </a:rPr>
              <a:t>- </a:t>
            </a:r>
            <a:r>
              <a:rPr lang="en-US" i="1" dirty="0">
                <a:cs typeface="Arial" charset="0"/>
              </a:rPr>
              <a:t>Recognize and use signs related to public </a:t>
            </a:r>
            <a:r>
              <a:rPr lang="en-US" i="1" dirty="0" smtClean="0">
                <a:cs typeface="Arial" charset="0"/>
              </a:rPr>
              <a:t>transportation</a:t>
            </a:r>
          </a:p>
          <a:p>
            <a:pPr marL="664532" lvl="1" indent="-191216">
              <a:spcBef>
                <a:spcPts val="451"/>
              </a:spcBef>
              <a:buFont typeface="Arial" pitchFamily="34" charset="0"/>
              <a:buChar char="•"/>
            </a:pPr>
            <a:r>
              <a:rPr lang="en-US" b="1" dirty="0" smtClean="0">
                <a:cs typeface="Arial" charset="0"/>
              </a:rPr>
              <a:t>Competency 2.2.4 </a:t>
            </a:r>
            <a:r>
              <a:rPr lang="en-US" dirty="0" smtClean="0">
                <a:cs typeface="Arial" charset="0"/>
              </a:rPr>
              <a:t>- </a:t>
            </a:r>
            <a:r>
              <a:rPr lang="en-US" i="1" dirty="0" smtClean="0">
                <a:cs typeface="Arial" charset="0"/>
              </a:rPr>
              <a:t>Interpret transportation schedules, fares and payment procedures</a:t>
            </a:r>
          </a:p>
          <a:p>
            <a:pPr marL="241649" indent="-241649">
              <a:spcBef>
                <a:spcPts val="451"/>
              </a:spcBef>
              <a:buFont typeface="+mj-lt"/>
              <a:buAutoNum type="arabicPeriod"/>
            </a:pPr>
            <a:r>
              <a:rPr lang="en-US" dirty="0" smtClean="0">
                <a:cs typeface="Arial" charset="0"/>
              </a:rPr>
              <a:t>Ask if anyone has questions.</a:t>
            </a:r>
            <a:endParaRPr lang="en-US" dirty="0">
              <a:cs typeface="Arial"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38</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894438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eaLnBrk="1" hangingPunct="1">
              <a:buFont typeface="+mj-lt"/>
              <a:buAutoNum type="arabicPeriod"/>
            </a:pPr>
            <a:r>
              <a:rPr lang="en-US" dirty="0"/>
              <a:t>Explain that this slide shows how a competency may be assessed at different levels.</a:t>
            </a:r>
          </a:p>
          <a:p>
            <a:pPr marL="241649" indent="-241649" eaLnBrk="1" hangingPunct="1">
              <a:buFont typeface="+mj-lt"/>
              <a:buAutoNum type="arabicPeriod"/>
            </a:pPr>
            <a:r>
              <a:rPr lang="en-US" dirty="0"/>
              <a:t>The </a:t>
            </a:r>
            <a:r>
              <a:rPr lang="en-US" dirty="0" smtClean="0"/>
              <a:t>test item display </a:t>
            </a:r>
            <a:r>
              <a:rPr lang="en-US" dirty="0"/>
              <a:t>becomes more difficult and </a:t>
            </a:r>
            <a:r>
              <a:rPr lang="en-US" dirty="0" smtClean="0"/>
              <a:t>test </a:t>
            </a:r>
            <a:r>
              <a:rPr lang="en-US" dirty="0"/>
              <a:t>questions/distractors become increasingly more difficult</a:t>
            </a:r>
            <a:r>
              <a:rPr lang="en-US" dirty="0" smtClean="0"/>
              <a:t>.</a:t>
            </a:r>
          </a:p>
          <a:p>
            <a:pPr marL="241649" indent="-241649" eaLnBrk="1" hangingPunct="1">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39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29485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92">
              <a:spcBef>
                <a:spcPts val="451"/>
              </a:spcBef>
              <a:defRPr/>
            </a:pPr>
            <a:r>
              <a:rPr lang="en-US" b="1" dirty="0"/>
              <a:t>PRESENTER/TRAINER NOTES:</a:t>
            </a:r>
          </a:p>
          <a:p>
            <a:pPr marL="241649" indent="-241649">
              <a:spcBef>
                <a:spcPts val="451"/>
              </a:spcBef>
              <a:buFont typeface="+mj-lt"/>
              <a:buAutoNum type="arabicPeriod"/>
            </a:pPr>
            <a:r>
              <a:rPr lang="en-US" dirty="0">
                <a:cs typeface="Arial" charset="0"/>
              </a:rPr>
              <a:t>Review training packet materials.</a:t>
            </a:r>
          </a:p>
          <a:p>
            <a:pPr marL="241649" lvl="1" indent="-241649">
              <a:spcBef>
                <a:spcPts val="451"/>
              </a:spcBef>
              <a:buFont typeface="+mj-lt"/>
              <a:buAutoNum type="arabicPeriod" startAt="2"/>
            </a:pPr>
            <a:r>
              <a:rPr lang="en-US" dirty="0">
                <a:cs typeface="Arial" charset="0"/>
              </a:rPr>
              <a:t>All </a:t>
            </a:r>
            <a:r>
              <a:rPr lang="en-US" dirty="0">
                <a:cs typeface="Arial" charset="0"/>
              </a:rPr>
              <a:t>participants complete their training by submitting verification </a:t>
            </a:r>
            <a:r>
              <a:rPr lang="en-US" dirty="0"/>
              <a:t>electronically.</a:t>
            </a:r>
          </a:p>
          <a:p>
            <a:pPr marL="628594" lvl="1" indent="-171435">
              <a:buFont typeface="Arial" pitchFamily="34" charset="0"/>
              <a:buChar char="•"/>
            </a:pPr>
            <a:r>
              <a:rPr lang="en-US" dirty="0"/>
              <a:t>Verification </a:t>
            </a:r>
            <a:r>
              <a:rPr lang="en-US" dirty="0"/>
              <a:t>information is added to the CASAS contact database to:</a:t>
            </a:r>
          </a:p>
          <a:p>
            <a:pPr marL="1142898" lvl="2" indent="-228580">
              <a:buFont typeface="+mj-lt"/>
              <a:buAutoNum type="arabicParenR"/>
            </a:pPr>
            <a:r>
              <a:rPr lang="en-US" dirty="0"/>
              <a:t>authorize the ordering of CASAS assessments.</a:t>
            </a:r>
          </a:p>
          <a:p>
            <a:pPr marL="1142898" lvl="2" indent="-228580">
              <a:buFont typeface="+mj-lt"/>
              <a:buAutoNum type="arabicParenR"/>
            </a:pPr>
            <a:r>
              <a:rPr lang="en-US" dirty="0"/>
              <a:t>authorize the administering of CASAS assessments.</a:t>
            </a:r>
          </a:p>
          <a:p>
            <a:pPr marL="1142898" lvl="2" indent="-228580">
              <a:buFont typeface="+mj-lt"/>
              <a:buAutoNum type="arabicParenR"/>
            </a:pPr>
            <a:r>
              <a:rPr lang="en-US" dirty="0"/>
              <a:t>document participation – </a:t>
            </a:r>
            <a:r>
              <a:rPr lang="en-US" dirty="0"/>
              <a:t>verified by sign-in sheet from trainer.</a:t>
            </a:r>
            <a:endParaRPr lang="en-US" dirty="0"/>
          </a:p>
          <a:p>
            <a:pPr marL="241649" indent="-241649">
              <a:spcBef>
                <a:spcPts val="451"/>
              </a:spcBef>
              <a:buFont typeface="+mj-lt"/>
              <a:buAutoNum type="arabicPeriod"/>
            </a:pPr>
            <a:r>
              <a:rPr lang="en-US" dirty="0">
                <a:cs typeface="Arial" charset="0"/>
              </a:rPr>
              <a:t>Directions for completing training verification are included in packets (or distributed at the end of training).</a:t>
            </a:r>
          </a:p>
          <a:p>
            <a:pPr marL="241649" indent="-241649">
              <a:spcBef>
                <a:spcPts val="451"/>
              </a:spcBef>
              <a:buFont typeface="+mj-lt"/>
              <a:buAutoNum type="arabicPeriod"/>
            </a:pPr>
            <a:r>
              <a:rPr lang="en-US" b="1" dirty="0"/>
              <a:t>NOTE TO TRAINER:</a:t>
            </a:r>
            <a:r>
              <a:rPr lang="en-US" dirty="0"/>
              <a:t> </a:t>
            </a:r>
            <a:r>
              <a:rPr lang="en-US" b="1" dirty="0"/>
              <a:t>Submit Sign-In </a:t>
            </a:r>
            <a:r>
              <a:rPr lang="en-US" b="1" dirty="0"/>
              <a:t>Sheet within </a:t>
            </a:r>
            <a:r>
              <a:rPr lang="en-US" b="1" u="sng" dirty="0"/>
              <a:t>one week </a:t>
            </a:r>
            <a:r>
              <a:rPr lang="en-US" b="1" dirty="0"/>
              <a:t>of </a:t>
            </a:r>
            <a:r>
              <a:rPr lang="en-US" b="1" dirty="0"/>
              <a:t>completed training in one of three ways: </a:t>
            </a:r>
          </a:p>
          <a:p>
            <a:pPr marL="1142898" lvl="2" indent="-228580">
              <a:buFont typeface="+mj-lt"/>
              <a:buAutoNum type="arabicParenR"/>
            </a:pPr>
            <a:r>
              <a:rPr lang="en-US" dirty="0"/>
              <a:t>E-mail </a:t>
            </a:r>
            <a:r>
              <a:rPr lang="en-US" dirty="0"/>
              <a:t>attachment to </a:t>
            </a:r>
            <a:r>
              <a:rPr lang="en-US" u="sng" dirty="0" err="1">
                <a:hlinkClick r:id="rId3"/>
              </a:rPr>
              <a:t>ttellez@casas.org</a:t>
            </a:r>
            <a:r>
              <a:rPr lang="en-US" dirty="0"/>
              <a:t> (preferred)</a:t>
            </a:r>
          </a:p>
          <a:p>
            <a:pPr marL="1142898" lvl="2" indent="-228580">
              <a:buFont typeface="+mj-lt"/>
              <a:buAutoNum type="arabicParenR"/>
            </a:pPr>
            <a:r>
              <a:rPr lang="en-US" dirty="0"/>
              <a:t>FAX to: </a:t>
            </a:r>
            <a:r>
              <a:rPr lang="en-US" dirty="0"/>
              <a:t>858-292-2910</a:t>
            </a:r>
          </a:p>
          <a:p>
            <a:pPr marL="1142898" lvl="2" indent="-228580">
              <a:buFont typeface="+mj-lt"/>
              <a:buAutoNum type="arabicParenR"/>
            </a:pPr>
            <a:r>
              <a:rPr lang="en-US" dirty="0"/>
              <a:t>Mail to:</a:t>
            </a:r>
          </a:p>
          <a:p>
            <a:pPr marL="1397625" lvl="3"/>
            <a:r>
              <a:rPr lang="en-US" dirty="0"/>
              <a:t>CASAS</a:t>
            </a:r>
          </a:p>
          <a:p>
            <a:pPr marL="1397625" lvl="3"/>
            <a:r>
              <a:rPr lang="en-US" dirty="0"/>
              <a:t>Attn</a:t>
            </a:r>
            <a:r>
              <a:rPr lang="en-US" dirty="0"/>
              <a:t>: T. </a:t>
            </a:r>
            <a:r>
              <a:rPr lang="en-US" dirty="0"/>
              <a:t>Tellez</a:t>
            </a:r>
          </a:p>
          <a:p>
            <a:pPr marL="1397625" lvl="3"/>
            <a:r>
              <a:rPr lang="en-US" dirty="0"/>
              <a:t>5151 </a:t>
            </a:r>
            <a:r>
              <a:rPr lang="en-US" dirty="0"/>
              <a:t>Murphy Canyon Rd., Suite </a:t>
            </a:r>
            <a:r>
              <a:rPr lang="en-US" dirty="0"/>
              <a:t>220,</a:t>
            </a:r>
          </a:p>
          <a:p>
            <a:pPr marL="1397625" lvl="3"/>
            <a:r>
              <a:rPr lang="en-US" dirty="0"/>
              <a:t>San </a:t>
            </a:r>
            <a:r>
              <a:rPr lang="en-US" dirty="0"/>
              <a:t>Diego, CA </a:t>
            </a:r>
            <a:r>
              <a:rPr lang="en-US" dirty="0"/>
              <a:t>92123-4339</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436574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eaLnBrk="1" hangingPunct="1">
              <a:buFont typeface="+mj-lt"/>
              <a:buAutoNum type="arabicPeriod"/>
            </a:pPr>
            <a:r>
              <a:rPr lang="en-US" dirty="0"/>
              <a:t>Take </a:t>
            </a:r>
            <a:r>
              <a:rPr lang="en-US" dirty="0" smtClean="0"/>
              <a:t>time </a:t>
            </a:r>
            <a:r>
              <a:rPr lang="en-US" dirty="0"/>
              <a:t>for participants to look through the Competencies</a:t>
            </a:r>
            <a:r>
              <a:rPr lang="en-US" dirty="0" smtClean="0"/>
              <a:t>.</a:t>
            </a:r>
            <a:endParaRPr lang="en-US" dirty="0"/>
          </a:p>
          <a:p>
            <a:pPr marL="241649" indent="-241649" eaLnBrk="1" hangingPunct="1">
              <a:buFont typeface="+mj-lt"/>
              <a:buAutoNum type="arabicPeriod"/>
            </a:pPr>
            <a:r>
              <a:rPr lang="en-US" b="1" dirty="0" smtClean="0"/>
              <a:t>CASAS Competencies </a:t>
            </a:r>
            <a:r>
              <a:rPr lang="en-US" dirty="0" smtClean="0"/>
              <a:t>are divided into nine </a:t>
            </a:r>
            <a:r>
              <a:rPr lang="en-US" dirty="0"/>
              <a:t>content areas</a:t>
            </a:r>
            <a:r>
              <a:rPr lang="en-US" dirty="0" smtClean="0"/>
              <a:t>.</a:t>
            </a:r>
            <a:endParaRPr lang="en-US" dirty="0"/>
          </a:p>
          <a:p>
            <a:pPr marL="241649" indent="-241649" eaLnBrk="1" hangingPunct="1">
              <a:buFont typeface="+mj-lt"/>
              <a:buAutoNum type="arabicPeriod"/>
            </a:pPr>
            <a:r>
              <a:rPr lang="en-US" dirty="0" smtClean="0"/>
              <a:t>Here </a:t>
            </a:r>
            <a:r>
              <a:rPr lang="en-US" dirty="0"/>
              <a:t>are two things to keep in mind:</a:t>
            </a:r>
          </a:p>
          <a:p>
            <a:pPr marL="664532" lvl="1" indent="-191216" eaLnBrk="1" hangingPunct="1">
              <a:buFont typeface="Arial" pitchFamily="34" charset="0"/>
              <a:buChar char="•"/>
            </a:pPr>
            <a:r>
              <a:rPr lang="en-US" dirty="0"/>
              <a:t>The list is not a power list. The numbering system does not mean that 0 – Basic Communication – is easier than other content areas. It is just a method of organizing the </a:t>
            </a:r>
            <a:r>
              <a:rPr lang="en-US" dirty="0" smtClean="0"/>
              <a:t>competencies.</a:t>
            </a:r>
            <a:endParaRPr lang="en-US" dirty="0"/>
          </a:p>
          <a:p>
            <a:pPr marL="664532" lvl="1" indent="-191216" eaLnBrk="1" hangingPunct="1">
              <a:buFont typeface="Arial" pitchFamily="34" charset="0"/>
              <a:buChar char="•"/>
            </a:pPr>
            <a:r>
              <a:rPr lang="en-US" dirty="0"/>
              <a:t>This is the master competency list – you would not be expected to teach every single </a:t>
            </a:r>
            <a:r>
              <a:rPr lang="en-US" dirty="0" smtClean="0"/>
              <a:t>competency.</a:t>
            </a:r>
          </a:p>
          <a:p>
            <a:pPr marL="241649" indent="-241649">
              <a:buFont typeface="+mj-lt"/>
              <a:buAutoNum type="arabicPeriod"/>
            </a:pPr>
            <a:r>
              <a:rPr lang="en-US" dirty="0"/>
              <a:t>Visit linked resource if time permits and Internet connection is available.</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40</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569876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endParaRPr lang="en-US" dirty="0" smtClean="0"/>
          </a:p>
          <a:p>
            <a:pPr marL="241649" indent="-241649" defTabSz="483297" eaLnBrk="1" hangingPunct="1">
              <a:spcBef>
                <a:spcPts val="451"/>
              </a:spcBef>
              <a:buFont typeface="+mj-lt"/>
              <a:buAutoNum type="arabicPeriod"/>
            </a:pPr>
            <a:r>
              <a:rPr lang="en-US" dirty="0" smtClean="0">
                <a:cs typeface="Arial" charset="0"/>
              </a:rPr>
              <a:t>Review </a:t>
            </a:r>
            <a:r>
              <a:rPr lang="en-US" dirty="0">
                <a:cs typeface="Arial" charset="0"/>
              </a:rPr>
              <a:t>the coding system.</a:t>
            </a:r>
          </a:p>
          <a:p>
            <a:pPr marL="241649" indent="-241649" defTabSz="483297" eaLnBrk="1" hangingPunct="1">
              <a:spcBef>
                <a:spcPts val="451"/>
              </a:spcBef>
              <a:buFont typeface="+mj-lt"/>
              <a:buAutoNum type="arabicPeriod"/>
            </a:pPr>
            <a:r>
              <a:rPr lang="en-US" dirty="0" smtClean="0">
                <a:cs typeface="Arial" charset="0"/>
              </a:rPr>
              <a:t>Every </a:t>
            </a:r>
            <a:r>
              <a:rPr lang="en-US" dirty="0">
                <a:cs typeface="Arial" charset="0"/>
              </a:rPr>
              <a:t>competency is identified with a three-digit </a:t>
            </a:r>
            <a:r>
              <a:rPr lang="en-US" dirty="0" smtClean="0">
                <a:cs typeface="Arial" charset="0"/>
              </a:rPr>
              <a:t>number.</a:t>
            </a:r>
          </a:p>
          <a:p>
            <a:pPr marL="241649" indent="-241649" defTabSz="483297" eaLnBrk="1" hangingPunct="1">
              <a:spcBef>
                <a:spcPts val="451"/>
              </a:spcBef>
              <a:buFont typeface="+mj-lt"/>
              <a:buAutoNum type="arabicPeriod"/>
            </a:pPr>
            <a:r>
              <a:rPr lang="en-US" dirty="0" smtClean="0">
                <a:cs typeface="Arial" charset="0"/>
              </a:rPr>
              <a:t>The </a:t>
            </a:r>
            <a:r>
              <a:rPr lang="en-US" dirty="0">
                <a:cs typeface="Arial" charset="0"/>
              </a:rPr>
              <a:t>first digit refers to the content area. </a:t>
            </a:r>
            <a:endParaRPr lang="en-US" dirty="0" smtClean="0">
              <a:cs typeface="Arial" charset="0"/>
            </a:endParaRPr>
          </a:p>
          <a:p>
            <a:pPr marL="669253" lvl="1" indent="-191216" defTabSz="483297" eaLnBrk="1" hangingPunct="1">
              <a:spcBef>
                <a:spcPts val="451"/>
              </a:spcBef>
              <a:buFont typeface="Arial" pitchFamily="34" charset="0"/>
              <a:buChar char="•"/>
            </a:pPr>
            <a:r>
              <a:rPr lang="en-US" dirty="0" smtClean="0">
                <a:cs typeface="Arial" charset="0"/>
              </a:rPr>
              <a:t>This slide </a:t>
            </a:r>
            <a:r>
              <a:rPr lang="en-US" dirty="0">
                <a:cs typeface="Arial" charset="0"/>
              </a:rPr>
              <a:t>shows Content Area 2 – Community Resources.</a:t>
            </a:r>
          </a:p>
          <a:p>
            <a:pPr marL="241649" indent="-241649" defTabSz="483297" eaLnBrk="1" hangingPunct="1">
              <a:spcBef>
                <a:spcPts val="451"/>
              </a:spcBef>
              <a:buFont typeface="+mj-lt"/>
              <a:buAutoNum type="arabicPeriod"/>
            </a:pPr>
            <a:r>
              <a:rPr lang="en-US" dirty="0" smtClean="0">
                <a:cs typeface="Arial" charset="0"/>
              </a:rPr>
              <a:t>The </a:t>
            </a:r>
            <a:r>
              <a:rPr lang="en-US" dirty="0">
                <a:cs typeface="Arial" charset="0"/>
              </a:rPr>
              <a:t>second digit corresponds to a </a:t>
            </a:r>
            <a:r>
              <a:rPr lang="en-US" dirty="0" smtClean="0">
                <a:cs typeface="Arial" charset="0"/>
              </a:rPr>
              <a:t>Competency Area</a:t>
            </a:r>
            <a:r>
              <a:rPr lang="en-US" dirty="0">
                <a:cs typeface="Arial" charset="0"/>
              </a:rPr>
              <a:t>. </a:t>
            </a:r>
            <a:endParaRPr lang="en-US" dirty="0" smtClean="0">
              <a:cs typeface="Arial" charset="0"/>
            </a:endParaRPr>
          </a:p>
          <a:p>
            <a:pPr marL="669253" lvl="1" indent="-191216" defTabSz="483297" eaLnBrk="1" hangingPunct="1">
              <a:spcBef>
                <a:spcPts val="451"/>
              </a:spcBef>
              <a:buFont typeface="Arial" pitchFamily="34" charset="0"/>
              <a:buChar char="•"/>
            </a:pPr>
            <a:r>
              <a:rPr lang="en-US" dirty="0" smtClean="0">
                <a:cs typeface="Arial" charset="0"/>
              </a:rPr>
              <a:t>2.2 </a:t>
            </a:r>
            <a:r>
              <a:rPr lang="en-US" dirty="0">
                <a:cs typeface="Arial" charset="0"/>
              </a:rPr>
              <a:t>represents </a:t>
            </a:r>
            <a:r>
              <a:rPr lang="en-US" dirty="0" smtClean="0">
                <a:cs typeface="Arial" charset="0"/>
              </a:rPr>
              <a:t>the competency area to “Understand how </a:t>
            </a:r>
            <a:r>
              <a:rPr lang="en-US" dirty="0">
                <a:cs typeface="Arial" charset="0"/>
              </a:rPr>
              <a:t>to locate and use different types of transportation and interpret travel related information</a:t>
            </a:r>
            <a:r>
              <a:rPr lang="en-US" dirty="0" smtClean="0">
                <a:cs typeface="Arial" charset="0"/>
              </a:rPr>
              <a:t>.” </a:t>
            </a:r>
            <a:endParaRPr lang="en-US" dirty="0">
              <a:cs typeface="Arial" charset="0"/>
            </a:endParaRPr>
          </a:p>
          <a:p>
            <a:pPr marL="241649" indent="-241649" defTabSz="483297" eaLnBrk="1" hangingPunct="1">
              <a:spcBef>
                <a:spcPts val="451"/>
              </a:spcBef>
              <a:buFont typeface="+mj-lt"/>
              <a:buAutoNum type="arabicPeriod"/>
            </a:pPr>
            <a:r>
              <a:rPr lang="en-US" dirty="0" smtClean="0">
                <a:cs typeface="Arial" charset="0"/>
              </a:rPr>
              <a:t>The </a:t>
            </a:r>
            <a:r>
              <a:rPr lang="en-US" dirty="0">
                <a:cs typeface="Arial" charset="0"/>
              </a:rPr>
              <a:t>three-digit competency statement, 2.2.2, describes a measurable action, Recognize and use signs related to </a:t>
            </a:r>
            <a:r>
              <a:rPr lang="en-US" dirty="0" smtClean="0">
                <a:cs typeface="Arial" charset="0"/>
              </a:rPr>
              <a:t>transportation.</a:t>
            </a:r>
          </a:p>
          <a:p>
            <a:pPr marL="241649" indent="-241649" defTabSz="483297" eaLnBrk="1" hangingPunct="1">
              <a:spcBef>
                <a:spcPts val="451"/>
              </a:spcBef>
              <a:buFont typeface="+mj-lt"/>
              <a:buAutoNum type="arabicPeriod"/>
            </a:pPr>
            <a:r>
              <a:rPr lang="en-US" dirty="0" smtClean="0">
                <a:cs typeface="Arial" charset="0"/>
              </a:rPr>
              <a:t>Competency </a:t>
            </a:r>
            <a:r>
              <a:rPr lang="en-US" dirty="0">
                <a:cs typeface="Arial" charset="0"/>
              </a:rPr>
              <a:t>statement 1.9.1 also addresses this content. </a:t>
            </a:r>
          </a:p>
          <a:p>
            <a:pPr marL="241649" indent="-241649" defTabSz="483297" eaLnBrk="1" hangingPunct="1">
              <a:spcBef>
                <a:spcPts val="451"/>
              </a:spcBef>
              <a:buFont typeface="+mj-lt"/>
              <a:buAutoNum type="arabicPeriod"/>
            </a:pPr>
            <a:r>
              <a:rPr lang="en-US" dirty="0" smtClean="0">
                <a:cs typeface="Arial" charset="0"/>
              </a:rPr>
              <a:t>Every </a:t>
            </a:r>
            <a:r>
              <a:rPr lang="en-US" dirty="0">
                <a:cs typeface="Arial" charset="0"/>
              </a:rPr>
              <a:t>test item on CASAS assessments correlates to at least one specific competency</a:t>
            </a:r>
            <a:r>
              <a:rPr lang="en-US" dirty="0" smtClean="0">
                <a:cs typeface="Arial" charset="0"/>
              </a:rPr>
              <a:t>.</a:t>
            </a:r>
          </a:p>
          <a:p>
            <a:pPr marL="241649" indent="-241649" defTabSz="483297" eaLnBrk="1" hangingPunct="1">
              <a:spcBef>
                <a:spcPts val="451"/>
              </a:spcBef>
              <a:buFont typeface="+mj-lt"/>
              <a:buAutoNum type="arabicPeriod"/>
            </a:pPr>
            <a:r>
              <a:rPr lang="en-US" dirty="0" smtClean="0">
                <a:cs typeface="Arial" charset="0"/>
              </a:rPr>
              <a:t>Ask if anyone has questions.</a:t>
            </a:r>
            <a:endParaRPr lang="en-US" dirty="0">
              <a:cs typeface="Arial"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41</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409769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endParaRPr lang="en-US" dirty="0" smtClean="0"/>
          </a:p>
          <a:p>
            <a:pPr marL="241649" indent="-241649">
              <a:spcBef>
                <a:spcPts val="451"/>
              </a:spcBef>
              <a:buFont typeface="+mj-lt"/>
              <a:buAutoNum type="arabicPeriod"/>
            </a:pPr>
            <a:r>
              <a:rPr lang="en-US" dirty="0"/>
              <a:t>This is a </a:t>
            </a:r>
            <a:r>
              <a:rPr lang="en-US" b="1" dirty="0"/>
              <a:t>Competency Content Matrix </a:t>
            </a:r>
            <a:r>
              <a:rPr lang="en-US" dirty="0"/>
              <a:t>for the </a:t>
            </a:r>
            <a:r>
              <a:rPr lang="en-US" b="1" dirty="0"/>
              <a:t>CASAS </a:t>
            </a:r>
            <a:r>
              <a:rPr lang="en-US" b="1" dirty="0" smtClean="0"/>
              <a:t>Life </a:t>
            </a:r>
            <a:r>
              <a:rPr lang="en-US" b="1" dirty="0"/>
              <a:t>and Work Reading</a:t>
            </a:r>
            <a:r>
              <a:rPr lang="en-US" dirty="0"/>
              <a:t> series.</a:t>
            </a:r>
          </a:p>
          <a:p>
            <a:pPr marL="241649" indent="-241649">
              <a:spcBef>
                <a:spcPts val="451"/>
              </a:spcBef>
              <a:buFont typeface="+mj-lt"/>
              <a:buAutoNum type="arabicPeriod"/>
            </a:pPr>
            <a:r>
              <a:rPr lang="en-US" dirty="0" smtClean="0"/>
              <a:t>Matrices may </a:t>
            </a:r>
            <a:r>
              <a:rPr lang="en-US" dirty="0"/>
              <a:t>be found in </a:t>
            </a:r>
            <a:r>
              <a:rPr lang="en-US" dirty="0" smtClean="0"/>
              <a:t>TAMs and </a:t>
            </a:r>
            <a:r>
              <a:rPr lang="en-US" dirty="0"/>
              <a:t>on the CASAS </a:t>
            </a:r>
            <a:r>
              <a:rPr lang="en-US" dirty="0" smtClean="0"/>
              <a:t>website.</a:t>
            </a:r>
            <a:endParaRPr lang="en-US" dirty="0"/>
          </a:p>
          <a:p>
            <a:pPr marL="241649" indent="-241649">
              <a:spcBef>
                <a:spcPts val="451"/>
              </a:spcBef>
              <a:buFont typeface="+mj-lt"/>
              <a:buAutoNum type="arabicPeriod"/>
            </a:pPr>
            <a:r>
              <a:rPr lang="en-US" dirty="0" smtClean="0"/>
              <a:t>Matrices show competencies </a:t>
            </a:r>
            <a:r>
              <a:rPr lang="en-US" dirty="0"/>
              <a:t>addressed on each test form.</a:t>
            </a:r>
          </a:p>
          <a:p>
            <a:pPr marL="241649" indent="-241649">
              <a:spcBef>
                <a:spcPts val="451"/>
              </a:spcBef>
              <a:buFont typeface="+mj-lt"/>
              <a:buAutoNum type="arabicPeriod"/>
            </a:pPr>
            <a:r>
              <a:rPr lang="en-US" dirty="0"/>
              <a:t>Numbers in parentheses show how many times the competency is assessed in a test level</a:t>
            </a:r>
            <a:r>
              <a:rPr lang="en-US" dirty="0" smtClean="0"/>
              <a:t>.</a:t>
            </a:r>
            <a:endParaRPr lang="en-US" dirty="0"/>
          </a:p>
          <a:p>
            <a:pPr marL="241649" indent="-241649">
              <a:spcBef>
                <a:spcPts val="451"/>
              </a:spcBef>
              <a:buFont typeface="+mj-lt"/>
              <a:buAutoNum type="arabicPeriod"/>
            </a:pPr>
            <a:r>
              <a:rPr lang="en-US" dirty="0"/>
              <a:t>For example, ask participants to find Test Level C, Form 185. </a:t>
            </a:r>
            <a:endParaRPr lang="en-US" strike="sngStrike" dirty="0" smtClean="0"/>
          </a:p>
          <a:p>
            <a:pPr marL="241649" indent="-241649">
              <a:spcBef>
                <a:spcPts val="451"/>
              </a:spcBef>
              <a:buFont typeface="+mj-lt"/>
              <a:buAutoNum type="arabicPeriod"/>
            </a:pPr>
            <a:r>
              <a:rPr lang="en-US" dirty="0"/>
              <a:t>Ask how many times </a:t>
            </a:r>
            <a:r>
              <a:rPr lang="en-US" b="1" dirty="0"/>
              <a:t>Competency 2.5.5</a:t>
            </a:r>
            <a:r>
              <a:rPr lang="en-US" dirty="0"/>
              <a:t>  is assessed.</a:t>
            </a:r>
          </a:p>
          <a:p>
            <a:pPr marL="241649" indent="-241649">
              <a:spcBef>
                <a:spcPts val="451"/>
              </a:spcBef>
              <a:buFont typeface="+mj-lt"/>
              <a:buAutoNum type="arabicPeriod"/>
            </a:pPr>
            <a:r>
              <a:rPr lang="en-US" dirty="0"/>
              <a:t>Competencies without a number in parentheses are addressed only one time. </a:t>
            </a:r>
          </a:p>
          <a:p>
            <a:pPr marL="241649" indent="-241649">
              <a:spcBef>
                <a:spcPts val="451"/>
              </a:spcBef>
              <a:buFont typeface="+mj-lt"/>
              <a:buAutoNum type="arabicPeriod"/>
            </a:pPr>
            <a:r>
              <a:rPr lang="en-US" dirty="0"/>
              <a:t>Most test items address more than one competency</a:t>
            </a:r>
            <a:r>
              <a:rPr lang="en-US" dirty="0" smtClean="0"/>
              <a:t>.</a:t>
            </a:r>
          </a:p>
          <a:p>
            <a:pPr marL="241649" indent="-241649">
              <a:spcBef>
                <a:spcPts val="451"/>
              </a:spcBef>
              <a:buFont typeface="+mj-lt"/>
              <a:buAutoNum type="arabicPeriod"/>
            </a:pPr>
            <a:r>
              <a:rPr lang="en-US" dirty="0">
                <a:cs typeface="Arial" charset="0"/>
              </a:rPr>
              <a:t>Ask if anyone has questions.</a:t>
            </a:r>
          </a:p>
          <a:p>
            <a:pPr marL="241649" indent="-241649">
              <a:spcBef>
                <a:spcPts val="451"/>
              </a:spcBef>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42</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84098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p>
          <a:p>
            <a:pPr marL="241649" indent="-241649" eaLnBrk="1" hangingPunct="1">
              <a:spcBef>
                <a:spcPts val="451"/>
              </a:spcBef>
              <a:buFont typeface="+mj-lt"/>
              <a:buAutoNum type="arabicPeriod"/>
            </a:pPr>
            <a:r>
              <a:rPr lang="en-US" dirty="0" smtClean="0">
                <a:cs typeface="Arial" charset="0"/>
              </a:rPr>
              <a:t>Review bullets.</a:t>
            </a:r>
            <a:endParaRPr lang="en-US" dirty="0">
              <a:cs typeface="Arial" charset="0"/>
            </a:endParaRPr>
          </a:p>
          <a:p>
            <a:pPr marL="241649" indent="-241649" eaLnBrk="1" hangingPunct="1">
              <a:spcBef>
                <a:spcPts val="451"/>
              </a:spcBef>
              <a:buFont typeface="+mj-lt"/>
              <a:buAutoNum type="arabicPeriod"/>
            </a:pPr>
            <a:r>
              <a:rPr lang="en-US" dirty="0" smtClean="0">
                <a:cs typeface="Arial" charset="0"/>
              </a:rPr>
              <a:t>Explain that the next few slides cover an overview of </a:t>
            </a:r>
            <a:r>
              <a:rPr lang="en-US" b="1" dirty="0" smtClean="0">
                <a:cs typeface="Arial" charset="0"/>
              </a:rPr>
              <a:t>CASAS Content Standards</a:t>
            </a:r>
            <a:r>
              <a:rPr lang="en-US" dirty="0" smtClean="0">
                <a:cs typeface="Arial" charset="0"/>
              </a:rPr>
              <a:t>.</a:t>
            </a:r>
          </a:p>
          <a:p>
            <a:pPr marL="241649" indent="-241649" eaLnBrk="1" hangingPunct="1">
              <a:spcBef>
                <a:spcPts val="451"/>
              </a:spcBef>
              <a:buFont typeface="+mj-lt"/>
              <a:buAutoNum type="arabicPeriod"/>
            </a:pPr>
            <a:r>
              <a:rPr lang="en-US" b="1" dirty="0" smtClean="0">
                <a:cs typeface="Arial" charset="0"/>
              </a:rPr>
              <a:t>Content Standards </a:t>
            </a:r>
            <a:r>
              <a:rPr lang="en-US" dirty="0" smtClean="0">
                <a:cs typeface="Arial" charset="0"/>
              </a:rPr>
              <a:t>are addressed </a:t>
            </a:r>
            <a:r>
              <a:rPr lang="en-US" dirty="0">
                <a:cs typeface="Arial" charset="0"/>
              </a:rPr>
              <a:t>in greater detail in other training sessions</a:t>
            </a:r>
            <a:r>
              <a:rPr lang="en-US" dirty="0" smtClean="0">
                <a:cs typeface="Arial" charset="0"/>
              </a:rPr>
              <a:t>.</a:t>
            </a:r>
          </a:p>
          <a:p>
            <a:pPr marL="241649" indent="-241649">
              <a:spcBef>
                <a:spcPts val="451"/>
              </a:spcBef>
              <a:buFont typeface="+mj-lt"/>
              <a:buAutoNum type="arabicPeriod"/>
            </a:pPr>
            <a:r>
              <a:rPr lang="en-US" dirty="0"/>
              <a:t>Visit linked resource if time permits and Internet connection is available</a:t>
            </a:r>
            <a:r>
              <a:rPr lang="en-US" dirty="0" smtClean="0"/>
              <a:t>.</a:t>
            </a:r>
          </a:p>
          <a:p>
            <a:pPr marL="241649" indent="-241649">
              <a:spcBef>
                <a:spcPts val="451"/>
              </a:spcBef>
              <a:buFont typeface="+mj-lt"/>
              <a:buAutoNum type="arabicPeriod"/>
            </a:pPr>
            <a:r>
              <a:rPr lang="en-US" dirty="0">
                <a:cs typeface="Arial" charset="0"/>
              </a:rPr>
              <a:t>Ask if anyone has questions.</a:t>
            </a:r>
          </a:p>
          <a:p>
            <a:pPr marL="241649" indent="-241649">
              <a:spcBef>
                <a:spcPts val="451"/>
              </a:spcBef>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43</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666889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PRESENTER/TRAINER NOTES</a:t>
            </a:r>
            <a:r>
              <a:rPr lang="en-US" b="1" dirty="0" smtClean="0"/>
              <a:t>:</a:t>
            </a:r>
            <a:endParaRPr lang="en-US" dirty="0" smtClean="0"/>
          </a:p>
          <a:p>
            <a:pPr marL="241649" indent="-241649">
              <a:buFont typeface="+mj-lt"/>
              <a:buAutoNum type="arabicPeriod"/>
            </a:pPr>
            <a:r>
              <a:rPr lang="en-US" dirty="0" smtClean="0"/>
              <a:t>This </a:t>
            </a:r>
            <a:r>
              <a:rPr lang="en-US" dirty="0"/>
              <a:t>slide shows an excerpt of </a:t>
            </a:r>
            <a:r>
              <a:rPr lang="en-US" b="1" dirty="0" smtClean="0"/>
              <a:t>Reading Basic Skills Content </a:t>
            </a:r>
            <a:r>
              <a:rPr lang="en-US" b="1" dirty="0"/>
              <a:t>Standards </a:t>
            </a:r>
            <a:r>
              <a:rPr lang="en-US" dirty="0"/>
              <a:t>by Instructional Level. </a:t>
            </a:r>
          </a:p>
          <a:p>
            <a:pPr marL="241649" indent="-241649">
              <a:buFont typeface="+mj-lt"/>
              <a:buAutoNum type="arabicPeriod"/>
            </a:pPr>
            <a:r>
              <a:rPr lang="en-US" dirty="0"/>
              <a:t>Point out the following:</a:t>
            </a:r>
          </a:p>
          <a:p>
            <a:pPr marL="664532" lvl="1" indent="-181237">
              <a:buFont typeface="Arial" pitchFamily="34" charset="0"/>
              <a:buChar char="•"/>
            </a:pPr>
            <a:r>
              <a:rPr lang="en-US" dirty="0"/>
              <a:t>Reading categories: R1-R9</a:t>
            </a:r>
          </a:p>
          <a:p>
            <a:pPr marL="664532" lvl="1" indent="-181237">
              <a:buFont typeface="Arial" pitchFamily="34" charset="0"/>
              <a:buChar char="•"/>
            </a:pPr>
            <a:r>
              <a:rPr lang="en-US" dirty="0"/>
              <a:t>Key to </a:t>
            </a:r>
            <a:r>
              <a:rPr lang="en-US" b="1" dirty="0"/>
              <a:t>NRS Educational Functioning Levels </a:t>
            </a:r>
            <a:r>
              <a:rPr lang="en-US" dirty="0"/>
              <a:t>for ESL and ABE/ASE</a:t>
            </a:r>
          </a:p>
          <a:p>
            <a:pPr marL="664532" lvl="1" indent="-181237">
              <a:buFont typeface="Arial" pitchFamily="34" charset="0"/>
              <a:buChar char="•"/>
            </a:pPr>
            <a:r>
              <a:rPr lang="en-US" dirty="0"/>
              <a:t>List of </a:t>
            </a:r>
            <a:r>
              <a:rPr lang="en-US" b="1" dirty="0"/>
              <a:t>Content Standards </a:t>
            </a:r>
            <a:r>
              <a:rPr lang="en-US" dirty="0"/>
              <a:t>and the NRS and CASAS levels, and ESL, ABE and ASE levels they are correlated to</a:t>
            </a:r>
            <a:r>
              <a:rPr lang="en-US" dirty="0" smtClean="0"/>
              <a:t>.</a:t>
            </a:r>
          </a:p>
          <a:p>
            <a:pPr marL="239019" indent="-239019">
              <a:buFont typeface="+mj-lt"/>
              <a:buAutoNum type="arabicPeriod"/>
            </a:pPr>
            <a:r>
              <a:rPr lang="en-US" dirty="0">
                <a:cs typeface="Arial" charset="0"/>
              </a:rPr>
              <a:t>Ask if anyone has questions.</a:t>
            </a:r>
          </a:p>
          <a:p>
            <a:pPr marL="181237" indent="-181237">
              <a:buFont typeface="Arial" pitchFamily="34" charset="0"/>
              <a:buChar char="•"/>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44</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447045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a:buFont typeface="+mj-lt"/>
              <a:buAutoNum type="arabicPeriod"/>
            </a:pPr>
            <a:r>
              <a:rPr lang="en-US" dirty="0"/>
              <a:t>This slide shows how content standards support CASAS competencies</a:t>
            </a:r>
            <a:r>
              <a:rPr lang="en-US" dirty="0" smtClean="0"/>
              <a:t>.</a:t>
            </a:r>
            <a:endParaRPr lang="en-US" dirty="0"/>
          </a:p>
          <a:p>
            <a:pPr marL="241649" indent="-241649">
              <a:buFont typeface="+mj-lt"/>
              <a:buAutoNum type="arabicPeriod"/>
            </a:pPr>
            <a:r>
              <a:rPr lang="en-US" dirty="0" smtClean="0"/>
              <a:t>Point out to participants that they have </a:t>
            </a:r>
            <a:r>
              <a:rPr lang="en-US" dirty="0"/>
              <a:t>a </a:t>
            </a:r>
            <a:r>
              <a:rPr lang="en-US" dirty="0" smtClean="0"/>
              <a:t>copy </a:t>
            </a:r>
            <a:r>
              <a:rPr lang="en-US" dirty="0"/>
              <a:t>of this </a:t>
            </a:r>
            <a:r>
              <a:rPr lang="en-US" dirty="0" smtClean="0"/>
              <a:t>in </a:t>
            </a:r>
            <a:r>
              <a:rPr lang="en-US" dirty="0"/>
              <a:t>their </a:t>
            </a:r>
            <a:r>
              <a:rPr lang="en-US" b="1" dirty="0" smtClean="0"/>
              <a:t>Activity Packet</a:t>
            </a:r>
            <a:r>
              <a:rPr lang="en-US" dirty="0" smtClean="0"/>
              <a:t>.</a:t>
            </a:r>
          </a:p>
          <a:p>
            <a:pPr marL="241649" indent="-241649">
              <a:buFont typeface="+mj-lt"/>
              <a:buAutoNum type="arabicPeriod"/>
            </a:pPr>
            <a:r>
              <a:rPr lang="en-US" dirty="0" smtClean="0"/>
              <a:t>This image can </a:t>
            </a:r>
            <a:r>
              <a:rPr lang="en-US" dirty="0"/>
              <a:t>be used for a staff development </a:t>
            </a:r>
            <a:r>
              <a:rPr lang="en-US" dirty="0" smtClean="0"/>
              <a:t>activity.</a:t>
            </a:r>
          </a:p>
          <a:p>
            <a:pPr marL="241649" indent="-241649">
              <a:buFont typeface="+mj-lt"/>
              <a:buAutoNum type="arabicPeriod"/>
            </a:pPr>
            <a:r>
              <a:rPr lang="en-US" dirty="0">
                <a:cs typeface="Arial" charset="0"/>
              </a:rPr>
              <a:t>Ask if anyone has questions</a:t>
            </a:r>
            <a:r>
              <a:rPr lang="en-US" dirty="0" smtClean="0">
                <a:cs typeface="Arial" charset="0"/>
              </a:rPr>
              <a:t>.</a:t>
            </a:r>
            <a:endParaRPr lang="en-US" dirty="0">
              <a:cs typeface="Arial"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45</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623512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endParaRPr lang="en-US" dirty="0" smtClean="0"/>
          </a:p>
          <a:p>
            <a:pPr marL="241649" indent="-241649">
              <a:buFont typeface="+mj-lt"/>
              <a:buAutoNum type="arabicPeriod"/>
            </a:pPr>
            <a:r>
              <a:rPr lang="en-US" dirty="0" smtClean="0"/>
              <a:t>Review bullets.</a:t>
            </a:r>
          </a:p>
          <a:p>
            <a:pPr marL="241649" indent="-241649">
              <a:buFont typeface="+mj-lt"/>
              <a:buAutoNum type="arabicPeriod"/>
            </a:pPr>
            <a:r>
              <a:rPr lang="en-US" dirty="0" smtClean="0"/>
              <a:t>Explain </a:t>
            </a:r>
            <a:r>
              <a:rPr lang="en-US" dirty="0"/>
              <a:t>the importance of task areas</a:t>
            </a:r>
            <a:r>
              <a:rPr lang="en-US" dirty="0" smtClean="0"/>
              <a:t>.</a:t>
            </a:r>
          </a:p>
          <a:p>
            <a:pPr marL="241649" indent="-241649">
              <a:buFont typeface="+mj-lt"/>
              <a:buAutoNum type="arabicPeriod"/>
            </a:pPr>
            <a:r>
              <a:rPr lang="en-US" dirty="0">
                <a:cs typeface="Arial" charset="0"/>
              </a:rPr>
              <a:t>Ask if anyone has questions.</a:t>
            </a:r>
          </a:p>
          <a:p>
            <a:pPr marL="241649" indent="-241649">
              <a:buFont typeface="+mj-lt"/>
              <a:buAutoNum type="arabicPeriod"/>
            </a:pP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734784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a:t>This slide </a:t>
            </a:r>
            <a:r>
              <a:rPr lang="en-US" dirty="0" smtClean="0"/>
              <a:t>shows</a:t>
            </a:r>
            <a:r>
              <a:rPr lang="en-US" baseline="0" dirty="0" smtClean="0"/>
              <a:t> </a:t>
            </a:r>
            <a:r>
              <a:rPr lang="en-US" b="1" dirty="0" smtClean="0"/>
              <a:t>Task </a:t>
            </a:r>
            <a:r>
              <a:rPr lang="en-US" b="1" dirty="0"/>
              <a:t>Areas </a:t>
            </a:r>
            <a:r>
              <a:rPr lang="en-US" dirty="0"/>
              <a:t>for reading and Item Types for listening.</a:t>
            </a:r>
          </a:p>
          <a:p>
            <a:pPr marL="241649" indent="-241649">
              <a:buFont typeface="+mj-lt"/>
              <a:buAutoNum type="arabicPeriod"/>
              <a:defRPr/>
            </a:pPr>
            <a:r>
              <a:rPr lang="en-US" dirty="0"/>
              <a:t>Task areas are included </a:t>
            </a:r>
            <a:r>
              <a:rPr lang="en-US" dirty="0" smtClean="0"/>
              <a:t>on fillable report </a:t>
            </a:r>
            <a:r>
              <a:rPr lang="en-US" dirty="0"/>
              <a:t>templates in </a:t>
            </a:r>
            <a:r>
              <a:rPr lang="en-US" dirty="0" err="1" smtClean="0"/>
              <a:t>TAMs</a:t>
            </a:r>
            <a:r>
              <a:rPr lang="en-US" dirty="0" smtClean="0"/>
              <a:t>.</a:t>
            </a:r>
          </a:p>
          <a:p>
            <a:pPr marL="241649" indent="-241649">
              <a:buFont typeface="+mj-lt"/>
              <a:buAutoNum type="arabicPeriod"/>
              <a:defRPr/>
            </a:pPr>
            <a:r>
              <a:rPr lang="en-US" dirty="0" smtClean="0"/>
              <a:t>The </a:t>
            </a:r>
            <a:r>
              <a:rPr lang="en-US" dirty="0"/>
              <a:t>task area is also clearly labeled on </a:t>
            </a:r>
            <a:r>
              <a:rPr lang="en-US" b="1" dirty="0"/>
              <a:t>TOPSpro </a:t>
            </a:r>
            <a:r>
              <a:rPr lang="en-US" b="1" dirty="0" smtClean="0"/>
              <a:t>Enterprise </a:t>
            </a:r>
            <a:r>
              <a:rPr lang="en-US" dirty="0" smtClean="0"/>
              <a:t>reports.</a:t>
            </a:r>
          </a:p>
          <a:p>
            <a:pPr marL="241649" indent="-241649">
              <a:buFont typeface="+mj-lt"/>
              <a:buAutoNum type="arabicPeriod"/>
              <a:defRPr/>
            </a:pPr>
            <a:r>
              <a:rPr lang="en-US" dirty="0" smtClean="0"/>
              <a:t>Examples </a:t>
            </a:r>
            <a:r>
              <a:rPr lang="en-US" dirty="0"/>
              <a:t>of reports are included later in this training</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47</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953303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a:t>Look at the item display in this sample test item</a:t>
            </a:r>
            <a:r>
              <a:rPr lang="en-US" dirty="0" smtClean="0"/>
              <a:t>.</a:t>
            </a:r>
          </a:p>
          <a:p>
            <a:pPr marL="241649" indent="-241649">
              <a:buFont typeface="+mj-lt"/>
              <a:buAutoNum type="arabicPeriod"/>
            </a:pPr>
            <a:r>
              <a:rPr lang="en-US" dirty="0" smtClean="0"/>
              <a:t>Ask question.</a:t>
            </a:r>
          </a:p>
          <a:p>
            <a:pPr marL="241649" indent="-241649">
              <a:buFont typeface="+mj-lt"/>
              <a:buAutoNum type="arabicPeriod"/>
            </a:pPr>
            <a:r>
              <a:rPr lang="en-US" dirty="0" smtClean="0"/>
              <a:t>Elicit responses.</a:t>
            </a:r>
            <a:endParaRPr lang="en-US" dirty="0"/>
          </a:p>
          <a:p>
            <a:pPr marL="241649" indent="-241649">
              <a:buFont typeface="+mj-lt"/>
              <a:buAutoNum type="arabicPeriod"/>
            </a:pPr>
            <a:r>
              <a:rPr lang="en-US" dirty="0" smtClean="0"/>
              <a:t>Answer = Task Area 2.</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48</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931368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a:t>Explain the information presented on this report.</a:t>
            </a:r>
          </a:p>
          <a:p>
            <a:pPr marL="241649" indent="-241649">
              <a:buFont typeface="+mj-lt"/>
              <a:buAutoNum type="arabicPeriod"/>
            </a:pPr>
            <a:r>
              <a:rPr lang="en-US" dirty="0" smtClean="0"/>
              <a:t>For programs that score answer sheets manually, these worksheets are available in the</a:t>
            </a:r>
            <a:r>
              <a:rPr lang="en-US" baseline="0" dirty="0" smtClean="0"/>
              <a:t> </a:t>
            </a:r>
            <a:r>
              <a:rPr lang="en-US" dirty="0" err="1" smtClean="0"/>
              <a:t>TAMs</a:t>
            </a:r>
            <a:r>
              <a:rPr lang="en-US" dirty="0" smtClean="0"/>
              <a:t>.</a:t>
            </a:r>
          </a:p>
          <a:p>
            <a:pPr marL="241649" indent="-241649">
              <a:buFont typeface="+mj-lt"/>
              <a:buAutoNum type="arabicPeriod"/>
            </a:pPr>
            <a:r>
              <a:rPr lang="en-US" dirty="0" smtClean="0"/>
              <a:t>The </a:t>
            </a:r>
            <a:r>
              <a:rPr lang="en-US" dirty="0"/>
              <a:t>format in this report is similar to reports generated through </a:t>
            </a:r>
            <a:r>
              <a:rPr lang="en-US" b="1" dirty="0"/>
              <a:t>TOPSpro Enterprise</a:t>
            </a:r>
            <a:r>
              <a:rPr lang="en-US" dirty="0" smtClean="0"/>
              <a:t>.</a:t>
            </a:r>
            <a:endParaRPr lang="en-US" dirty="0"/>
          </a:p>
          <a:p>
            <a:pPr marL="241649" indent="-241649">
              <a:buFont typeface="+mj-lt"/>
              <a:buAutoNum type="arabicPeriod"/>
            </a:pPr>
            <a:r>
              <a:rPr lang="en-US" dirty="0"/>
              <a:t>The first column shows a check box.</a:t>
            </a:r>
          </a:p>
          <a:p>
            <a:pPr marL="241649" indent="-241649">
              <a:buFont typeface="+mj-lt"/>
              <a:buAutoNum type="arabicPeriod"/>
            </a:pPr>
            <a:r>
              <a:rPr lang="en-US" dirty="0"/>
              <a:t>The second column lists the item </a:t>
            </a:r>
            <a:r>
              <a:rPr lang="en-US" dirty="0" smtClean="0"/>
              <a:t>number.</a:t>
            </a:r>
          </a:p>
          <a:p>
            <a:pPr marL="241649" indent="-241649">
              <a:buFont typeface="+mj-lt"/>
              <a:buAutoNum type="arabicPeriod"/>
            </a:pPr>
            <a:r>
              <a:rPr lang="en-US" dirty="0" smtClean="0"/>
              <a:t>This </a:t>
            </a:r>
            <a:r>
              <a:rPr lang="en-US" dirty="0"/>
              <a:t>sample shows the first 7 items only on this particular test </a:t>
            </a:r>
            <a:r>
              <a:rPr lang="en-US" dirty="0" smtClean="0"/>
              <a:t>(Reading Form 083R).</a:t>
            </a:r>
            <a:endParaRPr lang="en-US" dirty="0"/>
          </a:p>
          <a:p>
            <a:pPr marL="241649" indent="-241649">
              <a:buFont typeface="+mj-lt"/>
              <a:buAutoNum type="arabicPeriod"/>
            </a:pPr>
            <a:r>
              <a:rPr lang="en-US" dirty="0"/>
              <a:t>The third column lists a brief item description.</a:t>
            </a:r>
          </a:p>
          <a:p>
            <a:pPr marL="241649" indent="-241649">
              <a:buFont typeface="+mj-lt"/>
              <a:buAutoNum type="arabicPeriod"/>
            </a:pPr>
            <a:r>
              <a:rPr lang="en-US" dirty="0"/>
              <a:t>The fourth column lists the specific competency or competencies </a:t>
            </a:r>
            <a:r>
              <a:rPr lang="en-US" dirty="0" smtClean="0"/>
              <a:t>assessed </a:t>
            </a:r>
            <a:r>
              <a:rPr lang="en-US" dirty="0"/>
              <a:t>in a particular test item and shows the task area.</a:t>
            </a:r>
          </a:p>
          <a:p>
            <a:pPr marL="241649" indent="-241649">
              <a:buFont typeface="+mj-lt"/>
              <a:buAutoNum type="arabicPeriod"/>
            </a:pPr>
            <a:r>
              <a:rPr lang="en-US" dirty="0"/>
              <a:t>The fifth column provides a more detailed description of </a:t>
            </a:r>
            <a:r>
              <a:rPr lang="en-US" dirty="0" smtClean="0"/>
              <a:t>competency statements.</a:t>
            </a:r>
          </a:p>
          <a:p>
            <a:pPr marL="241649" indent="-241649">
              <a:buFont typeface="+mj-lt"/>
              <a:buAutoNum type="arabicPeriod"/>
            </a:pPr>
            <a:r>
              <a:rPr lang="en-US" dirty="0">
                <a:cs typeface="Arial" charset="0"/>
              </a:rPr>
              <a:t>Ask if anyone has questions</a:t>
            </a:r>
            <a:r>
              <a:rPr lang="en-US" dirty="0" smtClean="0">
                <a:cs typeface="Arial" charset="0"/>
              </a:rPr>
              <a:t>.</a:t>
            </a:r>
          </a:p>
          <a:p>
            <a:endParaRPr lang="en-US" dirty="0">
              <a:cs typeface="Arial" charset="0"/>
            </a:endParaRPr>
          </a:p>
          <a:p>
            <a:pPr marL="241649" indent="-241649">
              <a:buFont typeface="+mj-lt"/>
              <a:buAutoNum type="arabicPeriod"/>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49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69413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defTabSz="966592">
              <a:buFont typeface="+mj-lt"/>
              <a:buAutoNum type="arabicPeriod"/>
              <a:defRPr/>
            </a:pPr>
            <a:r>
              <a:rPr lang="en-US" dirty="0" smtClean="0"/>
              <a:t>Review</a:t>
            </a:r>
            <a:r>
              <a:rPr lang="en-US" baseline="0" dirty="0" smtClean="0"/>
              <a:t> bullets.</a:t>
            </a: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11899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592">
              <a:defRPr/>
            </a:pPr>
            <a:r>
              <a:rPr lang="en-US" sz="1400" b="1" dirty="0"/>
              <a:t>PRESENTER/TRAINER NOTES:</a:t>
            </a:r>
          </a:p>
          <a:p>
            <a:pPr marL="362472" indent="-362472">
              <a:buFont typeface="+mj-lt"/>
              <a:buAutoNum type="arabicPeriod"/>
            </a:pPr>
            <a:r>
              <a:rPr lang="en-US" sz="1400" dirty="0"/>
              <a:t>These </a:t>
            </a:r>
            <a:r>
              <a:rPr lang="en-US" sz="1400" dirty="0"/>
              <a:t>worksheets </a:t>
            </a:r>
            <a:r>
              <a:rPr lang="en-US" sz="1400" dirty="0"/>
              <a:t>are also </a:t>
            </a:r>
            <a:r>
              <a:rPr lang="en-US" sz="1400" dirty="0"/>
              <a:t>in </a:t>
            </a:r>
            <a:r>
              <a:rPr lang="en-US" sz="1400" dirty="0" err="1"/>
              <a:t>TAMs</a:t>
            </a:r>
            <a:r>
              <a:rPr lang="en-US" sz="1400" dirty="0"/>
              <a:t> for </a:t>
            </a:r>
            <a:r>
              <a:rPr lang="en-US" sz="1400" dirty="0"/>
              <a:t>programs that score answer sheets manually. </a:t>
            </a:r>
            <a:endParaRPr lang="en-US" sz="1400" dirty="0"/>
          </a:p>
          <a:p>
            <a:pPr marL="362472" indent="-362472">
              <a:buFont typeface="+mj-lt"/>
              <a:buAutoNum type="arabicPeriod"/>
            </a:pPr>
            <a:r>
              <a:rPr lang="en-US" sz="1400" dirty="0"/>
              <a:t>The </a:t>
            </a:r>
            <a:r>
              <a:rPr lang="en-US" sz="1400" dirty="0"/>
              <a:t>format in this report also is similar to reports generated through </a:t>
            </a:r>
            <a:r>
              <a:rPr lang="en-US" sz="1400" b="1" dirty="0"/>
              <a:t>TOPSpro Enterprise</a:t>
            </a:r>
            <a:r>
              <a:rPr lang="en-US" sz="1400" dirty="0"/>
              <a:t>.</a:t>
            </a:r>
          </a:p>
          <a:p>
            <a:pPr marL="362472" indent="-362472">
              <a:buFont typeface="+mj-lt"/>
              <a:buAutoNum type="arabicPeriod"/>
            </a:pPr>
            <a:r>
              <a:rPr lang="en-US" sz="1400" dirty="0"/>
              <a:t>The </a:t>
            </a:r>
            <a:r>
              <a:rPr lang="en-US" sz="1400" dirty="0"/>
              <a:t>first column lists the item number. This sample shows the first 18 items only.</a:t>
            </a:r>
          </a:p>
          <a:p>
            <a:pPr marL="362472" indent="-362472">
              <a:buFont typeface="+mj-lt"/>
              <a:buAutoNum type="arabicPeriod"/>
            </a:pPr>
            <a:r>
              <a:rPr lang="en-US" sz="1400" dirty="0"/>
              <a:t>The second column lists a brief item description.</a:t>
            </a:r>
          </a:p>
          <a:p>
            <a:pPr marL="362472" indent="-362472">
              <a:buFont typeface="+mj-lt"/>
              <a:buAutoNum type="arabicPeriod"/>
            </a:pPr>
            <a:r>
              <a:rPr lang="en-US" sz="1400" dirty="0"/>
              <a:t>The third column lists the specific competency or competencies </a:t>
            </a:r>
            <a:r>
              <a:rPr lang="en-US" sz="1400" dirty="0"/>
              <a:t>assessed </a:t>
            </a:r>
            <a:r>
              <a:rPr lang="en-US" sz="1400" dirty="0"/>
              <a:t>in a particular test item.</a:t>
            </a:r>
          </a:p>
          <a:p>
            <a:pPr marL="362472" indent="-362472">
              <a:buFont typeface="+mj-lt"/>
              <a:buAutoNum type="arabicPeriod"/>
            </a:pPr>
            <a:r>
              <a:rPr lang="en-US" sz="1400" dirty="0"/>
              <a:t>The fourth column shows the task area. We will look more closely at task areas in the next </a:t>
            </a:r>
            <a:r>
              <a:rPr lang="en-US" sz="1400" dirty="0"/>
              <a:t>few </a:t>
            </a:r>
            <a:r>
              <a:rPr lang="en-US" sz="1400" dirty="0"/>
              <a:t>slides.</a:t>
            </a:r>
          </a:p>
          <a:p>
            <a:pPr marL="362472" indent="-362472">
              <a:buFont typeface="+mj-lt"/>
              <a:buAutoNum type="arabicPeriod"/>
            </a:pPr>
            <a:r>
              <a:rPr lang="en-US" sz="1400" dirty="0"/>
              <a:t>The remaining columns list student names, raw and scale scores, and how they performed on each item.</a:t>
            </a:r>
          </a:p>
          <a:p>
            <a:pPr marL="362472" indent="-362472">
              <a:buFont typeface="+mj-lt"/>
              <a:buAutoNum type="arabicPeriod"/>
            </a:pPr>
            <a:r>
              <a:rPr lang="en-US" sz="1400" dirty="0"/>
              <a:t>Which student scored the lowest? (</a:t>
            </a:r>
            <a:r>
              <a:rPr lang="en-US" sz="1400" dirty="0" err="1"/>
              <a:t>Afagh</a:t>
            </a:r>
            <a:r>
              <a:rPr lang="en-US" sz="1400" dirty="0"/>
              <a:t>)</a:t>
            </a:r>
          </a:p>
          <a:p>
            <a:pPr marL="669253" lvl="1" indent="-191216">
              <a:buFont typeface="Arial" pitchFamily="34" charset="0"/>
              <a:buChar char="•"/>
            </a:pPr>
            <a:r>
              <a:rPr lang="en-US" sz="1400" dirty="0"/>
              <a:t>Do </a:t>
            </a:r>
            <a:r>
              <a:rPr lang="en-US" sz="1400" dirty="0"/>
              <a:t>you think this test was an appropriate level for this student?</a:t>
            </a:r>
          </a:p>
          <a:p>
            <a:pPr marL="362472" indent="-362472">
              <a:buFont typeface="+mj-lt"/>
              <a:buAutoNum type="arabicPeriod"/>
            </a:pPr>
            <a:r>
              <a:rPr lang="en-US" sz="1400" dirty="0"/>
              <a:t>What </a:t>
            </a:r>
            <a:r>
              <a:rPr lang="en-US" sz="1400" dirty="0"/>
              <a:t>test </a:t>
            </a:r>
            <a:r>
              <a:rPr lang="en-US" sz="1400" dirty="0"/>
              <a:t>form would you recommend for this student’s next test?</a:t>
            </a:r>
          </a:p>
          <a:p>
            <a:pPr marL="362472" indent="-362472">
              <a:buFont typeface="+mj-lt"/>
              <a:buAutoNum type="arabicPeriod"/>
            </a:pPr>
            <a:r>
              <a:rPr lang="en-US" sz="1400" dirty="0"/>
              <a:t>Which student scored the highest? (Marco)</a:t>
            </a:r>
          </a:p>
          <a:p>
            <a:pPr marL="669253" lvl="1" indent="-191216">
              <a:buFont typeface="Arial" pitchFamily="34" charset="0"/>
              <a:buChar char="•"/>
            </a:pPr>
            <a:r>
              <a:rPr lang="en-US" sz="1400" dirty="0"/>
              <a:t>Do you think this test was an appropriate level for this student?</a:t>
            </a:r>
          </a:p>
          <a:p>
            <a:pPr marL="362472" indent="-362472">
              <a:buFont typeface="+mj-lt"/>
              <a:buAutoNum type="arabicPeriod"/>
            </a:pPr>
            <a:r>
              <a:rPr lang="en-US" sz="1400" dirty="0"/>
              <a:t>What </a:t>
            </a:r>
            <a:r>
              <a:rPr lang="en-US" sz="1400" dirty="0"/>
              <a:t>test </a:t>
            </a:r>
            <a:r>
              <a:rPr lang="en-US" sz="1400" dirty="0"/>
              <a:t>form would you recommend for this student’s next test?</a:t>
            </a:r>
          </a:p>
          <a:p>
            <a:pPr marL="362472" indent="-362472">
              <a:buFont typeface="+mj-lt"/>
              <a:buAutoNum type="arabicPeriod"/>
            </a:pPr>
            <a:r>
              <a:rPr lang="en-US" sz="1400" dirty="0"/>
              <a:t>Which item or items did the greatest number of students miss?  (7 and 15)</a:t>
            </a:r>
          </a:p>
          <a:p>
            <a:pPr marL="358528" indent="-358528">
              <a:buFont typeface="+mj-lt"/>
              <a:buAutoNum type="arabicPeriod"/>
            </a:pPr>
            <a:r>
              <a:rPr lang="en-US" sz="1400" dirty="0"/>
              <a:t>Which competency statement/statements are these items correlated to?</a:t>
            </a:r>
          </a:p>
          <a:p>
            <a:pPr marL="669253" lvl="1" indent="-191216">
              <a:buFont typeface="Arial" pitchFamily="34" charset="0"/>
              <a:buChar char="•"/>
            </a:pPr>
            <a:r>
              <a:rPr lang="en-US" sz="1400" dirty="0"/>
              <a:t>1.4.7, 7.3.1, 7.2.1 and 0.2.4, 7.2.1)</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50</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0501940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 bullets.</a:t>
            </a:r>
          </a:p>
          <a:p>
            <a:pPr marL="241633" indent="-241633">
              <a:buFont typeface="+mj-lt"/>
              <a:buAutoNum type="arabicPeriod"/>
            </a:pPr>
            <a:r>
              <a:rPr lang="en-US" dirty="0" smtClean="0"/>
              <a:t>Emphasize</a:t>
            </a:r>
            <a:r>
              <a:rPr lang="en-US" baseline="0" dirty="0" smtClean="0"/>
              <a:t> </a:t>
            </a:r>
            <a:r>
              <a:rPr lang="en-US" dirty="0" smtClean="0"/>
              <a:t>that </a:t>
            </a:r>
            <a:r>
              <a:rPr lang="en-US" dirty="0"/>
              <a:t>even if an agency administers paper-based tests, they can benefit from using </a:t>
            </a:r>
            <a:r>
              <a:rPr lang="en-US" b="1" dirty="0"/>
              <a:t>TOPSpro Enterprise </a:t>
            </a:r>
            <a:r>
              <a:rPr lang="en-US" dirty="0"/>
              <a:t>to process </a:t>
            </a:r>
            <a:r>
              <a:rPr lang="en-US" dirty="0" smtClean="0"/>
              <a:t>results </a:t>
            </a:r>
            <a:r>
              <a:rPr lang="en-US" dirty="0"/>
              <a:t>for automated scoring, recording, and reporting test </a:t>
            </a:r>
            <a:r>
              <a:rPr lang="en-US" dirty="0" smtClean="0"/>
              <a:t>information.</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51</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073411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52668" indent="-252668">
              <a:buFont typeface="+mj-lt"/>
              <a:buAutoNum type="arabicPeriod"/>
            </a:pPr>
            <a:r>
              <a:rPr lang="en-US" dirty="0"/>
              <a:t>This </a:t>
            </a:r>
            <a:r>
              <a:rPr lang="en-US" dirty="0" smtClean="0"/>
              <a:t>is the electronic version of </a:t>
            </a:r>
            <a:r>
              <a:rPr lang="en-US" baseline="0" dirty="0" smtClean="0"/>
              <a:t>worksheets provided in TAMS</a:t>
            </a:r>
            <a:r>
              <a:rPr lang="en-US" dirty="0" smtClean="0"/>
              <a:t>.</a:t>
            </a:r>
          </a:p>
          <a:p>
            <a:pPr marL="241649" indent="-241649">
              <a:buFont typeface="+mj-lt"/>
              <a:buAutoNum type="arabicPeriod"/>
            </a:pPr>
            <a:r>
              <a:rPr lang="en-US" dirty="0" smtClean="0"/>
              <a:t>Notice similarities between the two.</a:t>
            </a:r>
          </a:p>
          <a:p>
            <a:pPr marL="241649" indent="-241649" defTabSz="966592">
              <a:buFont typeface="+mj-lt"/>
              <a:buAutoNum type="arabicPeriod"/>
            </a:pPr>
            <a:r>
              <a:rPr lang="en-US" dirty="0" smtClean="0"/>
              <a:t>Sample report available on the CASAS website at: </a:t>
            </a:r>
            <a:r>
              <a:rPr lang="en-US" dirty="0" smtClean="0">
                <a:hlinkClick r:id="rId3"/>
              </a:rPr>
              <a:t>www.casas.org &gt; Product Overviews &gt; Software &gt; TOPSpro Enterprise &gt; Sample Reports </a:t>
            </a:r>
            <a:endParaRPr lang="en-US" dirty="0" smtClean="0"/>
          </a:p>
          <a:p>
            <a:pPr marL="241649" indent="-241649" defTabSz="966592">
              <a:buFont typeface="+mj-lt"/>
              <a:buAutoNum type="arabicPeriod"/>
            </a:pPr>
            <a:endParaRPr lang="en-US" dirty="0" smtClean="0"/>
          </a:p>
          <a:p>
            <a:pPr marL="241649" indent="-241649">
              <a:buFont typeface="+mj-lt"/>
              <a:buAutoNum type="arabicPeriod"/>
            </a:pP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52</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887480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PRESENTER/TRAINER </a:t>
            </a:r>
            <a:r>
              <a:rPr lang="en-US" b="1" dirty="0"/>
              <a:t>NOTES:</a:t>
            </a:r>
          </a:p>
          <a:p>
            <a:pPr marL="241649" indent="-241649">
              <a:buFont typeface="+mj-lt"/>
              <a:buAutoNum type="arabicPeriod"/>
              <a:defRPr/>
            </a:pPr>
            <a:r>
              <a:rPr lang="en-US" dirty="0" smtClean="0"/>
              <a:t>This </a:t>
            </a:r>
            <a:r>
              <a:rPr lang="en-US" dirty="0"/>
              <a:t>slide shows a </a:t>
            </a:r>
            <a:r>
              <a:rPr lang="en-US" b="1" dirty="0" smtClean="0"/>
              <a:t>Class Performance </a:t>
            </a:r>
            <a:r>
              <a:rPr lang="en-US" dirty="0"/>
              <a:t>report sorted by </a:t>
            </a:r>
            <a:r>
              <a:rPr lang="en-US" dirty="0" smtClean="0"/>
              <a:t>percentage correct</a:t>
            </a:r>
            <a:r>
              <a:rPr lang="en-US" dirty="0"/>
              <a:t>. </a:t>
            </a:r>
          </a:p>
          <a:p>
            <a:pPr marL="241649" indent="-241649">
              <a:buFont typeface="+mj-lt"/>
              <a:buAutoNum type="arabicPeriod"/>
              <a:defRPr/>
            </a:pPr>
            <a:r>
              <a:rPr lang="en-US" dirty="0"/>
              <a:t>This </a:t>
            </a:r>
            <a:r>
              <a:rPr lang="en-US" dirty="0" smtClean="0"/>
              <a:t>report </a:t>
            </a:r>
            <a:r>
              <a:rPr lang="en-US" dirty="0"/>
              <a:t>is a popular alternative </a:t>
            </a:r>
            <a:r>
              <a:rPr lang="en-US" dirty="0" smtClean="0"/>
              <a:t>to </a:t>
            </a:r>
            <a:r>
              <a:rPr lang="en-US" dirty="0"/>
              <a:t>the </a:t>
            </a:r>
            <a:r>
              <a:rPr lang="en-US" b="1" dirty="0"/>
              <a:t>Class Profile </a:t>
            </a:r>
            <a:r>
              <a:rPr lang="en-US" dirty="0"/>
              <a:t>report </a:t>
            </a:r>
            <a:r>
              <a:rPr lang="en-US" dirty="0" smtClean="0"/>
              <a:t>from the previous slide.</a:t>
            </a:r>
          </a:p>
          <a:p>
            <a:pPr marL="241649" indent="-241649">
              <a:buFont typeface="+mj-lt"/>
              <a:buAutoNum type="arabicPeriod"/>
              <a:defRPr/>
            </a:pPr>
            <a:r>
              <a:rPr lang="en-US" dirty="0" smtClean="0"/>
              <a:t>Teachers can readily identify areas of greatest need to develop lessons that address those needs and prepare students for post/progress-testing.</a:t>
            </a:r>
          </a:p>
          <a:p>
            <a:pPr marL="241649" indent="-241649" defTabSz="966592">
              <a:buFont typeface="+mj-lt"/>
              <a:buAutoNum type="arabicPeriod"/>
              <a:defRPr/>
            </a:pPr>
            <a:r>
              <a:rPr lang="en-US" dirty="0" smtClean="0"/>
              <a:t>Sample report available on the CASAS website at: </a:t>
            </a:r>
            <a:r>
              <a:rPr lang="en-US" dirty="0" smtClean="0">
                <a:hlinkClick r:id="rId3"/>
              </a:rPr>
              <a:t>www.casas.org &gt; Product Overviews &gt; Software &gt; TOPSpro Enterprise &gt; Sample Reports </a:t>
            </a:r>
            <a:endParaRPr lang="en-US" dirty="0" smtClean="0"/>
          </a:p>
          <a:p>
            <a:pPr marL="241649" indent="-241649">
              <a:buFont typeface="+mj-lt"/>
              <a:buAutoNum type="arabicPeriod"/>
              <a:defRPr/>
            </a:pPr>
            <a:r>
              <a:rPr lang="en-US" dirty="0" smtClean="0"/>
              <a:t>Ask if anyone has questions.</a:t>
            </a:r>
            <a:endParaRPr lang="en-US" dirty="0"/>
          </a:p>
          <a:p>
            <a:pPr defTabSz="966592">
              <a:defRPr/>
            </a:pP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53</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0677611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a:t>This slide shows an example of an </a:t>
            </a:r>
            <a:r>
              <a:rPr lang="en-US" b="1" dirty="0"/>
              <a:t>Individual Skills Profile </a:t>
            </a:r>
            <a:r>
              <a:rPr lang="en-US" dirty="0"/>
              <a:t>report.</a:t>
            </a:r>
          </a:p>
          <a:p>
            <a:pPr marL="241649" indent="-241649">
              <a:buFont typeface="+mj-lt"/>
              <a:buAutoNum type="arabicPeriod"/>
            </a:pPr>
            <a:r>
              <a:rPr lang="en-US" dirty="0"/>
              <a:t>This sample displays competencies assessed in reading and math and includes a predictor for the likelihood of passing different GED subsections.</a:t>
            </a:r>
          </a:p>
          <a:p>
            <a:pPr marL="241649" indent="-241649">
              <a:buFont typeface="+mj-lt"/>
              <a:buAutoNum type="arabicPeriod"/>
            </a:pPr>
            <a:r>
              <a:rPr lang="en-US" dirty="0"/>
              <a:t>CASAS is currently undertaking a study with </a:t>
            </a:r>
            <a:r>
              <a:rPr lang="en-US" dirty="0" err="1"/>
              <a:t>HiSET</a:t>
            </a:r>
            <a:r>
              <a:rPr lang="en-US" dirty="0"/>
              <a:t> and the new GED to update the predictor for either type of High School Equivalency (HSE) exam.</a:t>
            </a:r>
          </a:p>
          <a:p>
            <a:pPr marL="241649" indent="-241649">
              <a:buFont typeface="+mj-lt"/>
              <a:buAutoNum type="arabicPeriod"/>
            </a:pPr>
            <a:r>
              <a:rPr lang="en-US" dirty="0"/>
              <a:t>This is a very popular report among </a:t>
            </a:r>
            <a:r>
              <a:rPr lang="en-US" b="1" dirty="0"/>
              <a:t>ABE</a:t>
            </a:r>
            <a:r>
              <a:rPr lang="en-US" dirty="0"/>
              <a:t>, </a:t>
            </a:r>
            <a:r>
              <a:rPr lang="en-US" b="1" dirty="0"/>
              <a:t>HSE</a:t>
            </a:r>
            <a:r>
              <a:rPr lang="en-US" dirty="0"/>
              <a:t>, and </a:t>
            </a:r>
            <a:r>
              <a:rPr lang="en-US" b="1" dirty="0"/>
              <a:t>HSD</a:t>
            </a:r>
            <a:r>
              <a:rPr lang="en-US" dirty="0"/>
              <a:t> programs as well as workforce readiness programs.</a:t>
            </a:r>
          </a:p>
          <a:p>
            <a:pPr marL="241649" indent="-241649" defTabSz="966592">
              <a:buFont typeface="+mj-lt"/>
              <a:buAutoNum type="arabicPeriod"/>
            </a:pPr>
            <a:r>
              <a:rPr lang="en-US" dirty="0"/>
              <a:t>Sample report available on the CASAS website at: </a:t>
            </a:r>
            <a:r>
              <a:rPr lang="en-US" dirty="0">
                <a:hlinkClick r:id="rId3"/>
              </a:rPr>
              <a:t>www.casas.org &gt; Product Overviews &gt; Software &gt; </a:t>
            </a:r>
            <a:r>
              <a:rPr lang="en-US" dirty="0" err="1">
                <a:hlinkClick r:id="rId3"/>
              </a:rPr>
              <a:t>TOPSpro</a:t>
            </a:r>
            <a:r>
              <a:rPr lang="en-US" dirty="0">
                <a:hlinkClick r:id="rId3"/>
              </a:rPr>
              <a:t> Enterprise &gt; Sample Reports </a:t>
            </a:r>
            <a:endParaRPr lang="en-US" dirty="0"/>
          </a:p>
          <a:p>
            <a:pPr marL="241649" indent="-241649">
              <a:buFont typeface="+mj-lt"/>
              <a:buAutoNum type="arabicPeriod"/>
            </a:pPr>
            <a:r>
              <a:rPr lang="en-US" dirty="0"/>
              <a:t>Ask if anyone has questions.</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54</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059885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39019" indent="-239019">
              <a:buFont typeface="+mj-lt"/>
              <a:buAutoNum type="arabicPeriod"/>
            </a:pPr>
            <a:r>
              <a:rPr lang="en-US" dirty="0"/>
              <a:t>This </a:t>
            </a:r>
            <a:r>
              <a:rPr lang="en-US" dirty="0" smtClean="0"/>
              <a:t>is another example </a:t>
            </a:r>
            <a:r>
              <a:rPr lang="en-US" dirty="0"/>
              <a:t>of an </a:t>
            </a:r>
            <a:r>
              <a:rPr lang="en-US" b="1" dirty="0" smtClean="0"/>
              <a:t>Individual Skills Profile </a:t>
            </a:r>
            <a:r>
              <a:rPr lang="en-US" dirty="0" smtClean="0"/>
              <a:t>report.</a:t>
            </a:r>
          </a:p>
          <a:p>
            <a:pPr marL="239019" indent="-239019">
              <a:buFont typeface="+mj-lt"/>
              <a:buAutoNum type="arabicPeriod"/>
            </a:pPr>
            <a:r>
              <a:rPr lang="en-US" dirty="0" smtClean="0"/>
              <a:t>This sample displays </a:t>
            </a:r>
            <a:r>
              <a:rPr lang="en-US" dirty="0"/>
              <a:t>competencies assessed in reading and </a:t>
            </a:r>
            <a:r>
              <a:rPr lang="en-US" dirty="0" smtClean="0"/>
              <a:t>listening.</a:t>
            </a:r>
          </a:p>
          <a:p>
            <a:pPr marL="239019" indent="-239019" defTabSz="966592">
              <a:buFont typeface="+mj-lt"/>
              <a:buAutoNum type="arabicPeriod"/>
              <a:defRPr/>
            </a:pPr>
            <a:r>
              <a:rPr lang="en-US" dirty="0" smtClean="0"/>
              <a:t>Sample report available on the CASAS website at: </a:t>
            </a:r>
            <a:r>
              <a:rPr lang="en-US" dirty="0" smtClean="0">
                <a:hlinkClick r:id="rId3"/>
              </a:rPr>
              <a:t>www.casas.org &gt; Product Overviews &gt; Software &gt; TOPSpro Enterprise &gt; Sample Reports </a:t>
            </a:r>
            <a:endParaRPr lang="en-US" dirty="0" smtClean="0"/>
          </a:p>
          <a:p>
            <a:pPr marL="239019" indent="-239019">
              <a:buFont typeface="+mj-lt"/>
              <a:buAutoNum type="arabicPeriod"/>
            </a:pPr>
            <a:r>
              <a:rPr lang="en-US" dirty="0" smtClean="0"/>
              <a:t>Ask if anyone has questions.</a:t>
            </a:r>
          </a:p>
          <a:p>
            <a:pPr marL="181237" indent="-181237">
              <a:buFont typeface="Arial" pitchFamily="34" charset="0"/>
              <a:buChar char="•"/>
            </a:pP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55</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586600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The </a:t>
            </a:r>
            <a:r>
              <a:rPr lang="en-US" b="1" dirty="0" smtClean="0"/>
              <a:t>Student </a:t>
            </a:r>
            <a:r>
              <a:rPr lang="en-US" b="1" dirty="0"/>
              <a:t>Performance</a:t>
            </a:r>
            <a:r>
              <a:rPr lang="en-US" dirty="0"/>
              <a:t> report shows </a:t>
            </a:r>
            <a:r>
              <a:rPr lang="en-US" dirty="0" smtClean="0"/>
              <a:t>individual student test results on </a:t>
            </a:r>
            <a:r>
              <a:rPr lang="en-US" dirty="0"/>
              <a:t>a given test </a:t>
            </a:r>
            <a:r>
              <a:rPr lang="en-US" dirty="0" smtClean="0"/>
              <a:t>form. The report - </a:t>
            </a:r>
          </a:p>
          <a:p>
            <a:pPr marL="724955" lvl="1" indent="-241649">
              <a:buFont typeface="Arial" panose="020B0604020202020204" pitchFamily="34" charset="0"/>
              <a:buChar char="•"/>
            </a:pPr>
            <a:r>
              <a:rPr lang="en-US" dirty="0" smtClean="0"/>
              <a:t>Displays the </a:t>
            </a:r>
            <a:r>
              <a:rPr lang="en-US" dirty="0"/>
              <a:t>competency number and statement for each test </a:t>
            </a:r>
            <a:r>
              <a:rPr lang="en-US" dirty="0" smtClean="0"/>
              <a:t>item.</a:t>
            </a:r>
          </a:p>
          <a:p>
            <a:pPr marL="724955" lvl="1" indent="-241649">
              <a:buFont typeface="Arial" panose="020B0604020202020204" pitchFamily="34" charset="0"/>
              <a:buChar char="•"/>
            </a:pPr>
            <a:r>
              <a:rPr lang="en-US" dirty="0" smtClean="0"/>
              <a:t>Indicates if the </a:t>
            </a:r>
            <a:r>
              <a:rPr lang="en-US" dirty="0"/>
              <a:t>student correctly answered the item. </a:t>
            </a:r>
          </a:p>
          <a:p>
            <a:pPr marL="241649" indent="-241649">
              <a:buFont typeface="+mj-lt"/>
              <a:buAutoNum type="arabicPeriod"/>
            </a:pPr>
            <a:r>
              <a:rPr lang="en-US" dirty="0" smtClean="0"/>
              <a:t>This report is </a:t>
            </a:r>
            <a:r>
              <a:rPr lang="en-US" dirty="0"/>
              <a:t>sorted by </a:t>
            </a:r>
            <a:r>
              <a:rPr lang="en-US" dirty="0" smtClean="0"/>
              <a:t>order of test item.</a:t>
            </a:r>
          </a:p>
          <a:p>
            <a:pPr marL="241649" indent="-241649" defTabSz="956076">
              <a:buFont typeface="+mj-lt"/>
              <a:buAutoNum type="arabicPeriod"/>
              <a:defRPr/>
            </a:pPr>
            <a:r>
              <a:rPr lang="en-US" dirty="0" smtClean="0"/>
              <a:t>This is the electronic version of </a:t>
            </a:r>
            <a:r>
              <a:rPr lang="en-US" baseline="0" dirty="0" smtClean="0"/>
              <a:t>worksheets provided in </a:t>
            </a:r>
            <a:r>
              <a:rPr lang="en-US" baseline="0" dirty="0" err="1" smtClean="0"/>
              <a:t>TAMs</a:t>
            </a:r>
            <a:r>
              <a:rPr lang="en-US" dirty="0" smtClean="0"/>
              <a:t>.</a:t>
            </a:r>
          </a:p>
          <a:p>
            <a:pPr marL="241649" indent="-241649" defTabSz="966592">
              <a:buFont typeface="+mj-lt"/>
              <a:buAutoNum type="arabicPeriod"/>
              <a:defRPr/>
            </a:pPr>
            <a:r>
              <a:rPr lang="en-US" dirty="0" smtClean="0"/>
              <a:t>Sample report available on the CASAS website at: </a:t>
            </a:r>
            <a:r>
              <a:rPr lang="en-US" dirty="0" smtClean="0">
                <a:hlinkClick r:id="rId3"/>
              </a:rPr>
              <a:t>www.casas.org &gt; Product Overviews &gt; Software &gt; TOPSpro Enterprise &gt; Sample Reports </a:t>
            </a:r>
            <a:endParaRPr lang="en-US" dirty="0" smtClean="0"/>
          </a:p>
          <a:p>
            <a:pPr marL="241649" indent="-241649">
              <a:buFont typeface="+mj-lt"/>
              <a:buAutoNum type="arabicPeriod"/>
            </a:pPr>
            <a:r>
              <a:rPr lang="en-US" dirty="0" smtClean="0"/>
              <a:t>Ask if anyone has questions.</a:t>
            </a:r>
          </a:p>
          <a:p>
            <a:pPr marL="241649" indent="-241649">
              <a:buFont typeface="+mj-lt"/>
              <a:buAutoNum type="arabicPeriod"/>
            </a:pP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563344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02">
              <a:defRPr/>
            </a:pPr>
            <a:r>
              <a:rPr lang="en-US" b="1" dirty="0" smtClean="0"/>
              <a:t>PRESENTER/TRAINER NOTES:</a:t>
            </a:r>
          </a:p>
          <a:p>
            <a:pPr marL="241627" indent="-241627">
              <a:buFont typeface="+mj-lt"/>
              <a:buAutoNum type="arabicPeriod"/>
            </a:pPr>
            <a:r>
              <a:rPr lang="en-US" dirty="0"/>
              <a:t>Introduce </a:t>
            </a:r>
            <a:r>
              <a:rPr lang="en-US" b="1" dirty="0"/>
              <a:t>QuickSearch </a:t>
            </a:r>
            <a:r>
              <a:rPr lang="en-US" b="1" dirty="0" smtClean="0"/>
              <a:t>Online </a:t>
            </a:r>
            <a:r>
              <a:rPr lang="en-US" dirty="0" smtClean="0"/>
              <a:t>by reviewing bullets.</a:t>
            </a:r>
          </a:p>
          <a:p>
            <a:pPr marL="640007" lvl="1" indent="-182859">
              <a:buFont typeface="Arial" pitchFamily="34" charset="0"/>
              <a:buChar char="•"/>
            </a:pPr>
            <a:r>
              <a:rPr lang="en-US" dirty="0" smtClean="0"/>
              <a:t>This database is complimentary with unlimited access</a:t>
            </a:r>
            <a:endParaRPr lang="en-US" dirty="0"/>
          </a:p>
          <a:p>
            <a:pPr marL="241627" indent="-241627">
              <a:buFont typeface="+mj-lt"/>
              <a:buAutoNum type="arabicPeriod"/>
            </a:pPr>
            <a:r>
              <a:rPr lang="en-US" dirty="0" smtClean="0"/>
              <a:t>Helps </a:t>
            </a:r>
            <a:r>
              <a:rPr lang="en-US" dirty="0"/>
              <a:t>program coordinators and instructors select materials to </a:t>
            </a:r>
            <a:r>
              <a:rPr lang="en-US" dirty="0" smtClean="0"/>
              <a:t>match</a:t>
            </a:r>
            <a:r>
              <a:rPr lang="en-US" baseline="0" dirty="0" smtClean="0"/>
              <a:t> c</a:t>
            </a:r>
            <a:r>
              <a:rPr lang="en-US" dirty="0" smtClean="0"/>
              <a:t>urriculum</a:t>
            </a:r>
            <a:r>
              <a:rPr lang="en-US" dirty="0"/>
              <a:t>.</a:t>
            </a:r>
          </a:p>
          <a:p>
            <a:pPr marL="241627" indent="-241627">
              <a:buFont typeface="+mj-lt"/>
              <a:buAutoNum type="arabicPeriod"/>
            </a:pPr>
            <a:r>
              <a:rPr lang="en-US" dirty="0" smtClean="0"/>
              <a:t>Participants </a:t>
            </a:r>
            <a:r>
              <a:rPr lang="en-US" dirty="0"/>
              <a:t>may search by title, competency, program, level, skill area, publisher, and test form.</a:t>
            </a:r>
          </a:p>
          <a:p>
            <a:pPr marL="241627" indent="-241627">
              <a:buFont typeface="+mj-lt"/>
              <a:buAutoNum type="arabicPeriod"/>
            </a:pPr>
            <a:r>
              <a:rPr lang="en-US" dirty="0"/>
              <a:t>Encourage participants to use </a:t>
            </a:r>
            <a:r>
              <a:rPr lang="en-US" b="1" dirty="0"/>
              <a:t>QuickSearch</a:t>
            </a:r>
            <a:r>
              <a:rPr lang="en-US" dirty="0"/>
              <a:t> to identify which competencies are targeted in </a:t>
            </a:r>
            <a:r>
              <a:rPr lang="en-US" dirty="0" smtClean="0"/>
              <a:t>curriculum they </a:t>
            </a:r>
            <a:r>
              <a:rPr lang="en-US" dirty="0"/>
              <a:t>are already using.</a:t>
            </a:r>
          </a:p>
          <a:p>
            <a:pPr marL="241627" indent="-241627">
              <a:buFont typeface="+mj-lt"/>
              <a:buAutoNum type="arabicPeriod"/>
            </a:pPr>
            <a:r>
              <a:rPr lang="en-US" dirty="0" smtClean="0"/>
              <a:t>If </a:t>
            </a:r>
            <a:r>
              <a:rPr lang="en-US" dirty="0"/>
              <a:t>you have access to the Internet, you may wish to go to </a:t>
            </a:r>
            <a:r>
              <a:rPr lang="en-US" b="1" dirty="0"/>
              <a:t>QuickSearch</a:t>
            </a:r>
            <a:r>
              <a:rPr lang="en-US" dirty="0"/>
              <a:t> at this point and demonstrate how to use the database. </a:t>
            </a:r>
            <a:endParaRPr lang="en-US" dirty="0" smtClean="0"/>
          </a:p>
          <a:p>
            <a:pPr marL="241627" indent="-241627">
              <a:buFont typeface="+mj-lt"/>
              <a:buAutoNum type="arabicPeriod"/>
            </a:pPr>
            <a:r>
              <a:rPr lang="en-US" dirty="0" smtClean="0"/>
              <a:t>Suggestion</a:t>
            </a:r>
            <a:r>
              <a:rPr lang="en-US" dirty="0"/>
              <a:t>: ask participants for the title of a favorite instructional resource and “Search by Title” to </a:t>
            </a:r>
            <a:r>
              <a:rPr lang="en-US" dirty="0" smtClean="0"/>
              <a:t>see</a:t>
            </a:r>
            <a:r>
              <a:rPr lang="en-US" baseline="0" dirty="0" smtClean="0"/>
              <a:t> C</a:t>
            </a:r>
            <a:r>
              <a:rPr lang="en-US" dirty="0" smtClean="0"/>
              <a:t>ASAS </a:t>
            </a:r>
            <a:r>
              <a:rPr lang="en-US" dirty="0"/>
              <a:t>Competencies addressed in that title</a:t>
            </a:r>
            <a:r>
              <a:rPr lang="en-US" dirty="0" smtClean="0"/>
              <a:t>.</a:t>
            </a:r>
          </a:p>
          <a:p>
            <a:pPr marL="241627" indent="-241627">
              <a:buFont typeface="+mj-lt"/>
              <a:buAutoNum type="arabicPeriod"/>
            </a:pPr>
            <a:r>
              <a:rPr lang="en-US" dirty="0"/>
              <a:t>Visit linked resource if time permits and Internet connection is available</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57</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3"/>
          </p:nvPr>
        </p:nvSpPr>
        <p:spPr/>
        <p:txBody>
          <a:bodyPr/>
          <a:lstStyle/>
          <a:p>
            <a:pPr>
              <a:defRPr/>
            </a:pPr>
            <a:r>
              <a:rPr lang="en-US" smtClean="0"/>
              <a:t>Program Year 2015-16</a:t>
            </a:r>
            <a:endParaRPr lang="en-US" dirty="0"/>
          </a:p>
        </p:txBody>
      </p:sp>
      <p:sp>
        <p:nvSpPr>
          <p:cNvPr id="8" name="Footer Placeholder 7"/>
          <p:cNvSpPr>
            <a:spLocks noGrp="1"/>
          </p:cNvSpPr>
          <p:nvPr>
            <p:ph type="ftr" sz="quarter" idx="14"/>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047663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a:t>This </a:t>
            </a:r>
            <a:r>
              <a:rPr lang="en-US" dirty="0" smtClean="0"/>
              <a:t>is a sample of how to search by competency.</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58</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337518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a:t>This is a sample </a:t>
            </a:r>
            <a:r>
              <a:rPr lang="en-US" dirty="0" smtClean="0"/>
              <a:t>of how you can search by program, skill, modality, and level.</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59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34487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p>
          <a:p>
            <a:pPr marL="241649" indent="-241649">
              <a:spcBef>
                <a:spcPts val="451"/>
              </a:spcBef>
              <a:buFont typeface="+mj-lt"/>
              <a:buAutoNum type="arabicPeriod"/>
            </a:pPr>
            <a:r>
              <a:rPr lang="en-US" i="1" dirty="0" smtClean="0">
                <a:cs typeface="Arial" charset="0"/>
              </a:rPr>
              <a:t>“Take some time to think about your agency as you view the questions presented on this</a:t>
            </a:r>
            <a:r>
              <a:rPr lang="en-US" i="1" baseline="0" dirty="0" smtClean="0">
                <a:cs typeface="Arial" charset="0"/>
              </a:rPr>
              <a:t> and other slides.”</a:t>
            </a:r>
          </a:p>
          <a:p>
            <a:pPr marL="785372" lvl="1" indent="-302066">
              <a:spcBef>
                <a:spcPts val="451"/>
              </a:spcBef>
              <a:buFont typeface="+mj-lt"/>
              <a:buAutoNum type="alphaLcPeriod"/>
            </a:pPr>
            <a:r>
              <a:rPr lang="en-US" baseline="0" dirty="0" smtClean="0">
                <a:cs typeface="Arial" charset="0"/>
              </a:rPr>
              <a:t>Take a few minutes to elicit responses from participants, especially on the fourth and fifth bullets.</a:t>
            </a:r>
          </a:p>
          <a:p>
            <a:pPr marL="785372" lvl="1" indent="-302066">
              <a:spcBef>
                <a:spcPts val="451"/>
              </a:spcBef>
              <a:buFont typeface="+mj-lt"/>
              <a:buAutoNum type="alphaLcPeriod"/>
            </a:pPr>
            <a:r>
              <a:rPr lang="en-US" baseline="0" dirty="0" smtClean="0">
                <a:cs typeface="Arial" charset="0"/>
              </a:rPr>
              <a:t>Sometimes participants come into a training with negative, preconceived notions about assessment as an unnecessary irritant.</a:t>
            </a:r>
          </a:p>
          <a:p>
            <a:pPr marL="785372" lvl="1" indent="-302066">
              <a:spcBef>
                <a:spcPts val="451"/>
              </a:spcBef>
              <a:buFont typeface="+mj-lt"/>
              <a:buAutoNum type="alphaLcPeriod"/>
            </a:pPr>
            <a:r>
              <a:rPr lang="en-US" baseline="0" dirty="0" smtClean="0">
                <a:cs typeface="Arial" charset="0"/>
              </a:rPr>
              <a:t>Discussing its benefits may help to dispel the negativity.</a:t>
            </a:r>
            <a:endParaRPr lang="en-US" i="1" dirty="0" smtClean="0">
              <a:cs typeface="Arial" charset="0"/>
            </a:endParaRPr>
          </a:p>
          <a:p>
            <a:pPr marL="241649" indent="-241649">
              <a:spcBef>
                <a:spcPts val="451"/>
              </a:spcBef>
              <a:buFont typeface="+mj-lt"/>
              <a:buAutoNum type="arabicPeriod"/>
            </a:pPr>
            <a:r>
              <a:rPr lang="en-US" i="1" dirty="0" smtClean="0">
                <a:cs typeface="Arial" charset="0"/>
              </a:rPr>
              <a:t>“</a:t>
            </a:r>
            <a:r>
              <a:rPr lang="en-US" i="1" dirty="0">
                <a:cs typeface="Arial" charset="0"/>
              </a:rPr>
              <a:t>How does the assessment process enhance your program?”</a:t>
            </a:r>
          </a:p>
          <a:p>
            <a:pPr marL="241649" indent="-241649">
              <a:spcBef>
                <a:spcPts val="451"/>
              </a:spcBef>
              <a:buFont typeface="+mj-lt"/>
              <a:buAutoNum type="arabicPeriod"/>
            </a:pPr>
            <a:endParaRPr lang="en-US" baseline="0" dirty="0" smtClean="0">
              <a:cs typeface="Arial"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021437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 bullets.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60</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334357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 bullets.</a:t>
            </a:r>
          </a:p>
          <a:p>
            <a:pPr marL="241649" indent="-241649">
              <a:buFont typeface="+mj-lt"/>
              <a:buAutoNum type="arabicPeriod"/>
            </a:pPr>
            <a:r>
              <a:rPr lang="en-US" dirty="0"/>
              <a:t>Visit linked resource if time permits and Internet connection is available.</a:t>
            </a: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61</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1736533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92">
              <a:defRPr/>
            </a:pPr>
            <a:r>
              <a:rPr lang="en-US" b="1" dirty="0" smtClean="0"/>
              <a:t>PRESENTER/TRAINER NOTES:</a:t>
            </a:r>
          </a:p>
          <a:p>
            <a:pPr marL="241649" indent="-241649" eaLnBrk="1" hangingPunct="1">
              <a:spcBef>
                <a:spcPts val="451"/>
              </a:spcBef>
              <a:buFont typeface="+mj-lt"/>
              <a:buAutoNum type="arabicPeriod"/>
            </a:pPr>
            <a:r>
              <a:rPr lang="en-US" dirty="0" smtClean="0">
                <a:cs typeface="Arial" charset="0"/>
              </a:rPr>
              <a:t>Monitoring progress with post-tests is the  final step in the assessment process. </a:t>
            </a:r>
            <a:endParaRPr lang="en-US" sz="1900" dirty="0">
              <a:cs typeface="Arial" charset="0"/>
            </a:endParaRPr>
          </a:p>
          <a:p>
            <a:pPr marL="241649" indent="-241649" eaLnBrk="1" hangingPunct="1">
              <a:spcBef>
                <a:spcPts val="451"/>
              </a:spcBef>
              <a:buFont typeface="+mj-lt"/>
              <a:buAutoNum type="arabicPeriod"/>
            </a:pPr>
            <a:r>
              <a:rPr lang="en-US" dirty="0" smtClean="0">
                <a:cs typeface="Arial" charset="0"/>
              </a:rPr>
              <a:t>Give participants time to look at questions and think about this part of the process at their sites.</a:t>
            </a:r>
          </a:p>
          <a:p>
            <a:pPr marL="241649" indent="-241649" eaLnBrk="1" hangingPunct="1">
              <a:spcBef>
                <a:spcPts val="451"/>
              </a:spcBef>
              <a:buFont typeface="+mj-lt"/>
              <a:buAutoNum type="arabicPeriod"/>
            </a:pPr>
            <a:r>
              <a:rPr lang="en-US" dirty="0" smtClean="0">
                <a:cs typeface="Arial" charset="0"/>
              </a:rPr>
              <a:t>Review </a:t>
            </a:r>
            <a:r>
              <a:rPr lang="en-US" dirty="0">
                <a:cs typeface="Arial" charset="0"/>
              </a:rPr>
              <a:t>intervals of instruction and what </a:t>
            </a:r>
            <a:r>
              <a:rPr lang="en-US" dirty="0" smtClean="0">
                <a:cs typeface="Arial" charset="0"/>
              </a:rPr>
              <a:t>a participant’s </a:t>
            </a:r>
            <a:r>
              <a:rPr lang="en-US" dirty="0">
                <a:cs typeface="Arial" charset="0"/>
              </a:rPr>
              <a:t>state </a:t>
            </a:r>
            <a:r>
              <a:rPr lang="en-US" dirty="0" smtClean="0">
                <a:cs typeface="Arial" charset="0"/>
              </a:rPr>
              <a:t>policy may </a:t>
            </a:r>
            <a:r>
              <a:rPr lang="en-US" dirty="0">
                <a:cs typeface="Arial" charset="0"/>
              </a:rPr>
              <a:t>mandate</a:t>
            </a:r>
            <a:r>
              <a:rPr lang="en-US" dirty="0" smtClean="0">
                <a:cs typeface="Arial" charset="0"/>
              </a:rPr>
              <a:t>.</a:t>
            </a:r>
            <a:endParaRPr lang="en-US" dirty="0">
              <a:cs typeface="Arial" charset="0"/>
            </a:endParaRPr>
          </a:p>
          <a:p>
            <a:pPr marL="241649" indent="-241649" eaLnBrk="1" hangingPunct="1">
              <a:spcBef>
                <a:spcPts val="451"/>
              </a:spcBef>
              <a:buFont typeface="+mj-lt"/>
              <a:buAutoNum type="arabicPeriod"/>
            </a:pPr>
            <a:r>
              <a:rPr lang="en-US" dirty="0">
                <a:cs typeface="Arial" charset="0"/>
              </a:rPr>
              <a:t>Answers:</a:t>
            </a:r>
          </a:p>
          <a:p>
            <a:pPr marL="664532" lvl="1" indent="-181237" eaLnBrk="1" hangingPunct="1">
              <a:spcBef>
                <a:spcPts val="451"/>
              </a:spcBef>
              <a:buFont typeface="Arial" pitchFamily="34" charset="0"/>
              <a:buChar char="•"/>
            </a:pPr>
            <a:r>
              <a:rPr lang="en-US" dirty="0">
                <a:cs typeface="Arial" charset="0"/>
              </a:rPr>
              <a:t>Paper-based testing – use </a:t>
            </a:r>
            <a:r>
              <a:rPr lang="en-US" b="1" dirty="0" smtClean="0">
                <a:cs typeface="Arial" charset="0"/>
              </a:rPr>
              <a:t>Next Assigned Test (NAT)*</a:t>
            </a:r>
            <a:r>
              <a:rPr lang="en-US" dirty="0" smtClean="0">
                <a:cs typeface="Arial" charset="0"/>
              </a:rPr>
              <a:t> charts</a:t>
            </a:r>
            <a:endParaRPr lang="en-US" dirty="0">
              <a:cs typeface="Arial" charset="0"/>
            </a:endParaRPr>
          </a:p>
          <a:p>
            <a:pPr marL="664532" lvl="1" indent="-181237" eaLnBrk="1" hangingPunct="1">
              <a:spcBef>
                <a:spcPts val="451"/>
              </a:spcBef>
              <a:buFont typeface="Arial" pitchFamily="34" charset="0"/>
              <a:buChar char="•"/>
            </a:pPr>
            <a:r>
              <a:rPr lang="en-US" dirty="0">
                <a:cs typeface="Arial" charset="0"/>
              </a:rPr>
              <a:t>CASAS eTests </a:t>
            </a:r>
            <a:r>
              <a:rPr lang="en-US" dirty="0" smtClean="0">
                <a:cs typeface="Arial" charset="0"/>
              </a:rPr>
              <a:t>– next </a:t>
            </a:r>
            <a:r>
              <a:rPr lang="en-US" dirty="0">
                <a:cs typeface="Arial" charset="0"/>
              </a:rPr>
              <a:t>test automatically </a:t>
            </a:r>
            <a:r>
              <a:rPr lang="en-US" dirty="0" smtClean="0">
                <a:cs typeface="Arial" charset="0"/>
              </a:rPr>
              <a:t>assigned</a:t>
            </a:r>
          </a:p>
          <a:p>
            <a:pPr marL="244277" indent="-239019" eaLnBrk="1" hangingPunct="1">
              <a:spcBef>
                <a:spcPts val="451"/>
              </a:spcBef>
              <a:buFont typeface="+mj-lt"/>
              <a:buAutoNum type="arabicPeriod"/>
            </a:pPr>
            <a:r>
              <a:rPr lang="en-US" b="1" i="1" dirty="0" smtClean="0"/>
              <a:t>NEW! </a:t>
            </a:r>
            <a:r>
              <a:rPr lang="en-US" b="1" dirty="0" smtClean="0"/>
              <a:t>Next Assigned Tests (</a:t>
            </a:r>
            <a:r>
              <a:rPr lang="en-US" b="1" dirty="0" err="1" smtClean="0"/>
              <a:t>NATs</a:t>
            </a:r>
            <a:r>
              <a:rPr lang="en-US" b="1" dirty="0" smtClean="0"/>
              <a:t>) have </a:t>
            </a:r>
            <a:r>
              <a:rPr lang="en-US" b="1" dirty="0"/>
              <a:t>been updated for all </a:t>
            </a:r>
            <a:r>
              <a:rPr lang="en-US" b="1" dirty="0" smtClean="0"/>
              <a:t>assessment forms</a:t>
            </a:r>
            <a:r>
              <a:rPr lang="en-US" b="1" dirty="0"/>
              <a:t>. </a:t>
            </a:r>
            <a:endParaRPr lang="en-US" b="1" dirty="0" smtClean="0"/>
          </a:p>
          <a:p>
            <a:pPr marL="722315" lvl="1" indent="-239019" eaLnBrk="1" hangingPunct="1">
              <a:spcBef>
                <a:spcPts val="451"/>
              </a:spcBef>
              <a:buFont typeface="Arial" panose="020B0604020202020204" pitchFamily="34" charset="0"/>
              <a:buChar char="•"/>
            </a:pPr>
            <a:r>
              <a:rPr lang="en-US" dirty="0" smtClean="0">
                <a:cs typeface="Arial" charset="0"/>
              </a:rPr>
              <a:t>Appraisals and Locators assign the same next test</a:t>
            </a:r>
          </a:p>
          <a:p>
            <a:pPr marL="722315" lvl="1" indent="-239019" eaLnBrk="1" hangingPunct="1">
              <a:spcBef>
                <a:spcPts val="451"/>
              </a:spcBef>
              <a:buFont typeface="Arial" panose="020B0604020202020204" pitchFamily="34" charset="0"/>
              <a:buChar char="•"/>
            </a:pPr>
            <a:r>
              <a:rPr lang="en-US" dirty="0" smtClean="0">
                <a:cs typeface="Arial" charset="0"/>
              </a:rPr>
              <a:t>No more “suggestion” of levels</a:t>
            </a:r>
          </a:p>
          <a:p>
            <a:pPr marL="722315" lvl="1" indent="-239019" eaLnBrk="1" hangingPunct="1">
              <a:spcBef>
                <a:spcPts val="451"/>
              </a:spcBef>
              <a:buFont typeface="Arial" panose="020B0604020202020204" pitchFamily="34" charset="0"/>
              <a:buChar char="•"/>
            </a:pPr>
            <a:r>
              <a:rPr lang="en-US" dirty="0" smtClean="0">
                <a:cs typeface="Arial" charset="0"/>
              </a:rPr>
              <a:t>Form numbers are indicated for next test</a:t>
            </a:r>
          </a:p>
          <a:p>
            <a:pPr marL="722315" lvl="1" indent="-239019" eaLnBrk="1" hangingPunct="1">
              <a:spcBef>
                <a:spcPts val="451"/>
              </a:spcBef>
              <a:buFont typeface="Arial" panose="020B0604020202020204" pitchFamily="34" charset="0"/>
              <a:buChar char="•"/>
            </a:pPr>
            <a:r>
              <a:rPr lang="en-US" dirty="0" smtClean="0">
                <a:cs typeface="Arial" charset="0"/>
              </a:rPr>
              <a:t>New NAT charts are posted on the website </a:t>
            </a:r>
            <a:r>
              <a:rPr lang="en-US" dirty="0" smtClean="0"/>
              <a:t>at</a:t>
            </a:r>
            <a:r>
              <a:rPr lang="en-US" dirty="0"/>
              <a:t>: </a:t>
            </a:r>
            <a:r>
              <a:rPr lang="en-US" dirty="0">
                <a:hlinkClick r:id="rId3"/>
              </a:rPr>
              <a:t>www.casas.org </a:t>
            </a:r>
            <a:r>
              <a:rPr lang="en-US" dirty="0" smtClean="0">
                <a:hlinkClick r:id="rId3"/>
              </a:rPr>
              <a:t>&gt;</a:t>
            </a:r>
            <a:r>
              <a:rPr lang="en-US" dirty="0" smtClean="0"/>
              <a:t> </a:t>
            </a:r>
            <a:r>
              <a:rPr lang="en-US" dirty="0">
                <a:hlinkClick r:id="rId4"/>
              </a:rPr>
              <a:t>Training and Support</a:t>
            </a:r>
            <a:r>
              <a:rPr lang="en-US" dirty="0"/>
              <a:t> &gt; </a:t>
            </a:r>
            <a:r>
              <a:rPr lang="en-US" dirty="0">
                <a:hlinkClick r:id="rId5"/>
              </a:rPr>
              <a:t>Testing Guidelines</a:t>
            </a:r>
            <a:r>
              <a:rPr lang="en-US" dirty="0"/>
              <a:t> &gt; </a:t>
            </a:r>
            <a:r>
              <a:rPr lang="en-US" dirty="0">
                <a:hlinkClick r:id="rId6"/>
              </a:rPr>
              <a:t>Next Assigned Test Charts</a:t>
            </a:r>
            <a:r>
              <a:rPr lang="en-US" dirty="0"/>
              <a:t> </a:t>
            </a:r>
            <a:endParaRPr lang="en-US" dirty="0">
              <a:cs typeface="Arial" charset="0"/>
            </a:endParaRPr>
          </a:p>
          <a:p>
            <a:pPr marL="239009" indent="-239019" eaLnBrk="1" hangingPunct="1">
              <a:spcBef>
                <a:spcPts val="451"/>
              </a:spcBef>
              <a:buFont typeface="Arial" panose="020B0604020202020204" pitchFamily="34" charset="0"/>
              <a:buChar char="•"/>
            </a:pPr>
            <a:r>
              <a:rPr lang="en-US" dirty="0" smtClean="0">
                <a:cs typeface="Arial" charset="0"/>
              </a:rPr>
              <a:t>Ask if anyone has questions.</a:t>
            </a:r>
            <a:endParaRPr lang="en-US" dirty="0">
              <a:cs typeface="Arial"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62</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2665574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 the assessment process.</a:t>
            </a:r>
          </a:p>
          <a:p>
            <a:pPr marL="241649" indent="-241649">
              <a:buFont typeface="+mj-lt"/>
              <a:buAutoNum type="arabicPeriod"/>
            </a:pPr>
            <a:r>
              <a:rPr lang="en-US" dirty="0" smtClean="0"/>
              <a:t>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63</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3041361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 </a:t>
            </a:r>
            <a:r>
              <a:rPr lang="en-US" dirty="0"/>
              <a:t>the instructions listed on this slide</a:t>
            </a:r>
            <a:r>
              <a:rPr lang="en-US" dirty="0" smtClean="0"/>
              <a:t>.</a:t>
            </a:r>
          </a:p>
          <a:p>
            <a:pPr marL="241649" indent="-241649">
              <a:buFont typeface="+mj-lt"/>
              <a:buAutoNum type="arabicPeriod"/>
            </a:pPr>
            <a:r>
              <a:rPr lang="en-US" dirty="0" smtClean="0"/>
              <a:t>Set a start and end time.</a:t>
            </a:r>
          </a:p>
          <a:p>
            <a:pPr marL="241649" indent="-241649">
              <a:buFont typeface="+mj-lt"/>
              <a:buAutoNum type="arabicPeriod"/>
            </a:pPr>
            <a:r>
              <a:rPr lang="en-US" dirty="0" smtClean="0"/>
              <a:t>Before starting the </a:t>
            </a:r>
            <a:r>
              <a:rPr lang="en-US" b="1" dirty="0" smtClean="0"/>
              <a:t>Case Study</a:t>
            </a:r>
            <a:r>
              <a:rPr lang="en-US" dirty="0" smtClean="0"/>
              <a:t>, ask if anyone has questions.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64</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0331797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Review bullets.</a:t>
            </a:r>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65</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677953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a:t>The </a:t>
            </a:r>
            <a:r>
              <a:rPr lang="en-US" b="1" dirty="0" smtClean="0"/>
              <a:t>CASAS Catalog </a:t>
            </a:r>
            <a:r>
              <a:rPr lang="en-US" dirty="0"/>
              <a:t>is available </a:t>
            </a:r>
            <a:r>
              <a:rPr lang="en-US" dirty="0" smtClean="0"/>
              <a:t>online from the CASAS website home page.</a:t>
            </a:r>
            <a:endParaRPr lang="en-US" dirty="0"/>
          </a:p>
          <a:p>
            <a:pPr marL="241649" indent="-241649">
              <a:buFont typeface="+mj-lt"/>
              <a:buAutoNum type="arabicPeriod"/>
            </a:pPr>
            <a:r>
              <a:rPr lang="en-US" dirty="0" smtClean="0"/>
              <a:t>Use </a:t>
            </a:r>
            <a:r>
              <a:rPr lang="en-US" b="1" dirty="0" smtClean="0"/>
              <a:t>Online Ordering </a:t>
            </a:r>
            <a:r>
              <a:rPr lang="en-US" dirty="0" smtClean="0"/>
              <a:t>to quickly place your orders.</a:t>
            </a:r>
          </a:p>
          <a:p>
            <a:pPr marL="241649" indent="-241649">
              <a:buFont typeface="+mj-lt"/>
              <a:buAutoNum type="arabicPeriod"/>
            </a:pPr>
            <a:r>
              <a:rPr lang="en-US" dirty="0" smtClean="0"/>
              <a:t>If </a:t>
            </a:r>
            <a:r>
              <a:rPr lang="en-US" dirty="0"/>
              <a:t>time </a:t>
            </a:r>
            <a:r>
              <a:rPr lang="en-US" dirty="0" smtClean="0"/>
              <a:t>permits and </a:t>
            </a:r>
            <a:r>
              <a:rPr lang="en-US" dirty="0"/>
              <a:t>Internet connection is available</a:t>
            </a:r>
            <a:r>
              <a:rPr lang="en-US" dirty="0" smtClean="0"/>
              <a:t>, click on hyperlinked images:</a:t>
            </a:r>
          </a:p>
          <a:p>
            <a:pPr marL="724955" lvl="1" indent="-241649">
              <a:buFont typeface="Arial" panose="020B0604020202020204" pitchFamily="34" charset="0"/>
              <a:buChar char="•"/>
            </a:pPr>
            <a:r>
              <a:rPr lang="en-US" b="1" dirty="0" smtClean="0"/>
              <a:t>CASAS Catalog</a:t>
            </a:r>
          </a:p>
          <a:p>
            <a:pPr marL="724955" lvl="1" indent="-241649">
              <a:buFont typeface="Arial" panose="020B0604020202020204" pitchFamily="34" charset="0"/>
              <a:buChar char="•"/>
            </a:pPr>
            <a:r>
              <a:rPr lang="en-US" b="1" dirty="0" smtClean="0"/>
              <a:t>Order Online</a:t>
            </a: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735485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2">
              <a:defRPr/>
            </a:pPr>
            <a:r>
              <a:rPr lang="en-US" b="1" dirty="0" smtClean="0"/>
              <a:t>PRESENTER/TRAINER NOTES:</a:t>
            </a:r>
          </a:p>
          <a:p>
            <a:pPr marL="241627" indent="-241627">
              <a:buFont typeface="+mj-lt"/>
              <a:buAutoNum type="arabicPeriod"/>
            </a:pPr>
            <a:r>
              <a:rPr lang="en-US" dirty="0" smtClean="0"/>
              <a:t>Visit the CASAS website to read how agencies and programs across the country are using CASAS to assist adults functioning at or below a high school level in attaining the basic literacy skills to function effectively on the job, in the community, and in the family. </a:t>
            </a:r>
          </a:p>
          <a:p>
            <a:pPr marL="241627" indent="-241627">
              <a:buFont typeface="+mj-lt"/>
              <a:buAutoNum type="arabicPeriod"/>
            </a:pPr>
            <a:r>
              <a:rPr lang="en-US" dirty="0" smtClean="0"/>
              <a:t>See how programs establish comprehensive performance accountability systems, address core indicators of performance, integrate literacy and occupational skill instruction, and evaluate the effectiveness of adult education and literacy programs.</a:t>
            </a:r>
          </a:p>
          <a:p>
            <a:pPr marL="241627" indent="-241627">
              <a:buFont typeface="+mj-lt"/>
              <a:buAutoNum type="arabicPeriod"/>
            </a:pPr>
            <a:r>
              <a:rPr lang="en-US" dirty="0" smtClean="0"/>
              <a:t>We invite you to </a:t>
            </a:r>
            <a:r>
              <a:rPr lang="en-US" b="1" dirty="0" smtClean="0"/>
              <a:t>Share Your Story</a:t>
            </a:r>
            <a:r>
              <a:rPr lang="en-US" dirty="0" smtClean="0"/>
              <a:t>!</a:t>
            </a:r>
          </a:p>
          <a:p>
            <a:pPr marL="640007" lvl="1" indent="-182859">
              <a:buFont typeface="Arial" pitchFamily="34" charset="0"/>
              <a:buChar char="•"/>
            </a:pPr>
            <a:r>
              <a:rPr lang="en-US" b="1" dirty="0" smtClean="0"/>
              <a:t>The Challenge </a:t>
            </a:r>
            <a:r>
              <a:rPr lang="en-US" dirty="0" smtClean="0"/>
              <a:t>(briefly describe the challenge your program was facing)</a:t>
            </a:r>
          </a:p>
          <a:p>
            <a:pPr marL="640007" lvl="1" indent="-182859">
              <a:buFont typeface="Arial" pitchFamily="34" charset="0"/>
              <a:buChar char="•"/>
            </a:pPr>
            <a:r>
              <a:rPr lang="en-US" b="1" dirty="0" smtClean="0"/>
              <a:t>The Solution </a:t>
            </a:r>
            <a:r>
              <a:rPr lang="en-US" dirty="0" smtClean="0"/>
              <a:t>(What did CASAS provide to help you overcome that challenge? Which CASAS assessments, resources, people/staff, etc. helped?)</a:t>
            </a:r>
          </a:p>
          <a:p>
            <a:pPr marL="640007" lvl="1" indent="-182859">
              <a:buFont typeface="Arial" pitchFamily="34" charset="0"/>
              <a:buChar char="•"/>
            </a:pPr>
            <a:r>
              <a:rPr lang="en-US" b="1" dirty="0" smtClean="0"/>
              <a:t>The Outcome </a:t>
            </a:r>
            <a:r>
              <a:rPr lang="en-US" dirty="0" smtClean="0"/>
              <a:t>(what was the result of implementing CASAS?)</a:t>
            </a:r>
          </a:p>
          <a:p>
            <a:pPr marL="241627" indent="-241627">
              <a:buFont typeface="+mj-lt"/>
              <a:buAutoNum type="arabicPeriod"/>
            </a:pPr>
            <a:r>
              <a:rPr lang="en-US" dirty="0"/>
              <a:t>Visit linked resource if time permits and Internet connection is available.</a:t>
            </a:r>
          </a:p>
          <a:p>
            <a:pPr marL="181220" indent="-181220">
              <a:buFont typeface="Arial" pitchFamily="34" charset="0"/>
              <a:buChar char="•"/>
            </a:pP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67</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3"/>
          </p:nvPr>
        </p:nvSpPr>
        <p:spPr/>
        <p:txBody>
          <a:bodyPr/>
          <a:lstStyle/>
          <a:p>
            <a:pPr>
              <a:defRPr/>
            </a:pPr>
            <a:r>
              <a:rPr lang="en-US" smtClean="0"/>
              <a:t>Program Year 2015-16</a:t>
            </a:r>
            <a:endParaRPr lang="en-US" dirty="0"/>
          </a:p>
        </p:txBody>
      </p:sp>
      <p:sp>
        <p:nvSpPr>
          <p:cNvPr id="8" name="Footer Placeholder 7"/>
          <p:cNvSpPr>
            <a:spLocks noGrp="1"/>
          </p:cNvSpPr>
          <p:nvPr>
            <p:ph type="ftr" sz="quarter" idx="14"/>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2387543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spcBef>
                <a:spcPct val="0"/>
              </a:spcBef>
              <a:buFont typeface="+mj-lt"/>
              <a:buAutoNum type="arabicPeriod"/>
            </a:pPr>
            <a:r>
              <a:rPr lang="en-US" dirty="0" smtClean="0">
                <a:cs typeface="Arial" charset="0"/>
              </a:rPr>
              <a:t>Participants complete their training by submitting verification </a:t>
            </a:r>
            <a:r>
              <a:rPr lang="en-US" dirty="0" smtClean="0"/>
              <a:t>electronically.</a:t>
            </a:r>
            <a:endParaRPr lang="en-US" dirty="0" smtClean="0">
              <a:cs typeface="Arial" charset="0"/>
            </a:endParaRPr>
          </a:p>
          <a:p>
            <a:pPr marL="241649" indent="-241649">
              <a:buFont typeface="+mj-lt"/>
              <a:buAutoNum type="arabicPeriod"/>
            </a:pPr>
            <a:r>
              <a:rPr lang="en-US" dirty="0" smtClean="0">
                <a:cs typeface="Times New Roman" pitchFamily="18" charset="0"/>
              </a:rPr>
              <a:t>Distribute </a:t>
            </a:r>
            <a:r>
              <a:rPr lang="en-US" dirty="0" smtClean="0">
                <a:hlinkClick r:id="rId3"/>
              </a:rPr>
              <a:t>Training Completion Directions</a:t>
            </a:r>
            <a:r>
              <a:rPr lang="en-US" dirty="0">
                <a:solidFill>
                  <a:schemeClr val="accent6">
                    <a:lumMod val="75000"/>
                  </a:schemeClr>
                </a:solidFill>
              </a:rPr>
              <a:t> </a:t>
            </a:r>
            <a:r>
              <a:rPr lang="en-US" dirty="0" smtClean="0"/>
              <a:t>(if not included in packets).</a:t>
            </a:r>
            <a:endParaRPr lang="en-US" dirty="0"/>
          </a:p>
          <a:p>
            <a:pPr marL="241649" indent="-241649">
              <a:buFont typeface="+mj-lt"/>
              <a:buAutoNum type="arabicPeriod"/>
            </a:pPr>
            <a:r>
              <a:rPr lang="en-US" dirty="0" smtClean="0"/>
              <a:t>Review directions on how </a:t>
            </a:r>
            <a:r>
              <a:rPr lang="en-US" dirty="0"/>
              <a:t>participants </a:t>
            </a:r>
            <a:r>
              <a:rPr lang="en-US" dirty="0" smtClean="0"/>
              <a:t>submit </a:t>
            </a:r>
            <a:r>
              <a:rPr lang="en-US" dirty="0"/>
              <a:t>verification </a:t>
            </a:r>
            <a:r>
              <a:rPr lang="en-US" dirty="0" smtClean="0"/>
              <a:t>after they </a:t>
            </a:r>
            <a:r>
              <a:rPr lang="en-US" dirty="0"/>
              <a:t>have attended the training</a:t>
            </a:r>
            <a:r>
              <a:rPr lang="en-US" dirty="0" smtClean="0"/>
              <a:t>.</a:t>
            </a:r>
          </a:p>
          <a:p>
            <a:pPr marL="669253" lvl="1" indent="-191216">
              <a:buFont typeface="Arial" pitchFamily="34" charset="0"/>
              <a:buChar char="•"/>
              <a:defRPr/>
            </a:pPr>
            <a:r>
              <a:rPr lang="en-US" dirty="0" smtClean="0"/>
              <a:t>Ask participants to fill-in information for </a:t>
            </a:r>
            <a:r>
              <a:rPr lang="en-US" dirty="0"/>
              <a:t>this </a:t>
            </a:r>
            <a:r>
              <a:rPr lang="en-US" dirty="0" smtClean="0"/>
              <a:t>training on the directions handout</a:t>
            </a:r>
            <a:r>
              <a:rPr lang="en-US" dirty="0"/>
              <a:t>:</a:t>
            </a:r>
            <a:endParaRPr lang="en-US" dirty="0" smtClean="0"/>
          </a:p>
          <a:p>
            <a:pPr marL="1152559" lvl="2" indent="-191216">
              <a:buFont typeface="Arial" pitchFamily="34" charset="0"/>
              <a:buChar char="•"/>
              <a:defRPr/>
            </a:pPr>
            <a:r>
              <a:rPr lang="en-US" dirty="0" smtClean="0"/>
              <a:t>Workshop ID</a:t>
            </a:r>
          </a:p>
          <a:p>
            <a:pPr marL="1152559" lvl="2" indent="-191216">
              <a:buFont typeface="Arial" pitchFamily="34" charset="0"/>
              <a:buChar char="•"/>
              <a:defRPr/>
            </a:pPr>
            <a:r>
              <a:rPr lang="en-US" dirty="0" smtClean="0"/>
              <a:t>Date of Training</a:t>
            </a:r>
          </a:p>
          <a:p>
            <a:pPr marL="1152559" lvl="2" indent="-191216">
              <a:buFont typeface="Arial" pitchFamily="34" charset="0"/>
              <a:buChar char="•"/>
              <a:defRPr/>
            </a:pPr>
            <a:r>
              <a:rPr lang="en-US" dirty="0" smtClean="0"/>
              <a:t>Name of Trainer(s)</a:t>
            </a:r>
          </a:p>
          <a:p>
            <a:pPr marL="1152559" lvl="2" indent="-191216">
              <a:buFont typeface="Arial" pitchFamily="34" charset="0"/>
              <a:buChar char="•"/>
              <a:defRPr/>
            </a:pPr>
            <a:r>
              <a:rPr lang="en-US" dirty="0" smtClean="0"/>
              <a:t>Training Location Name, Address, State</a:t>
            </a:r>
          </a:p>
          <a:p>
            <a:pPr marL="669253" lvl="1" indent="-191216">
              <a:buFont typeface="Arial" pitchFamily="34" charset="0"/>
              <a:buChar char="•"/>
              <a:defRPr/>
            </a:pPr>
            <a:r>
              <a:rPr lang="en-US" dirty="0" smtClean="0"/>
              <a:t>They </a:t>
            </a:r>
            <a:r>
              <a:rPr lang="en-US" dirty="0"/>
              <a:t>will need to include this information </a:t>
            </a:r>
            <a:r>
              <a:rPr lang="en-US" dirty="0" smtClean="0"/>
              <a:t>when verifying their training.</a:t>
            </a:r>
          </a:p>
          <a:p>
            <a:pPr marL="241649" indent="-241649">
              <a:buFont typeface="+mj-lt"/>
              <a:buAutoNum type="arabicPeriod"/>
            </a:pPr>
            <a:r>
              <a:rPr lang="en-US" dirty="0" smtClean="0">
                <a:cs typeface="Arial" charset="0"/>
              </a:rPr>
              <a:t>This information </a:t>
            </a:r>
            <a:r>
              <a:rPr lang="en-US" dirty="0">
                <a:cs typeface="Arial" charset="0"/>
              </a:rPr>
              <a:t>is added to the CASAS contact database to </a:t>
            </a:r>
            <a:r>
              <a:rPr lang="en-US" dirty="0" smtClean="0">
                <a:cs typeface="Arial" charset="0"/>
              </a:rPr>
              <a:t>verify training completion.</a:t>
            </a:r>
            <a:endParaRPr lang="en-US" dirty="0"/>
          </a:p>
          <a:p>
            <a:pPr marL="241649" indent="-241649">
              <a:buFont typeface="+mj-lt"/>
              <a:buAutoNum type="arabicPeriod"/>
            </a:pPr>
            <a:r>
              <a:rPr lang="en-US" dirty="0" smtClean="0"/>
              <a:t>Visit </a:t>
            </a:r>
            <a:r>
              <a:rPr lang="en-US" dirty="0"/>
              <a:t>linked resource if time permits and Internet connection is available</a:t>
            </a:r>
            <a:r>
              <a:rPr lang="en-US" dirty="0" smtClean="0"/>
              <a:t>.</a:t>
            </a:r>
          </a:p>
          <a:p>
            <a:pPr marL="241649" indent="-241649">
              <a:buFont typeface="+mj-lt"/>
              <a:buAutoNum type="arabicPeriod"/>
            </a:pPr>
            <a:r>
              <a:rPr lang="en-US" dirty="0" smtClean="0"/>
              <a:t>Ask if anyone has questions.</a:t>
            </a:r>
            <a:endParaRPr lang="en-US" dirty="0"/>
          </a:p>
          <a:p>
            <a:pPr marL="241649" indent="-241649">
              <a:buFont typeface="+mj-lt"/>
              <a:buAutoNum type="arabicPeriod"/>
            </a:pPr>
            <a:endParaRPr lang="en-US" dirty="0">
              <a:cs typeface="Times New Roman" pitchFamily="18"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68</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4070216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defTabSz="966592">
              <a:buFont typeface="+mj-lt"/>
              <a:buAutoNum type="arabicPeriod"/>
              <a:defRPr/>
            </a:pPr>
            <a:r>
              <a:rPr lang="en-US" dirty="0" smtClean="0"/>
              <a:t>Be sure all participants signed the Sign-in-Sheet.</a:t>
            </a:r>
          </a:p>
          <a:p>
            <a:pPr marL="241649" indent="-241649" defTabSz="966592">
              <a:buFont typeface="+mj-lt"/>
              <a:buAutoNum type="arabicPeriod"/>
              <a:defRPr/>
            </a:pPr>
            <a:r>
              <a:rPr lang="en-US" b="1" i="1" dirty="0" smtClean="0"/>
              <a:t>IMPORTANT! </a:t>
            </a:r>
          </a:p>
          <a:p>
            <a:pPr marL="666962" lvl="1" indent="-241649" defTabSz="966592">
              <a:buFont typeface="Arial" panose="020B0604020202020204" pitchFamily="34" charset="0"/>
              <a:buChar char="•"/>
              <a:defRPr/>
            </a:pPr>
            <a:r>
              <a:rPr lang="en-US" dirty="0" smtClean="0"/>
              <a:t>Remind participants that their training is </a:t>
            </a:r>
            <a:r>
              <a:rPr lang="en-US" u="sng" dirty="0" smtClean="0"/>
              <a:t>not</a:t>
            </a:r>
            <a:r>
              <a:rPr lang="en-US" dirty="0" smtClean="0"/>
              <a:t> official until they follow directions for completing training verification </a:t>
            </a:r>
            <a:r>
              <a:rPr lang="en-US" u="sng" dirty="0" smtClean="0"/>
              <a:t>online</a:t>
            </a:r>
            <a:r>
              <a:rPr lang="en-US" dirty="0" smtClean="0"/>
              <a:t>.</a:t>
            </a:r>
          </a:p>
          <a:p>
            <a:pPr marL="669253" lvl="1" indent="-191216">
              <a:buFont typeface="Arial" pitchFamily="34" charset="0"/>
              <a:buChar char="•"/>
              <a:defRPr/>
            </a:pPr>
            <a:r>
              <a:rPr lang="en-US" dirty="0" smtClean="0"/>
              <a:t>Make sure participants fill-in </a:t>
            </a:r>
            <a:r>
              <a:rPr lang="en-US" dirty="0"/>
              <a:t>information for this training on the directions </a:t>
            </a:r>
            <a:r>
              <a:rPr lang="en-US" dirty="0" smtClean="0"/>
              <a:t>handout before leaving:</a:t>
            </a:r>
            <a:endParaRPr lang="en-US" dirty="0"/>
          </a:p>
          <a:p>
            <a:pPr marL="1152559" lvl="2" indent="-191216">
              <a:buFont typeface="Arial" pitchFamily="34" charset="0"/>
              <a:buChar char="•"/>
              <a:defRPr/>
            </a:pPr>
            <a:r>
              <a:rPr lang="en-US" dirty="0"/>
              <a:t>Workshop ID</a:t>
            </a:r>
          </a:p>
          <a:p>
            <a:pPr marL="1152559" lvl="2" indent="-191216">
              <a:buFont typeface="Arial" pitchFamily="34" charset="0"/>
              <a:buChar char="•"/>
              <a:defRPr/>
            </a:pPr>
            <a:r>
              <a:rPr lang="en-US" dirty="0"/>
              <a:t>Date of Training</a:t>
            </a:r>
          </a:p>
          <a:p>
            <a:pPr marL="1152559" lvl="2" indent="-191216">
              <a:buFont typeface="Arial" pitchFamily="34" charset="0"/>
              <a:buChar char="•"/>
              <a:defRPr/>
            </a:pPr>
            <a:r>
              <a:rPr lang="en-US" dirty="0"/>
              <a:t>Name of Trainer(s)</a:t>
            </a:r>
          </a:p>
          <a:p>
            <a:pPr marL="1152559" lvl="2" indent="-191216">
              <a:buFont typeface="Arial" pitchFamily="34" charset="0"/>
              <a:buChar char="•"/>
              <a:defRPr/>
            </a:pPr>
            <a:r>
              <a:rPr lang="en-US" dirty="0"/>
              <a:t>Training Location Name, Address, </a:t>
            </a:r>
            <a:r>
              <a:rPr lang="en-US" dirty="0" smtClean="0"/>
              <a:t>State</a:t>
            </a:r>
          </a:p>
          <a:p>
            <a:pPr marL="241649" indent="-241649" defTabSz="966592">
              <a:buFont typeface="+mj-lt"/>
              <a:buAutoNum type="arabicPeriod"/>
              <a:defRPr/>
            </a:pPr>
            <a:r>
              <a:rPr lang="en-US" dirty="0" smtClean="0"/>
              <a:t>Turn in the completed </a:t>
            </a:r>
            <a:r>
              <a:rPr lang="en-US" b="1" dirty="0" smtClean="0"/>
              <a:t>Sign-In Sh</a:t>
            </a:r>
            <a:r>
              <a:rPr lang="en-US" dirty="0" smtClean="0"/>
              <a:t>eet to CASAS within </a:t>
            </a:r>
            <a:r>
              <a:rPr lang="en-US" u="sng" dirty="0" smtClean="0"/>
              <a:t>one week </a:t>
            </a:r>
            <a:r>
              <a:rPr lang="en-US" dirty="0" smtClean="0"/>
              <a:t>of completed training.</a:t>
            </a:r>
          </a:p>
          <a:p>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290736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defRPr/>
            </a:pPr>
            <a:r>
              <a:rPr lang="en-US" b="1" dirty="0" smtClean="0"/>
              <a:t>PRESENTER/TRAINER NOTES:</a:t>
            </a:r>
          </a:p>
          <a:p>
            <a:pPr marL="241649" indent="-241649">
              <a:buFont typeface="+mj-lt"/>
              <a:buAutoNum type="arabicPeriod"/>
            </a:pPr>
            <a:r>
              <a:rPr lang="en-US" dirty="0" smtClean="0"/>
              <a:t>Began in 1980 as a partnership of the </a:t>
            </a:r>
            <a:r>
              <a:rPr lang="en-US" b="1" dirty="0" smtClean="0"/>
              <a:t>California Department of Education </a:t>
            </a:r>
            <a:r>
              <a:rPr lang="en-US" dirty="0" smtClean="0"/>
              <a:t>and a consortium of local adult education agencies.</a:t>
            </a:r>
          </a:p>
          <a:p>
            <a:pPr marL="241649" indent="-241649">
              <a:buFont typeface="+mj-lt"/>
              <a:buAutoNum type="arabicPeriod"/>
            </a:pPr>
            <a:r>
              <a:rPr lang="en-US" dirty="0" smtClean="0"/>
              <a:t>Has expanded to a nationwide, field-based consortium since 1985.</a:t>
            </a:r>
          </a:p>
          <a:p>
            <a:pPr marL="241649" indent="-241649">
              <a:buFont typeface="+mj-lt"/>
              <a:buAutoNum type="arabicPeriod"/>
            </a:pPr>
            <a:r>
              <a:rPr lang="en-US" dirty="0" smtClean="0"/>
              <a:t>Assessments used in 30+ states, Brazil,</a:t>
            </a:r>
            <a:r>
              <a:rPr lang="en-US" b="1" dirty="0" smtClean="0"/>
              <a:t> </a:t>
            </a:r>
            <a:r>
              <a:rPr lang="en-US" dirty="0" smtClean="0"/>
              <a:t>El Salvador, Singapore, and the Pacific Rim.</a:t>
            </a:r>
          </a:p>
          <a:p>
            <a:pPr marL="241649" indent="-241649">
              <a:buFont typeface="+mj-lt"/>
              <a:buAutoNum type="arabicPeriod"/>
            </a:pPr>
            <a:r>
              <a:rPr lang="en-US" dirty="0" smtClean="0"/>
              <a:t>Provides research, program evaluation, and data services.</a:t>
            </a:r>
          </a:p>
          <a:p>
            <a:pPr marL="241649" indent="-241649">
              <a:buFont typeface="+mj-lt"/>
              <a:buAutoNum type="arabicPeriod"/>
            </a:pPr>
            <a:r>
              <a:rPr lang="en-US" dirty="0" smtClean="0"/>
              <a:t>The CASAS key components are assessment, instruction, curriculum, and accountability.</a:t>
            </a:r>
            <a:r>
              <a:rPr lang="en-US" baseline="0" dirty="0" smtClean="0"/>
              <a:t> </a:t>
            </a:r>
          </a:p>
          <a:p>
            <a:pPr marL="241649" indent="-241649">
              <a:buFont typeface="+mj-lt"/>
              <a:buAutoNum type="arabicPeriod"/>
            </a:pPr>
            <a:r>
              <a:rPr lang="en-US" baseline="0" dirty="0" smtClean="0"/>
              <a:t>Key components will be covered in more detail throughout the training. </a:t>
            </a:r>
          </a:p>
          <a:p>
            <a:pPr marL="241649" indent="-241649">
              <a:buFont typeface="+mj-lt"/>
              <a:buAutoNum type="arabicPeriod"/>
            </a:pPr>
            <a:r>
              <a:rPr lang="en-US" dirty="0"/>
              <a:t>Visit linked resource if time permits and Internet connection is available.</a:t>
            </a:r>
            <a:endParaRPr lang="en-US"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7</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87278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CASAS Implementation Training</a:t>
            </a:r>
            <a:endParaRPr lang="en-US"/>
          </a:p>
        </p:txBody>
      </p:sp>
      <p:sp>
        <p:nvSpPr>
          <p:cNvPr id="5" name="Date Placeholder 4"/>
          <p:cNvSpPr>
            <a:spLocks noGrp="1"/>
          </p:cNvSpPr>
          <p:nvPr>
            <p:ph type="dt" idx="11"/>
          </p:nvPr>
        </p:nvSpPr>
        <p:spPr/>
        <p:txBody>
          <a:bodyPr/>
          <a:lstStyle/>
          <a:p>
            <a:pPr>
              <a:defRPr/>
            </a:pPr>
            <a:r>
              <a:rPr lang="en-US" smtClean="0"/>
              <a:t>Program Year 2015-16</a:t>
            </a:r>
            <a:endParaRPr lang="en-US"/>
          </a:p>
        </p:txBody>
      </p:sp>
      <p:sp>
        <p:nvSpPr>
          <p:cNvPr id="6" name="Footer Placeholder 5"/>
          <p:cNvSpPr>
            <a:spLocks noGrp="1"/>
          </p:cNvSpPr>
          <p:nvPr>
            <p:ph type="ftr" sz="quarter" idx="12"/>
          </p:nvPr>
        </p:nvSpPr>
        <p:spPr/>
        <p:txBody>
          <a:bodyPr/>
          <a:lstStyle/>
          <a:p>
            <a:pPr>
              <a:defRPr/>
            </a:pPr>
            <a:r>
              <a:rPr lang="en-US" smtClean="0"/>
              <a:t>© 2015 CASAS. All rights reserved.</a:t>
            </a:r>
            <a:endParaRPr lang="en-US"/>
          </a:p>
        </p:txBody>
      </p:sp>
      <p:sp>
        <p:nvSpPr>
          <p:cNvPr id="7" name="Slide Number Placeholder 6"/>
          <p:cNvSpPr>
            <a:spLocks noGrp="1"/>
          </p:cNvSpPr>
          <p:nvPr>
            <p:ph type="sldNum" sz="quarter" idx="13"/>
          </p:nvPr>
        </p:nvSpPr>
        <p:spPr/>
        <p:txBody>
          <a:bodyPr/>
          <a:lstStyle/>
          <a:p>
            <a:fld id="{118A570C-662C-4D09-93D2-D0900CD3D5C8}" type="slidenum">
              <a:rPr lang="en-US" altLang="en-US" smtClean="0"/>
              <a:pPr/>
              <a:t>70</a:t>
            </a:fld>
            <a:endParaRPr lang="en-US" altLang="en-US"/>
          </a:p>
        </p:txBody>
      </p:sp>
    </p:spTree>
    <p:extLst>
      <p:ext uri="{BB962C8B-B14F-4D97-AF65-F5344CB8AC3E}">
        <p14:creationId xmlns:p14="http://schemas.microsoft.com/office/powerpoint/2010/main" val="344203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2">
              <a:spcBef>
                <a:spcPts val="451"/>
              </a:spcBef>
              <a:defRPr/>
            </a:pPr>
            <a:r>
              <a:rPr lang="en-US" b="1" dirty="0" smtClean="0"/>
              <a:t>PRESENTER/TRAINER NOTES:</a:t>
            </a:r>
          </a:p>
          <a:p>
            <a:pPr marL="241649" indent="-241649" eaLnBrk="1" hangingPunct="1">
              <a:spcBef>
                <a:spcPts val="451"/>
              </a:spcBef>
              <a:buFont typeface="+mj-lt"/>
              <a:buAutoNum type="arabicPeriod"/>
            </a:pPr>
            <a:r>
              <a:rPr lang="en-US" b="0" dirty="0" smtClean="0">
                <a:cs typeface="Arial" charset="0"/>
              </a:rPr>
              <a:t>Briefly review information on this slide. </a:t>
            </a:r>
          </a:p>
          <a:p>
            <a:pPr marL="241649" indent="-241649" eaLnBrk="1" hangingPunct="1">
              <a:spcBef>
                <a:spcPts val="451"/>
              </a:spcBef>
              <a:buFont typeface="+mj-lt"/>
              <a:buAutoNum type="arabicPeriod"/>
            </a:pPr>
            <a:r>
              <a:rPr lang="en-US" b="0" dirty="0" smtClean="0">
                <a:cs typeface="Arial" charset="0"/>
              </a:rPr>
              <a:t>Ask</a:t>
            </a:r>
            <a:r>
              <a:rPr lang="en-US" b="0" baseline="0" dirty="0" smtClean="0">
                <a:cs typeface="Arial" charset="0"/>
              </a:rPr>
              <a:t> participants to think about their own agencies and what kind of process they have in place for each </a:t>
            </a:r>
            <a:r>
              <a:rPr lang="en-US" b="0" dirty="0" smtClean="0">
                <a:cs typeface="Arial" charset="0"/>
              </a:rPr>
              <a:t>step</a:t>
            </a:r>
            <a:r>
              <a:rPr lang="en-US" b="0" baseline="0" dirty="0" smtClean="0">
                <a:cs typeface="Arial" charset="0"/>
              </a:rPr>
              <a:t>.</a:t>
            </a:r>
          </a:p>
          <a:p>
            <a:pPr marL="241649" indent="-241649" eaLnBrk="1" hangingPunct="1">
              <a:spcBef>
                <a:spcPts val="451"/>
              </a:spcBef>
              <a:buFont typeface="+mj-lt"/>
              <a:buAutoNum type="arabicPeriod"/>
            </a:pPr>
            <a:r>
              <a:rPr lang="en-US" b="1" baseline="0" dirty="0" smtClean="0">
                <a:cs typeface="Arial" charset="0"/>
              </a:rPr>
              <a:t>Placement – </a:t>
            </a:r>
          </a:p>
          <a:p>
            <a:pPr marL="669253" lvl="1" indent="-191216" eaLnBrk="1" hangingPunct="1">
              <a:spcBef>
                <a:spcPts val="451"/>
              </a:spcBef>
              <a:buFont typeface="Arial" pitchFamily="34" charset="0"/>
              <a:buChar char="•"/>
            </a:pPr>
            <a:r>
              <a:rPr lang="en-US" b="0" baseline="0" dirty="0" smtClean="0">
                <a:cs typeface="Arial" charset="0"/>
              </a:rPr>
              <a:t>Does the process involve an oral interview and appraisal test?</a:t>
            </a:r>
          </a:p>
          <a:p>
            <a:pPr marL="669253" lvl="1" indent="-191216" eaLnBrk="1" hangingPunct="1">
              <a:spcBef>
                <a:spcPts val="451"/>
              </a:spcBef>
              <a:buFont typeface="Arial" pitchFamily="34" charset="0"/>
              <a:buChar char="•"/>
            </a:pPr>
            <a:r>
              <a:rPr lang="en-US" b="0" baseline="0" dirty="0" smtClean="0">
                <a:cs typeface="Arial" charset="0"/>
              </a:rPr>
              <a:t>What else?</a:t>
            </a:r>
          </a:p>
          <a:p>
            <a:pPr marL="241649" indent="-241649" eaLnBrk="1" hangingPunct="1">
              <a:spcBef>
                <a:spcPts val="451"/>
              </a:spcBef>
              <a:buFont typeface="+mj-lt"/>
              <a:buAutoNum type="arabicPeriod"/>
            </a:pPr>
            <a:r>
              <a:rPr lang="en-US" b="1" baseline="0" dirty="0" smtClean="0">
                <a:cs typeface="Arial" charset="0"/>
              </a:rPr>
              <a:t>Diagnose – </a:t>
            </a:r>
          </a:p>
          <a:p>
            <a:pPr marL="669253" lvl="1" indent="-191216" eaLnBrk="1" hangingPunct="1">
              <a:spcBef>
                <a:spcPts val="451"/>
              </a:spcBef>
              <a:buFont typeface="Arial" pitchFamily="34" charset="0"/>
              <a:buChar char="•"/>
            </a:pPr>
            <a:r>
              <a:rPr lang="en-US" dirty="0">
                <a:cs typeface="Arial" charset="0"/>
              </a:rPr>
              <a:t>A</a:t>
            </a:r>
            <a:r>
              <a:rPr lang="en-US" b="0" baseline="0" dirty="0" smtClean="0">
                <a:cs typeface="Arial" charset="0"/>
              </a:rPr>
              <a:t>dminister a pretest at the beginning of the instructional term – ideally within the first week</a:t>
            </a:r>
          </a:p>
          <a:p>
            <a:pPr marL="241649" indent="-241649" eaLnBrk="1" hangingPunct="1">
              <a:spcBef>
                <a:spcPts val="451"/>
              </a:spcBef>
              <a:buFont typeface="+mj-lt"/>
              <a:buAutoNum type="arabicPeriod"/>
            </a:pPr>
            <a:r>
              <a:rPr lang="en-US" b="1" baseline="0" dirty="0" smtClean="0">
                <a:cs typeface="Arial" charset="0"/>
              </a:rPr>
              <a:t>Instruct</a:t>
            </a:r>
            <a:r>
              <a:rPr lang="en-US" b="1" dirty="0" smtClean="0">
                <a:cs typeface="Arial" charset="0"/>
              </a:rPr>
              <a:t> </a:t>
            </a:r>
            <a:r>
              <a:rPr lang="en-US" b="1" baseline="0" dirty="0" smtClean="0">
                <a:cs typeface="Arial" charset="0"/>
              </a:rPr>
              <a:t>– </a:t>
            </a:r>
          </a:p>
          <a:p>
            <a:pPr marL="669253" lvl="1" indent="-191216" eaLnBrk="1" hangingPunct="1">
              <a:spcBef>
                <a:spcPts val="451"/>
              </a:spcBef>
              <a:buFont typeface="Arial" pitchFamily="34" charset="0"/>
              <a:buChar char="•"/>
            </a:pPr>
            <a:r>
              <a:rPr lang="en-US" b="0" baseline="0" dirty="0" smtClean="0">
                <a:cs typeface="Arial" charset="0"/>
              </a:rPr>
              <a:t>Use test results to help inform instruction</a:t>
            </a:r>
          </a:p>
          <a:p>
            <a:pPr marL="241649" indent="-241649" eaLnBrk="1" hangingPunct="1">
              <a:spcBef>
                <a:spcPts val="451"/>
              </a:spcBef>
              <a:buFont typeface="+mj-lt"/>
              <a:buAutoNum type="arabicPeriod"/>
            </a:pPr>
            <a:r>
              <a:rPr lang="en-US" b="1" baseline="0" dirty="0" smtClean="0">
                <a:cs typeface="Arial" charset="0"/>
              </a:rPr>
              <a:t>Monitor – </a:t>
            </a:r>
          </a:p>
          <a:p>
            <a:pPr marL="669253" lvl="1" indent="-191216" eaLnBrk="1" hangingPunct="1">
              <a:spcBef>
                <a:spcPts val="451"/>
              </a:spcBef>
              <a:buClr>
                <a:schemeClr val="tx1"/>
              </a:buClr>
              <a:buFont typeface="Arial" pitchFamily="34" charset="0"/>
              <a:buChar char="•"/>
            </a:pPr>
            <a:r>
              <a:rPr lang="en-US" b="0" dirty="0" smtClean="0">
                <a:cs typeface="Arial" charset="0"/>
              </a:rPr>
              <a:t>A</a:t>
            </a:r>
            <a:r>
              <a:rPr lang="en-US" b="0" baseline="0" dirty="0" smtClean="0">
                <a:cs typeface="Arial" charset="0"/>
              </a:rPr>
              <a:t>dminister the appropriate post-test to monitor progress and measure learning gains</a:t>
            </a:r>
            <a:endParaRPr lang="en-US" b="0" dirty="0" smtClean="0">
              <a:cs typeface="Arial" charset="0"/>
            </a:endParaRPr>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8</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81033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592">
              <a:defRPr/>
            </a:pPr>
            <a:r>
              <a:rPr lang="en-US" b="1" dirty="0"/>
              <a:t>PRESENTER/TRAINER NOTES:</a:t>
            </a:r>
          </a:p>
          <a:p>
            <a:pPr marL="241649" lvl="1" indent="-241649">
              <a:buFont typeface="+mj-lt"/>
              <a:buAutoNum type="arabicPeriod"/>
            </a:pPr>
            <a:r>
              <a:rPr lang="en-US" dirty="0" smtClean="0"/>
              <a:t>Ask </a:t>
            </a:r>
            <a:r>
              <a:rPr lang="en-US" dirty="0"/>
              <a:t>participants if they have seen or used the </a:t>
            </a:r>
            <a:r>
              <a:rPr lang="en-US" b="1" dirty="0"/>
              <a:t>Form 80 Reading Appraisal</a:t>
            </a:r>
            <a:r>
              <a:rPr lang="en-US" dirty="0"/>
              <a:t>.</a:t>
            </a:r>
          </a:p>
          <a:p>
            <a:pPr marL="241649" lvl="1" indent="-241649">
              <a:buFont typeface="+mj-lt"/>
              <a:buAutoNum type="arabicPeriod"/>
            </a:pPr>
            <a:r>
              <a:rPr lang="en-US" dirty="0"/>
              <a:t>The </a:t>
            </a:r>
            <a:r>
              <a:rPr lang="en-US" dirty="0" smtClean="0"/>
              <a:t>appraisal </a:t>
            </a:r>
            <a:r>
              <a:rPr lang="en-US" dirty="0"/>
              <a:t>is an initial </a:t>
            </a:r>
            <a:r>
              <a:rPr lang="en-US" dirty="0" smtClean="0"/>
              <a:t>assessment</a:t>
            </a:r>
          </a:p>
          <a:p>
            <a:pPr marL="241649" lvl="1" indent="-241649">
              <a:buFont typeface="+mj-lt"/>
              <a:buAutoNum type="arabicPeriod"/>
            </a:pPr>
            <a:r>
              <a:rPr lang="en-US" dirty="0" smtClean="0"/>
              <a:t>Explain </a:t>
            </a:r>
            <a:r>
              <a:rPr lang="en-US" dirty="0"/>
              <a:t>the purpose of the appraisal: </a:t>
            </a:r>
            <a:r>
              <a:rPr lang="en-US" dirty="0" smtClean="0"/>
              <a:t>helps place students in level, class, and program.</a:t>
            </a:r>
            <a:endParaRPr lang="en-US" dirty="0"/>
          </a:p>
          <a:p>
            <a:pPr marL="241649" lvl="1" indent="-241649">
              <a:buFont typeface="+mj-lt"/>
              <a:buAutoNum type="arabicPeriod"/>
            </a:pPr>
            <a:r>
              <a:rPr lang="en-US" dirty="0"/>
              <a:t>Distribute test copies and self-scoring answer sheets.</a:t>
            </a:r>
          </a:p>
          <a:p>
            <a:pPr marL="669253" lvl="2" indent="-191216">
              <a:lnSpc>
                <a:spcPct val="110000"/>
              </a:lnSpc>
              <a:buFont typeface="Arial" pitchFamily="34" charset="0"/>
              <a:buChar char="•"/>
            </a:pPr>
            <a:r>
              <a:rPr lang="en-US" b="1" i="1" dirty="0"/>
              <a:t>IMPORTANT!</a:t>
            </a:r>
          </a:p>
          <a:p>
            <a:pPr marL="1147292" lvl="3" indent="-191216">
              <a:lnSpc>
                <a:spcPct val="110000"/>
              </a:lnSpc>
              <a:buFont typeface="Trebuchet MS" pitchFamily="34" charset="0"/>
              <a:buChar char="–"/>
            </a:pPr>
            <a:r>
              <a:rPr lang="en-US" b="1" dirty="0"/>
              <a:t>Collect test booklets after participants complete Activity 1.</a:t>
            </a:r>
          </a:p>
          <a:p>
            <a:pPr marL="1147292" lvl="3" indent="-191216">
              <a:lnSpc>
                <a:spcPct val="110000"/>
              </a:lnSpc>
              <a:buFont typeface="Trebuchet MS" pitchFamily="34" charset="0"/>
              <a:buChar char="–"/>
            </a:pPr>
            <a:r>
              <a:rPr lang="en-US" b="1" dirty="0"/>
              <a:t>Collect answer sheets after Presentation Slide 17.</a:t>
            </a:r>
          </a:p>
          <a:p>
            <a:pPr marL="241649" lvl="1" indent="-241649">
              <a:buFont typeface="+mj-lt"/>
              <a:buAutoNum type="arabicPeriod"/>
            </a:pPr>
            <a:r>
              <a:rPr lang="en-US" dirty="0"/>
              <a:t>Explain to participants:</a:t>
            </a:r>
          </a:p>
          <a:p>
            <a:pPr marL="664532" lvl="2" indent="-191216">
              <a:buFont typeface="Arial" pitchFamily="34" charset="0"/>
              <a:buChar char="•"/>
            </a:pPr>
            <a:r>
              <a:rPr lang="en-US" dirty="0"/>
              <a:t>Use the answer sheet provided.</a:t>
            </a:r>
          </a:p>
          <a:p>
            <a:pPr marL="664532" lvl="2" indent="-191216">
              <a:buFont typeface="Arial" pitchFamily="34" charset="0"/>
              <a:buChar char="•"/>
            </a:pPr>
            <a:r>
              <a:rPr lang="en-US" dirty="0"/>
              <a:t>Mark every other answer (all even or all odd).</a:t>
            </a:r>
          </a:p>
          <a:p>
            <a:pPr marL="664532" lvl="2" indent="-191216">
              <a:buFont typeface="Arial" pitchFamily="34" charset="0"/>
              <a:buChar char="•"/>
            </a:pPr>
            <a:r>
              <a:rPr lang="en-US" dirty="0"/>
              <a:t>Participants will have ten minutes to get as far as they can.</a:t>
            </a:r>
          </a:p>
          <a:p>
            <a:pPr marL="241649" lvl="1" indent="-241649">
              <a:buFont typeface="+mj-lt"/>
              <a:buAutoNum type="arabicPeriod"/>
            </a:pPr>
            <a:r>
              <a:rPr lang="en-US" dirty="0"/>
              <a:t>After ten minutes, go through the scoring process.</a:t>
            </a:r>
          </a:p>
          <a:p>
            <a:pPr marL="241649" lvl="1" indent="-241649">
              <a:buFont typeface="+mj-lt"/>
              <a:buAutoNum type="arabicPeriod"/>
            </a:pPr>
            <a:r>
              <a:rPr lang="en-US" dirty="0"/>
              <a:t>Score the </a:t>
            </a:r>
            <a:r>
              <a:rPr lang="en-US" b="1" dirty="0"/>
              <a:t>Appraisal</a:t>
            </a:r>
          </a:p>
          <a:p>
            <a:pPr marL="664532" lvl="1" indent="-191216">
              <a:buFont typeface="Arial" pitchFamily="34" charset="0"/>
              <a:buChar char="•"/>
            </a:pPr>
            <a:r>
              <a:rPr lang="en-US" dirty="0"/>
              <a:t>Tear off strips along the top, bottom, and right sides of the answer sheet.</a:t>
            </a:r>
          </a:p>
          <a:p>
            <a:pPr marL="664532" lvl="1" indent="-191216">
              <a:buFont typeface="Arial" pitchFamily="34" charset="0"/>
              <a:buChar char="•"/>
            </a:pPr>
            <a:r>
              <a:rPr lang="en-US" dirty="0"/>
              <a:t>Open the answer sheet to the second page.</a:t>
            </a:r>
          </a:p>
          <a:p>
            <a:pPr marL="664532" lvl="1" indent="-191216">
              <a:buFont typeface="Arial" pitchFamily="34" charset="0"/>
              <a:buChar char="•"/>
            </a:pPr>
            <a:r>
              <a:rPr lang="en-US" dirty="0"/>
              <a:t>Count the correct answers. This is the raw score.</a:t>
            </a:r>
          </a:p>
          <a:p>
            <a:pPr marL="664532" lvl="1" indent="-191216">
              <a:buFont typeface="Arial" pitchFamily="34" charset="0"/>
              <a:buChar char="•"/>
            </a:pPr>
            <a:r>
              <a:rPr lang="en-US" dirty="0"/>
              <a:t>Find the box in the lower-right corner of the answer sheet.</a:t>
            </a:r>
          </a:p>
          <a:p>
            <a:pPr marL="664532" lvl="1" indent="-191216">
              <a:buFont typeface="Arial" pitchFamily="34" charset="0"/>
              <a:buChar char="•"/>
            </a:pPr>
            <a:r>
              <a:rPr lang="en-US" dirty="0"/>
              <a:t>Write the raw score in the appropriate box.</a:t>
            </a:r>
          </a:p>
          <a:p>
            <a:pPr marL="664532" lvl="1" indent="-191216">
              <a:buFont typeface="Arial" pitchFamily="34" charset="0"/>
              <a:buChar char="•"/>
            </a:pPr>
            <a:r>
              <a:rPr lang="en-US" dirty="0"/>
              <a:t>Find the corresponding scale score and write it in the appropriate box. </a:t>
            </a:r>
          </a:p>
          <a:p>
            <a:endParaRPr lang="en-US" dirty="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9</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7" name="Date Placeholder 6"/>
          <p:cNvSpPr>
            <a:spLocks noGrp="1"/>
          </p:cNvSpPr>
          <p:nvPr>
            <p:ph type="dt" idx="14"/>
          </p:nvPr>
        </p:nvSpPr>
        <p:spPr/>
        <p:txBody>
          <a:bodyPr/>
          <a:lstStyle/>
          <a:p>
            <a:pPr>
              <a:defRPr/>
            </a:pPr>
            <a:r>
              <a:rPr lang="en-US" smtClean="0"/>
              <a:t>Program Year 2015-16</a:t>
            </a:r>
            <a:endParaRPr lang="en-US" dirty="0"/>
          </a:p>
        </p:txBody>
      </p:sp>
      <p:sp>
        <p:nvSpPr>
          <p:cNvPr id="8" name="Footer Placeholder 7"/>
          <p:cNvSpPr>
            <a:spLocks noGrp="1"/>
          </p:cNvSpPr>
          <p:nvPr>
            <p:ph type="ftr" sz="quarter" idx="15"/>
          </p:nvPr>
        </p:nvSpPr>
        <p:spPr/>
        <p:txBody>
          <a:bodyPr/>
          <a:lstStyle/>
          <a:p>
            <a:pPr>
              <a:defRPr/>
            </a:pPr>
            <a:r>
              <a:rPr lang="en-US" smtClean="0"/>
              <a:t>© 2015 CASAS. All rights reserved.</a:t>
            </a:r>
            <a:endParaRPr lang="en-US"/>
          </a:p>
        </p:txBody>
      </p:sp>
    </p:spTree>
    <p:extLst>
      <p:ext uri="{BB962C8B-B14F-4D97-AF65-F5344CB8AC3E}">
        <p14:creationId xmlns:p14="http://schemas.microsoft.com/office/powerpoint/2010/main" val="3690847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588" y="6096000"/>
            <a:ext cx="9144001" cy="762000"/>
          </a:xfrm>
          <a:prstGeom prst="rect">
            <a:avLst/>
          </a:prstGeom>
          <a:solidFill>
            <a:srgbClr val="01A7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588" y="1371600"/>
            <a:ext cx="9144001" cy="44958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0"/>
          <p:cNvSpPr>
            <a:spLocks noGrp="1"/>
          </p:cNvSpPr>
          <p:nvPr>
            <p:ph type="title"/>
          </p:nvPr>
        </p:nvSpPr>
        <p:spPr>
          <a:xfrm>
            <a:off x="304800" y="1600200"/>
            <a:ext cx="7239000" cy="1828800"/>
          </a:xfrm>
        </p:spPr>
        <p:txBody>
          <a:bodyPr/>
          <a:lstStyle>
            <a:lvl1pPr>
              <a:defRPr sz="4000"/>
            </a:lvl1pPr>
          </a:lstStyle>
          <a:p>
            <a:r>
              <a:rPr lang="en-US" dirty="0" smtClean="0"/>
              <a:t>Click to edit Master title style</a:t>
            </a:r>
            <a:endParaRPr lang="en-US" dirty="0"/>
          </a:p>
        </p:txBody>
      </p:sp>
      <p:sp>
        <p:nvSpPr>
          <p:cNvPr id="8" name="Text Placeholder 2"/>
          <p:cNvSpPr>
            <a:spLocks noGrp="1"/>
          </p:cNvSpPr>
          <p:nvPr>
            <p:ph type="body" idx="1"/>
          </p:nvPr>
        </p:nvSpPr>
        <p:spPr>
          <a:xfrm>
            <a:off x="3733800" y="3733800"/>
            <a:ext cx="5103283" cy="1905000"/>
          </a:xfrm>
        </p:spPr>
        <p:txBody>
          <a:bodyPr>
            <a:normAutofit/>
          </a:bodyPr>
          <a:lstStyle>
            <a:lvl1pPr marL="0" indent="0" algn="r">
              <a:lnSpc>
                <a:spcPct val="200000"/>
              </a:lnSpc>
              <a:buNone/>
              <a:defRPr sz="1800" b="0">
                <a:solidFill>
                  <a:srgbClr val="005596"/>
                </a:solidFill>
                <a:latin typeface="Trebuchet MS" pitchFamily="34" charset="0"/>
                <a:cs typeface="Arial" pitchFamily="34" charset="0"/>
              </a:defRPr>
            </a:lvl1pPr>
            <a:lvl2pPr marL="457200" indent="0" algn="r">
              <a:lnSpc>
                <a:spcPct val="200000"/>
              </a:lnSpc>
              <a:buNone/>
              <a:defRPr sz="1800">
                <a:solidFill>
                  <a:srgbClr val="005596"/>
                </a:solidFill>
              </a:defRPr>
            </a:lvl2pPr>
            <a:lvl3pPr marL="914400" indent="0" algn="r">
              <a:lnSpc>
                <a:spcPct val="200000"/>
              </a:lnSpc>
              <a:buNone/>
              <a:defRPr sz="1800">
                <a:solidFill>
                  <a:srgbClr val="005596"/>
                </a:solidFill>
              </a:defRPr>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2480" y="152533"/>
            <a:ext cx="3174603" cy="1066667"/>
          </a:xfrm>
          <a:prstGeom prst="rect">
            <a:avLst/>
          </a:prstGeom>
        </p:spPr>
      </p:pic>
    </p:spTree>
    <p:extLst>
      <p:ext uri="{BB962C8B-B14F-4D97-AF65-F5344CB8AC3E}">
        <p14:creationId xmlns:p14="http://schemas.microsoft.com/office/powerpoint/2010/main" val="139176488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588" y="2341563"/>
            <a:ext cx="9145588" cy="46037"/>
          </a:xfrm>
          <a:prstGeom prst="rect">
            <a:avLst/>
          </a:prstGeom>
          <a:solidFill>
            <a:srgbClr val="005596"/>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1588" y="0"/>
            <a:ext cx="9144001" cy="6858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588" y="6477000"/>
            <a:ext cx="9144001" cy="381000"/>
          </a:xfrm>
          <a:prstGeom prst="rect">
            <a:avLst/>
          </a:prstGeom>
          <a:solidFill>
            <a:srgbClr val="01A7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 y="838200"/>
            <a:ext cx="8769350" cy="1476375"/>
          </a:xfrm>
        </p:spPr>
        <p:txBody>
          <a:bodyPr anchor="b">
            <a:normAutofit/>
          </a:bodyPr>
          <a:lstStyle>
            <a:lvl1pPr algn="l">
              <a:buNone/>
              <a:defRPr sz="3600" b="1" cap="none"/>
            </a:lvl1pPr>
          </a:lstStyle>
          <a:p>
            <a:r>
              <a:rPr lang="en-US" dirty="0" smtClean="0"/>
              <a:t>Click to edit Master title style</a:t>
            </a:r>
            <a:endParaRPr lang="en-US" dirty="0"/>
          </a:p>
        </p:txBody>
      </p:sp>
      <p:sp>
        <p:nvSpPr>
          <p:cNvPr id="11" name="Text Placeholder 2"/>
          <p:cNvSpPr>
            <a:spLocks noGrp="1"/>
          </p:cNvSpPr>
          <p:nvPr>
            <p:ph type="body" idx="1"/>
          </p:nvPr>
        </p:nvSpPr>
        <p:spPr>
          <a:xfrm>
            <a:off x="228600" y="2590800"/>
            <a:ext cx="8769350" cy="3733800"/>
          </a:xfrm>
        </p:spPr>
        <p:txBody>
          <a:bodyPr/>
          <a:lstStyle>
            <a:lvl1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Char char="§"/>
              <a:tabLst/>
              <a:defRPr sz="2800">
                <a:solidFill>
                  <a:schemeClr val="bg1">
                    <a:lumMod val="50000"/>
                  </a:schemeClr>
                </a:solidFill>
              </a:defRPr>
            </a:lvl1pPr>
            <a:lvl2pPr marL="742950" marR="0" indent="-285750" algn="l" defTabSz="914400" rtl="0" eaLnBrk="0" fontAlgn="base" latinLnBrk="0" hangingPunct="0">
              <a:lnSpc>
                <a:spcPct val="100000"/>
              </a:lnSpc>
              <a:spcBef>
                <a:spcPct val="20000"/>
              </a:spcBef>
              <a:spcAft>
                <a:spcPct val="0"/>
              </a:spcAft>
              <a:buClrTx/>
              <a:buSzPct val="100000"/>
              <a:buFont typeface="Arial" charset="0"/>
              <a:buChar char="•"/>
              <a:tabLst/>
              <a:defRPr sz="2400">
                <a:solidFill>
                  <a:schemeClr val="bg1">
                    <a:lumMod val="50000"/>
                  </a:schemeClr>
                </a:solidFill>
              </a:defRPr>
            </a:lvl2pPr>
            <a:lvl3pPr marL="11430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2000">
                <a:solidFill>
                  <a:schemeClr val="bg1">
                    <a:lumMod val="50000"/>
                  </a:schemeClr>
                </a:solidFill>
              </a:defRPr>
            </a:lvl3pPr>
            <a:lvl4pPr marL="16002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1800">
                <a:solidFill>
                  <a:schemeClr val="bg1">
                    <a:lumMod val="50000"/>
                  </a:schemeClr>
                </a:solidFill>
              </a:defRPr>
            </a:lvl4pPr>
            <a:lvl5pPr marL="2057400" marR="0" indent="-228600" algn="l" defTabSz="914400" rtl="0" eaLnBrk="0" fontAlgn="base" latinLnBrk="0" hangingPunct="0">
              <a:lnSpc>
                <a:spcPct val="100000"/>
              </a:lnSpc>
              <a:spcBef>
                <a:spcPct val="20000"/>
              </a:spcBef>
              <a:spcAft>
                <a:spcPct val="0"/>
              </a:spcAft>
              <a:buClrTx/>
              <a:buSzPct val="100000"/>
              <a:buFont typeface="Trebuchet MS" pitchFamily="34" charset="0"/>
              <a:buChar char="–"/>
              <a:tabLst/>
              <a:defRPr sz="18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noProof="0" dirty="0"/>
          </a:p>
        </p:txBody>
      </p:sp>
      <p:sp>
        <p:nvSpPr>
          <p:cNvPr id="8" name="Rectangle 6"/>
          <p:cNvSpPr>
            <a:spLocks noGrp="1" noChangeArrowheads="1"/>
          </p:cNvSpPr>
          <p:nvPr userDrawn="1">
            <p:ph type="sldNum" sz="quarter" idx="10"/>
          </p:nvPr>
        </p:nvSpPr>
        <p:spPr/>
        <p:txBody>
          <a:bodyPr/>
          <a:lstStyle>
            <a:lvl1pPr>
              <a:defRPr/>
            </a:lvl1pPr>
          </a:lstStyle>
          <a:p>
            <a:fld id="{8D070231-9737-40CF-84AE-AE37617DB92D}" type="slidenum">
              <a:rPr lang="en-US" altLang="en-US"/>
              <a:pPr/>
              <a:t>‹#›</a:t>
            </a:fld>
            <a:endParaRPr lang="en-US" altLang="en-US"/>
          </a:p>
        </p:txBody>
      </p:sp>
      <p:sp>
        <p:nvSpPr>
          <p:cNvPr id="9" name="Footer Placeholder 4"/>
          <p:cNvSpPr>
            <a:spLocks noGrp="1"/>
          </p:cNvSpPr>
          <p:nvPr userDrawn="1">
            <p:ph type="ftr" sz="quarter" idx="11"/>
          </p:nvPr>
        </p:nvSpPr>
        <p:spPr/>
        <p:txBody>
          <a:bodyPr/>
          <a:lstStyle>
            <a:lvl1pPr>
              <a:defRPr sz="1100" b="0">
                <a:solidFill>
                  <a:schemeClr val="bg1"/>
                </a:solidFill>
                <a:latin typeface="Trebuchet MS" pitchFamily="34" charset="0"/>
              </a:defRPr>
            </a:lvl1pPr>
          </a:lstStyle>
          <a:p>
            <a:pPr>
              <a:defRPr/>
            </a:pPr>
            <a:r>
              <a:rPr lang="en-US" smtClean="0"/>
              <a:t>CASAS Implementation 2015-16</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0648" y="76233"/>
            <a:ext cx="1587302" cy="533333"/>
          </a:xfrm>
          <a:prstGeom prst="rect">
            <a:avLst/>
          </a:prstGeom>
        </p:spPr>
      </p:pic>
    </p:spTree>
    <p:extLst>
      <p:ext uri="{BB962C8B-B14F-4D97-AF65-F5344CB8AC3E}">
        <p14:creationId xmlns:p14="http://schemas.microsoft.com/office/powerpoint/2010/main" val="2132624313"/>
      </p:ext>
    </p:extLst>
  </p:cSld>
  <p:clrMapOvr>
    <a:overrideClrMapping bg1="lt1" tx1="dk1" bg2="lt2" tx2="dk2" accent1="accent1" accent2="accent2" accent3="accent3" accent4="accent4" accent5="accent5" accent6="accent6" hlink="hlink" folHlink="folHlink"/>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914400"/>
            <a:ext cx="8763000" cy="5334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588" y="0"/>
            <a:ext cx="6561138" cy="685800"/>
          </a:xfrm>
        </p:spPr>
        <p:txBody>
          <a:body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p:txBody>
          <a:bodyPr/>
          <a:lstStyle>
            <a:lvl1pPr>
              <a:defRPr/>
            </a:lvl1pPr>
          </a:lstStyle>
          <a:p>
            <a:fld id="{0BC6DEA9-E852-4D0C-9DB1-B47906CF7190}"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b="0">
                <a:solidFill>
                  <a:schemeClr val="bg1"/>
                </a:solidFill>
              </a:defRPr>
            </a:lvl1pPr>
          </a:lstStyle>
          <a:p>
            <a:pPr>
              <a:defRPr/>
            </a:pPr>
            <a:r>
              <a:rPr lang="en-US" smtClean="0"/>
              <a:t>CASAS Implementation 2015-16</a:t>
            </a:r>
            <a:endParaRPr lang="en-US"/>
          </a:p>
        </p:txBody>
      </p:sp>
    </p:spTree>
    <p:extLst>
      <p:ext uri="{BB962C8B-B14F-4D97-AF65-F5344CB8AC3E}">
        <p14:creationId xmlns:p14="http://schemas.microsoft.com/office/powerpoint/2010/main" val="204897697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987551"/>
            <a:ext cx="4038600" cy="51389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6"/>
          <p:cNvSpPr>
            <a:spLocks noGrp="1"/>
          </p:cNvSpPr>
          <p:nvPr>
            <p:ph type="title"/>
          </p:nvPr>
        </p:nvSpPr>
        <p:spPr>
          <a:xfrm>
            <a:off x="-1588" y="0"/>
            <a:ext cx="6561138" cy="685800"/>
          </a:xfrm>
        </p:spPr>
        <p:txBody>
          <a:bodyPr/>
          <a:lstStyle/>
          <a:p>
            <a:r>
              <a:rPr lang="en-US" dirty="0" smtClean="0"/>
              <a:t>Click to edit Master title style</a:t>
            </a:r>
            <a:endParaRPr lang="en-US" dirty="0"/>
          </a:p>
        </p:txBody>
      </p:sp>
      <p:sp>
        <p:nvSpPr>
          <p:cNvPr id="5" name="Rectangle 6"/>
          <p:cNvSpPr>
            <a:spLocks noGrp="1" noChangeArrowheads="1"/>
          </p:cNvSpPr>
          <p:nvPr>
            <p:ph type="sldNum" sz="quarter" idx="10"/>
          </p:nvPr>
        </p:nvSpPr>
        <p:spPr/>
        <p:txBody>
          <a:bodyPr/>
          <a:lstStyle>
            <a:lvl1pPr>
              <a:defRPr/>
            </a:lvl1pPr>
          </a:lstStyle>
          <a:p>
            <a:fld id="{2A7C4D88-49B1-47C7-9EFE-E129AAF9A901}" type="slidenum">
              <a:rPr lang="en-US" altLang="en-US"/>
              <a:pPr/>
              <a:t>‹#›</a:t>
            </a:fld>
            <a:endParaRPr lang="en-US" altLang="en-US"/>
          </a:p>
        </p:txBody>
      </p:sp>
      <p:sp>
        <p:nvSpPr>
          <p:cNvPr id="9" name="Footer Placeholder 4"/>
          <p:cNvSpPr>
            <a:spLocks noGrp="1"/>
          </p:cNvSpPr>
          <p:nvPr>
            <p:ph type="ftr" sz="quarter" idx="11"/>
          </p:nvPr>
        </p:nvSpPr>
        <p:spPr/>
        <p:txBody>
          <a:bodyPr/>
          <a:lstStyle>
            <a:lvl1pPr>
              <a:defRPr b="0">
                <a:solidFill>
                  <a:schemeClr val="bg1"/>
                </a:solidFill>
              </a:defRPr>
            </a:lvl1pPr>
          </a:lstStyle>
          <a:p>
            <a:pPr>
              <a:defRPr/>
            </a:pPr>
            <a:r>
              <a:rPr lang="en-US" smtClean="0"/>
              <a:t>CASAS Implementation 2015-16</a:t>
            </a:r>
            <a:endParaRPr lang="en-US"/>
          </a:p>
        </p:txBody>
      </p:sp>
    </p:spTree>
    <p:extLst>
      <p:ext uri="{BB962C8B-B14F-4D97-AF65-F5344CB8AC3E}">
        <p14:creationId xmlns:p14="http://schemas.microsoft.com/office/powerpoint/2010/main" val="1139860821"/>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rgbClr val="FFFFFF"/>
            </a:gs>
            <a:gs pos="100000">
              <a:schemeClr val="bg1"/>
            </a:gs>
          </a:gsLst>
          <a:lin ang="18900000" scaled="1"/>
        </a:gradFill>
        <a:effectLst/>
      </p:bgPr>
    </p:bg>
    <p:spTree>
      <p:nvGrpSpPr>
        <p:cNvPr id="1" name=""/>
        <p:cNvGrpSpPr/>
        <p:nvPr/>
      </p:nvGrpSpPr>
      <p:grpSpPr>
        <a:xfrm>
          <a:off x="0" y="0"/>
          <a:ext cx="0" cy="0"/>
          <a:chOff x="0" y="0"/>
          <a:chExt cx="0" cy="0"/>
        </a:xfrm>
      </p:grpSpPr>
      <p:sp>
        <p:nvSpPr>
          <p:cNvPr id="10" name="Rectangle 9"/>
          <p:cNvSpPr/>
          <p:nvPr/>
        </p:nvSpPr>
        <p:spPr bwMode="auto">
          <a:xfrm>
            <a:off x="-1588" y="0"/>
            <a:ext cx="9144001" cy="6858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1588" y="6477000"/>
            <a:ext cx="9144001" cy="381000"/>
          </a:xfrm>
          <a:prstGeom prst="rect">
            <a:avLst/>
          </a:prstGeom>
          <a:solidFill>
            <a:srgbClr val="01A7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1A79D"/>
              </a:solidFill>
            </a:endParaRPr>
          </a:p>
        </p:txBody>
      </p:sp>
      <p:sp>
        <p:nvSpPr>
          <p:cNvPr id="1029" name="Title Placeholder 8"/>
          <p:cNvSpPr>
            <a:spLocks noGrp="1"/>
          </p:cNvSpPr>
          <p:nvPr userDrawn="1">
            <p:ph type="title"/>
          </p:nvPr>
        </p:nvSpPr>
        <p:spPr bwMode="auto">
          <a:xfrm>
            <a:off x="-1588" y="0"/>
            <a:ext cx="6561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 name="Rectangle 6"/>
          <p:cNvSpPr>
            <a:spLocks noGrp="1" noChangeArrowheads="1"/>
          </p:cNvSpPr>
          <p:nvPr userDrawn="1">
            <p:ph type="sldNum" sz="quarter" idx="4"/>
          </p:nvPr>
        </p:nvSpPr>
        <p:spPr>
          <a:xfrm>
            <a:off x="6934200" y="6521450"/>
            <a:ext cx="2133600" cy="247650"/>
          </a:xfrm>
          <a:prstGeom prst="rect">
            <a:avLst/>
          </a:prstGeom>
          <a:ln/>
        </p:spPr>
        <p:txBody>
          <a:bodyPr vert="horz" wrap="square" lIns="91440" tIns="45720" rIns="91440" bIns="45720" numCol="1" anchor="t" anchorCtr="0" compatLnSpc="1">
            <a:prstTxWarp prst="textNoShape">
              <a:avLst/>
            </a:prstTxWarp>
          </a:bodyPr>
          <a:lstStyle>
            <a:lvl1pPr algn="r">
              <a:defRPr sz="1100" b="1">
                <a:solidFill>
                  <a:srgbClr val="005596"/>
                </a:solidFill>
                <a:latin typeface="Trebuchet MS" panose="020B0603020202020204" pitchFamily="34" charset="0"/>
              </a:defRPr>
            </a:lvl1pPr>
          </a:lstStyle>
          <a:p>
            <a:fld id="{D61AF558-9B56-4031-A3E1-6BC7C90F171B}" type="slidenum">
              <a:rPr lang="en-US" altLang="en-US"/>
              <a:pPr/>
              <a:t>‹#›</a:t>
            </a:fld>
            <a:endParaRPr lang="en-US" altLang="en-US"/>
          </a:p>
        </p:txBody>
      </p:sp>
      <p:sp>
        <p:nvSpPr>
          <p:cNvPr id="1031" name="Rectangle 5"/>
          <p:cNvSpPr>
            <a:spLocks noGrp="1" noChangeArrowheads="1"/>
          </p:cNvSpPr>
          <p:nvPr userDrawn="1">
            <p:ph type="body" idx="1"/>
          </p:nvPr>
        </p:nvSpPr>
        <p:spPr bwMode="auto">
          <a:xfrm>
            <a:off x="152400" y="8382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Footer Placeholder 4"/>
          <p:cNvSpPr>
            <a:spLocks noGrp="1"/>
          </p:cNvSpPr>
          <p:nvPr userDrawn="1">
            <p:ph type="ftr" sz="quarter" idx="3"/>
          </p:nvPr>
        </p:nvSpPr>
        <p:spPr>
          <a:xfrm>
            <a:off x="152400" y="6521450"/>
            <a:ext cx="3124200" cy="304800"/>
          </a:xfrm>
          <a:prstGeom prst="rect">
            <a:avLst/>
          </a:prstGeom>
        </p:spPr>
        <p:txBody>
          <a:bodyPr/>
          <a:lstStyle>
            <a:lvl1pPr>
              <a:defRPr sz="1100" b="1">
                <a:solidFill>
                  <a:srgbClr val="FFFFFF"/>
                </a:solidFill>
                <a:latin typeface="Trebuchet MS" pitchFamily="34" charset="0"/>
                <a:cs typeface="Arial" charset="0"/>
              </a:defRPr>
            </a:lvl1pPr>
          </a:lstStyle>
          <a:p>
            <a:pPr>
              <a:defRPr/>
            </a:pPr>
            <a:r>
              <a:rPr lang="en-US" smtClean="0"/>
              <a:t>CASAS Implementation 2015-16</a:t>
            </a:r>
            <a:endParaRPr lang="en-US" b="0">
              <a:solidFill>
                <a:schemeClr val="bg1"/>
              </a:solidFill>
            </a:endParaRP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10648" y="76233"/>
            <a:ext cx="1587302" cy="533333"/>
          </a:xfrm>
          <a:prstGeom prst="rect">
            <a:avLst/>
          </a:prstGeom>
        </p:spPr>
      </p:pic>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3200" b="1">
          <a:solidFill>
            <a:srgbClr val="005596"/>
          </a:solidFill>
          <a:latin typeface="Trebuchet MS" pitchFamily="34" charset="0"/>
          <a:cs typeface="Arial" charset="0"/>
        </a:defRPr>
      </a:lvl2pPr>
      <a:lvl3pPr algn="l" rtl="0" eaLnBrk="0" fontAlgn="base" hangingPunct="0">
        <a:spcBef>
          <a:spcPct val="0"/>
        </a:spcBef>
        <a:spcAft>
          <a:spcPct val="0"/>
        </a:spcAft>
        <a:defRPr sz="3200" b="1">
          <a:solidFill>
            <a:srgbClr val="005596"/>
          </a:solidFill>
          <a:latin typeface="Trebuchet MS" pitchFamily="34" charset="0"/>
          <a:cs typeface="Arial" charset="0"/>
        </a:defRPr>
      </a:lvl3pPr>
      <a:lvl4pPr algn="l" rtl="0" eaLnBrk="0" fontAlgn="base" hangingPunct="0">
        <a:spcBef>
          <a:spcPct val="0"/>
        </a:spcBef>
        <a:spcAft>
          <a:spcPct val="0"/>
        </a:spcAft>
        <a:defRPr sz="3200" b="1">
          <a:solidFill>
            <a:srgbClr val="005596"/>
          </a:solidFill>
          <a:latin typeface="Trebuchet MS" pitchFamily="34" charset="0"/>
          <a:cs typeface="Arial" charset="0"/>
        </a:defRPr>
      </a:lvl4pPr>
      <a:lvl5pPr algn="l" rtl="0" eaLnBrk="0" fontAlgn="base" hangingPunct="0">
        <a:spcBef>
          <a:spcPct val="0"/>
        </a:spcBef>
        <a:spcAft>
          <a:spcPct val="0"/>
        </a:spcAft>
        <a:defRPr sz="32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p:titleStyle>
    <p:bodyStyle>
      <a:lvl1pPr marL="342900" indent="-342900" algn="l" rtl="0" eaLnBrk="0" fontAlgn="base" hangingPunct="0">
        <a:spcBef>
          <a:spcPct val="20000"/>
        </a:spcBef>
        <a:spcAft>
          <a:spcPct val="0"/>
        </a:spcAft>
        <a:buSzPct val="100000"/>
        <a:buFont typeface="Wingdings" panose="05000000000000000000" pitchFamily="2" charset="2"/>
        <a:buChar char="§"/>
        <a:defRPr sz="2800">
          <a:solidFill>
            <a:schemeClr val="tx1"/>
          </a:solidFill>
          <a:latin typeface="Trebuchet MS"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Trebuchet MS" pitchFamily="34" charset="0"/>
          <a:cs typeface="Arial" pitchFamily="34" charset="0"/>
        </a:defRPr>
      </a:lvl2pPr>
      <a:lvl3pPr marL="11430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Trebuchet MS" pitchFamily="34" charset="0"/>
          <a:cs typeface="Arial" pitchFamily="34" charset="0"/>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Trebuchet MS" pitchFamily="34" charset="0"/>
          <a:cs typeface="Arial" pitchFamily="34" charset="0"/>
        </a:defRPr>
      </a:lvl4pPr>
      <a:lvl5pPr marL="2057400" indent="-228600" algn="l" rtl="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itchFamily="34" charset="0"/>
          <a:cs typeface="Arial" pitchFamily="34" charset="0"/>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asas.org/product-overviews/curriculum-management-instruction/sample-test-items/eO-sampl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4.png"/><Relationship Id="rId4" Type="http://schemas.openxmlformats.org/officeDocument/2006/relationships/hyperlink" Target="mailto:techsupport@casas.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asas.org/product-overviews/curriculum-management-instruction/casas-scale-skill-levels-and-descripto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casas.org/training-and-support/testing-guidelines" TargetMode="External"/><Relationship Id="rId3" Type="http://schemas.openxmlformats.org/officeDocument/2006/relationships/image" Target="../media/image14.png"/><Relationship Id="rId7" Type="http://schemas.openxmlformats.org/officeDocument/2006/relationships/hyperlink" Target="https://www.casas.org/training-and-support"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casas.org/" TargetMode="External"/><Relationship Id="rId5" Type="http://schemas.openxmlformats.org/officeDocument/2006/relationships/image" Target="../media/image15.jpg"/><Relationship Id="rId4" Type="http://schemas.openxmlformats.org/officeDocument/2006/relationships/image" Target="../media/image21.png"/><Relationship Id="rId9" Type="http://schemas.openxmlformats.org/officeDocument/2006/relationships/hyperlink" Target="https://www.casas.org/training-and-support/testing-guidelines/next-assigned-test-chart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casas.org/training-and-support/testing-guidelines/next-assigned-test-charts" TargetMode="External"/><Relationship Id="rId3" Type="http://schemas.openxmlformats.org/officeDocument/2006/relationships/image" Target="../media/image14.png"/><Relationship Id="rId7" Type="http://schemas.openxmlformats.org/officeDocument/2006/relationships/hyperlink" Target="https://www.casas.org/training-and-support/testing-guidelin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casas.org/training-and-support" TargetMode="External"/><Relationship Id="rId5" Type="http://schemas.openxmlformats.org/officeDocument/2006/relationships/hyperlink" Target="https://www.casas.org/" TargetMode="External"/><Relationship Id="rId4" Type="http://schemas.openxmlformats.org/officeDocument/2006/relationships/image" Target="../media/image22.png"/><Relationship Id="rId9"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s://www.casas.org/training-and-support/testing-guidelines/accommodations-guidelin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sas.org/training-and-support/testing-guidelines/next-assigned-test-chart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sas.org/about-casas/privacy-and-copyright-policy"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sas.org/training-and-support/testing-guidelines/pre--post-testin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hyperlink" Target="https://www.casas.org/product-overviews/curriculum-management-instruction/sample-test-item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sas.org/product-overviews/curriculum-management-instruction/casas-competencie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casas.org/product-overviews/curriculum-management-instruction/casas-basic-skills-content-standard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43.png"/><Relationship Id="rId4" Type="http://schemas.openxmlformats.org/officeDocument/2006/relationships/hyperlink" Target="https://www.casas.org/product-overviews/curriculum-management-instruction/quicksearch-onlin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s://www.casas.org/product-overviews/curriculum-management-instruction/low-level-literacy-curriculum-module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1.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casas.org/product-overviews/order" TargetMode="External"/><Relationship Id="rId5" Type="http://schemas.openxmlformats.org/officeDocument/2006/relationships/image" Target="../media/image50.jpeg"/><Relationship Id="rId4" Type="http://schemas.openxmlformats.org/officeDocument/2006/relationships/hyperlink" Target="https://www.casas.org/docs/newsroom/Catalog.pdf?sfvrsn=33?Status=Master"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casas.org/social-media-newsroom/success-storie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52.jpeg"/></Relationships>
</file>

<file path=ppt/slides/_rels/slide68.xml.rels><?xml version="1.0" encoding="UTF-8" standalone="yes"?>
<Relationships xmlns="http://schemas.openxmlformats.org/package/2006/relationships"><Relationship Id="rId3" Type="http://schemas.openxmlformats.org/officeDocument/2006/relationships/hyperlink" Target="http://training.casas.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53.jpeg"/></Relationships>
</file>

<file path=ppt/slides/_rels/slide69.xml.rels><?xml version="1.0" encoding="UTF-8" standalone="yes"?>
<Relationships xmlns="http://schemas.openxmlformats.org/package/2006/relationships"><Relationship Id="rId3" Type="http://schemas.openxmlformats.org/officeDocument/2006/relationships/hyperlink" Target="http://www.casas.org/" TargetMode="External"/><Relationship Id="rId7"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2.casas.org/online_registration/" TargetMode="External"/><Relationship Id="rId5" Type="http://schemas.openxmlformats.org/officeDocument/2006/relationships/hyperlink" Target="mailto:techsupport@casas.org" TargetMode="External"/><Relationship Id="rId4" Type="http://schemas.openxmlformats.org/officeDocument/2006/relationships/hyperlink" Target="mailto:casas@casas.org"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casas.org/docs/pagecontents/whatiscasas.pdf?Status=Master" TargetMode="Externa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8" Type="http://schemas.openxmlformats.org/officeDocument/2006/relationships/hyperlink" Target="http://www.youtube.com/user/CASASAssessment" TargetMode="External"/><Relationship Id="rId13" Type="http://schemas.openxmlformats.org/officeDocument/2006/relationships/image" Target="../media/image57.jpeg"/><Relationship Id="rId3" Type="http://schemas.openxmlformats.org/officeDocument/2006/relationships/hyperlink" Target="http://www.casas.org/" TargetMode="External"/><Relationship Id="rId7" Type="http://schemas.openxmlformats.org/officeDocument/2006/relationships/hyperlink" Target="https://www.facebook.com/hashtag/casassi2015" TargetMode="External"/><Relationship Id="rId12" Type="http://schemas.openxmlformats.org/officeDocument/2006/relationships/hyperlink" Target="https://www.youtube.com/user/CASASAssessmen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facebook.com/CASASsystem" TargetMode="External"/><Relationship Id="rId11" Type="http://schemas.openxmlformats.org/officeDocument/2006/relationships/image" Target="../media/image56.jpeg"/><Relationship Id="rId5" Type="http://schemas.openxmlformats.org/officeDocument/2006/relationships/hyperlink" Target="https://twitter.com/hashtag/casassi2015" TargetMode="External"/><Relationship Id="rId10" Type="http://schemas.openxmlformats.org/officeDocument/2006/relationships/hyperlink" Target="https://www.facebook.com/CASASsystem" TargetMode="External"/><Relationship Id="rId4" Type="http://schemas.openxmlformats.org/officeDocument/2006/relationships/hyperlink" Target="https://twitter.com/CASASsystem" TargetMode="External"/><Relationship Id="rId9"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457200" y="1905000"/>
            <a:ext cx="7467600" cy="1447800"/>
          </a:xfrm>
        </p:spPr>
        <p:txBody>
          <a:bodyPr/>
          <a:lstStyle/>
          <a:p>
            <a:r>
              <a:rPr lang="en-US" altLang="en-US" dirty="0" smtClean="0"/>
              <a:t>Implementation Training</a:t>
            </a:r>
          </a:p>
        </p:txBody>
      </p:sp>
      <p:sp>
        <p:nvSpPr>
          <p:cNvPr id="7171" name="Text Placeholder 2"/>
          <p:cNvSpPr>
            <a:spLocks noGrp="1"/>
          </p:cNvSpPr>
          <p:nvPr>
            <p:ph type="body" idx="1"/>
          </p:nvPr>
        </p:nvSpPr>
        <p:spPr>
          <a:xfrm>
            <a:off x="3733800" y="3733800"/>
            <a:ext cx="5103813" cy="1905000"/>
          </a:xfrm>
        </p:spPr>
        <p:txBody>
          <a:bodyPr/>
          <a:lstStyle/>
          <a:p>
            <a:pPr>
              <a:spcBef>
                <a:spcPts val="0"/>
              </a:spcBef>
              <a:defRPr/>
            </a:pPr>
            <a:r>
              <a:rPr lang="en-US" dirty="0">
                <a:latin typeface="Arial" charset="0"/>
                <a:cs typeface="Arial" charset="0"/>
              </a:rPr>
              <a:t>&lt;Presenter Name&gt;</a:t>
            </a:r>
          </a:p>
          <a:p>
            <a:pPr>
              <a:spcBef>
                <a:spcPts val="0"/>
              </a:spcBef>
              <a:defRPr/>
            </a:pPr>
            <a:r>
              <a:rPr lang="en-US" dirty="0">
                <a:latin typeface="Arial" charset="0"/>
                <a:cs typeface="Arial" charset="0"/>
              </a:rPr>
              <a:t>&lt;Presenter </a:t>
            </a:r>
            <a:r>
              <a:rPr lang="en-US" dirty="0">
                <a:cs typeface="Arial" charset="0"/>
              </a:rPr>
              <a:t>Agency/Organization</a:t>
            </a:r>
            <a:r>
              <a:rPr lang="en-US" dirty="0">
                <a:latin typeface="Arial" charset="0"/>
                <a:cs typeface="Arial" charset="0"/>
              </a:rPr>
              <a:t>&gt;</a:t>
            </a:r>
          </a:p>
          <a:p>
            <a:pPr>
              <a:spcBef>
                <a:spcPts val="0"/>
              </a:spcBef>
              <a:defRPr/>
            </a:pPr>
            <a:r>
              <a:rPr lang="en-US" dirty="0">
                <a:latin typeface="Arial" charset="0"/>
                <a:cs typeface="Arial" charset="0"/>
              </a:rPr>
              <a:t>&lt;Presenter Contact Information&gt;</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6766560" cy="5486400"/>
          </a:xfrm>
        </p:spPr>
        <p:txBody>
          <a:bodyPr/>
          <a:lstStyle/>
          <a:p>
            <a:r>
              <a:rPr lang="en-US" sz="2600" dirty="0" smtClean="0"/>
              <a:t>The </a:t>
            </a:r>
            <a:r>
              <a:rPr lang="en-US" sz="2600" dirty="0"/>
              <a:t>raw score is the number of </a:t>
            </a:r>
            <a:r>
              <a:rPr lang="en-US" sz="2600" dirty="0" smtClean="0"/>
              <a:t>correct items. </a:t>
            </a:r>
            <a:endParaRPr lang="en-US" sz="2600" dirty="0"/>
          </a:p>
          <a:p>
            <a:pPr lvl="1"/>
            <a:r>
              <a:rPr lang="en-US" sz="2200" dirty="0" smtClean="0"/>
              <a:t>Raw </a:t>
            </a:r>
            <a:r>
              <a:rPr lang="en-US" sz="2200" dirty="0"/>
              <a:t>scores are always converted to scale </a:t>
            </a:r>
            <a:r>
              <a:rPr lang="en-US" sz="2200" dirty="0" smtClean="0"/>
              <a:t>scores.</a:t>
            </a:r>
          </a:p>
          <a:p>
            <a:pPr lvl="1"/>
            <a:r>
              <a:rPr lang="en-US" sz="2200" dirty="0" smtClean="0"/>
              <a:t>A scale score helps to </a:t>
            </a:r>
            <a:r>
              <a:rPr lang="en-US" sz="2200" dirty="0"/>
              <a:t>determine </a:t>
            </a:r>
            <a:r>
              <a:rPr lang="en-US" sz="2200" dirty="0" smtClean="0"/>
              <a:t>a student’s level </a:t>
            </a:r>
            <a:r>
              <a:rPr lang="en-US" sz="2200" dirty="0"/>
              <a:t>and abilities.</a:t>
            </a:r>
          </a:p>
          <a:p>
            <a:r>
              <a:rPr lang="en-US" sz="2600" dirty="0"/>
              <a:t>Convert the raw score to </a:t>
            </a:r>
            <a:r>
              <a:rPr lang="en-US" sz="2600" dirty="0" smtClean="0"/>
              <a:t>a </a:t>
            </a:r>
            <a:r>
              <a:rPr lang="en-US" sz="2600" dirty="0"/>
              <a:t>scale score using </a:t>
            </a:r>
            <a:r>
              <a:rPr lang="en-US" sz="2600" dirty="0" smtClean="0"/>
              <a:t>the score conversion chart. </a:t>
            </a:r>
          </a:p>
          <a:p>
            <a:pPr marL="0" indent="0">
              <a:buNone/>
            </a:pPr>
            <a:endParaRPr lang="en-US" sz="1400" dirty="0" smtClean="0"/>
          </a:p>
          <a:p>
            <a:pPr marL="2628900" lvl="6" indent="0">
              <a:buNone/>
            </a:pPr>
            <a:r>
              <a:rPr lang="en-US" sz="2600" dirty="0" smtClean="0">
                <a:latin typeface="Trebuchet MS" pitchFamily="34" charset="0"/>
              </a:rPr>
              <a:t>  </a:t>
            </a:r>
            <a:r>
              <a:rPr lang="en-US" sz="2200" dirty="0" smtClean="0">
                <a:latin typeface="Trebuchet MS" pitchFamily="34" charset="0"/>
              </a:rPr>
              <a:t>does </a:t>
            </a:r>
            <a:r>
              <a:rPr lang="en-US" sz="2200" dirty="0">
                <a:latin typeface="Trebuchet MS" pitchFamily="34" charset="0"/>
              </a:rPr>
              <a:t>this automatically</a:t>
            </a:r>
            <a:r>
              <a:rPr lang="en-US" sz="2200" dirty="0" smtClean="0">
                <a:latin typeface="Trebuchet MS" pitchFamily="34" charset="0"/>
              </a:rPr>
              <a:t>.</a:t>
            </a:r>
          </a:p>
          <a:p>
            <a:pPr marL="0" indent="0">
              <a:buNone/>
            </a:pPr>
            <a:endParaRPr lang="en-US" sz="1400" dirty="0" smtClean="0"/>
          </a:p>
          <a:p>
            <a:r>
              <a:rPr lang="en-US" sz="2600" dirty="0" smtClean="0"/>
              <a:t>In </a:t>
            </a:r>
            <a:r>
              <a:rPr lang="en-US" sz="2600" dirty="0"/>
              <a:t>this example, the raw score is </a:t>
            </a:r>
            <a:r>
              <a:rPr lang="en-US" sz="2600" dirty="0" smtClean="0"/>
              <a:t>15.</a:t>
            </a:r>
          </a:p>
          <a:p>
            <a:pPr marL="0" indent="0">
              <a:buNone/>
            </a:pPr>
            <a:endParaRPr lang="en-US" sz="800" dirty="0" smtClean="0"/>
          </a:p>
          <a:p>
            <a:pPr marL="457200" lvl="1" indent="0">
              <a:buNone/>
            </a:pPr>
            <a:r>
              <a:rPr lang="en-US" b="1" dirty="0">
                <a:solidFill>
                  <a:schemeClr val="accent1"/>
                </a:solidFill>
                <a:effectLst>
                  <a:glow rad="139700">
                    <a:schemeClr val="accent4">
                      <a:satMod val="175000"/>
                      <a:alpha val="40000"/>
                    </a:schemeClr>
                  </a:glow>
                </a:effectLst>
                <a:sym typeface="Webdings"/>
              </a:rPr>
              <a:t></a:t>
            </a:r>
            <a:r>
              <a:rPr lang="en-US" b="1" dirty="0" smtClean="0">
                <a:sym typeface="Symbol"/>
              </a:rPr>
              <a:t> </a:t>
            </a:r>
            <a:r>
              <a:rPr lang="en-US" sz="2200" dirty="0" smtClean="0">
                <a:solidFill>
                  <a:schemeClr val="bg1">
                    <a:lumMod val="50000"/>
                  </a:schemeClr>
                </a:solidFill>
              </a:rPr>
              <a:t>What </a:t>
            </a:r>
            <a:r>
              <a:rPr lang="en-US" sz="2200" dirty="0">
                <a:solidFill>
                  <a:schemeClr val="bg1">
                    <a:lumMod val="50000"/>
                  </a:schemeClr>
                </a:solidFill>
              </a:rPr>
              <a:t>is the corresponding scale score</a:t>
            </a:r>
            <a:r>
              <a:rPr lang="en-US" sz="2200" dirty="0" smtClean="0">
                <a:solidFill>
                  <a:schemeClr val="bg1">
                    <a:lumMod val="50000"/>
                  </a:schemeClr>
                </a:solidFill>
              </a:rPr>
              <a:t>?</a:t>
            </a:r>
            <a:endParaRPr lang="en-US" sz="2200" dirty="0">
              <a:solidFill>
                <a:schemeClr val="bg1">
                  <a:lumMod val="50000"/>
                </a:schemeClr>
              </a:solidFill>
            </a:endParaRPr>
          </a:p>
        </p:txBody>
      </p:sp>
      <p:sp>
        <p:nvSpPr>
          <p:cNvPr id="3" name="Title 2"/>
          <p:cNvSpPr>
            <a:spLocks noGrp="1"/>
          </p:cNvSpPr>
          <p:nvPr>
            <p:ph type="title"/>
          </p:nvPr>
        </p:nvSpPr>
        <p:spPr/>
        <p:txBody>
          <a:bodyPr/>
          <a:lstStyle/>
          <a:p>
            <a:r>
              <a:rPr lang="en-US" dirty="0" smtClean="0"/>
              <a:t>Raw Score and Scale Score</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343400"/>
            <a:ext cx="1828800" cy="75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80LRkey-scale.jpg"/>
          <p:cNvPicPr>
            <a:picLocks noChangeAspect="1"/>
          </p:cNvPicPr>
          <p:nvPr/>
        </p:nvPicPr>
        <p:blipFill>
          <a:blip r:embed="rId4" cstate="screen"/>
          <a:srcRect/>
          <a:stretch>
            <a:fillRect/>
          </a:stretch>
        </p:blipFill>
        <p:spPr bwMode="auto">
          <a:xfrm>
            <a:off x="6858000" y="899160"/>
            <a:ext cx="1956406" cy="5577840"/>
          </a:xfrm>
          <a:prstGeom prst="rect">
            <a:avLst/>
          </a:prstGeom>
          <a:noFill/>
          <a:ln w="9525">
            <a:noFill/>
            <a:miter lim="800000"/>
            <a:headEnd/>
            <a:tailEnd/>
          </a:ln>
        </p:spPr>
      </p:pic>
      <p:grpSp>
        <p:nvGrpSpPr>
          <p:cNvPr id="11" name="Group 10"/>
          <p:cNvGrpSpPr/>
          <p:nvPr/>
        </p:nvGrpSpPr>
        <p:grpSpPr>
          <a:xfrm>
            <a:off x="6553200" y="4343400"/>
            <a:ext cx="2328672" cy="0"/>
            <a:chOff x="6546096" y="4406685"/>
            <a:chExt cx="2328672" cy="0"/>
          </a:xfrm>
        </p:grpSpPr>
        <p:cxnSp>
          <p:nvCxnSpPr>
            <p:cNvPr id="12" name="Straight Arrow Connector 11"/>
            <p:cNvCxnSpPr/>
            <p:nvPr/>
          </p:nvCxnSpPr>
          <p:spPr>
            <a:xfrm>
              <a:off x="6546096" y="4406685"/>
              <a:ext cx="685800"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341368" y="4406685"/>
              <a:ext cx="533400"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849426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257800" y="1600200"/>
            <a:ext cx="3047093" cy="4855464"/>
            <a:chOff x="5639707" y="1600200"/>
            <a:chExt cx="3047093" cy="4855464"/>
          </a:xfrm>
        </p:grpSpPr>
        <p:pic>
          <p:nvPicPr>
            <p:cNvPr id="11" name="Picture 10" descr="130RMkey-scale.jpg"/>
            <p:cNvPicPr>
              <a:picLocks noChangeAspect="1"/>
            </p:cNvPicPr>
            <p:nvPr/>
          </p:nvPicPr>
          <p:blipFill>
            <a:blip r:embed="rId3" cstate="screen"/>
            <a:srcRect/>
            <a:stretch>
              <a:fillRect/>
            </a:stretch>
          </p:blipFill>
          <p:spPr bwMode="auto">
            <a:xfrm>
              <a:off x="7289663" y="1600200"/>
              <a:ext cx="1397137" cy="4846320"/>
            </a:xfrm>
            <a:prstGeom prst="rect">
              <a:avLst/>
            </a:prstGeom>
            <a:noFill/>
            <a:ln w="9525">
              <a:noFill/>
              <a:miter lim="800000"/>
              <a:headEnd/>
              <a:tailEnd/>
            </a:ln>
          </p:spPr>
        </p:pic>
        <p:pic>
          <p:nvPicPr>
            <p:cNvPr id="9" name="Picture 8" descr="130RMkey-scale _reading.jpg"/>
            <p:cNvPicPr>
              <a:picLocks noChangeAspect="1"/>
            </p:cNvPicPr>
            <p:nvPr/>
          </p:nvPicPr>
          <p:blipFill rotWithShape="1">
            <a:blip r:embed="rId4" cstate="screen"/>
            <a:srcRect t="892"/>
            <a:stretch/>
          </p:blipFill>
          <p:spPr bwMode="auto">
            <a:xfrm>
              <a:off x="5639707" y="1700784"/>
              <a:ext cx="1294493" cy="4754880"/>
            </a:xfrm>
            <a:prstGeom prst="rect">
              <a:avLst/>
            </a:prstGeom>
            <a:noFill/>
            <a:ln w="9525">
              <a:noFill/>
              <a:miter lim="800000"/>
              <a:headEnd/>
              <a:tailEnd/>
            </a:ln>
          </p:spPr>
        </p:pic>
      </p:grpSp>
      <p:sp>
        <p:nvSpPr>
          <p:cNvPr id="4" name="Slide Number Placeholder 3"/>
          <p:cNvSpPr>
            <a:spLocks noGrp="1"/>
          </p:cNvSpPr>
          <p:nvPr>
            <p:ph type="sldNum" sz="quarter" idx="10"/>
          </p:nvPr>
        </p:nvSpPr>
        <p:spPr/>
        <p:txBody>
          <a:bodyPr/>
          <a:lstStyle/>
          <a:p>
            <a:pPr>
              <a:defRPr/>
            </a:pPr>
            <a:fld id="{1621B88C-21A3-4E97-9D2B-5C247283DFD6}"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Score Conversion Charts</a:t>
            </a:r>
            <a:endParaRPr lang="en-US" kern="0" dirty="0"/>
          </a:p>
        </p:txBody>
      </p:sp>
      <p:grpSp>
        <p:nvGrpSpPr>
          <p:cNvPr id="13" name="Group 12"/>
          <p:cNvGrpSpPr/>
          <p:nvPr/>
        </p:nvGrpSpPr>
        <p:grpSpPr>
          <a:xfrm>
            <a:off x="950976" y="1645920"/>
            <a:ext cx="3200400" cy="4785360"/>
            <a:chOff x="685800" y="1645920"/>
            <a:chExt cx="3200400" cy="4785360"/>
          </a:xfrm>
        </p:grpSpPr>
        <p:pic>
          <p:nvPicPr>
            <p:cNvPr id="7" name="Picture 6" descr="80LRkey-scale.jpg"/>
            <p:cNvPicPr>
              <a:picLocks noChangeAspect="1"/>
            </p:cNvPicPr>
            <p:nvPr/>
          </p:nvPicPr>
          <p:blipFill>
            <a:blip r:embed="rId5" cstate="screen"/>
            <a:srcRect/>
            <a:stretch>
              <a:fillRect/>
            </a:stretch>
          </p:blipFill>
          <p:spPr bwMode="auto">
            <a:xfrm>
              <a:off x="685800" y="1645920"/>
              <a:ext cx="1322296" cy="4663440"/>
            </a:xfrm>
            <a:prstGeom prst="rect">
              <a:avLst/>
            </a:prstGeom>
            <a:noFill/>
            <a:ln w="9525">
              <a:noFill/>
              <a:miter lim="800000"/>
              <a:headEnd/>
              <a:tailEnd/>
            </a:ln>
          </p:spPr>
        </p:pic>
        <p:pic>
          <p:nvPicPr>
            <p:cNvPr id="8" name="Picture 7" descr="80LRkey-scale.jpg"/>
            <p:cNvPicPr>
              <a:picLocks noChangeAspect="1"/>
            </p:cNvPicPr>
            <p:nvPr/>
          </p:nvPicPr>
          <p:blipFill>
            <a:blip r:embed="rId6" cstate="screen"/>
            <a:srcRect/>
            <a:stretch>
              <a:fillRect/>
            </a:stretch>
          </p:blipFill>
          <p:spPr bwMode="auto">
            <a:xfrm>
              <a:off x="2393735" y="1676400"/>
              <a:ext cx="1492465" cy="4754880"/>
            </a:xfrm>
            <a:prstGeom prst="rect">
              <a:avLst/>
            </a:prstGeom>
            <a:noFill/>
            <a:ln w="9525">
              <a:noFill/>
              <a:miter lim="800000"/>
              <a:headEnd/>
              <a:tailEnd/>
            </a:ln>
          </p:spPr>
        </p:pic>
      </p:grpSp>
      <p:sp>
        <p:nvSpPr>
          <p:cNvPr id="2" name="Content Placeholder 1"/>
          <p:cNvSpPr>
            <a:spLocks noGrp="1"/>
          </p:cNvSpPr>
          <p:nvPr>
            <p:ph sz="half" idx="1"/>
          </p:nvPr>
        </p:nvSpPr>
        <p:spPr>
          <a:xfrm>
            <a:off x="411480" y="914399"/>
            <a:ext cx="4114800" cy="5330952"/>
          </a:xfrm>
        </p:spPr>
        <p:txBody>
          <a:bodyPr/>
          <a:lstStyle/>
          <a:p>
            <a:pPr marL="0" indent="0" algn="ctr">
              <a:buNone/>
            </a:pPr>
            <a:r>
              <a:rPr lang="en-US" sz="2400" dirty="0" smtClean="0"/>
              <a:t>Form 80 Appraisal</a:t>
            </a:r>
          </a:p>
          <a:p>
            <a:pPr marL="0" indent="0">
              <a:buNone/>
            </a:pPr>
            <a:r>
              <a:rPr lang="en-US" sz="1800" dirty="0"/>
              <a:t> </a:t>
            </a:r>
            <a:r>
              <a:rPr lang="en-US" sz="1800" dirty="0" smtClean="0"/>
              <a:t>        Listening 	         Reading</a:t>
            </a:r>
            <a:endParaRPr lang="en-US" sz="1800" dirty="0"/>
          </a:p>
        </p:txBody>
      </p:sp>
      <p:sp>
        <p:nvSpPr>
          <p:cNvPr id="3" name="Content Placeholder 2"/>
          <p:cNvSpPr>
            <a:spLocks noGrp="1"/>
          </p:cNvSpPr>
          <p:nvPr>
            <p:ph sz="half" idx="2"/>
          </p:nvPr>
        </p:nvSpPr>
        <p:spPr>
          <a:xfrm>
            <a:off x="4648200" y="914400"/>
            <a:ext cx="4114800" cy="5330952"/>
          </a:xfrm>
        </p:spPr>
        <p:txBody>
          <a:bodyPr/>
          <a:lstStyle/>
          <a:p>
            <a:pPr marL="0" indent="0" algn="ctr">
              <a:buNone/>
            </a:pPr>
            <a:r>
              <a:rPr lang="en-US" sz="2400" dirty="0" smtClean="0"/>
              <a:t>Form 130 Appraisal</a:t>
            </a:r>
          </a:p>
          <a:p>
            <a:pPr marL="0" indent="0">
              <a:buNone/>
            </a:pPr>
            <a:r>
              <a:rPr lang="en-US" sz="1800" dirty="0"/>
              <a:t> </a:t>
            </a:r>
            <a:r>
              <a:rPr lang="en-US" sz="1800" dirty="0" smtClean="0"/>
              <a:t>          Reading 	           Math</a:t>
            </a:r>
            <a:endParaRPr lang="en-US" sz="1800" dirty="0"/>
          </a:p>
        </p:txBody>
      </p:sp>
    </p:spTree>
    <p:extLst>
      <p:ext uri="{BB962C8B-B14F-4D97-AF65-F5344CB8AC3E}">
        <p14:creationId xmlns:p14="http://schemas.microsoft.com/office/powerpoint/2010/main" val="198739384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1700" b="0" i="1" dirty="0" smtClean="0"/>
              <a:t>Nationally </a:t>
            </a:r>
            <a:r>
              <a:rPr lang="en-US" sz="1700" b="0" i="1" dirty="0"/>
              <a:t>recognized system for computer delivery of standardized and adaptive </a:t>
            </a:r>
            <a:r>
              <a:rPr lang="en-US" sz="1700" b="0" i="1" dirty="0" smtClean="0"/>
              <a:t>assessments</a:t>
            </a:r>
            <a:r>
              <a:rPr lang="en-US" dirty="0" smtClean="0"/>
              <a:t/>
            </a:r>
            <a:br>
              <a:rPr lang="en-US" dirty="0" smtClean="0"/>
            </a:br>
            <a:r>
              <a:rPr lang="en-US" sz="4400" dirty="0" smtClean="0"/>
              <a:t/>
            </a:r>
            <a:br>
              <a:rPr lang="en-US" sz="4400" dirty="0" smtClean="0"/>
            </a:br>
            <a:r>
              <a:rPr lang="en-US" sz="4000" dirty="0" smtClean="0"/>
              <a:t>Advantages of Using </a:t>
            </a:r>
            <a:endParaRPr lang="en-US" sz="4000" dirty="0"/>
          </a:p>
        </p:txBody>
      </p:sp>
      <p:sp>
        <p:nvSpPr>
          <p:cNvPr id="3" name="Text Placeholder 2"/>
          <p:cNvSpPr>
            <a:spLocks noGrp="1"/>
          </p:cNvSpPr>
          <p:nvPr>
            <p:ph type="body" idx="1"/>
          </p:nvPr>
        </p:nvSpPr>
        <p:spPr>
          <a:xfrm>
            <a:off x="228600" y="2590800"/>
            <a:ext cx="8915400" cy="3733800"/>
          </a:xfrm>
        </p:spPr>
        <p:txBody>
          <a:bodyPr/>
          <a:lstStyle/>
          <a:p>
            <a:r>
              <a:rPr lang="en-US" sz="2400" dirty="0" smtClean="0"/>
              <a:t>Access anywhere with Internet connection</a:t>
            </a:r>
          </a:p>
          <a:p>
            <a:r>
              <a:rPr lang="en-US" sz="2400" dirty="0" smtClean="0"/>
              <a:t>Provides synchronized “real-time” data for accurate results</a:t>
            </a:r>
          </a:p>
          <a:p>
            <a:r>
              <a:rPr lang="en-US" sz="2400" dirty="0" smtClean="0"/>
              <a:t>Reports </a:t>
            </a:r>
            <a:r>
              <a:rPr lang="en-US" sz="2400" dirty="0"/>
              <a:t>available immediately after test administration</a:t>
            </a:r>
          </a:p>
          <a:p>
            <a:r>
              <a:rPr lang="en-US" sz="2400" dirty="0"/>
              <a:t>Streamline assessment and placement</a:t>
            </a:r>
          </a:p>
          <a:p>
            <a:pPr lvl="1"/>
            <a:r>
              <a:rPr lang="en-US" sz="2000" dirty="0"/>
              <a:t>Replace Appraisal with short computer-adaptive locator</a:t>
            </a:r>
          </a:p>
          <a:p>
            <a:pPr lvl="1"/>
            <a:r>
              <a:rPr lang="en-US" sz="2000" dirty="0"/>
              <a:t>Administer locator + pretest in one </a:t>
            </a:r>
            <a:r>
              <a:rPr lang="en-US" sz="2000" dirty="0" smtClean="0"/>
              <a:t>sitting</a:t>
            </a:r>
          </a:p>
          <a:p>
            <a:r>
              <a:rPr lang="en-US" sz="2400" dirty="0" smtClean="0"/>
              <a:t>Automatically assigns next test</a:t>
            </a:r>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975" y="1371600"/>
            <a:ext cx="23336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72330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486400"/>
          </a:xfrm>
        </p:spPr>
        <p:txBody>
          <a:bodyPr/>
          <a:lstStyle/>
          <a:p>
            <a:pPr>
              <a:lnSpc>
                <a:spcPct val="120000"/>
              </a:lnSpc>
              <a:spcBef>
                <a:spcPts val="624"/>
              </a:spcBef>
            </a:pPr>
            <a:r>
              <a:rPr lang="en-US" sz="2600" dirty="0" smtClean="0"/>
              <a:t>Includes most widely used CASAS test series </a:t>
            </a:r>
            <a:endParaRPr lang="en-US" sz="2600" dirty="0"/>
          </a:p>
          <a:p>
            <a:pPr>
              <a:lnSpc>
                <a:spcPct val="120000"/>
              </a:lnSpc>
              <a:spcBef>
                <a:spcPts val="624"/>
              </a:spcBef>
            </a:pPr>
            <a:r>
              <a:rPr lang="en-US" sz="2600" dirty="0" smtClean="0"/>
              <a:t>Test administrations apply </a:t>
            </a:r>
            <a:r>
              <a:rPr lang="en-US" sz="2600" dirty="0"/>
              <a:t>to any test </a:t>
            </a:r>
            <a:r>
              <a:rPr lang="en-US" sz="2600" dirty="0" smtClean="0"/>
              <a:t>form</a:t>
            </a:r>
          </a:p>
          <a:p>
            <a:pPr>
              <a:lnSpc>
                <a:spcPct val="120000"/>
              </a:lnSpc>
              <a:spcBef>
                <a:spcPts val="624"/>
              </a:spcBef>
            </a:pPr>
            <a:r>
              <a:rPr lang="en-US" sz="2600" dirty="0" smtClean="0"/>
              <a:t>Typical </a:t>
            </a:r>
            <a:r>
              <a:rPr lang="en-US" sz="2600" dirty="0"/>
              <a:t>administration </a:t>
            </a:r>
            <a:r>
              <a:rPr lang="en-US" sz="2600" dirty="0" smtClean="0"/>
              <a:t>scenario </a:t>
            </a:r>
            <a:r>
              <a:rPr lang="en-US" sz="2600" b="1" dirty="0" smtClean="0">
                <a:sym typeface="Symbol"/>
              </a:rPr>
              <a:t></a:t>
            </a:r>
            <a:endParaRPr lang="en-US" sz="2600" b="1" dirty="0"/>
          </a:p>
          <a:p>
            <a:pPr lvl="1">
              <a:spcBef>
                <a:spcPts val="0"/>
              </a:spcBef>
            </a:pPr>
            <a:r>
              <a:rPr lang="en-US" sz="2000" dirty="0"/>
              <a:t>Administer locator plus pretest </a:t>
            </a:r>
            <a:r>
              <a:rPr lang="en-US" sz="2000" dirty="0" smtClean="0"/>
              <a:t>in one sitting</a:t>
            </a:r>
            <a:endParaRPr lang="en-US" sz="2000" dirty="0"/>
          </a:p>
          <a:p>
            <a:pPr lvl="1">
              <a:spcBef>
                <a:spcPts val="300"/>
              </a:spcBef>
            </a:pPr>
            <a:r>
              <a:rPr lang="en-US" sz="2000" dirty="0" smtClean="0"/>
              <a:t>Test(s) scored and recorded automatically</a:t>
            </a:r>
          </a:p>
          <a:p>
            <a:pPr lvl="1">
              <a:spcBef>
                <a:spcPts val="300"/>
              </a:spcBef>
            </a:pPr>
            <a:r>
              <a:rPr lang="en-US" sz="2000" dirty="0" smtClean="0"/>
              <a:t>Printable summary of results displayed on screen </a:t>
            </a:r>
            <a:endParaRPr lang="en-US" sz="2000" dirty="0"/>
          </a:p>
          <a:p>
            <a:pPr lvl="1">
              <a:lnSpc>
                <a:spcPct val="112000"/>
              </a:lnSpc>
              <a:spcBef>
                <a:spcPts val="300"/>
              </a:spcBef>
            </a:pPr>
            <a:r>
              <a:rPr lang="en-US" sz="2000" dirty="0"/>
              <a:t>Automatic selection of </a:t>
            </a:r>
            <a:r>
              <a:rPr lang="en-US" sz="2000" dirty="0" smtClean="0"/>
              <a:t>next appropriate test</a:t>
            </a:r>
            <a:endParaRPr lang="en-US" sz="2000" dirty="0"/>
          </a:p>
          <a:p>
            <a:pPr>
              <a:lnSpc>
                <a:spcPct val="120000"/>
              </a:lnSpc>
            </a:pPr>
            <a:r>
              <a:rPr lang="en-US" sz="2600" dirty="0" smtClean="0"/>
              <a:t>              PPT Sampler</a:t>
            </a:r>
          </a:p>
          <a:p>
            <a:pPr lvl="1">
              <a:lnSpc>
                <a:spcPct val="112000"/>
              </a:lnSpc>
              <a:spcBef>
                <a:spcPts val="0"/>
              </a:spcBef>
            </a:pPr>
            <a:r>
              <a:rPr lang="en-US" sz="1800" dirty="0">
                <a:solidFill>
                  <a:srgbClr val="005596"/>
                </a:solidFill>
                <a:hlinkClick r:id="rId3"/>
              </a:rPr>
              <a:t>www.casas.org &gt; Product Overviews &gt; Curriculum Management &amp; Instruction &gt; Sample Test Items &gt; CASAS eTests Online Sampler</a:t>
            </a:r>
            <a:endParaRPr lang="en-US" sz="1800" dirty="0">
              <a:solidFill>
                <a:srgbClr val="005596"/>
              </a:solidFill>
            </a:endParaRPr>
          </a:p>
          <a:p>
            <a:pPr>
              <a:lnSpc>
                <a:spcPct val="120000"/>
              </a:lnSpc>
            </a:pPr>
            <a:r>
              <a:rPr lang="en-US" sz="2600" dirty="0" smtClean="0"/>
              <a:t>For more information call CASAS @ 1-800-255-1036</a:t>
            </a:r>
          </a:p>
          <a:p>
            <a:pPr lvl="1">
              <a:spcBef>
                <a:spcPts val="300"/>
              </a:spcBef>
            </a:pPr>
            <a:r>
              <a:rPr lang="en-US" sz="1800" dirty="0" smtClean="0"/>
              <a:t>Or </a:t>
            </a:r>
            <a:r>
              <a:rPr lang="en-US" sz="1800" dirty="0"/>
              <a:t>contact a </a:t>
            </a:r>
            <a:r>
              <a:rPr lang="en-US" sz="1800" b="1" dirty="0"/>
              <a:t>CASAS </a:t>
            </a:r>
            <a:r>
              <a:rPr lang="en-US" sz="1800" b="1" dirty="0" smtClean="0"/>
              <a:t>Technology </a:t>
            </a:r>
            <a:r>
              <a:rPr lang="en-US" sz="1800" b="1" dirty="0"/>
              <a:t>Support Team </a:t>
            </a:r>
            <a:r>
              <a:rPr lang="en-US" sz="1800" dirty="0"/>
              <a:t>member at </a:t>
            </a:r>
            <a:r>
              <a:rPr lang="en-US" sz="1800" dirty="0" smtClean="0">
                <a:hlinkClick r:id="rId4"/>
              </a:rPr>
              <a:t>techsupport@casas.org</a:t>
            </a:r>
            <a:endParaRPr lang="en-US" sz="1800" dirty="0"/>
          </a:p>
          <a:p>
            <a:pPr marL="0" indent="0">
              <a:lnSpc>
                <a:spcPct val="120000"/>
              </a:lnSpc>
              <a:buNone/>
            </a:pPr>
            <a:endParaRPr lang="en-US" sz="2600" dirty="0"/>
          </a:p>
          <a:p>
            <a:endParaRPr lang="en-US" sz="2600" dirty="0"/>
          </a:p>
        </p:txBody>
      </p:sp>
      <p:sp>
        <p:nvSpPr>
          <p:cNvPr id="3" name="Title 2"/>
          <p:cNvSpPr>
            <a:spLocks noGrp="1"/>
          </p:cNvSpPr>
          <p:nvPr>
            <p:ph type="title"/>
          </p:nvPr>
        </p:nvSpPr>
        <p:spPr/>
        <p:txBody>
          <a:bodyPr/>
          <a:lstStyle/>
          <a:p>
            <a:r>
              <a:rPr lang="en-US" dirty="0" smtClean="0"/>
              <a:t>Benefits of Using   </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152401"/>
            <a:ext cx="1188720" cy="49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136" y="3962400"/>
            <a:ext cx="1371600" cy="56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02908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Test Scores</a:t>
            </a:r>
            <a:endParaRPr lang="en-US" dirty="0"/>
          </a:p>
        </p:txBody>
      </p:sp>
      <p:sp>
        <p:nvSpPr>
          <p:cNvPr id="3" name="Text Placeholder 2"/>
          <p:cNvSpPr>
            <a:spLocks noGrp="1"/>
          </p:cNvSpPr>
          <p:nvPr>
            <p:ph type="body" idx="1"/>
          </p:nvPr>
        </p:nvSpPr>
        <p:spPr/>
        <p:txBody>
          <a:bodyPr/>
          <a:lstStyle/>
          <a:p>
            <a:r>
              <a:rPr lang="en-US" dirty="0" smtClean="0"/>
              <a:t>Look </a:t>
            </a:r>
            <a:r>
              <a:rPr lang="en-US" dirty="0"/>
              <a:t>at the Skill Level Descriptors in your packet.</a:t>
            </a:r>
          </a:p>
          <a:p>
            <a:pPr lvl="1"/>
            <a:r>
              <a:rPr lang="en-US" dirty="0"/>
              <a:t>Use the </a:t>
            </a:r>
            <a:r>
              <a:rPr lang="en-US" dirty="0" smtClean="0"/>
              <a:t>descriptors </a:t>
            </a:r>
            <a:r>
              <a:rPr lang="en-US" dirty="0"/>
              <a:t>to help interpret the scale score. </a:t>
            </a:r>
          </a:p>
          <a:p>
            <a:pPr lvl="2">
              <a:buFont typeface="Trebuchet MS" pitchFamily="34" charset="0"/>
              <a:buChar char="–"/>
            </a:pPr>
            <a:r>
              <a:rPr lang="en-US" dirty="0"/>
              <a:t>Skill Level Descriptors give context to the scale scores.</a:t>
            </a:r>
          </a:p>
          <a:p>
            <a:pPr lvl="2">
              <a:buFont typeface="Trebuchet MS" pitchFamily="34" charset="0"/>
              <a:buChar char="–"/>
            </a:pPr>
            <a:r>
              <a:rPr lang="en-US" dirty="0" smtClean="0"/>
              <a:t>Skill </a:t>
            </a:r>
            <a:r>
              <a:rPr lang="en-US" dirty="0"/>
              <a:t>Level Descriptors describe what a person can do or learn within a range of scale scores</a:t>
            </a:r>
            <a:r>
              <a:rPr lang="en-US" dirty="0" smtClean="0"/>
              <a:t>.</a:t>
            </a:r>
            <a:endParaRPr lang="en-US" dirty="0"/>
          </a:p>
          <a:p>
            <a:r>
              <a:rPr lang="en-US" dirty="0"/>
              <a:t>For </a:t>
            </a:r>
            <a:r>
              <a:rPr lang="en-US" dirty="0" smtClean="0"/>
              <a:t>a </a:t>
            </a:r>
            <a:r>
              <a:rPr lang="en-US" dirty="0"/>
              <a:t>complete set of Skill Level Descriptors, go to</a:t>
            </a:r>
            <a:r>
              <a:rPr lang="en-US" dirty="0" smtClean="0"/>
              <a:t>:</a:t>
            </a:r>
          </a:p>
          <a:p>
            <a:pPr marL="0" indent="0">
              <a:buNone/>
            </a:pPr>
            <a:r>
              <a:rPr lang="en-US" sz="800" dirty="0" smtClean="0"/>
              <a:t> </a:t>
            </a:r>
          </a:p>
          <a:p>
            <a:pPr marL="914400" indent="0">
              <a:buNone/>
            </a:pPr>
            <a:endParaRPr lang="en-US" sz="1600" dirty="0" smtClean="0">
              <a:hlinkClick r:id="rId3"/>
            </a:endParaRPr>
          </a:p>
          <a:p>
            <a:pPr marL="914400" indent="0">
              <a:buNone/>
            </a:pPr>
            <a:endParaRPr lang="en-US" sz="1800" dirty="0">
              <a:hlinkClick r:id="rId3"/>
            </a:endParaRPr>
          </a:p>
          <a:p>
            <a:pPr marL="1280160" indent="0">
              <a:buNone/>
            </a:pPr>
            <a:r>
              <a:rPr lang="en-US" sz="1600" dirty="0" smtClean="0">
                <a:hlinkClick r:id="rId3"/>
              </a:rPr>
              <a:t>www.casas.org &gt; Product </a:t>
            </a:r>
            <a:r>
              <a:rPr lang="en-US" sz="1600" dirty="0">
                <a:hlinkClick r:id="rId3"/>
              </a:rPr>
              <a:t>Overviews &gt; Curriculum Management &amp; </a:t>
            </a:r>
            <a:endParaRPr lang="en-US" sz="1600" dirty="0" smtClean="0">
              <a:hlinkClick r:id="rId3"/>
            </a:endParaRPr>
          </a:p>
          <a:p>
            <a:pPr marL="1280160" lvl="1" indent="0">
              <a:spcBef>
                <a:spcPts val="0"/>
              </a:spcBef>
              <a:buNone/>
            </a:pPr>
            <a:r>
              <a:rPr lang="en-US" sz="1600" dirty="0" smtClean="0">
                <a:hlinkClick r:id="rId3"/>
              </a:rPr>
              <a:t>Instruction </a:t>
            </a:r>
            <a:r>
              <a:rPr lang="en-US" sz="1600" dirty="0">
                <a:hlinkClick r:id="rId3"/>
              </a:rPr>
              <a:t>&gt; CASAS Scale, Skill Levels, and Descriptors </a:t>
            </a:r>
            <a:endParaRPr lang="en-US" sz="1600" dirty="0"/>
          </a:p>
          <a:p>
            <a:endParaRPr lang="en-US" sz="2400"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314860307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562600"/>
          </a:xfrm>
        </p:spPr>
        <p:txBody>
          <a:bodyPr/>
          <a:lstStyle/>
          <a:p>
            <a:r>
              <a:rPr lang="en-US" dirty="0"/>
              <a:t>Look at the Skill Level Descriptors </a:t>
            </a:r>
            <a:r>
              <a:rPr lang="en-US" dirty="0" smtClean="0"/>
              <a:t>for</a:t>
            </a:r>
          </a:p>
          <a:p>
            <a:pPr lvl="1"/>
            <a:r>
              <a:rPr lang="en-US" dirty="0" smtClean="0"/>
              <a:t>Adult </a:t>
            </a:r>
            <a:r>
              <a:rPr lang="en-US" dirty="0"/>
              <a:t>Basic Education (ABE</a:t>
            </a:r>
            <a:r>
              <a:rPr lang="en-US" dirty="0" smtClean="0"/>
              <a:t>)</a:t>
            </a:r>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sz="2600" dirty="0"/>
          </a:p>
          <a:p>
            <a:pPr marL="400050" lvl="1" indent="0">
              <a:spcBef>
                <a:spcPts val="0"/>
              </a:spcBef>
              <a:buNone/>
            </a:pPr>
            <a:r>
              <a:rPr lang="en-US" b="1" dirty="0">
                <a:solidFill>
                  <a:schemeClr val="accent1"/>
                </a:solidFill>
                <a:effectLst>
                  <a:glow rad="139700">
                    <a:schemeClr val="accent4">
                      <a:satMod val="175000"/>
                      <a:alpha val="40000"/>
                    </a:schemeClr>
                  </a:glow>
                </a:effectLst>
                <a:sym typeface="Webdings"/>
              </a:rPr>
              <a:t></a:t>
            </a:r>
            <a:r>
              <a:rPr lang="en-US" b="1" dirty="0" smtClean="0">
                <a:sym typeface="Symbol"/>
              </a:rPr>
              <a:t> </a:t>
            </a:r>
            <a:r>
              <a:rPr lang="en-US" sz="2000" dirty="0" smtClean="0">
                <a:solidFill>
                  <a:schemeClr val="bg1">
                    <a:lumMod val="50000"/>
                  </a:schemeClr>
                </a:solidFill>
              </a:rPr>
              <a:t>What </a:t>
            </a:r>
            <a:r>
              <a:rPr lang="en-US" sz="2000" dirty="0">
                <a:solidFill>
                  <a:schemeClr val="bg1">
                    <a:lumMod val="50000"/>
                  </a:schemeClr>
                </a:solidFill>
              </a:rPr>
              <a:t>types of jobs require a reading scale score of 215</a:t>
            </a:r>
            <a:r>
              <a:rPr lang="en-US" sz="2000" dirty="0" smtClean="0">
                <a:solidFill>
                  <a:schemeClr val="bg1">
                    <a:lumMod val="50000"/>
                  </a:schemeClr>
                </a:solidFill>
              </a:rPr>
              <a:t>?</a:t>
            </a:r>
          </a:p>
          <a:p>
            <a:pPr marL="400050" lvl="1" indent="0">
              <a:spcBef>
                <a:spcPts val="0"/>
              </a:spcBef>
              <a:buNone/>
            </a:pPr>
            <a:r>
              <a:rPr lang="en-US" b="1" dirty="0">
                <a:solidFill>
                  <a:schemeClr val="accent1"/>
                </a:solidFill>
                <a:effectLst>
                  <a:glow rad="139700">
                    <a:schemeClr val="accent4">
                      <a:satMod val="175000"/>
                      <a:alpha val="40000"/>
                    </a:schemeClr>
                  </a:glow>
                </a:effectLst>
                <a:sym typeface="Webdings"/>
              </a:rPr>
              <a:t></a:t>
            </a:r>
            <a:r>
              <a:rPr lang="en-US" b="1" dirty="0" smtClean="0">
                <a:sym typeface="Symbol"/>
              </a:rPr>
              <a:t> </a:t>
            </a:r>
            <a:r>
              <a:rPr lang="en-US" sz="2000" dirty="0" smtClean="0">
                <a:solidFill>
                  <a:schemeClr val="bg1">
                    <a:lumMod val="50000"/>
                  </a:schemeClr>
                </a:solidFill>
              </a:rPr>
              <a:t>Give </a:t>
            </a:r>
            <a:r>
              <a:rPr lang="en-US" sz="2000" dirty="0">
                <a:solidFill>
                  <a:schemeClr val="bg1">
                    <a:lumMod val="50000"/>
                  </a:schemeClr>
                </a:solidFill>
              </a:rPr>
              <a:t>examples of entry-level jobs someone could </a:t>
            </a:r>
            <a:r>
              <a:rPr lang="en-US" sz="2000" dirty="0" smtClean="0">
                <a:solidFill>
                  <a:schemeClr val="bg1">
                    <a:lumMod val="50000"/>
                  </a:schemeClr>
                </a:solidFill>
              </a:rPr>
              <a:t>manage with</a:t>
            </a:r>
          </a:p>
          <a:p>
            <a:pPr marL="9144" lvl="1" indent="0">
              <a:spcBef>
                <a:spcPts val="0"/>
              </a:spcBef>
              <a:buNone/>
            </a:pPr>
            <a:r>
              <a:rPr lang="en-US" sz="2000" dirty="0">
                <a:solidFill>
                  <a:schemeClr val="bg1">
                    <a:lumMod val="50000"/>
                  </a:schemeClr>
                </a:solidFill>
              </a:rPr>
              <a:t> </a:t>
            </a:r>
            <a:r>
              <a:rPr lang="en-US" sz="2000" dirty="0" smtClean="0">
                <a:solidFill>
                  <a:schemeClr val="bg1">
                    <a:lumMod val="50000"/>
                  </a:schemeClr>
                </a:solidFill>
              </a:rPr>
              <a:t>         reading </a:t>
            </a:r>
            <a:r>
              <a:rPr lang="en-US" sz="2000" dirty="0">
                <a:solidFill>
                  <a:schemeClr val="bg1">
                    <a:lumMod val="50000"/>
                  </a:schemeClr>
                </a:solidFill>
              </a:rPr>
              <a:t>skills at </a:t>
            </a:r>
            <a:r>
              <a:rPr lang="en-US" sz="2000" dirty="0" smtClean="0">
                <a:solidFill>
                  <a:schemeClr val="bg1">
                    <a:lumMod val="50000"/>
                  </a:schemeClr>
                </a:solidFill>
              </a:rPr>
              <a:t>the Beginning </a:t>
            </a:r>
            <a:r>
              <a:rPr lang="en-US" sz="2000" dirty="0">
                <a:solidFill>
                  <a:schemeClr val="bg1">
                    <a:lumMod val="50000"/>
                  </a:schemeClr>
                </a:solidFill>
              </a:rPr>
              <a:t>Basic Skills </a:t>
            </a:r>
            <a:r>
              <a:rPr lang="en-US" sz="2000" dirty="0" smtClean="0">
                <a:solidFill>
                  <a:schemeClr val="bg1">
                    <a:lumMod val="50000"/>
                  </a:schemeClr>
                </a:solidFill>
              </a:rPr>
              <a:t>level.</a:t>
            </a:r>
            <a:r>
              <a:rPr lang="en-US" sz="2000" dirty="0"/>
              <a:t/>
            </a:r>
            <a:br>
              <a:rPr lang="en-US" sz="2000" dirty="0"/>
            </a:br>
            <a:endParaRPr lang="en-US" sz="2000" dirty="0"/>
          </a:p>
        </p:txBody>
      </p:sp>
      <p:sp>
        <p:nvSpPr>
          <p:cNvPr id="3" name="Title 2"/>
          <p:cNvSpPr>
            <a:spLocks noGrp="1"/>
          </p:cNvSpPr>
          <p:nvPr>
            <p:ph type="title"/>
          </p:nvPr>
        </p:nvSpPr>
        <p:spPr/>
        <p:txBody>
          <a:bodyPr/>
          <a:lstStyle/>
          <a:p>
            <a:r>
              <a:rPr lang="en-US" dirty="0" smtClean="0"/>
              <a:t>Interpreting Test Scores</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22" name="Group 21"/>
          <p:cNvGrpSpPr/>
          <p:nvPr/>
        </p:nvGrpSpPr>
        <p:grpSpPr>
          <a:xfrm>
            <a:off x="466725" y="1978223"/>
            <a:ext cx="8210550" cy="3324999"/>
            <a:chOff x="247650" y="1371600"/>
            <a:chExt cx="8210550" cy="3324999"/>
          </a:xfrm>
        </p:grpSpPr>
        <p:sp>
          <p:nvSpPr>
            <p:cNvPr id="23" name="Line 24"/>
            <p:cNvSpPr>
              <a:spLocks noChangeShapeType="1"/>
            </p:cNvSpPr>
            <p:nvPr/>
          </p:nvSpPr>
          <p:spPr bwMode="auto">
            <a:xfrm>
              <a:off x="1285875" y="1428750"/>
              <a:ext cx="7172325" cy="0"/>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24" name="Rectangle 23"/>
            <p:cNvSpPr>
              <a:spLocks noChangeArrowheads="1"/>
            </p:cNvSpPr>
            <p:nvPr/>
          </p:nvSpPr>
          <p:spPr bwMode="auto">
            <a:xfrm>
              <a:off x="1928813" y="3125788"/>
              <a:ext cx="6529387" cy="1460500"/>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20000"/>
                </a:spcBef>
                <a:buSzPct val="100000"/>
                <a:buFont typeface="Wingdings" pitchFamily="2" charset="2"/>
                <a:buNone/>
              </a:pPr>
              <a:r>
                <a:rPr lang="en-US" sz="1400" b="1" dirty="0">
                  <a:solidFill>
                    <a:srgbClr val="008080"/>
                  </a:solidFill>
                  <a:latin typeface="Helvetica" pitchFamily="34" charset="0"/>
                </a:rPr>
                <a:t>Beginning Basic Skills</a:t>
              </a:r>
            </a:p>
            <a:p>
              <a:pPr eaLnBrk="1" hangingPunct="1">
                <a:spcBef>
                  <a:spcPct val="20000"/>
                </a:spcBef>
                <a:buSzPct val="100000"/>
                <a:buFont typeface="Wingdings" pitchFamily="2" charset="2"/>
                <a:buNone/>
              </a:pPr>
              <a:r>
                <a:rPr lang="en-US" sz="1200" dirty="0">
                  <a:latin typeface="Helvetica" pitchFamily="34" charset="0"/>
                </a:rPr>
                <a:t>Can fill out simple forms requiring basic personal information, write a simple list or telephone message, calculate a single simple operation when numbers are given, and make simple change. Can read and interpret simple sentences on familiar topics. Can read and interpret simple directions, signs, maps, and simple menus. Can handle entry-level jobs that involve some simple written communication.</a:t>
              </a:r>
            </a:p>
          </p:txBody>
        </p:sp>
        <p:grpSp>
          <p:nvGrpSpPr>
            <p:cNvPr id="25" name="Group 24"/>
            <p:cNvGrpSpPr/>
            <p:nvPr/>
          </p:nvGrpSpPr>
          <p:grpSpPr>
            <a:xfrm>
              <a:off x="247650" y="1371600"/>
              <a:ext cx="8210550" cy="3324999"/>
              <a:chOff x="247650" y="1371600"/>
              <a:chExt cx="8210550" cy="3324999"/>
            </a:xfrm>
          </p:grpSpPr>
          <p:pic>
            <p:nvPicPr>
              <p:cNvPr id="26" name="Picture 25" descr="SkLevDescrABE03"/>
              <p:cNvPicPr>
                <a:picLocks noChangeAspect="1" noChangeArrowheads="1"/>
              </p:cNvPicPr>
              <p:nvPr/>
            </p:nvPicPr>
            <p:blipFill>
              <a:blip r:embed="rId3" cstate="screen"/>
              <a:srcRect l="1334" r="88000"/>
              <a:stretch>
                <a:fillRect/>
              </a:stretch>
            </p:blipFill>
            <p:spPr bwMode="auto">
              <a:xfrm>
                <a:off x="247650" y="1371600"/>
                <a:ext cx="904875" cy="3063875"/>
              </a:xfrm>
              <a:prstGeom prst="rect">
                <a:avLst/>
              </a:prstGeom>
              <a:noFill/>
              <a:ln w="9525">
                <a:noFill/>
                <a:miter lim="800000"/>
                <a:headEnd/>
                <a:tailEnd/>
              </a:ln>
            </p:spPr>
          </p:pic>
          <p:sp>
            <p:nvSpPr>
              <p:cNvPr id="27" name="Rectangle 26"/>
              <p:cNvSpPr>
                <a:spLocks noChangeArrowheads="1"/>
              </p:cNvSpPr>
              <p:nvPr/>
            </p:nvSpPr>
            <p:spPr bwMode="auto">
              <a:xfrm>
                <a:off x="1928813" y="1428750"/>
                <a:ext cx="6529387" cy="1982788"/>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20000"/>
                  </a:spcBef>
                  <a:buSzPct val="100000"/>
                  <a:buFont typeface="Wingdings" pitchFamily="2" charset="2"/>
                  <a:buNone/>
                </a:pPr>
                <a:r>
                  <a:rPr lang="en-US" sz="1400" b="1" dirty="0">
                    <a:solidFill>
                      <a:srgbClr val="008080"/>
                    </a:solidFill>
                    <a:latin typeface="Helvetica" pitchFamily="34" charset="0"/>
                  </a:rPr>
                  <a:t>Intermediate Basic Skills </a:t>
                </a:r>
              </a:p>
              <a:p>
                <a:pPr eaLnBrk="1" hangingPunct="1">
                  <a:spcBef>
                    <a:spcPct val="20000"/>
                  </a:spcBef>
                  <a:buSzPct val="100000"/>
                  <a:buFont typeface="Wingdings" pitchFamily="2" charset="2"/>
                  <a:buNone/>
                </a:pPr>
                <a:r>
                  <a:rPr lang="en-US" sz="1200" dirty="0">
                    <a:latin typeface="Helvetica" pitchFamily="34" charset="0"/>
                  </a:rPr>
                  <a:t>Can handle basic reading, writing, and computational tasks related to life roles. Can read and interpret simplified and some authentic materials on familiar subjects. Can interpret simple charts, graphs, and labels; interpret a </a:t>
                </a:r>
                <a:r>
                  <a:rPr lang="en-US" sz="1200" dirty="0" smtClean="0">
                    <a:latin typeface="Helvetica" pitchFamily="34" charset="0"/>
                  </a:rPr>
                  <a:t>basic </a:t>
                </a:r>
                <a:r>
                  <a:rPr lang="en-US" sz="1200" dirty="0">
                    <a:latin typeface="Helvetica" pitchFamily="34" charset="0"/>
                  </a:rPr>
                  <a:t>payroll stub, follow basic written instructions and diagrams. Can complete a simple order </a:t>
                </a:r>
                <a:r>
                  <a:rPr lang="en-US" sz="1200" dirty="0" smtClean="0">
                    <a:latin typeface="Helvetica" pitchFamily="34" charset="0"/>
                  </a:rPr>
                  <a:t>form </a:t>
                </a:r>
                <a:r>
                  <a:rPr lang="en-US" sz="1200" dirty="0">
                    <a:latin typeface="Helvetica" pitchFamily="34" charset="0"/>
                  </a:rPr>
                  <a:t>and do calculations; fill out basic medical information forms and basic job applications; follow basic oral and written instructions and diagrams. Can handle jobs and/or job training that involve following basic oral and written instructions and diagrams if they can be clarified orally. </a:t>
                </a:r>
              </a:p>
            </p:txBody>
          </p:sp>
          <p:sp>
            <p:nvSpPr>
              <p:cNvPr id="28" name="Rectangle 27"/>
              <p:cNvSpPr>
                <a:spLocks noChangeArrowheads="1"/>
              </p:cNvSpPr>
              <p:nvPr/>
            </p:nvSpPr>
            <p:spPr bwMode="auto">
              <a:xfrm>
                <a:off x="1285875" y="1428750"/>
                <a:ext cx="642938" cy="2947988"/>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20000"/>
                  </a:spcBef>
                  <a:buSzPct val="100000"/>
                  <a:buFont typeface="Wingdings" pitchFamily="2" charset="2"/>
                  <a:buNone/>
                </a:pPr>
                <a:endParaRPr lang="en-US" sz="4000" b="1" dirty="0">
                  <a:solidFill>
                    <a:srgbClr val="008080"/>
                  </a:solidFill>
                  <a:latin typeface="Helvetica" pitchFamily="34" charset="0"/>
                </a:endParaRPr>
              </a:p>
              <a:p>
                <a:pPr algn="ctr" eaLnBrk="1" hangingPunct="1">
                  <a:spcBef>
                    <a:spcPct val="20000"/>
                  </a:spcBef>
                  <a:buSzPct val="100000"/>
                  <a:buFont typeface="Wingdings" pitchFamily="2" charset="2"/>
                  <a:buNone/>
                </a:pPr>
                <a:endParaRPr lang="en-US" sz="2000" b="1" dirty="0">
                  <a:solidFill>
                    <a:srgbClr val="008080"/>
                  </a:solidFill>
                  <a:latin typeface="Helvetica" pitchFamily="34" charset="0"/>
                </a:endParaRPr>
              </a:p>
              <a:p>
                <a:pPr algn="ctr" eaLnBrk="1" hangingPunct="1">
                  <a:spcBef>
                    <a:spcPct val="20000"/>
                  </a:spcBef>
                  <a:buSzPct val="100000"/>
                  <a:buFont typeface="Wingdings" pitchFamily="2" charset="2"/>
                  <a:buNone/>
                </a:pPr>
                <a:r>
                  <a:rPr lang="en-US" sz="4000" b="1" dirty="0">
                    <a:solidFill>
                      <a:srgbClr val="008080"/>
                    </a:solidFill>
                    <a:latin typeface="Helvetica" pitchFamily="34" charset="0"/>
                  </a:rPr>
                  <a:t>B</a:t>
                </a:r>
              </a:p>
            </p:txBody>
          </p:sp>
          <p:sp>
            <p:nvSpPr>
              <p:cNvPr id="29" name="Line 25"/>
              <p:cNvSpPr>
                <a:spLocks noChangeShapeType="1"/>
              </p:cNvSpPr>
              <p:nvPr/>
            </p:nvSpPr>
            <p:spPr bwMode="auto">
              <a:xfrm>
                <a:off x="1285875" y="4414838"/>
                <a:ext cx="7172325" cy="0"/>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30" name="Line 26"/>
              <p:cNvSpPr>
                <a:spLocks noChangeShapeType="1"/>
              </p:cNvSpPr>
              <p:nvPr/>
            </p:nvSpPr>
            <p:spPr bwMode="auto">
              <a:xfrm>
                <a:off x="1285875" y="1428750"/>
                <a:ext cx="0" cy="2967038"/>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31" name="Line 27"/>
              <p:cNvSpPr>
                <a:spLocks noChangeShapeType="1"/>
              </p:cNvSpPr>
              <p:nvPr/>
            </p:nvSpPr>
            <p:spPr bwMode="auto">
              <a:xfrm>
                <a:off x="1928813" y="1428750"/>
                <a:ext cx="0" cy="2947988"/>
              </a:xfrm>
              <a:prstGeom prst="line">
                <a:avLst/>
              </a:prstGeom>
              <a:noFill/>
              <a:ln w="127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32" name="Line 28"/>
              <p:cNvSpPr>
                <a:spLocks noChangeShapeType="1"/>
              </p:cNvSpPr>
              <p:nvPr/>
            </p:nvSpPr>
            <p:spPr bwMode="auto">
              <a:xfrm>
                <a:off x="8458200" y="1428750"/>
                <a:ext cx="0" cy="2947988"/>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33" name="Line 29"/>
              <p:cNvSpPr>
                <a:spLocks noChangeShapeType="1"/>
              </p:cNvSpPr>
              <p:nvPr/>
            </p:nvSpPr>
            <p:spPr bwMode="auto">
              <a:xfrm>
                <a:off x="1928813" y="3087688"/>
                <a:ext cx="6529387" cy="0"/>
              </a:xfrm>
              <a:prstGeom prst="line">
                <a:avLst/>
              </a:prstGeom>
              <a:noFill/>
              <a:ln w="127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34" name="TextBox 15"/>
              <p:cNvSpPr txBox="1"/>
              <p:nvPr/>
            </p:nvSpPr>
            <p:spPr>
              <a:xfrm>
                <a:off x="1219200" y="4419600"/>
                <a:ext cx="3652837" cy="27699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smtClean="0"/>
                  <a:t>Excerpt from ABE Skill Level Descriptors</a:t>
                </a:r>
                <a:endParaRPr lang="en-US" sz="1200" dirty="0"/>
              </a:p>
            </p:txBody>
          </p:sp>
        </p:grpSp>
      </p:grpSp>
    </p:spTree>
    <p:extLst>
      <p:ext uri="{BB962C8B-B14F-4D97-AF65-F5344CB8AC3E}">
        <p14:creationId xmlns:p14="http://schemas.microsoft.com/office/powerpoint/2010/main" val="228187705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69680" cy="5562600"/>
          </a:xfrm>
        </p:spPr>
        <p:txBody>
          <a:bodyPr/>
          <a:lstStyle/>
          <a:p>
            <a:r>
              <a:rPr lang="en-US" dirty="0"/>
              <a:t>Look at the Skill Level Descriptors for</a:t>
            </a:r>
          </a:p>
          <a:p>
            <a:pPr lvl="1"/>
            <a:r>
              <a:rPr lang="en-US" dirty="0" smtClean="0"/>
              <a:t>English as a Second Language (ESL/ELL)</a:t>
            </a:r>
            <a:endParaRPr lang="en-US" dirty="0"/>
          </a:p>
          <a:p>
            <a:endParaRPr lang="en-US" dirty="0"/>
          </a:p>
          <a:p>
            <a:endParaRPr lang="en-US" dirty="0"/>
          </a:p>
          <a:p>
            <a:endParaRPr lang="en-US" dirty="0"/>
          </a:p>
          <a:p>
            <a:endParaRPr lang="en-US" dirty="0"/>
          </a:p>
          <a:p>
            <a:endParaRPr lang="en-US" dirty="0"/>
          </a:p>
          <a:p>
            <a:pPr marL="0" indent="0">
              <a:buNone/>
            </a:pPr>
            <a:endParaRPr lang="en-US" dirty="0" smtClean="0"/>
          </a:p>
          <a:p>
            <a:pPr marL="0" indent="0">
              <a:buNone/>
            </a:pPr>
            <a:endParaRPr lang="en-US" sz="1000" dirty="0"/>
          </a:p>
          <a:p>
            <a:pPr marL="400050" lvl="1" indent="0">
              <a:spcBef>
                <a:spcPts val="0"/>
              </a:spcBef>
              <a:buNone/>
            </a:pPr>
            <a:r>
              <a:rPr lang="en-US" b="1" dirty="0">
                <a:solidFill>
                  <a:schemeClr val="accent1"/>
                </a:solidFill>
                <a:effectLst>
                  <a:glow rad="139700">
                    <a:schemeClr val="accent4">
                      <a:satMod val="175000"/>
                      <a:alpha val="40000"/>
                    </a:schemeClr>
                  </a:glow>
                </a:effectLst>
                <a:sym typeface="Webdings"/>
              </a:rPr>
              <a:t></a:t>
            </a:r>
            <a:r>
              <a:rPr lang="en-US" b="1" dirty="0">
                <a:sym typeface="Symbol"/>
              </a:rPr>
              <a:t> </a:t>
            </a:r>
            <a:r>
              <a:rPr lang="en-US" sz="2000" dirty="0" smtClean="0">
                <a:solidFill>
                  <a:schemeClr val="bg1">
                    <a:lumMod val="50000"/>
                  </a:schemeClr>
                </a:solidFill>
              </a:rPr>
              <a:t>Give </a:t>
            </a:r>
            <a:r>
              <a:rPr lang="en-US" sz="2000" dirty="0">
                <a:solidFill>
                  <a:schemeClr val="bg1">
                    <a:lumMod val="50000"/>
                  </a:schemeClr>
                </a:solidFill>
              </a:rPr>
              <a:t>examples of jobs appropriate for someone with reading and </a:t>
            </a:r>
            <a:r>
              <a:rPr lang="en-US" sz="2000" dirty="0" smtClean="0">
                <a:solidFill>
                  <a:schemeClr val="bg1">
                    <a:lumMod val="50000"/>
                  </a:schemeClr>
                </a:solidFill>
              </a:rPr>
              <a:t> </a:t>
            </a:r>
          </a:p>
          <a:p>
            <a:pPr marL="502920" lvl="1" indent="0">
              <a:spcBef>
                <a:spcPts val="0"/>
              </a:spcBef>
              <a:buNone/>
            </a:pPr>
            <a:r>
              <a:rPr lang="en-US" sz="2000" dirty="0" smtClean="0">
                <a:solidFill>
                  <a:schemeClr val="bg1">
                    <a:lumMod val="50000"/>
                  </a:schemeClr>
                </a:solidFill>
              </a:rPr>
              <a:t>    listening </a:t>
            </a:r>
            <a:r>
              <a:rPr lang="en-US" sz="2000" dirty="0">
                <a:solidFill>
                  <a:schemeClr val="bg1">
                    <a:lumMod val="50000"/>
                  </a:schemeClr>
                </a:solidFill>
              </a:rPr>
              <a:t>skills at scale scores of 205.</a:t>
            </a:r>
          </a:p>
          <a:p>
            <a:pPr marL="400050" lvl="1" indent="0">
              <a:spcBef>
                <a:spcPts val="0"/>
              </a:spcBef>
              <a:buNone/>
            </a:pPr>
            <a:r>
              <a:rPr lang="en-US" b="1" dirty="0">
                <a:solidFill>
                  <a:schemeClr val="accent1"/>
                </a:solidFill>
                <a:effectLst>
                  <a:glow rad="139700">
                    <a:schemeClr val="accent4">
                      <a:satMod val="175000"/>
                      <a:alpha val="40000"/>
                    </a:schemeClr>
                  </a:glow>
                </a:effectLst>
                <a:sym typeface="Webdings"/>
              </a:rPr>
              <a:t></a:t>
            </a:r>
            <a:r>
              <a:rPr lang="en-US" b="1" dirty="0" smtClean="0">
                <a:sym typeface="Symbol"/>
              </a:rPr>
              <a:t> </a:t>
            </a:r>
            <a:r>
              <a:rPr lang="en-US" sz="2000" dirty="0" smtClean="0">
                <a:solidFill>
                  <a:schemeClr val="bg1">
                    <a:lumMod val="50000"/>
                  </a:schemeClr>
                </a:solidFill>
              </a:rPr>
              <a:t>What </a:t>
            </a:r>
            <a:r>
              <a:rPr lang="en-US" sz="2000" dirty="0">
                <a:solidFill>
                  <a:schemeClr val="bg1">
                    <a:lumMod val="50000"/>
                  </a:schemeClr>
                </a:solidFill>
              </a:rPr>
              <a:t>types of jobs could someone </a:t>
            </a:r>
            <a:r>
              <a:rPr lang="en-US" sz="2000" dirty="0" smtClean="0">
                <a:solidFill>
                  <a:schemeClr val="bg1">
                    <a:lumMod val="50000"/>
                  </a:schemeClr>
                </a:solidFill>
              </a:rPr>
              <a:t>manage with </a:t>
            </a:r>
            <a:r>
              <a:rPr lang="en-US" sz="2000" dirty="0">
                <a:solidFill>
                  <a:schemeClr val="bg1">
                    <a:lumMod val="50000"/>
                  </a:schemeClr>
                </a:solidFill>
              </a:rPr>
              <a:t>skills at the High </a:t>
            </a:r>
            <a:endParaRPr lang="en-US" sz="2000" dirty="0" smtClean="0">
              <a:solidFill>
                <a:schemeClr val="bg1">
                  <a:lumMod val="50000"/>
                </a:schemeClr>
              </a:solidFill>
            </a:endParaRPr>
          </a:p>
          <a:p>
            <a:pPr marL="502920" lvl="1" indent="0">
              <a:spcBef>
                <a:spcPts val="0"/>
              </a:spcBef>
              <a:buNone/>
            </a:pPr>
            <a:r>
              <a:rPr lang="en-US" sz="2000" dirty="0" smtClean="0">
                <a:solidFill>
                  <a:schemeClr val="bg1">
                    <a:lumMod val="50000"/>
                  </a:schemeClr>
                </a:solidFill>
              </a:rPr>
              <a:t>    Intermediate </a:t>
            </a:r>
            <a:r>
              <a:rPr lang="en-US" sz="2000" dirty="0">
                <a:solidFill>
                  <a:schemeClr val="bg1">
                    <a:lumMod val="50000"/>
                  </a:schemeClr>
                </a:solidFill>
              </a:rPr>
              <a:t>ESL </a:t>
            </a:r>
            <a:r>
              <a:rPr lang="en-US" sz="2000" dirty="0" smtClean="0">
                <a:solidFill>
                  <a:schemeClr val="bg1">
                    <a:lumMod val="50000"/>
                  </a:schemeClr>
                </a:solidFill>
              </a:rPr>
              <a:t>level? </a:t>
            </a:r>
            <a:r>
              <a:rPr lang="en-US" sz="2000" dirty="0"/>
              <a:t/>
            </a:r>
            <a:br>
              <a:rPr lang="en-US" sz="2000" dirty="0"/>
            </a:br>
            <a:endParaRPr lang="en-US" sz="2000" dirty="0"/>
          </a:p>
          <a:p>
            <a:endParaRPr lang="en-US" dirty="0"/>
          </a:p>
        </p:txBody>
      </p:sp>
      <p:sp>
        <p:nvSpPr>
          <p:cNvPr id="3" name="Title 2"/>
          <p:cNvSpPr>
            <a:spLocks noGrp="1"/>
          </p:cNvSpPr>
          <p:nvPr>
            <p:ph type="title"/>
          </p:nvPr>
        </p:nvSpPr>
        <p:spPr/>
        <p:txBody>
          <a:bodyPr/>
          <a:lstStyle/>
          <a:p>
            <a:r>
              <a:rPr lang="en-US" dirty="0"/>
              <a:t>Interpreting Test Scores</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33" name="Group 32"/>
          <p:cNvGrpSpPr/>
          <p:nvPr/>
        </p:nvGrpSpPr>
        <p:grpSpPr>
          <a:xfrm>
            <a:off x="116416" y="2011680"/>
            <a:ext cx="8911170" cy="3038456"/>
            <a:chOff x="116416" y="2011680"/>
            <a:chExt cx="8911170" cy="3038456"/>
          </a:xfrm>
        </p:grpSpPr>
        <p:grpSp>
          <p:nvGrpSpPr>
            <p:cNvPr id="19" name="Group 18"/>
            <p:cNvGrpSpPr/>
            <p:nvPr/>
          </p:nvGrpSpPr>
          <p:grpSpPr>
            <a:xfrm>
              <a:off x="116416" y="2011680"/>
              <a:ext cx="8911170" cy="3038456"/>
              <a:chOff x="152400" y="1202432"/>
              <a:chExt cx="8911170" cy="3038456"/>
            </a:xfrm>
          </p:grpSpPr>
          <p:grpSp>
            <p:nvGrpSpPr>
              <p:cNvPr id="20" name="Group 19"/>
              <p:cNvGrpSpPr/>
              <p:nvPr/>
            </p:nvGrpSpPr>
            <p:grpSpPr>
              <a:xfrm>
                <a:off x="152400" y="1202432"/>
                <a:ext cx="8911170" cy="2748896"/>
                <a:chOff x="1" y="2508231"/>
                <a:chExt cx="9063567" cy="2748896"/>
              </a:xfrm>
            </p:grpSpPr>
            <p:sp>
              <p:nvSpPr>
                <p:cNvPr id="22" name="Line 8"/>
                <p:cNvSpPr>
                  <a:spLocks noChangeShapeType="1"/>
                </p:cNvSpPr>
                <p:nvPr/>
              </p:nvSpPr>
              <p:spPr bwMode="auto">
                <a:xfrm>
                  <a:off x="1134534" y="2524125"/>
                  <a:ext cx="7802033" cy="0"/>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endParaRPr lang="en-US" dirty="0"/>
                </a:p>
              </p:txBody>
            </p:sp>
            <p:pic>
              <p:nvPicPr>
                <p:cNvPr id="23" name="Picture 22" descr="SkLevDescrABE03"/>
                <p:cNvPicPr>
                  <a:picLocks noChangeAspect="1" noChangeArrowheads="1"/>
                </p:cNvPicPr>
                <p:nvPr/>
              </p:nvPicPr>
              <p:blipFill>
                <a:blip r:embed="rId3" cstate="screen"/>
                <a:srcRect/>
                <a:stretch>
                  <a:fillRect/>
                </a:stretch>
              </p:blipFill>
              <p:spPr bwMode="auto">
                <a:xfrm>
                  <a:off x="1" y="2508231"/>
                  <a:ext cx="944033" cy="2743200"/>
                </a:xfrm>
                <a:prstGeom prst="rect">
                  <a:avLst/>
                </a:prstGeom>
                <a:noFill/>
                <a:ln w="9525">
                  <a:noFill/>
                  <a:miter lim="800000"/>
                  <a:headEnd/>
                  <a:tailEnd/>
                </a:ln>
              </p:spPr>
            </p:pic>
            <p:sp>
              <p:nvSpPr>
                <p:cNvPr id="24" name="Rectangle 23"/>
                <p:cNvSpPr>
                  <a:spLocks noChangeArrowheads="1"/>
                </p:cNvSpPr>
                <p:nvPr/>
              </p:nvSpPr>
              <p:spPr bwMode="auto">
                <a:xfrm>
                  <a:off x="1828801" y="3879831"/>
                  <a:ext cx="7234767" cy="1068407"/>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buSzPct val="100000"/>
                    <a:buFont typeface="Wingdings" pitchFamily="2" charset="2"/>
                    <a:buNone/>
                  </a:pPr>
                  <a:r>
                    <a:rPr lang="en-US" sz="1400" b="1" dirty="0">
                      <a:solidFill>
                        <a:srgbClr val="008080"/>
                      </a:solidFill>
                      <a:latin typeface="Arial Narrow" pitchFamily="34" charset="0"/>
                    </a:rPr>
                    <a:t>Low Intermediate ESL</a:t>
                  </a:r>
                </a:p>
                <a:p>
                  <a:pPr>
                    <a:spcBef>
                      <a:spcPts val="0"/>
                    </a:spcBef>
                    <a:buSzPct val="100000"/>
                    <a:buFont typeface="Wingdings" pitchFamily="2" charset="2"/>
                    <a:buNone/>
                  </a:pPr>
                  <a:r>
                    <a:rPr lang="en-US" sz="1200" dirty="0">
                      <a:latin typeface="Arial Narrow" pitchFamily="34" charset="0"/>
                    </a:rPr>
                    <a:t>Listening/Speaking: Can satisfy basic survival needs and very routine social demands. Understands simple learned phrases easily and some new simple phrases containing familiar vocabulary, spoken slowly and with frequent repetition. Reading/Writing: Can read and interpret simple material on familiar topics. Able to read and interpret simple directions, schedules, signs, maps, and menus. Can fill out forms requiring basic personal information and write short, simple notes and messages based on familiar situations. Employability: Can handle entry-level jobs that involve some simple oral and written communication but in which tasks can also be demonstrated and/or clarified orally.</a:t>
                  </a:r>
                </a:p>
              </p:txBody>
            </p:sp>
            <p:sp>
              <p:nvSpPr>
                <p:cNvPr id="25" name="Rectangle 24"/>
                <p:cNvSpPr>
                  <a:spLocks noChangeArrowheads="1"/>
                </p:cNvSpPr>
                <p:nvPr/>
              </p:nvSpPr>
              <p:spPr bwMode="auto">
                <a:xfrm>
                  <a:off x="1819173" y="2524125"/>
                  <a:ext cx="6826251" cy="1487091"/>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buSzPct val="100000"/>
                    <a:buFont typeface="Wingdings" pitchFamily="2" charset="2"/>
                    <a:buNone/>
                  </a:pPr>
                  <a:r>
                    <a:rPr lang="en-US" sz="1400" b="1" dirty="0">
                      <a:solidFill>
                        <a:srgbClr val="008080"/>
                      </a:solidFill>
                      <a:latin typeface="Arial Narrow" pitchFamily="34" charset="0"/>
                    </a:rPr>
                    <a:t>High Intermediate ESL</a:t>
                  </a:r>
                </a:p>
                <a:p>
                  <a:pPr>
                    <a:spcBef>
                      <a:spcPts val="0"/>
                    </a:spcBef>
                    <a:buSzPct val="100000"/>
                    <a:buFont typeface="Wingdings" pitchFamily="2" charset="2"/>
                    <a:buNone/>
                  </a:pPr>
                  <a:r>
                    <a:rPr lang="en-US" sz="1200" dirty="0">
                      <a:latin typeface="Arial Narrow" pitchFamily="34" charset="0"/>
                    </a:rPr>
                    <a:t>Listening/Speaking: Can satisfy basic survival needs and limited social demands; can follow oral directions in familiar contexts. Has limited ability to understand on the telephone. Understands learned phrases easily and new phrases containing familiar vocabulary. Reading/Writing: Can read and interpret simplified and some authentic materials on familiar subjects. Can write messages or notes related to basic needs. Can fill out basic medical forms and job applications. Employability: Can handle jobs and/or training that involve following basic oral and written instructions and diagrams if they can be clarified orally. (SPL 5)</a:t>
                  </a:r>
                </a:p>
              </p:txBody>
            </p:sp>
            <p:sp>
              <p:nvSpPr>
                <p:cNvPr id="26" name="Rectangle 25"/>
                <p:cNvSpPr>
                  <a:spLocks noChangeArrowheads="1"/>
                </p:cNvSpPr>
                <p:nvPr/>
              </p:nvSpPr>
              <p:spPr bwMode="auto">
                <a:xfrm>
                  <a:off x="1113367" y="2651087"/>
                  <a:ext cx="670984" cy="2210990"/>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ts val="0"/>
                    </a:spcBef>
                    <a:buSzPct val="100000"/>
                    <a:buFont typeface="Wingdings" pitchFamily="2" charset="2"/>
                    <a:buNone/>
                  </a:pPr>
                  <a:endParaRPr lang="en-US" sz="4000" b="1" dirty="0">
                    <a:solidFill>
                      <a:srgbClr val="008080"/>
                    </a:solidFill>
                    <a:latin typeface="Arial Narrow" pitchFamily="34" charset="0"/>
                  </a:endParaRPr>
                </a:p>
                <a:p>
                  <a:pPr algn="ctr">
                    <a:spcBef>
                      <a:spcPts val="0"/>
                    </a:spcBef>
                    <a:buSzPct val="100000"/>
                    <a:buFont typeface="Wingdings" pitchFamily="2" charset="2"/>
                    <a:buNone/>
                  </a:pPr>
                  <a:endParaRPr lang="en-US" sz="2000" b="1" dirty="0">
                    <a:solidFill>
                      <a:srgbClr val="008080"/>
                    </a:solidFill>
                    <a:latin typeface="Arial Narrow" pitchFamily="34" charset="0"/>
                  </a:endParaRPr>
                </a:p>
                <a:p>
                  <a:pPr algn="ctr">
                    <a:spcBef>
                      <a:spcPts val="0"/>
                    </a:spcBef>
                    <a:buSzPct val="100000"/>
                    <a:buFont typeface="Wingdings" pitchFamily="2" charset="2"/>
                    <a:buNone/>
                  </a:pPr>
                  <a:r>
                    <a:rPr lang="en-US" sz="4000" b="1" dirty="0">
                      <a:solidFill>
                        <a:srgbClr val="008080"/>
                      </a:solidFill>
                      <a:latin typeface="Arial Narrow" pitchFamily="34" charset="0"/>
                    </a:rPr>
                    <a:t>B</a:t>
                  </a:r>
                </a:p>
              </p:txBody>
            </p:sp>
            <p:sp>
              <p:nvSpPr>
                <p:cNvPr id="27" name="Line 10"/>
                <p:cNvSpPr>
                  <a:spLocks noChangeShapeType="1"/>
                </p:cNvSpPr>
                <p:nvPr/>
              </p:nvSpPr>
              <p:spPr bwMode="auto">
                <a:xfrm>
                  <a:off x="1113367" y="2524124"/>
                  <a:ext cx="0" cy="2715768"/>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endParaRPr lang="en-US" dirty="0"/>
                </a:p>
              </p:txBody>
            </p:sp>
            <p:sp>
              <p:nvSpPr>
                <p:cNvPr id="28" name="Line 11"/>
                <p:cNvSpPr>
                  <a:spLocks noChangeShapeType="1"/>
                </p:cNvSpPr>
                <p:nvPr/>
              </p:nvSpPr>
              <p:spPr bwMode="auto">
                <a:xfrm>
                  <a:off x="1828800" y="2524124"/>
                  <a:ext cx="0" cy="2715768"/>
                </a:xfrm>
                <a:prstGeom prst="line">
                  <a:avLst/>
                </a:prstGeom>
                <a:noFill/>
                <a:ln w="127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endParaRPr lang="en-US" dirty="0"/>
                </a:p>
              </p:txBody>
            </p:sp>
            <p:sp>
              <p:nvSpPr>
                <p:cNvPr id="29" name="Line 13"/>
                <p:cNvSpPr>
                  <a:spLocks noChangeShapeType="1"/>
                </p:cNvSpPr>
                <p:nvPr/>
              </p:nvSpPr>
              <p:spPr bwMode="auto">
                <a:xfrm>
                  <a:off x="1828800" y="3919538"/>
                  <a:ext cx="7071784" cy="0"/>
                </a:xfrm>
                <a:prstGeom prst="line">
                  <a:avLst/>
                </a:prstGeom>
                <a:noFill/>
                <a:ln w="1270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endParaRPr lang="en-US" dirty="0"/>
                </a:p>
              </p:txBody>
            </p:sp>
            <p:sp>
              <p:nvSpPr>
                <p:cNvPr id="30" name="Line 8"/>
                <p:cNvSpPr>
                  <a:spLocks noChangeShapeType="1"/>
                </p:cNvSpPr>
                <p:nvPr/>
              </p:nvSpPr>
              <p:spPr bwMode="auto">
                <a:xfrm>
                  <a:off x="1113368" y="5257127"/>
                  <a:ext cx="7830919" cy="0"/>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endParaRPr lang="en-US" dirty="0"/>
                </a:p>
              </p:txBody>
            </p:sp>
          </p:grpSp>
          <p:sp>
            <p:nvSpPr>
              <p:cNvPr id="21" name="TextBox 16"/>
              <p:cNvSpPr txBox="1"/>
              <p:nvPr/>
            </p:nvSpPr>
            <p:spPr>
              <a:xfrm>
                <a:off x="1219200" y="3963889"/>
                <a:ext cx="2936125"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smtClean="0"/>
                  <a:t>Excerpt from ESL Skill Level Descriptors</a:t>
                </a:r>
                <a:endParaRPr lang="en-US" sz="1200" dirty="0"/>
              </a:p>
            </p:txBody>
          </p:sp>
        </p:grpSp>
        <p:sp>
          <p:nvSpPr>
            <p:cNvPr id="32" name="Line 10"/>
            <p:cNvSpPr>
              <a:spLocks noChangeShapeType="1"/>
            </p:cNvSpPr>
            <p:nvPr/>
          </p:nvSpPr>
          <p:spPr bwMode="auto">
            <a:xfrm>
              <a:off x="8924544" y="2029968"/>
              <a:ext cx="0" cy="2715768"/>
            </a:xfrm>
            <a:prstGeom prst="line">
              <a:avLst/>
            </a:prstGeom>
            <a:noFill/>
            <a:ln w="28575" cap="sq">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endParaRPr lang="en-US" dirty="0"/>
            </a:p>
          </p:txBody>
        </p:sp>
      </p:grpSp>
    </p:spTree>
    <p:extLst>
      <p:ext uri="{BB962C8B-B14F-4D97-AF65-F5344CB8AC3E}">
        <p14:creationId xmlns:p14="http://schemas.microsoft.com/office/powerpoint/2010/main" val="412567875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Using </a:t>
            </a:r>
            <a:r>
              <a:rPr lang="en-US" dirty="0"/>
              <a:t>results from Activity </a:t>
            </a:r>
            <a:r>
              <a:rPr lang="en-US" dirty="0" smtClean="0"/>
              <a:t>1 </a:t>
            </a:r>
            <a:r>
              <a:rPr lang="en-US" dirty="0" smtClean="0">
                <a:sym typeface="Symbol"/>
              </a:rPr>
              <a:t></a:t>
            </a:r>
            <a:endParaRPr lang="en-US" dirty="0">
              <a:sym typeface="Symbol"/>
            </a:endParaRPr>
          </a:p>
          <a:p>
            <a:pPr lvl="1"/>
            <a:r>
              <a:rPr lang="en-US" dirty="0" smtClean="0">
                <a:sym typeface="Symbol"/>
              </a:rPr>
              <a:t>L</a:t>
            </a:r>
            <a:r>
              <a:rPr lang="en-US" dirty="0" smtClean="0"/>
              <a:t>ook </a:t>
            </a:r>
            <a:r>
              <a:rPr lang="en-US" dirty="0"/>
              <a:t>at the </a:t>
            </a:r>
            <a:r>
              <a:rPr lang="en-US" dirty="0" smtClean="0"/>
              <a:t>Skill </a:t>
            </a:r>
            <a:r>
              <a:rPr lang="en-US" dirty="0"/>
              <a:t>Level Descriptors for </a:t>
            </a:r>
            <a:r>
              <a:rPr lang="en-US" dirty="0" smtClean="0"/>
              <a:t>ABE</a:t>
            </a:r>
          </a:p>
          <a:p>
            <a:pPr marL="857250" lvl="2" indent="0">
              <a:spcAft>
                <a:spcPts val="600"/>
              </a:spcAft>
              <a:buNone/>
            </a:pPr>
            <a:r>
              <a:rPr lang="en-US" sz="2400" b="1" dirty="0">
                <a:solidFill>
                  <a:schemeClr val="accent1"/>
                </a:solidFill>
                <a:effectLst>
                  <a:glow rad="139700">
                    <a:schemeClr val="accent4">
                      <a:satMod val="175000"/>
                      <a:alpha val="40000"/>
                    </a:schemeClr>
                  </a:glow>
                </a:effectLst>
                <a:sym typeface="Webdings"/>
              </a:rPr>
              <a:t></a:t>
            </a:r>
            <a:r>
              <a:rPr lang="en-US" sz="2400" b="1" dirty="0" smtClean="0">
                <a:solidFill>
                  <a:srgbClr val="FF6600"/>
                </a:solidFill>
                <a:effectLst>
                  <a:glow rad="139700">
                    <a:schemeClr val="accent4">
                      <a:satMod val="175000"/>
                      <a:alpha val="40000"/>
                    </a:schemeClr>
                  </a:glow>
                </a:effectLst>
                <a:sym typeface="Webdings"/>
              </a:rPr>
              <a:t> </a:t>
            </a:r>
            <a:r>
              <a:rPr lang="en-US" sz="2400" dirty="0" smtClean="0">
                <a:solidFill>
                  <a:schemeClr val="bg1">
                    <a:lumMod val="50000"/>
                  </a:schemeClr>
                </a:solidFill>
              </a:rPr>
              <a:t>What </a:t>
            </a:r>
            <a:r>
              <a:rPr lang="en-US" sz="2400" dirty="0">
                <a:solidFill>
                  <a:schemeClr val="bg1">
                    <a:lumMod val="50000"/>
                  </a:schemeClr>
                </a:solidFill>
              </a:rPr>
              <a:t>is your </a:t>
            </a:r>
            <a:r>
              <a:rPr lang="en-US" sz="2400" dirty="0" smtClean="0">
                <a:solidFill>
                  <a:schemeClr val="bg1">
                    <a:lumMod val="50000"/>
                  </a:schemeClr>
                </a:solidFill>
              </a:rPr>
              <a:t>reading </a:t>
            </a:r>
            <a:r>
              <a:rPr lang="en-US" sz="2400" dirty="0">
                <a:solidFill>
                  <a:schemeClr val="bg1">
                    <a:lumMod val="50000"/>
                  </a:schemeClr>
                </a:solidFill>
              </a:rPr>
              <a:t>scale </a:t>
            </a:r>
            <a:r>
              <a:rPr lang="en-US" sz="2400" dirty="0" smtClean="0">
                <a:solidFill>
                  <a:schemeClr val="bg1">
                    <a:lumMod val="50000"/>
                  </a:schemeClr>
                </a:solidFill>
              </a:rPr>
              <a:t>score?</a:t>
            </a:r>
          </a:p>
          <a:p>
            <a:pPr marL="857250" lvl="2" indent="0">
              <a:spcAft>
                <a:spcPts val="600"/>
              </a:spcAft>
              <a:buNone/>
            </a:pPr>
            <a:r>
              <a:rPr lang="en-US" sz="2400" b="1" dirty="0">
                <a:solidFill>
                  <a:schemeClr val="accent1"/>
                </a:solidFill>
                <a:effectLst>
                  <a:glow rad="139700">
                    <a:schemeClr val="accent4">
                      <a:satMod val="175000"/>
                      <a:alpha val="40000"/>
                    </a:schemeClr>
                  </a:glow>
                </a:effectLst>
                <a:sym typeface="Webdings"/>
              </a:rPr>
              <a:t></a:t>
            </a:r>
            <a:r>
              <a:rPr lang="en-US" sz="2400" b="1" dirty="0" smtClean="0">
                <a:solidFill>
                  <a:srgbClr val="FF6600"/>
                </a:solidFill>
                <a:effectLst>
                  <a:glow rad="139700">
                    <a:schemeClr val="accent4">
                      <a:satMod val="175000"/>
                      <a:alpha val="40000"/>
                    </a:schemeClr>
                  </a:glow>
                </a:effectLst>
                <a:sym typeface="Webdings"/>
              </a:rPr>
              <a:t> </a:t>
            </a:r>
            <a:r>
              <a:rPr lang="en-US" sz="2400" dirty="0" smtClean="0">
                <a:solidFill>
                  <a:schemeClr val="bg1">
                    <a:lumMod val="50000"/>
                  </a:schemeClr>
                </a:solidFill>
              </a:rPr>
              <a:t>What </a:t>
            </a:r>
            <a:r>
              <a:rPr lang="en-US" sz="2400" dirty="0">
                <a:solidFill>
                  <a:schemeClr val="bg1">
                    <a:lumMod val="50000"/>
                  </a:schemeClr>
                </a:solidFill>
              </a:rPr>
              <a:t>level does your score correspond </a:t>
            </a:r>
            <a:r>
              <a:rPr lang="en-US" sz="2400" dirty="0" smtClean="0">
                <a:solidFill>
                  <a:schemeClr val="bg1">
                    <a:lumMod val="50000"/>
                  </a:schemeClr>
                </a:solidFill>
              </a:rPr>
              <a:t>to?</a:t>
            </a:r>
          </a:p>
          <a:p>
            <a:pPr marL="857250" lvl="2" indent="0">
              <a:spcAft>
                <a:spcPts val="600"/>
              </a:spcAft>
              <a:buNone/>
            </a:pPr>
            <a:r>
              <a:rPr lang="en-US" sz="2400" b="1" dirty="0">
                <a:solidFill>
                  <a:schemeClr val="accent1"/>
                </a:solidFill>
                <a:effectLst>
                  <a:glow rad="139700">
                    <a:schemeClr val="accent4">
                      <a:satMod val="175000"/>
                      <a:alpha val="40000"/>
                    </a:schemeClr>
                  </a:glow>
                </a:effectLst>
                <a:sym typeface="Webdings"/>
              </a:rPr>
              <a:t></a:t>
            </a:r>
            <a:r>
              <a:rPr lang="en-US" sz="2400" b="1" dirty="0" smtClean="0">
                <a:solidFill>
                  <a:srgbClr val="FF6600"/>
                </a:solidFill>
                <a:effectLst>
                  <a:glow rad="139700">
                    <a:schemeClr val="accent4">
                      <a:satMod val="175000"/>
                      <a:alpha val="40000"/>
                    </a:schemeClr>
                  </a:glow>
                </a:effectLst>
                <a:sym typeface="Webdings"/>
              </a:rPr>
              <a:t> </a:t>
            </a:r>
            <a:r>
              <a:rPr lang="en-US" sz="2400" dirty="0" smtClean="0">
                <a:solidFill>
                  <a:schemeClr val="bg1">
                    <a:lumMod val="50000"/>
                  </a:schemeClr>
                </a:solidFill>
              </a:rPr>
              <a:t>What </a:t>
            </a:r>
            <a:r>
              <a:rPr lang="en-US" sz="2400" dirty="0">
                <a:solidFill>
                  <a:schemeClr val="bg1">
                    <a:lumMod val="50000"/>
                  </a:schemeClr>
                </a:solidFill>
              </a:rPr>
              <a:t>type of job might you qualify for at your level</a:t>
            </a:r>
            <a:r>
              <a:rPr lang="en-US" sz="2400" dirty="0" smtClean="0">
                <a:solidFill>
                  <a:schemeClr val="bg1">
                    <a:lumMod val="50000"/>
                  </a:schemeClr>
                </a:solidFill>
              </a:rPr>
              <a:t>?</a:t>
            </a:r>
            <a:endParaRPr lang="en-US" sz="2400" dirty="0">
              <a:solidFill>
                <a:schemeClr val="bg1">
                  <a:lumMod val="50000"/>
                </a:schemeClr>
              </a:solidFill>
            </a:endParaRPr>
          </a:p>
        </p:txBody>
      </p:sp>
      <p:sp>
        <p:nvSpPr>
          <p:cNvPr id="3" name="Title 2"/>
          <p:cNvSpPr>
            <a:spLocks noGrp="1"/>
          </p:cNvSpPr>
          <p:nvPr>
            <p:ph type="title"/>
          </p:nvPr>
        </p:nvSpPr>
        <p:spPr/>
        <p:txBody>
          <a:bodyPr/>
          <a:lstStyle/>
          <a:p>
            <a:r>
              <a:rPr lang="en-US" dirty="0"/>
              <a:t>Interpreting Test Scores</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descr="C:\Users\amullenmeister\AppData\Local\Microsoft\Windows\Temporary Internet Files\Content.IE5\KPCRXET5\MP9004422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581400"/>
            <a:ext cx="4114800" cy="27432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0931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334000"/>
          </a:xfrm>
        </p:spPr>
        <p:txBody>
          <a:bodyPr/>
          <a:lstStyle/>
          <a:p>
            <a:r>
              <a:rPr lang="en-US" dirty="0"/>
              <a:t>You have </a:t>
            </a:r>
            <a:r>
              <a:rPr lang="en-US" b="1" dirty="0" smtClean="0">
                <a:sym typeface="Symbol"/>
              </a:rPr>
              <a:t></a:t>
            </a:r>
            <a:endParaRPr lang="en-US" b="1" dirty="0"/>
          </a:p>
          <a:p>
            <a:pPr lvl="1"/>
            <a:r>
              <a:rPr lang="en-US" dirty="0" smtClean="0"/>
              <a:t>Administered </a:t>
            </a:r>
            <a:r>
              <a:rPr lang="en-US" dirty="0"/>
              <a:t>a CASAS Appraisal</a:t>
            </a:r>
          </a:p>
          <a:p>
            <a:pPr lvl="1"/>
            <a:r>
              <a:rPr lang="en-US" dirty="0"/>
              <a:t>Scored the Appraisal</a:t>
            </a:r>
          </a:p>
          <a:p>
            <a:pPr lvl="1"/>
            <a:r>
              <a:rPr lang="en-US" dirty="0"/>
              <a:t>Converted the raw score to a scale score</a:t>
            </a:r>
          </a:p>
          <a:p>
            <a:pPr lvl="1"/>
            <a:r>
              <a:rPr lang="en-US" dirty="0"/>
              <a:t>Used the </a:t>
            </a:r>
            <a:r>
              <a:rPr lang="en-US" dirty="0" smtClean="0"/>
              <a:t>Skill Level Descriptors </a:t>
            </a:r>
            <a:r>
              <a:rPr lang="en-US" dirty="0"/>
              <a:t>to identify skills</a:t>
            </a:r>
          </a:p>
          <a:p>
            <a:r>
              <a:rPr lang="en-US" dirty="0"/>
              <a:t>You are ready </a:t>
            </a:r>
            <a:r>
              <a:rPr lang="en-US" dirty="0" smtClean="0"/>
              <a:t>to</a:t>
            </a:r>
            <a:r>
              <a:rPr lang="en-US" dirty="0"/>
              <a:t> </a:t>
            </a:r>
            <a:r>
              <a:rPr lang="en-US" b="1" dirty="0" smtClean="0">
                <a:sym typeface="Symbol"/>
              </a:rPr>
              <a:t></a:t>
            </a:r>
            <a:endParaRPr lang="en-US" dirty="0"/>
          </a:p>
          <a:p>
            <a:pPr lvl="1"/>
            <a:r>
              <a:rPr lang="en-US" dirty="0"/>
              <a:t>Place students into appropriate </a:t>
            </a:r>
            <a:r>
              <a:rPr lang="en-US" dirty="0" smtClean="0"/>
              <a:t>level or program</a:t>
            </a:r>
          </a:p>
          <a:p>
            <a:pPr lvl="1"/>
            <a:r>
              <a:rPr lang="en-US" dirty="0" smtClean="0"/>
              <a:t>Determine appropriate </a:t>
            </a:r>
            <a:r>
              <a:rPr lang="en-US" dirty="0"/>
              <a:t>pretest level and form </a:t>
            </a:r>
          </a:p>
          <a:p>
            <a:pPr marL="0" indent="0">
              <a:buNone/>
            </a:pPr>
            <a:r>
              <a:rPr lang="en-US" dirty="0"/>
              <a:t> </a:t>
            </a:r>
            <a:r>
              <a:rPr lang="en-US" dirty="0" smtClean="0"/>
              <a:t>                </a:t>
            </a:r>
          </a:p>
          <a:p>
            <a:pPr marL="0" indent="0">
              <a:buNone/>
            </a:pPr>
            <a:r>
              <a:rPr lang="en-US" sz="2000" dirty="0"/>
              <a:t>	</a:t>
            </a:r>
            <a:r>
              <a:rPr lang="en-US" sz="2000" dirty="0" smtClean="0"/>
              <a:t>		combines Appraisal </a:t>
            </a:r>
            <a:r>
              <a:rPr lang="en-US" sz="2000" dirty="0"/>
              <a:t>and pretest into one event to </a:t>
            </a:r>
            <a:endParaRPr lang="en-US" sz="2000" dirty="0" smtClean="0"/>
          </a:p>
          <a:p>
            <a:pPr marL="0" indent="0">
              <a:buNone/>
            </a:pPr>
            <a:r>
              <a:rPr lang="en-US" sz="2000" dirty="0"/>
              <a:t>	</a:t>
            </a:r>
            <a:r>
              <a:rPr lang="en-US" sz="2000" dirty="0" smtClean="0"/>
              <a:t>		quickly place students.</a:t>
            </a:r>
            <a:endParaRPr lang="en-US" sz="2000" dirty="0"/>
          </a:p>
          <a:p>
            <a:endParaRPr lang="en-US" dirty="0"/>
          </a:p>
        </p:txBody>
      </p:sp>
      <p:sp>
        <p:nvSpPr>
          <p:cNvPr id="3" name="Title 2"/>
          <p:cNvSpPr>
            <a:spLocks noGrp="1"/>
          </p:cNvSpPr>
          <p:nvPr>
            <p:ph type="title"/>
          </p:nvPr>
        </p:nvSpPr>
        <p:spPr/>
        <p:txBody>
          <a:bodyPr/>
          <a:lstStyle/>
          <a:p>
            <a:r>
              <a:rPr lang="en-US" dirty="0" smtClean="0"/>
              <a:t>What’s Next?</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736" y="5029200"/>
            <a:ext cx="1371600" cy="56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2464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915400" cy="1476375"/>
          </a:xfrm>
        </p:spPr>
        <p:txBody>
          <a:bodyPr>
            <a:normAutofit/>
          </a:bodyPr>
          <a:lstStyle/>
          <a:p>
            <a:r>
              <a:rPr lang="en-US" sz="3400" dirty="0" smtClean="0"/>
              <a:t>Scale Score Ranges </a:t>
            </a:r>
            <a:r>
              <a:rPr lang="en-US" sz="3400" dirty="0" smtClean="0">
                <a:sym typeface="Symbol"/>
              </a:rPr>
              <a:t>for</a:t>
            </a:r>
            <a:r>
              <a:rPr lang="en-US" sz="3400" dirty="0" smtClean="0"/>
              <a:t> Appraisals/Locators</a:t>
            </a:r>
            <a:endParaRPr lang="en-US" sz="3400" dirty="0"/>
          </a:p>
        </p:txBody>
      </p:sp>
      <p:sp>
        <p:nvSpPr>
          <p:cNvPr id="3" name="Text Placeholder 2"/>
          <p:cNvSpPr>
            <a:spLocks noGrp="1"/>
          </p:cNvSpPr>
          <p:nvPr>
            <p:ph type="body" idx="1"/>
          </p:nvPr>
        </p:nvSpPr>
        <p:spPr>
          <a:xfrm>
            <a:off x="228600" y="2590800"/>
            <a:ext cx="8915400" cy="3733800"/>
          </a:xfrm>
        </p:spPr>
        <p:txBody>
          <a:bodyPr/>
          <a:lstStyle/>
          <a:p>
            <a:endParaRPr lang="en-US" dirty="0" smtClean="0"/>
          </a:p>
          <a:p>
            <a:endParaRPr lang="en-US" dirty="0"/>
          </a:p>
          <a:p>
            <a:pPr>
              <a:spcBef>
                <a:spcPts val="1200"/>
              </a:spcBef>
            </a:pPr>
            <a:r>
              <a:rPr lang="en-US" sz="2400" dirty="0" smtClean="0"/>
              <a:t>Test items </a:t>
            </a:r>
            <a:r>
              <a:rPr lang="en-US" sz="2400" dirty="0"/>
              <a:t>are widely distributed along the CASAS scale to determine general abilities</a:t>
            </a:r>
            <a:r>
              <a:rPr lang="en-US" sz="2400" dirty="0" smtClean="0"/>
              <a:t>.</a:t>
            </a:r>
          </a:p>
          <a:p>
            <a:pPr>
              <a:spcBef>
                <a:spcPts val="1200"/>
              </a:spcBef>
            </a:pPr>
            <a:r>
              <a:rPr lang="en-US" sz="2400" dirty="0"/>
              <a:t>Test items range from easy to difficult items.</a:t>
            </a:r>
          </a:p>
          <a:p>
            <a:pPr lvl="1">
              <a:spcBef>
                <a:spcPts val="1200"/>
              </a:spcBef>
            </a:pPr>
            <a:r>
              <a:rPr lang="en-US" sz="2000" dirty="0" smtClean="0"/>
              <a:t>Appraisals</a:t>
            </a:r>
            <a:r>
              <a:rPr lang="en-US" sz="2000" dirty="0"/>
              <a:t>, 20 – 25 fixed items, 20 – 30 minutes </a:t>
            </a:r>
            <a:endParaRPr lang="en-US" sz="2000" dirty="0" smtClean="0"/>
          </a:p>
          <a:p>
            <a:pPr lvl="1">
              <a:spcBef>
                <a:spcPts val="1200"/>
              </a:spcBef>
            </a:pPr>
            <a:r>
              <a:rPr lang="en-US" sz="2000" dirty="0" smtClean="0"/>
              <a:t>                   Locators</a:t>
            </a:r>
            <a:r>
              <a:rPr lang="en-US" sz="2000" dirty="0"/>
              <a:t>, 7 – 9 items </a:t>
            </a:r>
            <a:r>
              <a:rPr lang="en-US" sz="2000" dirty="0" smtClean="0"/>
              <a:t>randomly-selected, 15 minutes</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320" y="2743200"/>
            <a:ext cx="6400800" cy="68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99" y="5486400"/>
            <a:ext cx="1371600" cy="56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57315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Welcome!</a:t>
            </a:r>
            <a:endParaRPr lang="en-US" sz="3600" b="1" dirty="0"/>
          </a:p>
        </p:txBody>
      </p:sp>
      <p:sp>
        <p:nvSpPr>
          <p:cNvPr id="3" name="Text Placeholder 2"/>
          <p:cNvSpPr>
            <a:spLocks noGrp="1"/>
          </p:cNvSpPr>
          <p:nvPr>
            <p:ph type="body" idx="1"/>
          </p:nvPr>
        </p:nvSpPr>
        <p:spPr>
          <a:xfrm>
            <a:off x="228600" y="2590800"/>
            <a:ext cx="8759952" cy="3733800"/>
          </a:xfrm>
        </p:spPr>
        <p:txBody>
          <a:bodyPr/>
          <a:lstStyle/>
          <a:p>
            <a:r>
              <a:rPr lang="en-US" dirty="0"/>
              <a:t>Are you new to CASAS?</a:t>
            </a:r>
          </a:p>
          <a:p>
            <a:r>
              <a:rPr lang="en-US" dirty="0"/>
              <a:t>Have you completed Implementation Training</a:t>
            </a:r>
            <a:r>
              <a:rPr lang="en-US" dirty="0" smtClean="0"/>
              <a:t>?</a:t>
            </a:r>
            <a:endParaRPr lang="en-US" dirty="0"/>
          </a:p>
          <a:p>
            <a:r>
              <a:rPr lang="en-US" dirty="0"/>
              <a:t>This training is for:</a:t>
            </a:r>
          </a:p>
          <a:p>
            <a:pPr lvl="1">
              <a:buFont typeface="Arial" pitchFamily="34" charset="0"/>
              <a:buChar char="•"/>
            </a:pPr>
            <a:r>
              <a:rPr lang="en-US" dirty="0"/>
              <a:t>Participants new to CASAS who have not </a:t>
            </a:r>
            <a:r>
              <a:rPr lang="en-US" dirty="0" smtClean="0"/>
              <a:t>completed Implementation Training.</a:t>
            </a:r>
            <a:endParaRPr lang="en-US" dirty="0"/>
          </a:p>
          <a:p>
            <a:pPr lvl="1">
              <a:buFont typeface="Arial" pitchFamily="34" charset="0"/>
              <a:buChar char="•"/>
            </a:pPr>
            <a:r>
              <a:rPr lang="en-US" dirty="0"/>
              <a:t>Participants who have </a:t>
            </a:r>
            <a:r>
              <a:rPr lang="en-US" dirty="0" smtClean="0"/>
              <a:t>completed Implementation Training and want a </a:t>
            </a:r>
            <a:r>
              <a:rPr lang="en-US" dirty="0"/>
              <a:t>“refresher.”</a:t>
            </a:r>
          </a:p>
          <a:p>
            <a:endParaRPr lang="en-US" dirty="0"/>
          </a:p>
          <a:p>
            <a:endParaRPr lang="en-US" dirty="0"/>
          </a:p>
        </p:txBody>
      </p:sp>
      <p:sp>
        <p:nvSpPr>
          <p:cNvPr id="5" name="Footer Placeholder 4"/>
          <p:cNvSpPr>
            <a:spLocks noGrp="1"/>
          </p:cNvSpPr>
          <p:nvPr>
            <p:ph type="ftr" sz="quarter" idx="11"/>
          </p:nvPr>
        </p:nvSpPr>
        <p:spPr/>
        <p:txBody>
          <a:bodyPr/>
          <a:lstStyle/>
          <a:p>
            <a:pPr>
              <a:defRPr/>
            </a:pPr>
            <a:r>
              <a:rPr lang="en-US" smtClean="0"/>
              <a:t>CASAS Implementation 2015-16</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2</a:t>
            </a:fld>
            <a:endParaRPr lang="en-US" dirty="0"/>
          </a:p>
        </p:txBody>
      </p:sp>
      <p:pic>
        <p:nvPicPr>
          <p:cNvPr id="7" name="Picture 2" descr="\\FS\Files\Image Bank\photosWebsite\websiteNew\EducationProviders_option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838200"/>
            <a:ext cx="3429000" cy="22862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1874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Score Ranges</a:t>
            </a:r>
            <a:r>
              <a:rPr lang="en-US" dirty="0"/>
              <a:t> </a:t>
            </a:r>
            <a:r>
              <a:rPr lang="en-US" dirty="0" smtClean="0">
                <a:sym typeface="Symbol"/>
              </a:rPr>
              <a:t>for</a:t>
            </a:r>
            <a:r>
              <a:rPr lang="en-US" dirty="0" smtClean="0"/>
              <a:t> Pre/Post-Tests</a:t>
            </a:r>
            <a:endParaRPr lang="en-US" dirty="0"/>
          </a:p>
        </p:txBody>
      </p:sp>
      <p:sp>
        <p:nvSpPr>
          <p:cNvPr id="3" name="Text Placeholder 2"/>
          <p:cNvSpPr>
            <a:spLocks noGrp="1"/>
          </p:cNvSpPr>
          <p:nvPr>
            <p:ph type="body" idx="1"/>
          </p:nvPr>
        </p:nvSpPr>
        <p:spPr/>
        <p:txBody>
          <a:bodyPr/>
          <a:lstStyle/>
          <a:p>
            <a:endParaRPr lang="en-US" dirty="0" smtClean="0"/>
          </a:p>
          <a:p>
            <a:endParaRPr lang="en-US" dirty="0"/>
          </a:p>
          <a:p>
            <a:pPr>
              <a:spcBef>
                <a:spcPts val="1200"/>
              </a:spcBef>
            </a:pPr>
            <a:r>
              <a:rPr lang="en-US" sz="2400" dirty="0"/>
              <a:t>The scale (above) shows the approximate range of items on a B-level </a:t>
            </a:r>
            <a:r>
              <a:rPr lang="en-US" sz="2400" dirty="0" smtClean="0"/>
              <a:t>test.</a:t>
            </a:r>
          </a:p>
          <a:p>
            <a:pPr lvl="1">
              <a:spcBef>
                <a:spcPts val="1200"/>
              </a:spcBef>
            </a:pPr>
            <a:r>
              <a:rPr lang="en-US" sz="2000" dirty="0" smtClean="0"/>
              <a:t>Pre- and post-tests, 24 - 40 fixed items </a:t>
            </a:r>
            <a:r>
              <a:rPr lang="en-US" sz="2000" dirty="0"/>
              <a:t>clustered at a specific </a:t>
            </a:r>
            <a:r>
              <a:rPr lang="en-US" sz="2000" dirty="0" smtClean="0"/>
              <a:t>level, 60 minutes</a:t>
            </a:r>
          </a:p>
          <a:p>
            <a:pPr>
              <a:spcBef>
                <a:spcPts val="1200"/>
              </a:spcBef>
            </a:pPr>
            <a:r>
              <a:rPr lang="en-US" sz="2400" dirty="0"/>
              <a:t>Measure  progress and learning gains by comparing pre- and post-test scores</a:t>
            </a:r>
            <a:r>
              <a:rPr lang="en-US" sz="2400" dirty="0" smtClean="0"/>
              <a:t>.</a:t>
            </a:r>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40" y="2743200"/>
            <a:ext cx="5852160" cy="65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66502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5448" y="914400"/>
            <a:ext cx="5029200" cy="5330952"/>
          </a:xfrm>
        </p:spPr>
        <p:txBody>
          <a:bodyPr/>
          <a:lstStyle/>
          <a:p>
            <a:pPr>
              <a:spcBef>
                <a:spcPts val="1200"/>
              </a:spcBef>
            </a:pPr>
            <a:r>
              <a:rPr lang="en-US" dirty="0" smtClean="0"/>
              <a:t>Next Assigned Test charts </a:t>
            </a:r>
            <a:r>
              <a:rPr lang="en-US" dirty="0"/>
              <a:t>identify the appropriate next </a:t>
            </a:r>
            <a:r>
              <a:rPr lang="en-US" dirty="0" smtClean="0"/>
              <a:t>test.</a:t>
            </a:r>
            <a:endParaRPr lang="en-US" dirty="0"/>
          </a:p>
          <a:p>
            <a:pPr lvl="1">
              <a:spcBef>
                <a:spcPts val="1200"/>
              </a:spcBef>
            </a:pPr>
            <a:r>
              <a:rPr lang="en-US" dirty="0"/>
              <a:t>Each </a:t>
            </a:r>
            <a:r>
              <a:rPr lang="en-US" dirty="0" smtClean="0"/>
              <a:t>form </a:t>
            </a:r>
            <a:r>
              <a:rPr lang="en-US" dirty="0"/>
              <a:t>has its own </a:t>
            </a:r>
            <a:r>
              <a:rPr lang="en-US" dirty="0" smtClean="0"/>
              <a:t>chart.</a:t>
            </a:r>
          </a:p>
          <a:p>
            <a:pPr>
              <a:spcBef>
                <a:spcPts val="1200"/>
              </a:spcBef>
            </a:pPr>
            <a:r>
              <a:rPr lang="en-US" dirty="0" smtClean="0"/>
              <a:t>Form </a:t>
            </a:r>
            <a:r>
              <a:rPr lang="en-US" dirty="0"/>
              <a:t>80 </a:t>
            </a:r>
            <a:r>
              <a:rPr lang="en-US" dirty="0" smtClean="0"/>
              <a:t>Appraisal</a:t>
            </a:r>
            <a:endParaRPr lang="en-US" dirty="0"/>
          </a:p>
          <a:p>
            <a:pPr lvl="1">
              <a:spcBef>
                <a:spcPts val="1200"/>
              </a:spcBef>
            </a:pPr>
            <a:r>
              <a:rPr lang="en-US" dirty="0" smtClean="0"/>
              <a:t>Listening and Reading</a:t>
            </a:r>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1621B88C-21A3-4E97-9D2B-5C247283DFD6}"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Next Assigned Test</a:t>
            </a:r>
            <a:endParaRPr lang="en-US" strike="sngStrike" kern="0" dirty="0"/>
          </a:p>
        </p:txBody>
      </p:sp>
      <p:grpSp>
        <p:nvGrpSpPr>
          <p:cNvPr id="8" name="Group 7"/>
          <p:cNvGrpSpPr/>
          <p:nvPr/>
        </p:nvGrpSpPr>
        <p:grpSpPr>
          <a:xfrm>
            <a:off x="802740" y="4687669"/>
            <a:ext cx="3769260" cy="646331"/>
            <a:chOff x="802740" y="4611469"/>
            <a:chExt cx="3769260" cy="646331"/>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40" y="4632960"/>
              <a:ext cx="1371600" cy="56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3600" y="4611469"/>
              <a:ext cx="2438400" cy="646331"/>
            </a:xfrm>
            <a:prstGeom prst="rect">
              <a:avLst/>
            </a:prstGeom>
            <a:noFill/>
          </p:spPr>
          <p:txBody>
            <a:bodyPr wrap="square" rtlCol="0">
              <a:spAutoFit/>
            </a:bodyPr>
            <a:lstStyle/>
            <a:p>
              <a:r>
                <a:rPr lang="en-US" dirty="0" smtClean="0">
                  <a:latin typeface="Trebuchet MS" pitchFamily="34" charset="0"/>
                </a:rPr>
                <a:t>Automatically assigns the next test.</a:t>
              </a:r>
              <a:endParaRPr lang="en-US" dirty="0">
                <a:latin typeface="Trebuchet MS" pitchFamily="34" charset="0"/>
              </a:endParaRPr>
            </a:p>
          </p:txBody>
        </p:sp>
      </p:gr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851" y="685801"/>
            <a:ext cx="3749040" cy="575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
        <p:nvSpPr>
          <p:cNvPr id="11" name="TextBox 10"/>
          <p:cNvSpPr txBox="1"/>
          <p:nvPr/>
        </p:nvSpPr>
        <p:spPr>
          <a:xfrm>
            <a:off x="1417320" y="5892225"/>
            <a:ext cx="5745480" cy="584775"/>
          </a:xfrm>
          <a:prstGeom prst="rect">
            <a:avLst/>
          </a:prstGeom>
          <a:noFill/>
        </p:spPr>
        <p:txBody>
          <a:bodyPr wrap="square" rtlCol="0">
            <a:spAutoFit/>
          </a:bodyPr>
          <a:lstStyle/>
          <a:p>
            <a:r>
              <a:rPr lang="en-US" sz="1600" dirty="0" smtClean="0">
                <a:latin typeface="Trebuchet MS" panose="020B0603020202020204" pitchFamily="34" charset="0"/>
                <a:hlinkClick r:id="rId6"/>
              </a:rPr>
              <a:t>www.casas.org</a:t>
            </a:r>
            <a:r>
              <a:rPr lang="en-US" sz="1600" dirty="0" smtClean="0">
                <a:latin typeface="Trebuchet MS" panose="020B0603020202020204" pitchFamily="34" charset="0"/>
              </a:rPr>
              <a:t> </a:t>
            </a:r>
            <a:r>
              <a:rPr lang="en-US" sz="1600" dirty="0">
                <a:latin typeface="Trebuchet MS" panose="020B0603020202020204" pitchFamily="34" charset="0"/>
              </a:rPr>
              <a:t>&gt; </a:t>
            </a:r>
            <a:r>
              <a:rPr lang="en-US" sz="1600" dirty="0">
                <a:latin typeface="Trebuchet MS" panose="020B0603020202020204" pitchFamily="34" charset="0"/>
                <a:hlinkClick r:id="rId7"/>
              </a:rPr>
              <a:t>Training and Support</a:t>
            </a:r>
            <a:r>
              <a:rPr lang="en-US" sz="1600" dirty="0">
                <a:latin typeface="Trebuchet MS" panose="020B0603020202020204" pitchFamily="34" charset="0"/>
              </a:rPr>
              <a:t> &gt; </a:t>
            </a:r>
            <a:r>
              <a:rPr lang="en-US" sz="1600" dirty="0">
                <a:latin typeface="Trebuchet MS" panose="020B0603020202020204" pitchFamily="34" charset="0"/>
                <a:hlinkClick r:id="rId8"/>
              </a:rPr>
              <a:t>Testing Guidelines</a:t>
            </a:r>
            <a:r>
              <a:rPr lang="en-US" sz="1600" dirty="0">
                <a:latin typeface="Trebuchet MS" panose="020B0603020202020204" pitchFamily="34" charset="0"/>
              </a:rPr>
              <a:t> &gt; </a:t>
            </a:r>
            <a:r>
              <a:rPr lang="en-US" sz="1600" dirty="0">
                <a:latin typeface="Trebuchet MS" panose="020B0603020202020204" pitchFamily="34" charset="0"/>
                <a:hlinkClick r:id="rId9"/>
              </a:rPr>
              <a:t>Next Assigned Test Charts </a:t>
            </a:r>
            <a:endParaRPr lang="en-US" sz="1600" dirty="0">
              <a:latin typeface="Trebuchet MS" panose="020B0603020202020204" pitchFamily="34" charset="0"/>
            </a:endParaRPr>
          </a:p>
        </p:txBody>
      </p:sp>
    </p:spTree>
    <p:extLst>
      <p:ext uri="{BB962C8B-B14F-4D97-AF65-F5344CB8AC3E}">
        <p14:creationId xmlns:p14="http://schemas.microsoft.com/office/powerpoint/2010/main" val="348054191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5448" y="914400"/>
            <a:ext cx="5577840" cy="5330952"/>
          </a:xfrm>
        </p:spPr>
        <p:txBody>
          <a:bodyPr/>
          <a:lstStyle/>
          <a:p>
            <a:pPr>
              <a:spcBef>
                <a:spcPts val="1200"/>
              </a:spcBef>
            </a:pPr>
            <a:r>
              <a:rPr lang="en-US" dirty="0" smtClean="0"/>
              <a:t>Form 130 Appraisal</a:t>
            </a:r>
          </a:p>
          <a:p>
            <a:pPr lvl="1">
              <a:spcBef>
                <a:spcPts val="1200"/>
              </a:spcBef>
            </a:pPr>
            <a:r>
              <a:rPr lang="en-US" dirty="0" smtClean="0"/>
              <a:t>Employability Competency System (ECS)</a:t>
            </a:r>
          </a:p>
          <a:p>
            <a:pPr lvl="1">
              <a:spcBef>
                <a:spcPts val="1200"/>
              </a:spcBef>
            </a:pPr>
            <a:r>
              <a:rPr lang="en-US" dirty="0" smtClean="0"/>
              <a:t>Reading and math</a:t>
            </a:r>
          </a:p>
          <a:p>
            <a:pPr lvl="1"/>
            <a:endParaRPr lang="en-US" dirty="0"/>
          </a:p>
          <a:p>
            <a:pPr marL="457200" lvl="1" indent="0">
              <a:buNone/>
            </a:pPr>
            <a:r>
              <a:rPr lang="en-US" dirty="0" smtClean="0"/>
              <a:t>              </a:t>
            </a:r>
          </a:p>
          <a:p>
            <a:pPr marL="0" indent="0">
              <a:buNone/>
            </a:pPr>
            <a:endParaRPr lang="en-US" sz="2400" dirty="0" smtClean="0"/>
          </a:p>
          <a:p>
            <a:pPr marL="0" indent="0">
              <a:buNone/>
            </a:pPr>
            <a:r>
              <a:rPr lang="en-US" sz="2000" dirty="0"/>
              <a:t>	</a:t>
            </a:r>
            <a:r>
              <a:rPr lang="en-US" sz="2000" dirty="0" smtClean="0"/>
              <a:t>	</a:t>
            </a:r>
            <a:endParaRPr lang="en-US" sz="2000" dirty="0"/>
          </a:p>
        </p:txBody>
      </p:sp>
      <p:sp>
        <p:nvSpPr>
          <p:cNvPr id="4" name="Slide Number Placeholder 3"/>
          <p:cNvSpPr>
            <a:spLocks noGrp="1"/>
          </p:cNvSpPr>
          <p:nvPr>
            <p:ph type="sldNum" sz="quarter" idx="10"/>
          </p:nvPr>
        </p:nvSpPr>
        <p:spPr/>
        <p:txBody>
          <a:bodyPr/>
          <a:lstStyle/>
          <a:p>
            <a:pPr>
              <a:defRPr/>
            </a:pPr>
            <a:fld id="{1621B88C-21A3-4E97-9D2B-5C247283DFD6}"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Next Assigned Test </a:t>
            </a:r>
            <a:endParaRPr lang="en-US" strike="sngStrike" kern="0" dirty="0"/>
          </a:p>
        </p:txBody>
      </p:sp>
      <p:grpSp>
        <p:nvGrpSpPr>
          <p:cNvPr id="8" name="Group 7"/>
          <p:cNvGrpSpPr/>
          <p:nvPr/>
        </p:nvGrpSpPr>
        <p:grpSpPr>
          <a:xfrm>
            <a:off x="802740" y="4690872"/>
            <a:ext cx="3769260" cy="646331"/>
            <a:chOff x="802740" y="4611469"/>
            <a:chExt cx="3769260" cy="646331"/>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40" y="4632960"/>
              <a:ext cx="1371600" cy="56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3600" y="4611469"/>
              <a:ext cx="2438400" cy="646331"/>
            </a:xfrm>
            <a:prstGeom prst="rect">
              <a:avLst/>
            </a:prstGeom>
            <a:noFill/>
          </p:spPr>
          <p:txBody>
            <a:bodyPr wrap="square" rtlCol="0">
              <a:spAutoFit/>
            </a:bodyPr>
            <a:lstStyle/>
            <a:p>
              <a:r>
                <a:rPr lang="en-US" dirty="0" smtClean="0">
                  <a:latin typeface="Trebuchet MS" pitchFamily="34" charset="0"/>
                </a:rPr>
                <a:t>Automatically assigns the next test.</a:t>
              </a:r>
              <a:endParaRPr lang="en-US" dirty="0">
                <a:latin typeface="Trebuchet MS" pitchFamily="34" charset="0"/>
              </a:endParaRPr>
            </a:p>
          </p:txBody>
        </p:sp>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838200"/>
            <a:ext cx="3749040" cy="497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417320" y="5892225"/>
            <a:ext cx="5974080" cy="584775"/>
          </a:xfrm>
          <a:prstGeom prst="rect">
            <a:avLst/>
          </a:prstGeom>
          <a:noFill/>
        </p:spPr>
        <p:txBody>
          <a:bodyPr wrap="square" rtlCol="0">
            <a:spAutoFit/>
          </a:bodyPr>
          <a:lstStyle/>
          <a:p>
            <a:r>
              <a:rPr lang="en-US" sz="1600" dirty="0" smtClean="0">
                <a:latin typeface="Trebuchet MS" panose="020B0603020202020204" pitchFamily="34" charset="0"/>
                <a:hlinkClick r:id="rId5"/>
              </a:rPr>
              <a:t>www.casas.org</a:t>
            </a:r>
            <a:r>
              <a:rPr lang="en-US" sz="1600" dirty="0" smtClean="0">
                <a:latin typeface="Trebuchet MS" panose="020B0603020202020204" pitchFamily="34" charset="0"/>
              </a:rPr>
              <a:t> </a:t>
            </a:r>
            <a:r>
              <a:rPr lang="en-US" sz="1600" dirty="0">
                <a:latin typeface="Trebuchet MS" panose="020B0603020202020204" pitchFamily="34" charset="0"/>
              </a:rPr>
              <a:t>&gt; </a:t>
            </a:r>
            <a:r>
              <a:rPr lang="en-US" sz="1600" dirty="0">
                <a:latin typeface="Trebuchet MS" panose="020B0603020202020204" pitchFamily="34" charset="0"/>
                <a:hlinkClick r:id="rId6"/>
              </a:rPr>
              <a:t>Training and Support</a:t>
            </a:r>
            <a:r>
              <a:rPr lang="en-US" sz="1600" dirty="0">
                <a:latin typeface="Trebuchet MS" panose="020B0603020202020204" pitchFamily="34" charset="0"/>
              </a:rPr>
              <a:t> &gt; </a:t>
            </a:r>
            <a:r>
              <a:rPr lang="en-US" sz="1600" dirty="0">
                <a:latin typeface="Trebuchet MS" panose="020B0603020202020204" pitchFamily="34" charset="0"/>
                <a:hlinkClick r:id="rId7"/>
              </a:rPr>
              <a:t>Testing Guidelines</a:t>
            </a:r>
            <a:r>
              <a:rPr lang="en-US" sz="1600" dirty="0">
                <a:latin typeface="Trebuchet MS" panose="020B0603020202020204" pitchFamily="34" charset="0"/>
              </a:rPr>
              <a:t> &gt; </a:t>
            </a:r>
            <a:r>
              <a:rPr lang="en-US" sz="1600" dirty="0">
                <a:latin typeface="Trebuchet MS" panose="020B0603020202020204" pitchFamily="34" charset="0"/>
                <a:hlinkClick r:id="rId8"/>
              </a:rPr>
              <a:t>Next Assigned Test Charts </a:t>
            </a:r>
            <a:endParaRPr lang="en-US" sz="1600" dirty="0">
              <a:latin typeface="Trebuchet MS" panose="020B0603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366300375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br>
              <a:rPr lang="en-US" dirty="0" smtClean="0"/>
            </a:br>
            <a:r>
              <a:rPr lang="en-US" dirty="0" smtClean="0"/>
              <a:t>Test Forms by Series </a:t>
            </a:r>
            <a:r>
              <a:rPr lang="en-US" b="1" dirty="0" smtClean="0">
                <a:sym typeface="Symbol"/>
              </a:rPr>
              <a:t></a:t>
            </a:r>
            <a:r>
              <a:rPr lang="en-US" dirty="0" smtClean="0"/>
              <a:t> Reading</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81576450"/>
              </p:ext>
            </p:extLst>
          </p:nvPr>
        </p:nvGraphicFramePr>
        <p:xfrm>
          <a:off x="228600" y="2509766"/>
          <a:ext cx="8686800" cy="3786600"/>
        </p:xfrm>
        <a:graphic>
          <a:graphicData uri="http://schemas.openxmlformats.org/drawingml/2006/table">
            <a:tbl>
              <a:tblPr firstRow="1" bandRow="1">
                <a:tableStyleId>{3B4B98B0-60AC-42C2-AFA5-B58CD77FA1E5}</a:tableStyleId>
              </a:tblPr>
              <a:tblGrid>
                <a:gridCol w="1726917"/>
                <a:gridCol w="2190627"/>
                <a:gridCol w="2095487"/>
                <a:gridCol w="2673769"/>
              </a:tblGrid>
              <a:tr h="832371">
                <a:tc>
                  <a:txBody>
                    <a:bodyPr/>
                    <a:lstStyle/>
                    <a:p>
                      <a:pPr algn="ctr"/>
                      <a:r>
                        <a:rPr lang="en-US" sz="1800" dirty="0" smtClean="0"/>
                        <a:t>Level</a:t>
                      </a:r>
                      <a:endParaRPr lang="en-US" sz="1800" dirty="0">
                        <a:latin typeface="Trebuchet MS" pitchFamily="34" charset="0"/>
                        <a:cs typeface="Arial" pitchFamily="34" charset="0"/>
                      </a:endParaRPr>
                    </a:p>
                  </a:txBody>
                  <a:tcPr anchor="ctr"/>
                </a:tc>
                <a:tc>
                  <a:txBody>
                    <a:bodyPr/>
                    <a:lstStyle/>
                    <a:p>
                      <a:pPr algn="ctr"/>
                      <a:r>
                        <a:rPr lang="en-US" sz="1800" dirty="0" smtClean="0"/>
                        <a:t>Life</a:t>
                      </a:r>
                      <a:r>
                        <a:rPr lang="en-US" sz="1800" baseline="0" dirty="0" smtClean="0"/>
                        <a:t> and Work</a:t>
                      </a:r>
                      <a:endParaRPr lang="en-US" sz="1800" baseline="0" dirty="0" smtClean="0">
                        <a:latin typeface="Trebuchet MS" pitchFamily="34" charset="0"/>
                        <a:cs typeface="Arial" pitchFamily="34" charset="0"/>
                      </a:endParaRPr>
                    </a:p>
                  </a:txBody>
                  <a:tcPr anchor="ctr"/>
                </a:tc>
                <a:tc>
                  <a:txBody>
                    <a:bodyPr/>
                    <a:lstStyle/>
                    <a:p>
                      <a:pPr algn="ctr"/>
                      <a:r>
                        <a:rPr lang="en-US" sz="1800" dirty="0" smtClean="0"/>
                        <a:t>Employability Competency System (ECS)</a:t>
                      </a:r>
                      <a:endParaRPr lang="en-US" sz="1800" dirty="0">
                        <a:latin typeface="Trebuchet MS" pitchFamily="34" charset="0"/>
                        <a:cs typeface="Arial" pitchFamily="34" charset="0"/>
                      </a:endParaRPr>
                    </a:p>
                  </a:txBody>
                  <a:tcPr anchor="ctr"/>
                </a:tc>
                <a:tc>
                  <a:txBody>
                    <a:bodyPr/>
                    <a:lstStyle/>
                    <a:p>
                      <a:pPr algn="ctr"/>
                      <a:r>
                        <a:rPr lang="en-US" sz="1800" dirty="0" smtClean="0"/>
                        <a:t>Workforce Learning Systems</a:t>
                      </a:r>
                      <a:r>
                        <a:rPr lang="en-US" sz="1800" baseline="0" dirty="0" smtClean="0"/>
                        <a:t> (WLS)</a:t>
                      </a:r>
                      <a:endParaRPr lang="en-US" sz="1800" dirty="0">
                        <a:latin typeface="Trebuchet MS" pitchFamily="34" charset="0"/>
                        <a:cs typeface="Arial" pitchFamily="34" charset="0"/>
                      </a:endParaRPr>
                    </a:p>
                  </a:txBody>
                  <a:tcPr anchor="ctr"/>
                </a:tc>
              </a:tr>
              <a:tr h="582660">
                <a:tc>
                  <a:txBody>
                    <a:bodyPr/>
                    <a:lstStyle/>
                    <a:p>
                      <a:pPr algn="ctr"/>
                      <a:r>
                        <a:rPr lang="en-US" sz="1600" dirty="0" smtClean="0"/>
                        <a:t>Beginning Literacy</a:t>
                      </a:r>
                      <a:endParaRPr lang="en-US" sz="1600" dirty="0">
                        <a:latin typeface="Trebuchet MS" pitchFamily="34" charset="0"/>
                        <a:cs typeface="Arial" pitchFamily="34" charset="0"/>
                      </a:endParaRPr>
                    </a:p>
                  </a:txBody>
                  <a:tcPr anchor="ctr"/>
                </a:tc>
                <a:tc>
                  <a:txBody>
                    <a:bodyPr/>
                    <a:lstStyle/>
                    <a:p>
                      <a:pPr algn="ctr"/>
                      <a:r>
                        <a:rPr lang="en-US" sz="1600" dirty="0" smtClean="0"/>
                        <a:t>27R,</a:t>
                      </a:r>
                      <a:r>
                        <a:rPr lang="en-US" sz="1600" baseline="0" dirty="0" smtClean="0"/>
                        <a:t> </a:t>
                      </a:r>
                      <a:r>
                        <a:rPr lang="en-US" sz="1600" dirty="0" smtClean="0"/>
                        <a:t>28R</a:t>
                      </a:r>
                      <a:endParaRPr lang="en-US" sz="1600" dirty="0">
                        <a:latin typeface="Trebuchet MS"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27R,</a:t>
                      </a:r>
                      <a:r>
                        <a:rPr lang="en-US" sz="1600" baseline="0" dirty="0" smtClean="0"/>
                        <a:t> </a:t>
                      </a:r>
                      <a:r>
                        <a:rPr lang="en-US" sz="1600" dirty="0" smtClean="0"/>
                        <a:t>28R</a:t>
                      </a:r>
                      <a:endParaRPr lang="en-US" sz="1600" dirty="0" smtClean="0">
                        <a:latin typeface="Trebuchet MS"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27R, 28R</a:t>
                      </a:r>
                      <a:endParaRPr lang="en-US" sz="1600" dirty="0" smtClean="0">
                        <a:latin typeface="Trebuchet MS" pitchFamily="34" charset="0"/>
                        <a:cs typeface="Arial" pitchFamily="34" charset="0"/>
                      </a:endParaRPr>
                    </a:p>
                  </a:txBody>
                  <a:tcPr anchor="ctr"/>
                </a:tc>
              </a:tr>
              <a:tr h="332949">
                <a:tc>
                  <a:txBody>
                    <a:bodyPr/>
                    <a:lstStyle/>
                    <a:p>
                      <a:pPr algn="ctr"/>
                      <a:r>
                        <a:rPr lang="en-US" sz="1600" dirty="0" smtClean="0"/>
                        <a:t>A</a:t>
                      </a:r>
                      <a:endParaRPr lang="en-US" sz="1600" dirty="0">
                        <a:latin typeface="Trebuchet MS" pitchFamily="34" charset="0"/>
                        <a:cs typeface="Arial" pitchFamily="34" charset="0"/>
                      </a:endParaRPr>
                    </a:p>
                  </a:txBody>
                  <a:tcPr anchor="ctr"/>
                </a:tc>
                <a:tc>
                  <a:txBody>
                    <a:bodyPr/>
                    <a:lstStyle/>
                    <a:p>
                      <a:pPr algn="ctr"/>
                      <a:r>
                        <a:rPr lang="en-US" sz="1600" dirty="0" smtClean="0"/>
                        <a:t>81R,</a:t>
                      </a:r>
                      <a:r>
                        <a:rPr lang="en-US" sz="1600" baseline="0" dirty="0" smtClean="0"/>
                        <a:t> </a:t>
                      </a:r>
                      <a:r>
                        <a:rPr lang="en-US" sz="1600" dirty="0" smtClean="0"/>
                        <a:t>82R</a:t>
                      </a:r>
                      <a:endParaRPr lang="en-US" sz="1600" dirty="0">
                        <a:latin typeface="Trebuchet MS" pitchFamily="34" charset="0"/>
                        <a:cs typeface="Arial" pitchFamily="34" charset="0"/>
                      </a:endParaRPr>
                    </a:p>
                  </a:txBody>
                  <a:tcPr anchor="ctr"/>
                </a:tc>
                <a:tc>
                  <a:txBody>
                    <a:bodyPr/>
                    <a:lstStyle/>
                    <a:p>
                      <a:pPr algn="ctr"/>
                      <a:r>
                        <a:rPr lang="en-US" sz="1600" dirty="0" smtClean="0"/>
                        <a:t>11R,</a:t>
                      </a:r>
                      <a:r>
                        <a:rPr lang="en-US" sz="1600" baseline="0" dirty="0" smtClean="0"/>
                        <a:t> </a:t>
                      </a:r>
                      <a:r>
                        <a:rPr lang="en-US" sz="1600" dirty="0" smtClean="0"/>
                        <a:t>12R</a:t>
                      </a:r>
                      <a:endParaRPr lang="en-US" sz="1600" dirty="0">
                        <a:latin typeface="Trebuchet MS"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11R, 12R</a:t>
                      </a:r>
                      <a:endParaRPr lang="en-US" sz="1600" dirty="0" smtClean="0">
                        <a:latin typeface="Trebuchet MS" pitchFamily="34" charset="0"/>
                        <a:cs typeface="Arial" pitchFamily="34" charset="0"/>
                      </a:endParaRPr>
                    </a:p>
                  </a:txBody>
                  <a:tcPr anchor="ctr"/>
                </a:tc>
              </a:tr>
              <a:tr h="332949">
                <a:tc>
                  <a:txBody>
                    <a:bodyPr/>
                    <a:lstStyle/>
                    <a:p>
                      <a:pPr algn="ctr"/>
                      <a:r>
                        <a:rPr lang="en-US" sz="1600" dirty="0" smtClean="0"/>
                        <a:t>AX</a:t>
                      </a:r>
                      <a:endParaRPr lang="en-US" sz="1600" dirty="0">
                        <a:latin typeface="Trebuchet MS" pitchFamily="34" charset="0"/>
                        <a:cs typeface="Arial" pitchFamily="34" charset="0"/>
                      </a:endParaRPr>
                    </a:p>
                  </a:txBody>
                  <a:tcPr anchor="ctr"/>
                </a:tc>
                <a:tc>
                  <a:txBody>
                    <a:bodyPr/>
                    <a:lstStyle/>
                    <a:p>
                      <a:pPr algn="ctr"/>
                      <a:r>
                        <a:rPr lang="en-US" sz="1600" dirty="0" smtClean="0"/>
                        <a:t>81RX, 82RX</a:t>
                      </a:r>
                      <a:endParaRPr lang="en-US" sz="1600" dirty="0">
                        <a:latin typeface="Trebuchet MS" pitchFamily="34" charset="0"/>
                        <a:cs typeface="Arial" pitchFamily="34" charset="0"/>
                      </a:endParaRPr>
                    </a:p>
                  </a:txBody>
                  <a:tcPr anchor="ctr"/>
                </a:tc>
                <a:tc>
                  <a:txBody>
                    <a:bodyPr/>
                    <a:lstStyle/>
                    <a:p>
                      <a:pPr algn="ctr"/>
                      <a:r>
                        <a:rPr lang="en-US" sz="1600" dirty="0" smtClean="0"/>
                        <a:t>--</a:t>
                      </a:r>
                      <a:endParaRPr lang="en-US" sz="1600" dirty="0">
                        <a:latin typeface="Trebuchet MS" pitchFamily="34" charset="0"/>
                        <a:cs typeface="Arial" pitchFamily="34" charset="0"/>
                      </a:endParaRPr>
                    </a:p>
                  </a:txBody>
                  <a:tcPr anchor="ctr"/>
                </a:tc>
                <a:tc>
                  <a:txBody>
                    <a:bodyPr/>
                    <a:lstStyle/>
                    <a:p>
                      <a:pPr algn="ctr"/>
                      <a:r>
                        <a:rPr lang="en-US" sz="1600" dirty="0" smtClean="0"/>
                        <a:t>--</a:t>
                      </a:r>
                      <a:endParaRPr lang="en-US" sz="1600" dirty="0">
                        <a:latin typeface="Trebuchet MS" pitchFamily="34" charset="0"/>
                        <a:cs typeface="Arial" pitchFamily="34" charset="0"/>
                      </a:endParaRPr>
                    </a:p>
                  </a:txBody>
                  <a:tcPr anchor="ctr"/>
                </a:tc>
              </a:tr>
              <a:tr h="332949">
                <a:tc>
                  <a:txBody>
                    <a:bodyPr/>
                    <a:lstStyle/>
                    <a:p>
                      <a:pPr algn="ctr"/>
                      <a:r>
                        <a:rPr lang="en-US" sz="1600" dirty="0" smtClean="0"/>
                        <a:t>B</a:t>
                      </a:r>
                      <a:endParaRPr lang="en-US" sz="1600" dirty="0">
                        <a:latin typeface="Trebuchet MS" pitchFamily="34" charset="0"/>
                        <a:cs typeface="Arial" pitchFamily="34" charset="0"/>
                      </a:endParaRPr>
                    </a:p>
                  </a:txBody>
                  <a:tcPr anchor="ctr"/>
                </a:tc>
                <a:tc>
                  <a:txBody>
                    <a:bodyPr/>
                    <a:lstStyle/>
                    <a:p>
                      <a:pPr algn="ctr"/>
                      <a:r>
                        <a:rPr lang="en-US" sz="1600" dirty="0" smtClean="0"/>
                        <a:t>83R, 84R</a:t>
                      </a:r>
                      <a:endParaRPr lang="en-US" sz="1600" dirty="0">
                        <a:latin typeface="Trebuchet MS" pitchFamily="34" charset="0"/>
                        <a:cs typeface="Arial" pitchFamily="34" charset="0"/>
                      </a:endParaRPr>
                    </a:p>
                  </a:txBody>
                  <a:tcPr anchor="ctr"/>
                </a:tc>
                <a:tc>
                  <a:txBody>
                    <a:bodyPr/>
                    <a:lstStyle/>
                    <a:p>
                      <a:pPr algn="ctr"/>
                      <a:r>
                        <a:rPr lang="en-US" sz="1600" dirty="0" smtClean="0"/>
                        <a:t>13R, 14R,</a:t>
                      </a:r>
                      <a:r>
                        <a:rPr lang="en-US" sz="1600" baseline="0" dirty="0" smtClean="0"/>
                        <a:t> </a:t>
                      </a:r>
                      <a:r>
                        <a:rPr lang="en-US" sz="1600" dirty="0" smtClean="0"/>
                        <a:t>114R</a:t>
                      </a:r>
                      <a:endParaRPr lang="en-US" sz="1600" dirty="0">
                        <a:latin typeface="Trebuchet MS" pitchFamily="34" charset="0"/>
                        <a:cs typeface="Arial" pitchFamily="34" charset="0"/>
                      </a:endParaRPr>
                    </a:p>
                  </a:txBody>
                  <a:tcPr anchor="ctr"/>
                </a:tc>
                <a:tc>
                  <a:txBody>
                    <a:bodyPr/>
                    <a:lstStyle/>
                    <a:p>
                      <a:pPr algn="ctr"/>
                      <a:r>
                        <a:rPr lang="en-US" sz="1600" dirty="0" smtClean="0"/>
                        <a:t>213R, 214R</a:t>
                      </a:r>
                      <a:endParaRPr lang="en-US" sz="1600" dirty="0">
                        <a:latin typeface="Trebuchet MS" pitchFamily="34" charset="0"/>
                        <a:cs typeface="Arial" pitchFamily="34" charset="0"/>
                      </a:endParaRPr>
                    </a:p>
                  </a:txBody>
                  <a:tcPr anchor="ctr"/>
                </a:tc>
              </a:tr>
              <a:tr h="582660">
                <a:tc>
                  <a:txBody>
                    <a:bodyPr/>
                    <a:lstStyle/>
                    <a:p>
                      <a:pPr algn="ctr"/>
                      <a:r>
                        <a:rPr lang="en-US" sz="1600" dirty="0" smtClean="0"/>
                        <a:t>C</a:t>
                      </a:r>
                      <a:endParaRPr lang="en-US" sz="1600" dirty="0">
                        <a:latin typeface="Trebuchet MS"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85R*, 86R*</a:t>
                      </a:r>
                    </a:p>
                    <a:p>
                      <a:pPr algn="ctr"/>
                      <a:r>
                        <a:rPr lang="en-US" sz="1600" dirty="0" smtClean="0"/>
                        <a:t>185R, 186R</a:t>
                      </a:r>
                      <a:endParaRPr lang="en-US" sz="1600" dirty="0" smtClean="0">
                        <a:latin typeface="Trebuchet MS" pitchFamily="34" charset="0"/>
                        <a:cs typeface="Arial" pitchFamily="34" charset="0"/>
                      </a:endParaRPr>
                    </a:p>
                  </a:txBody>
                  <a:tcPr anchor="ctr"/>
                </a:tc>
                <a:tc>
                  <a:txBody>
                    <a:bodyPr/>
                    <a:lstStyle/>
                    <a:p>
                      <a:pPr algn="ctr"/>
                      <a:r>
                        <a:rPr lang="en-US" sz="1600" dirty="0" smtClean="0"/>
                        <a:t>15R,</a:t>
                      </a:r>
                      <a:r>
                        <a:rPr lang="en-US" sz="1600" baseline="0" dirty="0" smtClean="0"/>
                        <a:t> </a:t>
                      </a:r>
                      <a:r>
                        <a:rPr lang="en-US" sz="1600" dirty="0" smtClean="0"/>
                        <a:t>16R,</a:t>
                      </a:r>
                      <a:r>
                        <a:rPr lang="en-US" sz="1600" baseline="0" dirty="0" smtClean="0"/>
                        <a:t> </a:t>
                      </a:r>
                      <a:r>
                        <a:rPr lang="en-US" sz="1600" dirty="0" smtClean="0"/>
                        <a:t>116R</a:t>
                      </a:r>
                      <a:endParaRPr lang="en-US" sz="1600" dirty="0">
                        <a:latin typeface="Trebuchet MS" pitchFamily="34" charset="0"/>
                        <a:cs typeface="Arial" pitchFamily="34" charset="0"/>
                      </a:endParaRPr>
                    </a:p>
                  </a:txBody>
                  <a:tcPr anchor="ctr"/>
                </a:tc>
                <a:tc>
                  <a:txBody>
                    <a:bodyPr/>
                    <a:lstStyle/>
                    <a:p>
                      <a:pPr algn="ctr"/>
                      <a:r>
                        <a:rPr lang="en-US" sz="1600" dirty="0" smtClean="0"/>
                        <a:t>215R, 216R</a:t>
                      </a:r>
                      <a:endParaRPr lang="en-US" sz="1600" dirty="0">
                        <a:latin typeface="Trebuchet MS" pitchFamily="34" charset="0"/>
                        <a:cs typeface="Arial" pitchFamily="34" charset="0"/>
                      </a:endParaRPr>
                    </a:p>
                  </a:txBody>
                  <a:tcPr anchor="ctr"/>
                </a:tc>
              </a:tr>
              <a:tr h="332949">
                <a:tc>
                  <a:txBody>
                    <a:bodyPr/>
                    <a:lstStyle/>
                    <a:p>
                      <a:pPr algn="ctr"/>
                      <a:r>
                        <a:rPr lang="en-US" sz="1600" dirty="0" smtClean="0"/>
                        <a:t>D</a:t>
                      </a:r>
                      <a:endParaRPr lang="en-US" sz="1600" dirty="0">
                        <a:latin typeface="Trebuchet MS" pitchFamily="34" charset="0"/>
                        <a:cs typeface="Arial" pitchFamily="34" charset="0"/>
                      </a:endParaRPr>
                    </a:p>
                  </a:txBody>
                  <a:tcPr anchor="ctr"/>
                </a:tc>
                <a:tc>
                  <a:txBody>
                    <a:bodyPr/>
                    <a:lstStyle/>
                    <a:p>
                      <a:pPr algn="ctr"/>
                      <a:r>
                        <a:rPr lang="en-US" sz="1600" dirty="0" smtClean="0"/>
                        <a:t>187R, 188R</a:t>
                      </a:r>
                      <a:endParaRPr lang="en-US" sz="1600" dirty="0" smtClean="0">
                        <a:latin typeface="Trebuchet MS" pitchFamily="34" charset="0"/>
                        <a:cs typeface="Arial" pitchFamily="34" charset="0"/>
                      </a:endParaRPr>
                    </a:p>
                  </a:txBody>
                  <a:tcPr anchor="ctr"/>
                </a:tc>
                <a:tc>
                  <a:txBody>
                    <a:bodyPr/>
                    <a:lstStyle/>
                    <a:p>
                      <a:pPr algn="ctr"/>
                      <a:r>
                        <a:rPr lang="en-US" sz="1600" dirty="0" smtClean="0"/>
                        <a:t>17R,</a:t>
                      </a:r>
                      <a:r>
                        <a:rPr lang="en-US" sz="1600" baseline="0" dirty="0" smtClean="0"/>
                        <a:t> </a:t>
                      </a:r>
                      <a:r>
                        <a:rPr lang="en-US" sz="1600" dirty="0" smtClean="0"/>
                        <a:t>18R</a:t>
                      </a:r>
                      <a:endParaRPr lang="en-US" sz="1600" dirty="0">
                        <a:latin typeface="Trebuchet MS"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17R, 18R</a:t>
                      </a:r>
                      <a:endParaRPr lang="en-US" sz="1600" dirty="0" smtClean="0">
                        <a:latin typeface="Trebuchet MS" pitchFamily="34" charset="0"/>
                        <a:cs typeface="Arial" pitchFamily="34" charset="0"/>
                      </a:endParaRPr>
                    </a:p>
                  </a:txBody>
                  <a:tcPr anchor="ctr"/>
                </a:tc>
              </a:tr>
              <a:tr h="332949">
                <a:tc>
                  <a:txBody>
                    <a:bodyPr/>
                    <a:lstStyle/>
                    <a:p>
                      <a:pPr algn="ctr"/>
                      <a:endParaRPr lang="en-US" sz="1800" dirty="0">
                        <a:latin typeface="Trebuchet MS" pitchFamily="34" charset="0"/>
                        <a:cs typeface="Arial" pitchFamily="34" charset="0"/>
                      </a:endParaRPr>
                    </a:p>
                  </a:txBody>
                  <a:tcPr anchor="ctr"/>
                </a:tc>
                <a:tc>
                  <a:txBody>
                    <a:bodyPr/>
                    <a:lstStyle/>
                    <a:p>
                      <a:pPr algn="ctr"/>
                      <a:r>
                        <a:rPr lang="en-US" sz="1200" dirty="0" smtClean="0"/>
                        <a:t>*Content</a:t>
                      </a:r>
                      <a:r>
                        <a:rPr lang="en-US" sz="1200" baseline="0" dirty="0" smtClean="0"/>
                        <a:t> has work emphasis</a:t>
                      </a:r>
                      <a:endParaRPr lang="en-US" sz="1200" dirty="0" smtClean="0">
                        <a:latin typeface="Trebuchet MS" pitchFamily="34" charset="0"/>
                        <a:cs typeface="Arial" pitchFamily="34" charset="0"/>
                      </a:endParaRPr>
                    </a:p>
                  </a:txBody>
                  <a:tcPr anchor="ctr"/>
                </a:tc>
                <a:tc gridSpan="2">
                  <a:txBody>
                    <a:bodyPr/>
                    <a:lstStyle/>
                    <a:p>
                      <a:pPr algn="ctr"/>
                      <a:endParaRPr lang="en-US" sz="1800" dirty="0">
                        <a:latin typeface="Trebuchet MS" pitchFamily="34" charset="0"/>
                        <a:cs typeface="Arial" pitchFamily="34" charset="0"/>
                      </a:endParaRPr>
                    </a:p>
                  </a:txBody>
                  <a:tcPr anchor="ctr"/>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331984160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3" name="Text Placeholder 2"/>
          <p:cNvSpPr>
            <a:spLocks noGrp="1"/>
          </p:cNvSpPr>
          <p:nvPr>
            <p:ph type="body" idx="1"/>
          </p:nvPr>
        </p:nvSpPr>
        <p:spPr>
          <a:xfrm>
            <a:off x="228600" y="2590800"/>
            <a:ext cx="5943600" cy="3733800"/>
          </a:xfrm>
        </p:spPr>
        <p:txBody>
          <a:bodyPr/>
          <a:lstStyle/>
          <a:p>
            <a:r>
              <a:rPr lang="en-US" dirty="0"/>
              <a:t>Administer </a:t>
            </a:r>
            <a:r>
              <a:rPr lang="en-US" dirty="0" smtClean="0"/>
              <a:t>a pretest </a:t>
            </a:r>
            <a:r>
              <a:rPr lang="en-US" dirty="0"/>
              <a:t>within the first week </a:t>
            </a:r>
            <a:r>
              <a:rPr lang="en-US" dirty="0" smtClean="0"/>
              <a:t>of class or program.</a:t>
            </a:r>
            <a:endParaRPr lang="en-US" dirty="0"/>
          </a:p>
          <a:p>
            <a:r>
              <a:rPr lang="en-US" dirty="0"/>
              <a:t>Pretests measure what students know when they enter a class or program.</a:t>
            </a:r>
          </a:p>
          <a:p>
            <a:r>
              <a:rPr lang="en-US" dirty="0"/>
              <a:t>Results help identify </a:t>
            </a:r>
            <a:r>
              <a:rPr lang="en-US" dirty="0" smtClean="0"/>
              <a:t>a student’s </a:t>
            </a:r>
            <a:r>
              <a:rPr lang="en-US" dirty="0"/>
              <a:t>learning needs and help guide instruction.</a:t>
            </a:r>
          </a:p>
          <a:p>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descr="C:\Users\mgustafson\AppData\Local\Microsoft\Windows\Temporary Internet Files\Content.Outlook\DRDC2G3H\185R.jpg"/>
          <p:cNvPicPr>
            <a:picLocks noChangeAspect="1" noChangeArrowheads="1"/>
          </p:cNvPicPr>
          <p:nvPr/>
        </p:nvPicPr>
        <p:blipFill>
          <a:blip r:embed="rId3" cstate="screen"/>
          <a:srcRect/>
          <a:stretch>
            <a:fillRect/>
          </a:stretch>
        </p:blipFill>
        <p:spPr bwMode="auto">
          <a:xfrm>
            <a:off x="6163056" y="2578608"/>
            <a:ext cx="2852531" cy="3749040"/>
          </a:xfrm>
          <a:prstGeom prst="rect">
            <a:avLst/>
          </a:prstGeom>
          <a:noFill/>
          <a:effectLst>
            <a:softEdge rad="63500"/>
          </a:effectLst>
        </p:spPr>
      </p:pic>
    </p:spTree>
    <p:extLst>
      <p:ext uri="{BB962C8B-B14F-4D97-AF65-F5344CB8AC3E}">
        <p14:creationId xmlns:p14="http://schemas.microsoft.com/office/powerpoint/2010/main" val="85015758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600"/>
              </a:spcAft>
              <a:buNone/>
            </a:pPr>
            <a:r>
              <a:rPr lang="en-US" b="1" dirty="0">
                <a:solidFill>
                  <a:schemeClr val="accent1"/>
                </a:solidFill>
                <a:effectLst>
                  <a:glow rad="139700">
                    <a:schemeClr val="accent4">
                      <a:satMod val="175000"/>
                      <a:alpha val="40000"/>
                    </a:schemeClr>
                  </a:glow>
                </a:effectLst>
                <a:sym typeface="Webdings"/>
              </a:rPr>
              <a:t></a:t>
            </a:r>
            <a:r>
              <a:rPr lang="en-US" b="1" dirty="0">
                <a:solidFill>
                  <a:srgbClr val="FF6600"/>
                </a:solidFill>
                <a:effectLst>
                  <a:glow rad="139700">
                    <a:schemeClr val="accent4">
                      <a:satMod val="175000"/>
                      <a:alpha val="40000"/>
                    </a:schemeClr>
                  </a:glow>
                </a:effectLst>
                <a:sym typeface="Webdings"/>
              </a:rPr>
              <a:t> </a:t>
            </a:r>
            <a:r>
              <a:rPr lang="en-US" dirty="0" smtClean="0"/>
              <a:t>Think </a:t>
            </a:r>
            <a:r>
              <a:rPr lang="en-US" dirty="0"/>
              <a:t>about your </a:t>
            </a:r>
            <a:r>
              <a:rPr lang="en-US" dirty="0" smtClean="0"/>
              <a:t>agency…</a:t>
            </a:r>
            <a:endParaRPr lang="en-US" dirty="0"/>
          </a:p>
          <a:p>
            <a:pPr lvl="1"/>
            <a:r>
              <a:rPr lang="en-US" dirty="0" smtClean="0"/>
              <a:t>Who </a:t>
            </a:r>
            <a:r>
              <a:rPr lang="en-US" dirty="0"/>
              <a:t>administers the pretests?</a:t>
            </a:r>
          </a:p>
          <a:p>
            <a:pPr lvl="1"/>
            <a:r>
              <a:rPr lang="en-US" dirty="0"/>
              <a:t>Where do students take the pretests?</a:t>
            </a:r>
          </a:p>
          <a:p>
            <a:pPr lvl="1"/>
            <a:r>
              <a:rPr lang="en-US" dirty="0"/>
              <a:t>What is the plan for make-up testing?</a:t>
            </a:r>
          </a:p>
          <a:p>
            <a:pPr lvl="1"/>
            <a:r>
              <a:rPr lang="en-US" dirty="0"/>
              <a:t>Who decides which pretest a student takes?</a:t>
            </a:r>
          </a:p>
          <a:p>
            <a:pPr lvl="1"/>
            <a:r>
              <a:rPr lang="en-US" dirty="0"/>
              <a:t>Who receives assessment results?</a:t>
            </a:r>
          </a:p>
          <a:p>
            <a:pPr lvl="1"/>
            <a:r>
              <a:rPr lang="en-US" dirty="0"/>
              <a:t>Are assessment results available in a timely manner?</a:t>
            </a:r>
          </a:p>
          <a:p>
            <a:pPr lvl="1"/>
            <a:r>
              <a:rPr lang="en-US" dirty="0"/>
              <a:t>Is the pretesting process </a:t>
            </a:r>
            <a:r>
              <a:rPr lang="en-US" dirty="0" smtClean="0"/>
              <a:t>effective?</a:t>
            </a:r>
          </a:p>
          <a:p>
            <a:pPr marL="57150" indent="0">
              <a:buNone/>
            </a:pPr>
            <a:endParaRPr lang="en-US" sz="4000" dirty="0"/>
          </a:p>
          <a:p>
            <a:pPr marL="57150" indent="0">
              <a:buNone/>
            </a:pPr>
            <a:r>
              <a:rPr lang="en-US" sz="2000" dirty="0" smtClean="0"/>
              <a:t>			can help improve the pretesting process.</a:t>
            </a:r>
            <a:endParaRPr lang="en-US" sz="2000" dirty="0"/>
          </a:p>
          <a:p>
            <a:endParaRPr lang="en-US" dirty="0"/>
          </a:p>
        </p:txBody>
      </p:sp>
      <p:sp>
        <p:nvSpPr>
          <p:cNvPr id="3" name="Title 2"/>
          <p:cNvSpPr>
            <a:spLocks noGrp="1"/>
          </p:cNvSpPr>
          <p:nvPr>
            <p:ph type="title"/>
          </p:nvPr>
        </p:nvSpPr>
        <p:spPr/>
        <p:txBody>
          <a:bodyPr/>
          <a:lstStyle/>
          <a:p>
            <a:r>
              <a:rPr lang="en-US" dirty="0" smtClean="0"/>
              <a:t>Assessment Process</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740" y="5225765"/>
            <a:ext cx="1371600" cy="56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06218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Test Administration</a:t>
            </a:r>
            <a:endParaRPr lang="en-US" dirty="0"/>
          </a:p>
        </p:txBody>
      </p:sp>
      <p:sp>
        <p:nvSpPr>
          <p:cNvPr id="3" name="Text Placeholder 2"/>
          <p:cNvSpPr>
            <a:spLocks noGrp="1"/>
          </p:cNvSpPr>
          <p:nvPr>
            <p:ph type="body" idx="1"/>
          </p:nvPr>
        </p:nvSpPr>
        <p:spPr/>
        <p:txBody>
          <a:bodyPr/>
          <a:lstStyle/>
          <a:p>
            <a:r>
              <a:rPr lang="en-US" dirty="0"/>
              <a:t>Components of </a:t>
            </a:r>
            <a:r>
              <a:rPr lang="en-US" dirty="0" smtClean="0"/>
              <a:t>standardized testing procedures</a:t>
            </a:r>
          </a:p>
          <a:p>
            <a:pPr lvl="1"/>
            <a:r>
              <a:rPr lang="en-US" dirty="0" smtClean="0"/>
              <a:t>Planning </a:t>
            </a:r>
            <a:r>
              <a:rPr lang="en-US" dirty="0"/>
              <a:t>for </a:t>
            </a:r>
            <a:r>
              <a:rPr lang="en-US" dirty="0" smtClean="0"/>
              <a:t>Testing</a:t>
            </a:r>
          </a:p>
          <a:p>
            <a:pPr lvl="1"/>
            <a:r>
              <a:rPr lang="en-US" dirty="0" smtClean="0"/>
              <a:t>Getting Started</a:t>
            </a:r>
          </a:p>
          <a:p>
            <a:pPr lvl="1"/>
            <a:r>
              <a:rPr lang="en-US" dirty="0" smtClean="0"/>
              <a:t>Giving </a:t>
            </a:r>
            <a:r>
              <a:rPr lang="en-US" dirty="0"/>
              <a:t>the </a:t>
            </a:r>
            <a:r>
              <a:rPr lang="en-US" dirty="0" smtClean="0"/>
              <a:t>Test</a:t>
            </a:r>
          </a:p>
          <a:p>
            <a:pPr lvl="1"/>
            <a:r>
              <a:rPr lang="en-US" dirty="0" smtClean="0"/>
              <a:t>Timing Guidelines</a:t>
            </a:r>
          </a:p>
          <a:p>
            <a:pPr lvl="1"/>
            <a:r>
              <a:rPr lang="en-US" dirty="0" smtClean="0"/>
              <a:t>After </a:t>
            </a:r>
            <a:r>
              <a:rPr lang="en-US" dirty="0"/>
              <a:t>the </a:t>
            </a:r>
            <a:r>
              <a:rPr lang="en-US" dirty="0" smtClean="0"/>
              <a:t>Test</a:t>
            </a:r>
          </a:p>
          <a:p>
            <a:pPr lvl="1"/>
            <a:r>
              <a:rPr lang="en-US" dirty="0" smtClean="0"/>
              <a:t>Test Security Policy</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4102" name="Picture 6" descr="\\WEB1\www\www2.casas.org\htdocs\Images\Moodle\Computer Images\Original Files\755479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911" y="3127903"/>
            <a:ext cx="2401689" cy="31966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5604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320" y="2138452"/>
            <a:ext cx="1097280" cy="45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bwMode="auto">
          <a:xfrm>
            <a:off x="152400" y="914400"/>
            <a:ext cx="8991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00000"/>
              <a:buFont typeface="Wingdings" pitchFamily="2" charset="2"/>
              <a:buChar char="§"/>
              <a:defRPr sz="2800">
                <a:solidFill>
                  <a:schemeClr val="tx1"/>
                </a:solidFill>
                <a:latin typeface="Trebuchet MS"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Trebuchet MS" pitchFamily="34" charset="0"/>
                <a:cs typeface="Arial" pitchFamily="34" charset="0"/>
              </a:defRPr>
            </a:lvl2pPr>
            <a:lvl3pPr marL="1143000" indent="-228600" algn="l" rtl="0" eaLnBrk="0" fontAlgn="base" hangingPunct="0">
              <a:spcBef>
                <a:spcPct val="20000"/>
              </a:spcBef>
              <a:spcAft>
                <a:spcPct val="0"/>
              </a:spcAft>
              <a:buSzPct val="100000"/>
              <a:buFont typeface="Arial" charset="0"/>
              <a:buChar char="•"/>
              <a:defRPr sz="2000">
                <a:solidFill>
                  <a:schemeClr val="tx1"/>
                </a:solidFill>
                <a:latin typeface="Trebuchet MS" pitchFamily="34" charset="0"/>
                <a:cs typeface="Arial" pitchFamily="34" charset="0"/>
              </a:defRPr>
            </a:lvl3pPr>
            <a:lvl4pPr marL="1600200" indent="-228600" algn="l" rtl="0" eaLnBrk="0" fontAlgn="base" hangingPunct="0">
              <a:spcBef>
                <a:spcPct val="20000"/>
              </a:spcBef>
              <a:spcAft>
                <a:spcPct val="0"/>
              </a:spcAft>
              <a:buSzPct val="100000"/>
              <a:buFont typeface="Arial" charset="0"/>
              <a:buChar char="•"/>
              <a:defRPr sz="1800">
                <a:solidFill>
                  <a:schemeClr val="tx1"/>
                </a:solidFill>
                <a:latin typeface="Trebuchet MS" pitchFamily="34" charset="0"/>
                <a:cs typeface="Arial" pitchFamily="34" charset="0"/>
              </a:defRPr>
            </a:lvl4pPr>
            <a:lvl5pPr marL="2057400" indent="-228600" algn="l" rtl="0" eaLnBrk="0" fontAlgn="base" hangingPunct="0">
              <a:spcBef>
                <a:spcPct val="20000"/>
              </a:spcBef>
              <a:spcAft>
                <a:spcPct val="0"/>
              </a:spcAft>
              <a:buSzPct val="100000"/>
              <a:buFont typeface="Trebuchet MS" pitchFamily="34" charset="0"/>
              <a:buChar char="–"/>
              <a:defRPr sz="1800">
                <a:solidFill>
                  <a:schemeClr val="tx1"/>
                </a:solidFill>
                <a:latin typeface="Trebuchet MS" pitchFamily="34" charset="0"/>
                <a:cs typeface="Arial" pitchFamily="34" charset="0"/>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a:lstStyle>
          <a:p>
            <a:r>
              <a:rPr lang="en-US" kern="0" dirty="0" smtClean="0"/>
              <a:t>Planning for Testing</a:t>
            </a:r>
          </a:p>
          <a:p>
            <a:endParaRPr lang="en-US" kern="0" dirty="0" smtClean="0"/>
          </a:p>
          <a:p>
            <a:endParaRPr lang="en-US" kern="0" dirty="0"/>
          </a:p>
          <a:p>
            <a:pPr marL="0" indent="0">
              <a:buNone/>
            </a:pPr>
            <a:endParaRPr lang="en-US" kern="0" dirty="0" smtClean="0"/>
          </a:p>
          <a:p>
            <a:endParaRPr lang="en-US" kern="0" dirty="0"/>
          </a:p>
          <a:p>
            <a:endParaRPr lang="en-US" kern="0" dirty="0" smtClean="0"/>
          </a:p>
          <a:p>
            <a:endParaRPr lang="en-US" kern="0" dirty="0"/>
          </a:p>
          <a:p>
            <a:pPr marL="0" indent="0">
              <a:buNone/>
            </a:pPr>
            <a:endParaRPr lang="en-US" sz="1000" kern="0" dirty="0" smtClean="0"/>
          </a:p>
          <a:p>
            <a:pPr marL="514350" lvl="1" indent="0">
              <a:buNone/>
            </a:pPr>
            <a:r>
              <a:rPr lang="en-US" b="1" dirty="0" smtClean="0">
                <a:solidFill>
                  <a:schemeClr val="accent1">
                    <a:lumMod val="75000"/>
                  </a:schemeClr>
                </a:solidFill>
                <a:effectLst/>
                <a:sym typeface="Webdings"/>
              </a:rPr>
              <a:t></a:t>
            </a:r>
            <a:r>
              <a:rPr lang="en-US" b="1" dirty="0" smtClean="0">
                <a:solidFill>
                  <a:srgbClr val="FF6600"/>
                </a:solidFill>
                <a:effectLst>
                  <a:glow rad="139700">
                    <a:schemeClr val="accent4">
                      <a:satMod val="175000"/>
                      <a:alpha val="40000"/>
                    </a:schemeClr>
                  </a:glow>
                </a:effectLst>
                <a:sym typeface="Symbol"/>
              </a:rPr>
              <a:t> </a:t>
            </a:r>
            <a:r>
              <a:rPr lang="en-US" sz="1600" kern="0" dirty="0" smtClean="0">
                <a:solidFill>
                  <a:schemeClr val="bg1">
                    <a:lumMod val="50000"/>
                  </a:schemeClr>
                </a:solidFill>
              </a:rPr>
              <a:t>Dictionaries</a:t>
            </a:r>
            <a:r>
              <a:rPr lang="en-US" sz="1600" kern="0" dirty="0">
                <a:solidFill>
                  <a:schemeClr val="bg1">
                    <a:lumMod val="50000"/>
                  </a:schemeClr>
                </a:solidFill>
              </a:rPr>
              <a:t>, calculators, and other mobile devices are not </a:t>
            </a:r>
            <a:r>
              <a:rPr lang="en-US" sz="1600" kern="0" dirty="0" smtClean="0">
                <a:solidFill>
                  <a:schemeClr val="bg1">
                    <a:lumMod val="50000"/>
                  </a:schemeClr>
                </a:solidFill>
              </a:rPr>
              <a:t>allowed during </a:t>
            </a:r>
            <a:r>
              <a:rPr lang="en-US" sz="1600" kern="0" dirty="0">
                <a:solidFill>
                  <a:schemeClr val="bg1">
                    <a:lumMod val="50000"/>
                  </a:schemeClr>
                </a:solidFill>
              </a:rPr>
              <a:t>testing.</a:t>
            </a:r>
          </a:p>
          <a:p>
            <a:pPr marL="514350" lvl="1" indent="0">
              <a:spcBef>
                <a:spcPts val="0"/>
              </a:spcBef>
              <a:buNone/>
            </a:pPr>
            <a:r>
              <a:rPr lang="en-US" sz="2800" b="1" dirty="0" smtClean="0">
                <a:solidFill>
                  <a:schemeClr val="accent1">
                    <a:lumMod val="75000"/>
                  </a:schemeClr>
                </a:solidFill>
                <a:sym typeface="Webdings"/>
              </a:rPr>
              <a:t></a:t>
            </a:r>
            <a:r>
              <a:rPr lang="en-US" sz="1600" kern="0" dirty="0" smtClean="0">
                <a:solidFill>
                  <a:schemeClr val="bg1">
                    <a:lumMod val="50000"/>
                  </a:schemeClr>
                </a:solidFill>
              </a:rPr>
              <a:t>Accommodations</a:t>
            </a:r>
            <a:r>
              <a:rPr lang="en-US" sz="1600" kern="0" dirty="0">
                <a:solidFill>
                  <a:schemeClr val="bg1">
                    <a:lumMod val="50000"/>
                  </a:schemeClr>
                </a:solidFill>
              </a:rPr>
              <a:t>: Refer to </a:t>
            </a:r>
            <a:r>
              <a:rPr lang="en-US" sz="1600" i="1" kern="0" dirty="0">
                <a:solidFill>
                  <a:schemeClr val="bg1">
                    <a:lumMod val="50000"/>
                  </a:schemeClr>
                </a:solidFill>
              </a:rPr>
              <a:t>Guidelines for Providing Accommodations for CASAS </a:t>
            </a:r>
            <a:endParaRPr lang="en-US" sz="1600" i="1" kern="0" dirty="0" smtClean="0">
              <a:solidFill>
                <a:schemeClr val="bg1">
                  <a:lumMod val="50000"/>
                </a:schemeClr>
              </a:solidFill>
            </a:endParaRPr>
          </a:p>
          <a:p>
            <a:pPr marL="514350" lvl="1" indent="0">
              <a:spcBef>
                <a:spcPts val="0"/>
              </a:spcBef>
              <a:buNone/>
            </a:pPr>
            <a:r>
              <a:rPr lang="en-US" sz="1600" i="1" kern="0" dirty="0" smtClean="0">
                <a:solidFill>
                  <a:schemeClr val="bg1">
                    <a:lumMod val="50000"/>
                  </a:schemeClr>
                </a:solidFill>
              </a:rPr>
              <a:t>      Assessment for Learners with Disabilities</a:t>
            </a:r>
          </a:p>
          <a:p>
            <a:pPr marL="1188720" lvl="1" indent="0">
              <a:spcBef>
                <a:spcPts val="0"/>
              </a:spcBef>
              <a:buNone/>
            </a:pPr>
            <a:endParaRPr lang="en-US" sz="900" i="1" kern="0" dirty="0" smtClean="0">
              <a:solidFill>
                <a:schemeClr val="bg1">
                  <a:lumMod val="50000"/>
                </a:schemeClr>
              </a:solidFill>
            </a:endParaRPr>
          </a:p>
          <a:p>
            <a:pPr marL="1280160" indent="0">
              <a:spcBef>
                <a:spcPts val="0"/>
              </a:spcBef>
              <a:buNone/>
            </a:pPr>
            <a:r>
              <a:rPr lang="en-US" sz="1600" kern="0" dirty="0" smtClean="0">
                <a:solidFill>
                  <a:srgbClr val="005596"/>
                </a:solidFill>
                <a:hlinkClick r:id="rId4"/>
              </a:rPr>
              <a:t>www.casas.org </a:t>
            </a:r>
            <a:r>
              <a:rPr lang="en-US" sz="1600" kern="0" dirty="0">
                <a:solidFill>
                  <a:srgbClr val="005596"/>
                </a:solidFill>
                <a:hlinkClick r:id="rId4"/>
              </a:rPr>
              <a:t>&gt; Training and Support &gt; Testing Guidelines &gt; Accommodations Guidelines</a:t>
            </a:r>
            <a:endParaRPr lang="en-US" sz="1600" kern="0" dirty="0">
              <a:solidFill>
                <a:srgbClr val="005596"/>
              </a:solidFill>
            </a:endParaRPr>
          </a:p>
        </p:txBody>
      </p:sp>
      <p:sp>
        <p:nvSpPr>
          <p:cNvPr id="9"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Assessment Process</a:t>
            </a:r>
            <a:endParaRPr lang="en-US" kern="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3187631"/>
              </p:ext>
            </p:extLst>
          </p:nvPr>
        </p:nvGraphicFramePr>
        <p:xfrm>
          <a:off x="274320" y="1621791"/>
          <a:ext cx="8610600" cy="3090672"/>
        </p:xfrm>
        <a:graphic>
          <a:graphicData uri="http://schemas.openxmlformats.org/drawingml/2006/table">
            <a:tbl>
              <a:tblPr firstRow="1" bandRow="1">
                <a:tableStyleId>{3B4B98B0-60AC-42C2-AFA5-B58CD77FA1E5}</a:tableStyleId>
              </a:tblPr>
              <a:tblGrid>
                <a:gridCol w="4495800"/>
                <a:gridCol w="4114800"/>
              </a:tblGrid>
              <a:tr h="449455">
                <a:tc gridSpan="2">
                  <a:txBody>
                    <a:bodyPr/>
                    <a:lstStyle/>
                    <a:p>
                      <a:pPr marL="0" marR="0" algn="ctr">
                        <a:lnSpc>
                          <a:spcPct val="115000"/>
                        </a:lnSpc>
                        <a:spcBef>
                          <a:spcPts val="0"/>
                        </a:spcBef>
                        <a:spcAft>
                          <a:spcPts val="0"/>
                        </a:spcAft>
                      </a:pPr>
                      <a:r>
                        <a:rPr lang="en-US" sz="2400" kern="1200" dirty="0">
                          <a:effectLst/>
                        </a:rPr>
                        <a:t>Needed for Testing Day</a:t>
                      </a:r>
                      <a:endParaRPr lang="en-US" sz="2400" dirty="0">
                        <a:effectLst/>
                        <a:latin typeface="Trebuchet MS" pitchFamily="34" charset="0"/>
                        <a:ea typeface="Calibri"/>
                        <a:cs typeface="Times New Roman"/>
                      </a:endParaRPr>
                    </a:p>
                  </a:txBody>
                  <a:tcPr/>
                </a:tc>
                <a:tc hMerge="1">
                  <a:txBody>
                    <a:bodyPr/>
                    <a:lstStyle/>
                    <a:p>
                      <a:endParaRPr lang="en-US"/>
                    </a:p>
                  </a:txBody>
                  <a:tcPr/>
                </a:tc>
              </a:tr>
              <a:tr h="388950">
                <a:tc>
                  <a:txBody>
                    <a:bodyPr/>
                    <a:lstStyle/>
                    <a:p>
                      <a:pPr marL="0" marR="0">
                        <a:lnSpc>
                          <a:spcPct val="115000"/>
                        </a:lnSpc>
                        <a:spcBef>
                          <a:spcPts val="0"/>
                        </a:spcBef>
                        <a:spcAft>
                          <a:spcPts val="0"/>
                        </a:spcAft>
                      </a:pPr>
                      <a:r>
                        <a:rPr lang="en-US" sz="2000" kern="1200" dirty="0">
                          <a:effectLst/>
                        </a:rPr>
                        <a:t>Paper-based Tests</a:t>
                      </a:r>
                      <a:endParaRPr lang="en-US" sz="1100" dirty="0">
                        <a:effectLst/>
                        <a:latin typeface="Trebuchet MS" pitchFamily="34" charset="0"/>
                        <a:ea typeface="Calibri"/>
                        <a:cs typeface="Times New Roman"/>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2000" dirty="0" smtClean="0">
                        <a:effectLst/>
                        <a:latin typeface="Trebuchet MS" pitchFamily="34" charset="0"/>
                        <a:ea typeface="Calibri"/>
                        <a:cs typeface="Times New Roman"/>
                      </a:endParaRPr>
                    </a:p>
                  </a:txBody>
                  <a:tcPr/>
                </a:tc>
              </a:tr>
              <a:tr h="2111804">
                <a:tc>
                  <a:txBody>
                    <a:bodyPr/>
                    <a:lstStyle/>
                    <a:p>
                      <a:pPr marL="457200" marR="0" lvl="0" indent="-182880">
                        <a:lnSpc>
                          <a:spcPct val="115000"/>
                        </a:lnSpc>
                        <a:spcBef>
                          <a:spcPts val="0"/>
                        </a:spcBef>
                        <a:spcAft>
                          <a:spcPts val="300"/>
                        </a:spcAft>
                        <a:buFont typeface="Arial"/>
                        <a:buChar char="•"/>
                        <a:tabLst>
                          <a:tab pos="457200" algn="l"/>
                        </a:tabLst>
                      </a:pPr>
                      <a:r>
                        <a:rPr lang="en-US" sz="1800" kern="1200" dirty="0">
                          <a:effectLst/>
                        </a:rPr>
                        <a:t>Test Administration Manual</a:t>
                      </a:r>
                      <a:endParaRPr lang="en-US" sz="1800" dirty="0">
                        <a:effectLst/>
                      </a:endParaRPr>
                    </a:p>
                    <a:p>
                      <a:pPr marL="457200" marR="0" lvl="0" indent="-182880">
                        <a:lnSpc>
                          <a:spcPct val="115000"/>
                        </a:lnSpc>
                        <a:spcBef>
                          <a:spcPts val="0"/>
                        </a:spcBef>
                        <a:spcAft>
                          <a:spcPts val="300"/>
                        </a:spcAft>
                        <a:buFont typeface="Arial"/>
                        <a:buChar char="•"/>
                        <a:tabLst>
                          <a:tab pos="457200" algn="l"/>
                        </a:tabLst>
                      </a:pPr>
                      <a:r>
                        <a:rPr lang="en-US" sz="1800" kern="1200" dirty="0">
                          <a:effectLst/>
                        </a:rPr>
                        <a:t>Test </a:t>
                      </a:r>
                      <a:r>
                        <a:rPr lang="en-US" sz="1800" kern="1200" dirty="0" smtClean="0">
                          <a:effectLst/>
                        </a:rPr>
                        <a:t>booklets </a:t>
                      </a:r>
                      <a:r>
                        <a:rPr lang="en-US" sz="1200" kern="1200" dirty="0" smtClean="0">
                          <a:effectLst/>
                        </a:rPr>
                        <a:t>(numbered for tracking and security)</a:t>
                      </a:r>
                      <a:endParaRPr lang="en-US" sz="1200" dirty="0">
                        <a:effectLst/>
                      </a:endParaRPr>
                    </a:p>
                    <a:p>
                      <a:pPr marL="457200" marR="0" lvl="0" indent="-182880">
                        <a:lnSpc>
                          <a:spcPct val="115000"/>
                        </a:lnSpc>
                        <a:spcBef>
                          <a:spcPts val="0"/>
                        </a:spcBef>
                        <a:spcAft>
                          <a:spcPts val="300"/>
                        </a:spcAft>
                        <a:buFont typeface="Arial"/>
                        <a:buChar char="•"/>
                        <a:tabLst>
                          <a:tab pos="457200" algn="l"/>
                        </a:tabLst>
                      </a:pPr>
                      <a:r>
                        <a:rPr lang="en-US" sz="1800" kern="1200" dirty="0">
                          <a:effectLst/>
                        </a:rPr>
                        <a:t>Answer sheets, #2 pencils, scratch </a:t>
                      </a:r>
                      <a:r>
                        <a:rPr lang="en-US" sz="1800" kern="1200" dirty="0" smtClean="0">
                          <a:effectLst/>
                        </a:rPr>
                        <a:t>paper for math tests</a:t>
                      </a:r>
                      <a:endParaRPr lang="en-US" sz="1800" dirty="0">
                        <a:effectLst/>
                      </a:endParaRPr>
                    </a:p>
                    <a:p>
                      <a:pPr marL="457200" marR="0" lvl="0" indent="-182880">
                        <a:lnSpc>
                          <a:spcPct val="115000"/>
                        </a:lnSpc>
                        <a:spcBef>
                          <a:spcPts val="0"/>
                        </a:spcBef>
                        <a:spcAft>
                          <a:spcPts val="300"/>
                        </a:spcAft>
                        <a:buFont typeface="Arial"/>
                        <a:buChar char="•"/>
                        <a:tabLst>
                          <a:tab pos="457200" algn="l"/>
                        </a:tabLst>
                      </a:pPr>
                      <a:r>
                        <a:rPr lang="en-US" sz="1800" kern="1200" dirty="0">
                          <a:effectLst/>
                        </a:rPr>
                        <a:t>A </a:t>
                      </a:r>
                      <a:r>
                        <a:rPr lang="en-US" sz="1800" kern="1200" dirty="0" smtClean="0">
                          <a:effectLst/>
                        </a:rPr>
                        <a:t>CD </a:t>
                      </a:r>
                      <a:r>
                        <a:rPr lang="en-US" sz="1800" kern="1200" dirty="0">
                          <a:effectLst/>
                        </a:rPr>
                        <a:t>player for listening tests</a:t>
                      </a:r>
                      <a:endParaRPr lang="en-US" sz="1800" dirty="0">
                        <a:effectLst/>
                      </a:endParaRPr>
                    </a:p>
                    <a:p>
                      <a:pPr marL="457200" marR="0" lvl="0" indent="-182880">
                        <a:lnSpc>
                          <a:spcPct val="115000"/>
                        </a:lnSpc>
                        <a:spcBef>
                          <a:spcPts val="0"/>
                        </a:spcBef>
                        <a:spcAft>
                          <a:spcPts val="100"/>
                        </a:spcAft>
                        <a:buFont typeface="Arial"/>
                        <a:buChar char="•"/>
                        <a:tabLst>
                          <a:tab pos="457200" algn="l"/>
                        </a:tabLst>
                      </a:pPr>
                      <a:r>
                        <a:rPr lang="en-US" sz="1800" kern="1200" dirty="0">
                          <a:effectLst/>
                        </a:rPr>
                        <a:t>Overhead of answer </a:t>
                      </a:r>
                      <a:r>
                        <a:rPr lang="en-US" sz="1800" kern="1200" dirty="0" smtClean="0">
                          <a:effectLst/>
                        </a:rPr>
                        <a:t>sheet</a:t>
                      </a:r>
                      <a:endParaRPr lang="en-US" sz="1800" dirty="0">
                        <a:effectLst/>
                        <a:latin typeface="Trebuchet MS" pitchFamily="34" charset="0"/>
                        <a:cs typeface="Times New Roman"/>
                      </a:endParaRPr>
                    </a:p>
                  </a:txBody>
                  <a:tcPr/>
                </a:tc>
                <a:tc>
                  <a:txBody>
                    <a:bodyPr/>
                    <a:lstStyle/>
                    <a:p>
                      <a:pPr marL="457200" marR="0" lvl="0" indent="-182880">
                        <a:lnSpc>
                          <a:spcPct val="115000"/>
                        </a:lnSpc>
                        <a:spcBef>
                          <a:spcPts val="0"/>
                        </a:spcBef>
                        <a:spcAft>
                          <a:spcPts val="300"/>
                        </a:spcAft>
                        <a:buFont typeface="Arial"/>
                        <a:buChar char="•"/>
                        <a:tabLst>
                          <a:tab pos="457200" algn="l"/>
                        </a:tabLst>
                      </a:pPr>
                      <a:r>
                        <a:rPr lang="en-US" sz="1800" kern="1200" dirty="0">
                          <a:effectLst/>
                        </a:rPr>
                        <a:t>Coordinator/Proctor Certification</a:t>
                      </a:r>
                      <a:endParaRPr lang="en-US" sz="1800" dirty="0">
                        <a:effectLst/>
                      </a:endParaRPr>
                    </a:p>
                    <a:p>
                      <a:pPr marL="457200" marR="0" lvl="0" indent="-182880">
                        <a:lnSpc>
                          <a:spcPct val="115000"/>
                        </a:lnSpc>
                        <a:spcBef>
                          <a:spcPts val="0"/>
                        </a:spcBef>
                        <a:spcAft>
                          <a:spcPts val="300"/>
                        </a:spcAft>
                        <a:buFont typeface="Arial"/>
                        <a:buChar char="•"/>
                        <a:tabLst>
                          <a:tab pos="457200" algn="l"/>
                        </a:tabLst>
                      </a:pPr>
                      <a:r>
                        <a:rPr lang="en-US" sz="1800" kern="1200" dirty="0" smtClean="0">
                          <a:effectLst/>
                        </a:rPr>
                        <a:t>Computers</a:t>
                      </a:r>
                    </a:p>
                    <a:p>
                      <a:pPr marL="457200" marR="0" lvl="0" indent="-182880">
                        <a:lnSpc>
                          <a:spcPct val="115000"/>
                        </a:lnSpc>
                        <a:spcBef>
                          <a:spcPts val="0"/>
                        </a:spcBef>
                        <a:spcAft>
                          <a:spcPts val="300"/>
                        </a:spcAft>
                        <a:buFont typeface="Arial"/>
                        <a:buChar char="•"/>
                        <a:tabLst>
                          <a:tab pos="457200" algn="l"/>
                        </a:tabLst>
                      </a:pPr>
                      <a:r>
                        <a:rPr lang="en-US" sz="1800" kern="1200" dirty="0" smtClean="0">
                          <a:effectLst/>
                        </a:rPr>
                        <a:t>Unique </a:t>
                      </a:r>
                      <a:r>
                        <a:rPr lang="en-US" sz="1800" kern="1200" dirty="0">
                          <a:effectLst/>
                        </a:rPr>
                        <a:t>ID for each </a:t>
                      </a:r>
                      <a:r>
                        <a:rPr lang="en-US" sz="1800" kern="1200" dirty="0" smtClean="0">
                          <a:effectLst/>
                        </a:rPr>
                        <a:t>examinee, scratch paper for math tests</a:t>
                      </a:r>
                      <a:endParaRPr lang="en-US" sz="1800" dirty="0">
                        <a:effectLst/>
                      </a:endParaRPr>
                    </a:p>
                    <a:p>
                      <a:pPr marL="457200" marR="0" lvl="0" indent="-182880">
                        <a:lnSpc>
                          <a:spcPct val="115000"/>
                        </a:lnSpc>
                        <a:spcBef>
                          <a:spcPts val="0"/>
                        </a:spcBef>
                        <a:spcAft>
                          <a:spcPts val="100"/>
                        </a:spcAft>
                        <a:buFont typeface="Arial"/>
                        <a:buChar char="•"/>
                        <a:tabLst>
                          <a:tab pos="457200" algn="l"/>
                        </a:tabLst>
                      </a:pPr>
                      <a:r>
                        <a:rPr lang="en-US" sz="1800" kern="1200" dirty="0">
                          <a:effectLst/>
                        </a:rPr>
                        <a:t>Headsets for listening tests</a:t>
                      </a:r>
                      <a:endParaRPr lang="en-US" sz="1800" dirty="0">
                        <a:effectLst/>
                      </a:endParaRPr>
                    </a:p>
                    <a:p>
                      <a:pPr marL="457200" marR="0" lvl="0" indent="-182880">
                        <a:lnSpc>
                          <a:spcPct val="115000"/>
                        </a:lnSpc>
                        <a:spcBef>
                          <a:spcPts val="0"/>
                        </a:spcBef>
                        <a:spcAft>
                          <a:spcPts val="100"/>
                        </a:spcAft>
                        <a:buFont typeface="Arial"/>
                        <a:buChar char="•"/>
                        <a:tabLst>
                          <a:tab pos="457200" algn="l"/>
                        </a:tabLst>
                      </a:pPr>
                      <a:r>
                        <a:rPr lang="en-US" sz="1800" kern="1200" dirty="0">
                          <a:effectLst/>
                        </a:rPr>
                        <a:t>Practice </a:t>
                      </a:r>
                      <a:r>
                        <a:rPr lang="en-US" sz="1800" kern="1200" dirty="0" smtClean="0">
                          <a:effectLst/>
                        </a:rPr>
                        <a:t>tests</a:t>
                      </a:r>
                      <a:endParaRPr lang="en-US" sz="1800" dirty="0">
                        <a:effectLst/>
                        <a:latin typeface="Trebuchet MS" pitchFamily="34" charset="0"/>
                      </a:endParaRPr>
                    </a:p>
                  </a:txBody>
                  <a:tcPr/>
                </a:tc>
              </a:tr>
            </a:tbl>
          </a:graphicData>
        </a:graphic>
      </p:graphicFrame>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711" y="2138452"/>
            <a:ext cx="1097280" cy="45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288636699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486400"/>
          </a:xfrm>
        </p:spPr>
        <p:txBody>
          <a:bodyPr/>
          <a:lstStyle/>
          <a:p>
            <a:r>
              <a:rPr lang="en-US" dirty="0" smtClean="0"/>
              <a:t>Getting Started</a:t>
            </a:r>
            <a:endParaRPr lang="en-US" b="1" dirty="0" smtClean="0"/>
          </a:p>
          <a:p>
            <a:pPr lvl="1"/>
            <a:r>
              <a:rPr lang="en-US" dirty="0"/>
              <a:t>For all testing options:</a:t>
            </a:r>
          </a:p>
          <a:p>
            <a:pPr lvl="2">
              <a:spcBef>
                <a:spcPts val="0"/>
              </a:spcBef>
              <a:buFont typeface="Trebuchet MS" pitchFamily="34" charset="0"/>
              <a:buChar char="–"/>
            </a:pPr>
            <a:r>
              <a:rPr lang="en-US" dirty="0"/>
              <a:t>Provide a quiet </a:t>
            </a:r>
            <a:r>
              <a:rPr lang="en-US" dirty="0" smtClean="0"/>
              <a:t>testing environment</a:t>
            </a:r>
            <a:endParaRPr lang="en-US" dirty="0"/>
          </a:p>
          <a:p>
            <a:pPr lvl="2">
              <a:spcBef>
                <a:spcPts val="0"/>
              </a:spcBef>
              <a:buFont typeface="Trebuchet MS" pitchFamily="34" charset="0"/>
              <a:buChar char="–"/>
            </a:pPr>
            <a:r>
              <a:rPr lang="en-US" dirty="0"/>
              <a:t>Space students apart</a:t>
            </a:r>
          </a:p>
          <a:p>
            <a:pPr lvl="2">
              <a:spcBef>
                <a:spcPts val="0"/>
              </a:spcBef>
              <a:buFont typeface="Trebuchet MS" pitchFamily="34" charset="0"/>
              <a:buChar char="–"/>
            </a:pPr>
            <a:r>
              <a:rPr lang="en-US" dirty="0"/>
              <a:t>Maximum of 25 students per proctor</a:t>
            </a:r>
          </a:p>
          <a:p>
            <a:pPr lvl="2">
              <a:spcBef>
                <a:spcPts val="0"/>
              </a:spcBef>
              <a:buFont typeface="Trebuchet MS" pitchFamily="34" charset="0"/>
              <a:buChar char="–"/>
            </a:pPr>
            <a:r>
              <a:rPr lang="en-US" dirty="0"/>
              <a:t>Explain purpose for testing</a:t>
            </a:r>
          </a:p>
          <a:p>
            <a:pPr lvl="2">
              <a:spcBef>
                <a:spcPts val="0"/>
              </a:spcBef>
              <a:buFont typeface="Trebuchet MS" pitchFamily="34" charset="0"/>
              <a:buChar char="–"/>
            </a:pPr>
            <a:r>
              <a:rPr lang="en-US" dirty="0"/>
              <a:t>Ease student </a:t>
            </a:r>
            <a:r>
              <a:rPr lang="en-US" dirty="0" smtClean="0"/>
              <a:t>anxiety with practice</a:t>
            </a:r>
            <a:endParaRPr lang="en-US" dirty="0"/>
          </a:p>
          <a:p>
            <a:pPr lvl="2">
              <a:spcBef>
                <a:spcPts val="0"/>
              </a:spcBef>
              <a:buFont typeface="Trebuchet MS" pitchFamily="34" charset="0"/>
              <a:buChar char="–"/>
            </a:pPr>
            <a:r>
              <a:rPr lang="en-US" dirty="0"/>
              <a:t>Assist in completing </a:t>
            </a:r>
            <a:r>
              <a:rPr lang="en-US" dirty="0" smtClean="0"/>
              <a:t>demographics</a:t>
            </a:r>
          </a:p>
          <a:p>
            <a:pPr lvl="2">
              <a:spcBef>
                <a:spcPts val="0"/>
              </a:spcBef>
              <a:buFont typeface="Trebuchet MS" pitchFamily="34" charset="0"/>
              <a:buChar char="–"/>
            </a:pPr>
            <a:r>
              <a:rPr lang="en-US" dirty="0" smtClean="0"/>
              <a:t>Demonstrate </a:t>
            </a:r>
            <a:r>
              <a:rPr lang="en-US" dirty="0"/>
              <a:t>how to </a:t>
            </a:r>
            <a:r>
              <a:rPr lang="en-US" dirty="0" smtClean="0"/>
              <a:t>apply answers</a:t>
            </a:r>
            <a:endParaRPr lang="en-US" dirty="0"/>
          </a:p>
          <a:p>
            <a:pPr lvl="1"/>
            <a:r>
              <a:rPr lang="en-US" dirty="0"/>
              <a:t>For </a:t>
            </a:r>
            <a:r>
              <a:rPr lang="en-US" dirty="0" smtClean="0"/>
              <a:t>paper-based tests</a:t>
            </a:r>
            <a:r>
              <a:rPr lang="en-US" dirty="0"/>
              <a:t>:</a:t>
            </a:r>
          </a:p>
          <a:p>
            <a:pPr lvl="2">
              <a:spcBef>
                <a:spcPts val="0"/>
              </a:spcBef>
              <a:buFont typeface="Trebuchet MS" pitchFamily="34" charset="0"/>
              <a:buChar char="–"/>
            </a:pPr>
            <a:r>
              <a:rPr lang="en-US" dirty="0"/>
              <a:t>Pass out </a:t>
            </a:r>
            <a:r>
              <a:rPr lang="en-US" dirty="0" smtClean="0"/>
              <a:t>test booklets, pencils</a:t>
            </a:r>
            <a:r>
              <a:rPr lang="en-US" dirty="0"/>
              <a:t>, </a:t>
            </a:r>
            <a:r>
              <a:rPr lang="en-US" dirty="0" smtClean="0"/>
              <a:t>answer sheets, and </a:t>
            </a:r>
            <a:r>
              <a:rPr lang="en-US" dirty="0"/>
              <a:t>scratch </a:t>
            </a:r>
            <a:r>
              <a:rPr lang="en-US" dirty="0" smtClean="0"/>
              <a:t>paper  for math tests only</a:t>
            </a:r>
          </a:p>
          <a:p>
            <a:pPr marL="114300" indent="0">
              <a:buNone/>
            </a:pPr>
            <a:endParaRPr lang="en-US" sz="800" dirty="0" smtClean="0"/>
          </a:p>
          <a:p>
            <a:pPr lvl="1"/>
            <a:r>
              <a:rPr lang="en-US" dirty="0" smtClean="0"/>
              <a:t>For </a:t>
            </a:r>
          </a:p>
          <a:p>
            <a:pPr lvl="2">
              <a:buFont typeface="Trebuchet MS" pitchFamily="34" charset="0"/>
              <a:buChar char="–"/>
            </a:pPr>
            <a:r>
              <a:rPr lang="en-US" dirty="0" smtClean="0"/>
              <a:t>Start testing session, start-up testing stations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Assessment Process</a:t>
            </a:r>
            <a:endParaRPr lang="en-US" kern="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5166360"/>
            <a:ext cx="1371600" cy="56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MPj03096290000[1]"/>
          <p:cNvPicPr>
            <a:picLocks noChangeAspect="1" noChangeArrowheads="1"/>
          </p:cNvPicPr>
          <p:nvPr/>
        </p:nvPicPr>
        <p:blipFill>
          <a:blip r:embed="rId4" cstate="screen"/>
          <a:srcRect/>
          <a:stretch>
            <a:fillRect/>
          </a:stretch>
        </p:blipFill>
        <p:spPr bwMode="auto">
          <a:xfrm>
            <a:off x="6629400" y="914400"/>
            <a:ext cx="2286000" cy="308113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330249932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486400"/>
          </a:xfrm>
        </p:spPr>
        <p:txBody>
          <a:bodyPr/>
          <a:lstStyle/>
          <a:p>
            <a:r>
              <a:rPr lang="en-US" dirty="0" smtClean="0"/>
              <a:t>Giving the Test</a:t>
            </a:r>
          </a:p>
          <a:p>
            <a:pPr lvl="1"/>
            <a:r>
              <a:rPr lang="en-US" dirty="0" smtClean="0"/>
              <a:t>For all testing options:</a:t>
            </a:r>
          </a:p>
          <a:p>
            <a:pPr lvl="2">
              <a:spcBef>
                <a:spcPts val="0"/>
              </a:spcBef>
              <a:buFont typeface="Trebuchet MS" pitchFamily="34" charset="0"/>
              <a:buChar char="–"/>
            </a:pPr>
            <a:r>
              <a:rPr lang="en-US" dirty="0"/>
              <a:t>Review practice items</a:t>
            </a:r>
          </a:p>
          <a:p>
            <a:pPr lvl="2">
              <a:spcBef>
                <a:spcPts val="0"/>
              </a:spcBef>
              <a:buFont typeface="Trebuchet MS" pitchFamily="34" charset="0"/>
              <a:buChar char="–"/>
            </a:pPr>
            <a:r>
              <a:rPr lang="en-US" dirty="0"/>
              <a:t>Encourage students to review answers</a:t>
            </a:r>
          </a:p>
          <a:p>
            <a:pPr lvl="2">
              <a:spcBef>
                <a:spcPts val="0"/>
              </a:spcBef>
              <a:buFont typeface="Trebuchet MS" pitchFamily="34" charset="0"/>
              <a:buChar char="–"/>
            </a:pPr>
            <a:r>
              <a:rPr lang="en-US" dirty="0"/>
              <a:t>Write start and end times on the board</a:t>
            </a:r>
          </a:p>
          <a:p>
            <a:pPr lvl="2">
              <a:spcBef>
                <a:spcPts val="0"/>
              </a:spcBef>
              <a:buFont typeface="Trebuchet MS" pitchFamily="34" charset="0"/>
              <a:buChar char="–"/>
            </a:pPr>
            <a:r>
              <a:rPr lang="en-US" dirty="0"/>
              <a:t>Begin the test</a:t>
            </a:r>
          </a:p>
          <a:p>
            <a:pPr lvl="2">
              <a:spcBef>
                <a:spcPts val="0"/>
              </a:spcBef>
              <a:buFont typeface="Trebuchet MS" pitchFamily="34" charset="0"/>
              <a:buChar char="–"/>
            </a:pPr>
            <a:r>
              <a:rPr lang="en-US" dirty="0"/>
              <a:t>Monitor students</a:t>
            </a:r>
          </a:p>
          <a:p>
            <a:pPr lvl="1"/>
            <a:r>
              <a:rPr lang="en-US" dirty="0" smtClean="0"/>
              <a:t>For paper-based tests</a:t>
            </a:r>
            <a:r>
              <a:rPr lang="en-US" dirty="0"/>
              <a:t>:</a:t>
            </a:r>
          </a:p>
          <a:p>
            <a:pPr lvl="2">
              <a:spcBef>
                <a:spcPts val="0"/>
              </a:spcBef>
              <a:buFont typeface="Trebuchet MS" pitchFamily="34" charset="0"/>
              <a:buChar char="–"/>
            </a:pPr>
            <a:r>
              <a:rPr lang="en-US" dirty="0"/>
              <a:t>Pass out </a:t>
            </a:r>
            <a:r>
              <a:rPr lang="en-US" dirty="0" smtClean="0"/>
              <a:t>test booklets, answer sheets, pencils, and </a:t>
            </a:r>
            <a:r>
              <a:rPr lang="en-US" dirty="0"/>
              <a:t>scratch </a:t>
            </a:r>
            <a:r>
              <a:rPr lang="en-US" dirty="0" smtClean="0"/>
              <a:t>paper  for math tests only</a:t>
            </a:r>
          </a:p>
          <a:p>
            <a:pPr marL="114300" indent="0">
              <a:buNone/>
            </a:pPr>
            <a:endParaRPr lang="en-US" sz="800" dirty="0" smtClean="0"/>
          </a:p>
          <a:p>
            <a:pPr lvl="1"/>
            <a:r>
              <a:rPr lang="en-US" dirty="0" smtClean="0"/>
              <a:t>For </a:t>
            </a:r>
          </a:p>
          <a:p>
            <a:pPr lvl="2">
              <a:buFont typeface="Trebuchet MS" pitchFamily="34" charset="0"/>
              <a:buChar char="–"/>
            </a:pPr>
            <a:r>
              <a:rPr lang="en-US" dirty="0" smtClean="0"/>
              <a:t>Start testing session, start-up testing stations</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Assessment Process</a:t>
            </a:r>
            <a:endParaRPr lang="en-US" kern="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4572000"/>
            <a:ext cx="1371600" cy="56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Fs\files\Image Bank\Approved Photos Images Logos\Photobank- PhotosPhotos_com\Images by Category\Household\clock_9245749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0800" y="930309"/>
            <a:ext cx="2286000" cy="219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8247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Training Content</a:t>
            </a:r>
            <a:endParaRPr lang="en-US" b="1" dirty="0"/>
          </a:p>
        </p:txBody>
      </p:sp>
      <p:sp>
        <p:nvSpPr>
          <p:cNvPr id="3" name="Text Placeholder 2"/>
          <p:cNvSpPr>
            <a:spLocks noGrp="1"/>
          </p:cNvSpPr>
          <p:nvPr>
            <p:ph type="body" idx="1"/>
          </p:nvPr>
        </p:nvSpPr>
        <p:spPr/>
        <p:txBody>
          <a:bodyPr/>
          <a:lstStyle/>
          <a:p>
            <a:r>
              <a:rPr lang="en-US" dirty="0"/>
              <a:t>This training covers how </a:t>
            </a:r>
            <a:r>
              <a:rPr lang="en-US" dirty="0" smtClean="0"/>
              <a:t>to:</a:t>
            </a:r>
          </a:p>
          <a:p>
            <a:pPr lvl="1"/>
            <a:r>
              <a:rPr lang="en-US" dirty="0" smtClean="0"/>
              <a:t>Select </a:t>
            </a:r>
            <a:r>
              <a:rPr lang="en-US" dirty="0"/>
              <a:t>the appropriate </a:t>
            </a:r>
            <a:r>
              <a:rPr lang="en-US" dirty="0" smtClean="0"/>
              <a:t>test</a:t>
            </a:r>
          </a:p>
          <a:p>
            <a:pPr lvl="1"/>
            <a:r>
              <a:rPr lang="en-US" dirty="0" smtClean="0"/>
              <a:t>Identify </a:t>
            </a:r>
            <a:r>
              <a:rPr lang="en-US" dirty="0"/>
              <a:t>when to give the </a:t>
            </a:r>
            <a:r>
              <a:rPr lang="en-US" dirty="0" smtClean="0"/>
              <a:t>test</a:t>
            </a:r>
          </a:p>
          <a:p>
            <a:pPr lvl="1"/>
            <a:r>
              <a:rPr lang="en-US" dirty="0" smtClean="0"/>
              <a:t>Administer </a:t>
            </a:r>
            <a:r>
              <a:rPr lang="en-US" dirty="0"/>
              <a:t>the </a:t>
            </a:r>
            <a:r>
              <a:rPr lang="en-US" dirty="0" smtClean="0"/>
              <a:t>test</a:t>
            </a:r>
          </a:p>
          <a:p>
            <a:pPr lvl="1"/>
            <a:r>
              <a:rPr lang="en-US" dirty="0" smtClean="0"/>
              <a:t>Score </a:t>
            </a:r>
            <a:r>
              <a:rPr lang="en-US" dirty="0"/>
              <a:t>the </a:t>
            </a:r>
            <a:r>
              <a:rPr lang="en-US" dirty="0" smtClean="0"/>
              <a:t>test</a:t>
            </a:r>
          </a:p>
          <a:p>
            <a:pPr lvl="1"/>
            <a:r>
              <a:rPr lang="en-US" dirty="0" smtClean="0"/>
              <a:t>Interpret </a:t>
            </a:r>
            <a:r>
              <a:rPr lang="en-US" dirty="0"/>
              <a:t>test </a:t>
            </a:r>
            <a:r>
              <a:rPr lang="en-US" dirty="0" smtClean="0"/>
              <a:t>scores</a:t>
            </a:r>
          </a:p>
          <a:p>
            <a:pPr lvl="1"/>
            <a:r>
              <a:rPr lang="en-US" dirty="0" smtClean="0"/>
              <a:t>Use </a:t>
            </a:r>
            <a:r>
              <a:rPr lang="en-US" dirty="0"/>
              <a:t>test scores </a:t>
            </a:r>
            <a:r>
              <a:rPr lang="en-US" dirty="0" smtClean="0"/>
              <a:t>for program improvement</a:t>
            </a:r>
          </a:p>
          <a:p>
            <a:pPr lvl="1"/>
            <a:r>
              <a:rPr lang="en-US" dirty="0" smtClean="0"/>
              <a:t>Locate </a:t>
            </a:r>
            <a:r>
              <a:rPr lang="en-US" dirty="0"/>
              <a:t>resources to </a:t>
            </a:r>
            <a:r>
              <a:rPr lang="en-US" dirty="0" smtClean="0"/>
              <a:t>support all </a:t>
            </a:r>
            <a:r>
              <a:rPr lang="en-US" dirty="0"/>
              <a:t>of the above</a:t>
            </a:r>
          </a:p>
        </p:txBody>
      </p:sp>
      <p:sp>
        <p:nvSpPr>
          <p:cNvPr id="5" name="Footer Placeholder 4"/>
          <p:cNvSpPr>
            <a:spLocks noGrp="1"/>
          </p:cNvSpPr>
          <p:nvPr>
            <p:ph type="ftr" sz="quarter" idx="11"/>
          </p:nvPr>
        </p:nvSpPr>
        <p:spPr/>
        <p:txBody>
          <a:bodyPr/>
          <a:lstStyle/>
          <a:p>
            <a:pPr>
              <a:defRPr/>
            </a:pPr>
            <a:r>
              <a:rPr lang="en-US" smtClean="0"/>
              <a:t>CASAS Implementation 2015-16</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3</a:t>
            </a:fld>
            <a:endParaRPr lang="en-US" dirty="0"/>
          </a:p>
        </p:txBody>
      </p:sp>
    </p:spTree>
    <p:extLst>
      <p:ext uri="{BB962C8B-B14F-4D97-AF65-F5344CB8AC3E}">
        <p14:creationId xmlns:p14="http://schemas.microsoft.com/office/powerpoint/2010/main" val="421746916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915400" cy="5486400"/>
          </a:xfrm>
        </p:spPr>
        <p:txBody>
          <a:bodyPr/>
          <a:lstStyle/>
          <a:p>
            <a:r>
              <a:rPr lang="en-US" dirty="0" smtClean="0"/>
              <a:t>Timing Guidelines</a:t>
            </a:r>
          </a:p>
          <a:p>
            <a:pPr lvl="1"/>
            <a:r>
              <a:rPr lang="en-US" dirty="0" smtClean="0"/>
              <a:t>Appraisals/Locators:</a:t>
            </a:r>
          </a:p>
          <a:p>
            <a:pPr lvl="2">
              <a:buFont typeface="Trebuchet MS" pitchFamily="34" charset="0"/>
              <a:buChar char="–"/>
            </a:pPr>
            <a:r>
              <a:rPr lang="en-US" dirty="0"/>
              <a:t>Appraisals, 20 – 25 fixed items, 20 – 30 minutes </a:t>
            </a:r>
            <a:endParaRPr lang="en-US" dirty="0" smtClean="0"/>
          </a:p>
          <a:p>
            <a:pPr lvl="2">
              <a:buFont typeface="Trebuchet MS" pitchFamily="34" charset="0"/>
              <a:buChar char="–"/>
            </a:pPr>
            <a:r>
              <a:rPr lang="en-US" dirty="0" smtClean="0"/>
              <a:t>             Locators</a:t>
            </a:r>
            <a:r>
              <a:rPr lang="en-US" dirty="0"/>
              <a:t>, 7 – 9 </a:t>
            </a:r>
            <a:r>
              <a:rPr lang="en-US" dirty="0" smtClean="0"/>
              <a:t>randomly-selected items, 15 minutes</a:t>
            </a:r>
            <a:endParaRPr lang="en-US" dirty="0"/>
          </a:p>
          <a:p>
            <a:pPr lvl="1"/>
            <a:r>
              <a:rPr lang="en-US" dirty="0"/>
              <a:t>Pre- and post-tests for math and reading </a:t>
            </a:r>
          </a:p>
          <a:p>
            <a:pPr lvl="2">
              <a:buFont typeface="Trebuchet MS" pitchFamily="34" charset="0"/>
              <a:buChar char="–"/>
            </a:pPr>
            <a:r>
              <a:rPr lang="en-US" dirty="0"/>
              <a:t>Allow up to one </a:t>
            </a:r>
            <a:r>
              <a:rPr lang="en-US" dirty="0" smtClean="0"/>
              <a:t>hour.</a:t>
            </a:r>
            <a:endParaRPr lang="en-US" dirty="0"/>
          </a:p>
          <a:p>
            <a:pPr lvl="2">
              <a:buFont typeface="Trebuchet MS" pitchFamily="34" charset="0"/>
              <a:buChar char="–"/>
            </a:pPr>
            <a:r>
              <a:rPr lang="en-US" dirty="0"/>
              <a:t>Allow the same amount of time for pre- and for post-tests.</a:t>
            </a:r>
          </a:p>
          <a:p>
            <a:pPr lvl="2">
              <a:buFont typeface="Trebuchet MS" pitchFamily="34" charset="0"/>
              <a:buChar char="–"/>
            </a:pPr>
            <a:r>
              <a:rPr lang="en-US" dirty="0" smtClean="0"/>
              <a:t>Students </a:t>
            </a:r>
            <a:r>
              <a:rPr lang="en-US" dirty="0"/>
              <a:t>may have a few extra minutes to complete the question they are working </a:t>
            </a:r>
            <a:r>
              <a:rPr lang="en-US" dirty="0" smtClean="0"/>
              <a:t>on.</a:t>
            </a:r>
            <a:endParaRPr lang="en-US" dirty="0"/>
          </a:p>
          <a:p>
            <a:pPr lvl="1"/>
            <a:r>
              <a:rPr lang="en-US" dirty="0" smtClean="0"/>
              <a:t>Appraisal</a:t>
            </a:r>
            <a:r>
              <a:rPr lang="en-US" dirty="0"/>
              <a:t>, pre- and post-tests for listening</a:t>
            </a:r>
          </a:p>
          <a:p>
            <a:pPr lvl="2">
              <a:buFont typeface="Trebuchet MS" pitchFamily="34" charset="0"/>
              <a:buChar char="–"/>
            </a:pPr>
            <a:r>
              <a:rPr lang="en-US" dirty="0"/>
              <a:t>Timing is determined by the test CD or </a:t>
            </a:r>
            <a:r>
              <a:rPr lang="en-US" dirty="0" smtClean="0"/>
              <a:t>by              </a:t>
            </a:r>
            <a:endParaRPr lang="en-US" dirty="0"/>
          </a:p>
          <a:p>
            <a:pPr lvl="2">
              <a:buFont typeface="Trebuchet MS" pitchFamily="34" charset="0"/>
              <a:buChar char="–"/>
            </a:pPr>
            <a:r>
              <a:rPr lang="en-US" dirty="0"/>
              <a:t>Do not stop the CD until instructed </a:t>
            </a:r>
            <a:r>
              <a:rPr lang="en-US" dirty="0" smtClean="0"/>
              <a:t>at </a:t>
            </a:r>
            <a:r>
              <a:rPr lang="en-US" dirty="0"/>
              <a:t>the end of each </a:t>
            </a:r>
            <a:r>
              <a:rPr lang="en-US" dirty="0" smtClean="0"/>
              <a:t>section.</a:t>
            </a:r>
            <a:endParaRPr lang="en-US" dirty="0"/>
          </a:p>
          <a:p>
            <a:pPr lvl="2">
              <a:buFont typeface="Trebuchet MS" pitchFamily="34" charset="0"/>
              <a:buChar char="–"/>
            </a:pPr>
            <a:r>
              <a:rPr lang="en-US" dirty="0" smtClean="0"/>
              <a:t>             automatically </a:t>
            </a:r>
            <a:r>
              <a:rPr lang="en-US" dirty="0"/>
              <a:t>advances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Assessment Process</a:t>
            </a:r>
            <a:endParaRPr lang="en-US" kern="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209800"/>
            <a:ext cx="914400" cy="37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76800"/>
            <a:ext cx="914400" cy="37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638800"/>
            <a:ext cx="914400" cy="37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01418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59952" cy="5486400"/>
          </a:xfrm>
          <a:effectLst/>
        </p:spPr>
        <p:txBody>
          <a:bodyPr/>
          <a:lstStyle/>
          <a:p>
            <a:r>
              <a:rPr lang="en-US" dirty="0" smtClean="0"/>
              <a:t>After the Test</a:t>
            </a:r>
          </a:p>
          <a:p>
            <a:pPr lvl="1"/>
            <a:r>
              <a:rPr lang="en-US" dirty="0" smtClean="0"/>
              <a:t>Paper-based tests:</a:t>
            </a:r>
          </a:p>
          <a:p>
            <a:pPr lvl="2">
              <a:buFont typeface="Trebuchet MS" pitchFamily="34" charset="0"/>
              <a:buChar char="–"/>
            </a:pPr>
            <a:r>
              <a:rPr lang="en-US" dirty="0"/>
              <a:t>Collect test booklets, answer sheets, </a:t>
            </a:r>
            <a:r>
              <a:rPr lang="en-US" dirty="0" smtClean="0"/>
              <a:t>pencils, and </a:t>
            </a:r>
            <a:r>
              <a:rPr lang="en-US" dirty="0"/>
              <a:t>scratch paper</a:t>
            </a:r>
          </a:p>
          <a:p>
            <a:pPr lvl="2">
              <a:buFont typeface="Trebuchet MS" pitchFamily="34" charset="0"/>
              <a:buChar char="–"/>
            </a:pPr>
            <a:r>
              <a:rPr lang="en-US" dirty="0"/>
              <a:t>Count test </a:t>
            </a:r>
            <a:r>
              <a:rPr lang="en-US" dirty="0" smtClean="0"/>
              <a:t>booklets, answer sheets, and pencils</a:t>
            </a:r>
            <a:endParaRPr lang="en-US" dirty="0"/>
          </a:p>
          <a:p>
            <a:pPr lvl="2">
              <a:buFont typeface="Trebuchet MS" pitchFamily="34" charset="0"/>
              <a:buChar char="–"/>
            </a:pPr>
            <a:r>
              <a:rPr lang="en-US" dirty="0"/>
              <a:t>Dismiss </a:t>
            </a:r>
            <a:r>
              <a:rPr lang="en-US" dirty="0" smtClean="0"/>
              <a:t>students</a:t>
            </a:r>
          </a:p>
          <a:p>
            <a:pPr marL="0" indent="0" algn="ctr">
              <a:spcBef>
                <a:spcPts val="0"/>
              </a:spcBef>
              <a:buNone/>
            </a:pPr>
            <a:r>
              <a:rPr lang="en-US" dirty="0" smtClean="0">
                <a:solidFill>
                  <a:schemeClr val="accent1">
                    <a:lumMod val="75000"/>
                  </a:schemeClr>
                </a:solidFill>
                <a:sym typeface="Symbol"/>
              </a:rPr>
              <a:t></a:t>
            </a:r>
            <a:r>
              <a:rPr lang="en-US" dirty="0" smtClean="0">
                <a:solidFill>
                  <a:srgbClr val="920000"/>
                </a:solidFill>
                <a:sym typeface="Symbol"/>
              </a:rPr>
              <a:t>     </a:t>
            </a:r>
            <a:r>
              <a:rPr lang="en-US" dirty="0" smtClean="0">
                <a:solidFill>
                  <a:schemeClr val="accent1">
                    <a:lumMod val="75000"/>
                  </a:schemeClr>
                </a:solidFill>
                <a:sym typeface="Symbol"/>
              </a:rPr>
              <a:t></a:t>
            </a:r>
            <a:r>
              <a:rPr lang="en-US" dirty="0" smtClean="0">
                <a:solidFill>
                  <a:srgbClr val="920000"/>
                </a:solidFill>
                <a:sym typeface="Symbol"/>
              </a:rPr>
              <a:t>     </a:t>
            </a:r>
            <a:r>
              <a:rPr lang="en-US" dirty="0" smtClean="0">
                <a:solidFill>
                  <a:schemeClr val="accent1">
                    <a:lumMod val="75000"/>
                  </a:schemeClr>
                </a:solidFill>
                <a:sym typeface="Symbol"/>
              </a:rPr>
              <a:t></a:t>
            </a:r>
            <a:endParaRPr lang="en-US" dirty="0" smtClean="0">
              <a:solidFill>
                <a:schemeClr val="accent1">
                  <a:lumMod val="75000"/>
                </a:schemeClr>
              </a:solidFill>
            </a:endParaRPr>
          </a:p>
          <a:p>
            <a:pPr lvl="2">
              <a:spcBef>
                <a:spcPts val="0"/>
              </a:spcBef>
              <a:buFont typeface="Trebuchet MS" pitchFamily="34" charset="0"/>
              <a:buChar char="–"/>
            </a:pPr>
            <a:r>
              <a:rPr lang="en-US" dirty="0" smtClean="0"/>
              <a:t>Check test booklets for stray marks</a:t>
            </a:r>
          </a:p>
          <a:p>
            <a:pPr lvl="3">
              <a:buFont typeface="Trebuchet MS" pitchFamily="34" charset="0"/>
              <a:buChar char="–"/>
            </a:pPr>
            <a:r>
              <a:rPr lang="en-US" dirty="0" smtClean="0"/>
              <a:t>If stray marks cannot be completely erased, destroy the booklet</a:t>
            </a:r>
          </a:p>
          <a:p>
            <a:pPr lvl="2">
              <a:buFont typeface="Trebuchet MS" pitchFamily="34" charset="0"/>
              <a:buChar char="–"/>
            </a:pPr>
            <a:r>
              <a:rPr lang="en-US" dirty="0" smtClean="0"/>
              <a:t>Destroy scratch paper</a:t>
            </a:r>
          </a:p>
          <a:p>
            <a:pPr lvl="2">
              <a:buFont typeface="Trebuchet MS" pitchFamily="34" charset="0"/>
              <a:buChar char="–"/>
            </a:pPr>
            <a:r>
              <a:rPr lang="en-US" dirty="0" smtClean="0"/>
              <a:t>Sharpen pencils for next testing</a:t>
            </a:r>
          </a:p>
          <a:p>
            <a:pPr lvl="2">
              <a:buFont typeface="Trebuchet MS" pitchFamily="34" charset="0"/>
              <a:buChar char="–"/>
            </a:pPr>
            <a:r>
              <a:rPr lang="en-US" dirty="0" smtClean="0"/>
              <a:t>Score </a:t>
            </a:r>
            <a:r>
              <a:rPr lang="en-US" dirty="0"/>
              <a:t>tests and convert raw score to scale score</a:t>
            </a:r>
          </a:p>
          <a:p>
            <a:pPr lvl="2">
              <a:buFont typeface="Trebuchet MS" pitchFamily="34" charset="0"/>
              <a:buChar char="–"/>
            </a:pPr>
            <a:r>
              <a:rPr lang="en-US" dirty="0"/>
              <a:t>Use Skill Level Descriptors to interpret results</a:t>
            </a:r>
          </a:p>
          <a:p>
            <a:pPr lvl="2">
              <a:buFont typeface="Trebuchet MS" pitchFamily="34" charset="0"/>
              <a:buChar char="–"/>
            </a:pPr>
            <a:r>
              <a:rPr lang="en-US" dirty="0"/>
              <a:t>Use </a:t>
            </a:r>
            <a:r>
              <a:rPr lang="en-US" dirty="0" smtClean="0"/>
              <a:t>the </a:t>
            </a:r>
            <a:r>
              <a:rPr lang="en-US" dirty="0" smtClean="0">
                <a:hlinkClick r:id="rId3"/>
              </a:rPr>
              <a:t>Next Assigned Test</a:t>
            </a:r>
            <a:r>
              <a:rPr lang="en-US" dirty="0" smtClean="0"/>
              <a:t> charts </a:t>
            </a:r>
            <a:r>
              <a:rPr lang="en-US" dirty="0"/>
              <a:t>to identify the next appropriate test</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Assessment Process</a:t>
            </a:r>
            <a:endParaRPr lang="en-US" kern="0" dirty="0"/>
          </a:p>
        </p:txBody>
      </p:sp>
    </p:spTree>
    <p:extLst>
      <p:ext uri="{BB962C8B-B14F-4D97-AF65-F5344CB8AC3E}">
        <p14:creationId xmlns:p14="http://schemas.microsoft.com/office/powerpoint/2010/main" val="33840593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59952" cy="5486400"/>
          </a:xfrm>
          <a:effectLst/>
        </p:spPr>
        <p:txBody>
          <a:bodyPr/>
          <a:lstStyle/>
          <a:p>
            <a:r>
              <a:rPr lang="en-US" dirty="0" smtClean="0"/>
              <a:t>After the Test</a:t>
            </a:r>
          </a:p>
          <a:p>
            <a:pPr marL="0" indent="0">
              <a:buNone/>
            </a:pPr>
            <a:endParaRPr lang="en-US" sz="800" dirty="0" smtClean="0"/>
          </a:p>
          <a:p>
            <a:pPr lvl="1"/>
            <a:r>
              <a:rPr lang="en-US" dirty="0" smtClean="0"/>
              <a:t>               :</a:t>
            </a:r>
          </a:p>
          <a:p>
            <a:pPr marL="57150" indent="0">
              <a:buNone/>
            </a:pPr>
            <a:endParaRPr lang="en-US" sz="800" dirty="0" smtClean="0"/>
          </a:p>
          <a:p>
            <a:pPr lvl="2">
              <a:buFont typeface="Trebuchet MS" pitchFamily="34" charset="0"/>
              <a:buChar char="–"/>
            </a:pPr>
            <a:r>
              <a:rPr lang="en-US" dirty="0"/>
              <a:t>Collect scratch </a:t>
            </a:r>
            <a:r>
              <a:rPr lang="en-US" dirty="0" smtClean="0"/>
              <a:t>paper </a:t>
            </a:r>
            <a:r>
              <a:rPr lang="en-US" sz="1600" dirty="0" smtClean="0"/>
              <a:t>(math tests only)</a:t>
            </a:r>
            <a:endParaRPr lang="en-US" sz="1600" dirty="0"/>
          </a:p>
          <a:p>
            <a:pPr lvl="2">
              <a:buFont typeface="Trebuchet MS" pitchFamily="34" charset="0"/>
              <a:buChar char="–"/>
            </a:pPr>
            <a:r>
              <a:rPr lang="en-US" dirty="0" smtClean="0"/>
              <a:t>Logout </a:t>
            </a:r>
            <a:r>
              <a:rPr lang="en-US" dirty="0"/>
              <a:t>students from </a:t>
            </a:r>
            <a:r>
              <a:rPr lang="en-US" dirty="0" smtClean="0"/>
              <a:t>testing station</a:t>
            </a:r>
          </a:p>
          <a:p>
            <a:pPr lvl="2">
              <a:buFont typeface="Trebuchet MS" pitchFamily="34" charset="0"/>
              <a:buChar char="–"/>
            </a:pPr>
            <a:r>
              <a:rPr lang="en-US" dirty="0" smtClean="0"/>
              <a:t>Dismiss students with test results summary report </a:t>
            </a:r>
            <a:r>
              <a:rPr lang="en-US" sz="1600" dirty="0" smtClean="0"/>
              <a:t>(optional)</a:t>
            </a:r>
            <a:endParaRPr lang="en-US" sz="1600" dirty="0"/>
          </a:p>
          <a:p>
            <a:pPr marL="0" indent="0" algn="ctr">
              <a:buNone/>
            </a:pPr>
            <a:r>
              <a:rPr lang="en-US" dirty="0" smtClean="0">
                <a:solidFill>
                  <a:schemeClr val="accent1">
                    <a:lumMod val="75000"/>
                  </a:schemeClr>
                </a:solidFill>
                <a:sym typeface="Symbol"/>
              </a:rPr>
              <a:t></a:t>
            </a:r>
            <a:r>
              <a:rPr lang="en-US" dirty="0" smtClean="0">
                <a:solidFill>
                  <a:srgbClr val="920000"/>
                </a:solidFill>
                <a:sym typeface="Symbol"/>
              </a:rPr>
              <a:t>     </a:t>
            </a:r>
            <a:r>
              <a:rPr lang="en-US" dirty="0" smtClean="0">
                <a:solidFill>
                  <a:schemeClr val="accent1">
                    <a:lumMod val="75000"/>
                  </a:schemeClr>
                </a:solidFill>
                <a:sym typeface="Symbol"/>
              </a:rPr>
              <a:t></a:t>
            </a:r>
            <a:r>
              <a:rPr lang="en-US" dirty="0" smtClean="0">
                <a:solidFill>
                  <a:srgbClr val="920000"/>
                </a:solidFill>
                <a:sym typeface="Symbol"/>
              </a:rPr>
              <a:t>     </a:t>
            </a:r>
            <a:r>
              <a:rPr lang="en-US" dirty="0" smtClean="0">
                <a:solidFill>
                  <a:schemeClr val="accent1">
                    <a:lumMod val="75000"/>
                  </a:schemeClr>
                </a:solidFill>
                <a:sym typeface="Symbol"/>
              </a:rPr>
              <a:t></a:t>
            </a:r>
            <a:endParaRPr lang="en-US" dirty="0" smtClean="0">
              <a:solidFill>
                <a:schemeClr val="accent1">
                  <a:lumMod val="75000"/>
                </a:schemeClr>
              </a:solidFill>
            </a:endParaRPr>
          </a:p>
          <a:p>
            <a:pPr lvl="2">
              <a:spcBef>
                <a:spcPts val="1200"/>
              </a:spcBef>
              <a:buFont typeface="Trebuchet MS" pitchFamily="34" charset="0"/>
              <a:buChar char="–"/>
            </a:pPr>
            <a:r>
              <a:rPr lang="en-US" dirty="0"/>
              <a:t>Stop testing session </a:t>
            </a:r>
            <a:r>
              <a:rPr lang="en-US" sz="1600" dirty="0"/>
              <a:t>(if no further testing needed</a:t>
            </a:r>
            <a:r>
              <a:rPr lang="en-US" sz="1600" dirty="0" smtClean="0"/>
              <a:t>)</a:t>
            </a:r>
          </a:p>
          <a:p>
            <a:pPr lvl="2">
              <a:buFont typeface="Trebuchet MS" pitchFamily="34" charset="0"/>
              <a:buChar char="–"/>
            </a:pPr>
            <a:r>
              <a:rPr lang="en-US" dirty="0" smtClean="0"/>
              <a:t>Destroy scratch paper</a:t>
            </a:r>
          </a:p>
          <a:p>
            <a:pPr lvl="2">
              <a:buFont typeface="Trebuchet MS" pitchFamily="34" charset="0"/>
              <a:buChar char="–"/>
            </a:pPr>
            <a:r>
              <a:rPr lang="en-US" dirty="0"/>
              <a:t>Tests automatically scored and recorded in database</a:t>
            </a:r>
          </a:p>
          <a:p>
            <a:pPr lvl="2">
              <a:buFont typeface="Trebuchet MS" pitchFamily="34" charset="0"/>
              <a:buChar char="–"/>
            </a:pPr>
            <a:r>
              <a:rPr lang="en-US" dirty="0" smtClean="0"/>
              <a:t>Use </a:t>
            </a:r>
            <a:r>
              <a:rPr lang="en-US" dirty="0"/>
              <a:t>Skill Level Descriptors to interpret results</a:t>
            </a:r>
          </a:p>
          <a:p>
            <a:pPr lvl="2">
              <a:buFont typeface="Trebuchet MS" pitchFamily="34" charset="0"/>
              <a:buChar char="–"/>
            </a:pPr>
            <a:r>
              <a:rPr lang="en-US" dirty="0" smtClean="0"/>
              <a:t>Next test is automatically assigned</a:t>
            </a:r>
          </a:p>
          <a:p>
            <a:pPr lvl="2">
              <a:buFont typeface="Trebuchet MS"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txBox="1">
            <a:spLocks/>
          </p:cNvSpPr>
          <p:nvPr/>
        </p:nvSpPr>
        <p:spPr>
          <a:xfrm>
            <a:off x="-1588" y="0"/>
            <a:ext cx="6561138" cy="685800"/>
          </a:xfrm>
          <a:prstGeom prst="rect">
            <a:avLst/>
          </a:prstGeom>
        </p:spPr>
        <p:txBody>
          <a:bodyPr/>
          <a:lstStyle>
            <a:lvl1pPr algn="l" rtl="0" eaLnBrk="0" fontAlgn="base" hangingPunct="0">
              <a:spcBef>
                <a:spcPct val="0"/>
              </a:spcBef>
              <a:spcAft>
                <a:spcPct val="0"/>
              </a:spcAft>
              <a:defRPr sz="3200" b="1">
                <a:solidFill>
                  <a:srgbClr val="005596"/>
                </a:solidFill>
                <a:latin typeface="Trebuchet MS" pitchFamily="34" charset="0"/>
                <a:ea typeface="+mj-ea"/>
                <a:cs typeface="Arial" pitchFamily="34" charset="0"/>
              </a:defRPr>
            </a:lvl1pPr>
            <a:lvl2pPr algn="l" rtl="0" eaLnBrk="0" fontAlgn="base" hangingPunct="0">
              <a:spcBef>
                <a:spcPct val="0"/>
              </a:spcBef>
              <a:spcAft>
                <a:spcPct val="0"/>
              </a:spcAft>
              <a:defRPr sz="2400" b="1">
                <a:solidFill>
                  <a:srgbClr val="005596"/>
                </a:solidFill>
                <a:latin typeface="Trebuchet MS" pitchFamily="34" charset="0"/>
                <a:cs typeface="Arial" charset="0"/>
              </a:defRPr>
            </a:lvl2pPr>
            <a:lvl3pPr algn="l" rtl="0" eaLnBrk="0" fontAlgn="base" hangingPunct="0">
              <a:spcBef>
                <a:spcPct val="0"/>
              </a:spcBef>
              <a:spcAft>
                <a:spcPct val="0"/>
              </a:spcAft>
              <a:defRPr sz="2400" b="1">
                <a:solidFill>
                  <a:srgbClr val="005596"/>
                </a:solidFill>
                <a:latin typeface="Trebuchet MS" pitchFamily="34" charset="0"/>
                <a:cs typeface="Arial" charset="0"/>
              </a:defRPr>
            </a:lvl3pPr>
            <a:lvl4pPr algn="l" rtl="0" eaLnBrk="0" fontAlgn="base" hangingPunct="0">
              <a:spcBef>
                <a:spcPct val="0"/>
              </a:spcBef>
              <a:spcAft>
                <a:spcPct val="0"/>
              </a:spcAft>
              <a:defRPr sz="2400" b="1">
                <a:solidFill>
                  <a:srgbClr val="005596"/>
                </a:solidFill>
                <a:latin typeface="Trebuchet MS" pitchFamily="34" charset="0"/>
                <a:cs typeface="Arial" charset="0"/>
              </a:defRPr>
            </a:lvl4pPr>
            <a:lvl5pPr algn="l" rtl="0" eaLnBrk="0" fontAlgn="base" hangingPunct="0">
              <a:spcBef>
                <a:spcPct val="0"/>
              </a:spcBef>
              <a:spcAft>
                <a:spcPct val="0"/>
              </a:spcAft>
              <a:defRPr sz="2400" b="1">
                <a:solidFill>
                  <a:srgbClr val="005596"/>
                </a:solidFill>
                <a:latin typeface="Trebuchet MS" pitchFamily="34" charset="0"/>
                <a:cs typeface="Arial"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a:lstStyle>
          <a:p>
            <a:r>
              <a:rPr lang="en-US" kern="0" dirty="0" smtClean="0"/>
              <a:t>Assessment Process</a:t>
            </a:r>
            <a:endParaRPr lang="en-US" kern="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21" y="1508760"/>
            <a:ext cx="1371600" cy="56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44566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Policy</a:t>
            </a:r>
            <a:endParaRPr lang="en-US" dirty="0"/>
          </a:p>
        </p:txBody>
      </p:sp>
      <p:sp>
        <p:nvSpPr>
          <p:cNvPr id="3" name="Text Placeholder 2"/>
          <p:cNvSpPr>
            <a:spLocks noGrp="1"/>
          </p:cNvSpPr>
          <p:nvPr>
            <p:ph type="body" idx="1"/>
          </p:nvPr>
        </p:nvSpPr>
        <p:spPr/>
        <p:txBody>
          <a:bodyPr/>
          <a:lstStyle/>
          <a:p>
            <a:pPr marL="0" indent="0">
              <a:buNone/>
            </a:pPr>
            <a:r>
              <a:rPr lang="en-US" dirty="0"/>
              <a:t>CASAS publishes </a:t>
            </a:r>
            <a:r>
              <a:rPr lang="en-US" dirty="0" smtClean="0"/>
              <a:t>the </a:t>
            </a:r>
            <a:r>
              <a:rPr lang="en-US" dirty="0"/>
              <a:t>test security policy to maintain the integrity of </a:t>
            </a:r>
            <a:r>
              <a:rPr lang="en-US" dirty="0" smtClean="0"/>
              <a:t>its </a:t>
            </a:r>
            <a:r>
              <a:rPr lang="en-US" dirty="0"/>
              <a:t>assessments and to </a:t>
            </a:r>
            <a:r>
              <a:rPr lang="en-US" dirty="0" smtClean="0"/>
              <a:t>ensure implementation </a:t>
            </a:r>
            <a:r>
              <a:rPr lang="en-US" dirty="0"/>
              <a:t>of and adherence to </a:t>
            </a:r>
            <a:r>
              <a:rPr lang="en-US" dirty="0" smtClean="0"/>
              <a:t>test </a:t>
            </a:r>
            <a:r>
              <a:rPr lang="en-US" dirty="0"/>
              <a:t>security </a:t>
            </a:r>
            <a:r>
              <a:rPr lang="en-US" dirty="0" smtClean="0"/>
              <a:t>practices.</a:t>
            </a:r>
            <a:endParaRPr lang="en-US" b="1" dirty="0" smtClean="0"/>
          </a:p>
          <a:p>
            <a:pPr lvl="1"/>
            <a:r>
              <a:rPr lang="en-US" dirty="0" smtClean="0"/>
              <a:t>Security </a:t>
            </a:r>
            <a:r>
              <a:rPr lang="en-US" dirty="0"/>
              <a:t>of Testing </a:t>
            </a:r>
            <a:r>
              <a:rPr lang="en-US" dirty="0" smtClean="0"/>
              <a:t>Materials</a:t>
            </a:r>
          </a:p>
          <a:p>
            <a:pPr lvl="1"/>
            <a:r>
              <a:rPr lang="en-US" dirty="0" smtClean="0"/>
              <a:t>Test Administration</a:t>
            </a:r>
          </a:p>
          <a:p>
            <a:pPr lvl="1"/>
            <a:r>
              <a:rPr lang="en-US" dirty="0" smtClean="0"/>
              <a:t>Confidentiality </a:t>
            </a:r>
            <a:r>
              <a:rPr lang="en-US" dirty="0"/>
              <a:t>of Tests and Test </a:t>
            </a:r>
            <a:r>
              <a:rPr lang="en-US" dirty="0" smtClean="0"/>
              <a:t>Items</a:t>
            </a:r>
          </a:p>
          <a:p>
            <a:pPr lvl="1"/>
            <a:r>
              <a:rPr lang="en-US" dirty="0" smtClean="0"/>
              <a:t>Copyright Infringement</a:t>
            </a:r>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Tree>
    <p:extLst>
      <p:ext uri="{BB962C8B-B14F-4D97-AF65-F5344CB8AC3E}">
        <p14:creationId xmlns:p14="http://schemas.microsoft.com/office/powerpoint/2010/main" val="116229443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486400"/>
          </a:xfrm>
        </p:spPr>
        <p:txBody>
          <a:bodyPr/>
          <a:lstStyle/>
          <a:p>
            <a:pPr>
              <a:spcAft>
                <a:spcPts val="600"/>
              </a:spcAft>
            </a:pPr>
            <a:r>
              <a:rPr lang="en-US" sz="2400" dirty="0" smtClean="0"/>
              <a:t>Guidelines Overview</a:t>
            </a:r>
          </a:p>
          <a:p>
            <a:pPr lvl="1">
              <a:spcAft>
                <a:spcPts val="600"/>
              </a:spcAft>
            </a:pPr>
            <a:r>
              <a:rPr lang="en-US" sz="2000" dirty="0"/>
              <a:t>Test materials must be kept in a secure location.</a:t>
            </a:r>
          </a:p>
          <a:p>
            <a:pPr lvl="1">
              <a:spcAft>
                <a:spcPts val="600"/>
              </a:spcAft>
            </a:pPr>
            <a:r>
              <a:rPr lang="en-US" sz="2000" dirty="0"/>
              <a:t>CASAS tests may not be copied, scanned, or </a:t>
            </a:r>
            <a:r>
              <a:rPr lang="en-US" sz="2000" dirty="0" smtClean="0"/>
              <a:t>duplicated.</a:t>
            </a:r>
          </a:p>
          <a:p>
            <a:pPr lvl="1">
              <a:spcAft>
                <a:spcPts val="600"/>
              </a:spcAft>
            </a:pPr>
            <a:r>
              <a:rPr lang="en-US" sz="2000" dirty="0" smtClean="0"/>
              <a:t>Displays</a:t>
            </a:r>
            <a:r>
              <a:rPr lang="en-US" sz="2000" dirty="0"/>
              <a:t>, questions, or answers from any CASAS </a:t>
            </a:r>
            <a:r>
              <a:rPr lang="en-US" sz="2000" dirty="0" smtClean="0"/>
              <a:t>test </a:t>
            </a:r>
            <a:r>
              <a:rPr lang="en-US" sz="2000" dirty="0"/>
              <a:t>may not be used to create materials to </a:t>
            </a:r>
            <a:r>
              <a:rPr lang="en-US" sz="2000" dirty="0" smtClean="0"/>
              <a:t>help students answer </a:t>
            </a:r>
            <a:r>
              <a:rPr lang="en-US" sz="2000" dirty="0"/>
              <a:t>CASAS test items</a:t>
            </a:r>
            <a:r>
              <a:rPr lang="en-US" sz="2000" dirty="0" smtClean="0"/>
              <a:t>.</a:t>
            </a:r>
          </a:p>
          <a:p>
            <a:pPr lvl="1">
              <a:spcAft>
                <a:spcPts val="600"/>
              </a:spcAft>
            </a:pPr>
            <a:r>
              <a:rPr lang="en-US" sz="2000" dirty="0" smtClean="0"/>
              <a:t>Proctors must remain in </a:t>
            </a:r>
            <a:r>
              <a:rPr lang="en-US" sz="2000" dirty="0"/>
              <a:t>the testing room at all times during </a:t>
            </a:r>
            <a:r>
              <a:rPr lang="en-US" sz="2000" dirty="0" smtClean="0"/>
              <a:t>testing.</a:t>
            </a:r>
          </a:p>
          <a:p>
            <a:pPr lvl="1">
              <a:spcAft>
                <a:spcPts val="600"/>
              </a:spcAft>
            </a:pPr>
            <a:r>
              <a:rPr lang="en-US" sz="2000" dirty="0" smtClean="0"/>
              <a:t>Any </a:t>
            </a:r>
            <a:r>
              <a:rPr lang="en-US" sz="2000" dirty="0"/>
              <a:t>assistive material such as electronic devices or dictionaries are strictly prohibited during </a:t>
            </a:r>
            <a:r>
              <a:rPr lang="en-US" sz="2000" dirty="0" smtClean="0"/>
              <a:t>testing.</a:t>
            </a:r>
          </a:p>
          <a:p>
            <a:pPr lvl="1">
              <a:spcAft>
                <a:spcPts val="600"/>
              </a:spcAft>
            </a:pPr>
            <a:r>
              <a:rPr lang="en-US" sz="2000" dirty="0" smtClean="0"/>
              <a:t>Only </a:t>
            </a:r>
            <a:r>
              <a:rPr lang="en-US" sz="2000" dirty="0"/>
              <a:t>students taking math tests are allowed to have scratch paper during </a:t>
            </a:r>
            <a:r>
              <a:rPr lang="en-US" sz="2000" dirty="0" smtClean="0"/>
              <a:t>testing. Scratch </a:t>
            </a:r>
            <a:r>
              <a:rPr lang="en-US" sz="2000" dirty="0"/>
              <a:t>paper must be collected at the end of </a:t>
            </a:r>
            <a:r>
              <a:rPr lang="en-US" sz="2000" dirty="0" smtClean="0"/>
              <a:t>testing </a:t>
            </a:r>
            <a:r>
              <a:rPr lang="en-US" sz="2000" dirty="0"/>
              <a:t>and destroyed</a:t>
            </a:r>
            <a:r>
              <a:rPr lang="en-US" sz="2000" dirty="0" smtClean="0"/>
              <a:t>.</a:t>
            </a:r>
          </a:p>
          <a:p>
            <a:pPr marL="857250" lvl="3" indent="0">
              <a:buNone/>
            </a:pPr>
            <a:endParaRPr lang="en-US" sz="1600" b="1" dirty="0" smtClean="0">
              <a:solidFill>
                <a:srgbClr val="FF6600"/>
              </a:solidFill>
              <a:effectLst>
                <a:glow rad="139700">
                  <a:schemeClr val="accent4">
                    <a:satMod val="175000"/>
                    <a:alpha val="40000"/>
                  </a:schemeClr>
                </a:glow>
              </a:effectLst>
              <a:sym typeface="Webdings"/>
            </a:endParaRPr>
          </a:p>
          <a:p>
            <a:pPr marL="857250" lvl="3" indent="0">
              <a:buNone/>
            </a:pPr>
            <a:endParaRPr lang="en-US" sz="1400" b="1" dirty="0" smtClean="0">
              <a:solidFill>
                <a:srgbClr val="FF6600"/>
              </a:solidFill>
              <a:effectLst>
                <a:glow rad="139700">
                  <a:schemeClr val="accent4">
                    <a:satMod val="175000"/>
                    <a:alpha val="40000"/>
                  </a:schemeClr>
                </a:glow>
              </a:effectLst>
              <a:sym typeface="Webdings"/>
            </a:endParaRPr>
          </a:p>
          <a:p>
            <a:pPr marL="1280160" lvl="2" indent="0">
              <a:buNone/>
            </a:pPr>
            <a:r>
              <a:rPr lang="en-US" sz="1600" dirty="0" smtClean="0">
                <a:solidFill>
                  <a:schemeClr val="bg1">
                    <a:lumMod val="50000"/>
                  </a:schemeClr>
                </a:solidFill>
              </a:rPr>
              <a:t>Refer </a:t>
            </a:r>
            <a:r>
              <a:rPr lang="en-US" sz="1600" dirty="0">
                <a:solidFill>
                  <a:schemeClr val="bg1">
                    <a:lumMod val="50000"/>
                  </a:schemeClr>
                </a:solidFill>
              </a:rPr>
              <a:t>to </a:t>
            </a:r>
            <a:r>
              <a:rPr lang="en-US" sz="1600" i="1" dirty="0">
                <a:solidFill>
                  <a:schemeClr val="bg1">
                    <a:lumMod val="50000"/>
                  </a:schemeClr>
                </a:solidFill>
              </a:rPr>
              <a:t>CASAS Test Security Policy</a:t>
            </a:r>
            <a:r>
              <a:rPr lang="en-US" sz="1600" dirty="0">
                <a:solidFill>
                  <a:schemeClr val="bg1">
                    <a:lumMod val="50000"/>
                  </a:schemeClr>
                </a:solidFill>
              </a:rPr>
              <a:t> for complete </a:t>
            </a:r>
            <a:r>
              <a:rPr lang="en-US" sz="1600" dirty="0" smtClean="0">
                <a:solidFill>
                  <a:schemeClr val="bg1">
                    <a:lumMod val="50000"/>
                  </a:schemeClr>
                </a:solidFill>
              </a:rPr>
              <a:t>details</a:t>
            </a:r>
          </a:p>
          <a:p>
            <a:pPr marL="1280160" lvl="2" indent="0">
              <a:buNone/>
            </a:pPr>
            <a:r>
              <a:rPr lang="en-US" sz="1600" dirty="0" smtClean="0">
                <a:solidFill>
                  <a:srgbClr val="005596"/>
                </a:solidFill>
                <a:hlinkClick r:id="rId3"/>
              </a:rPr>
              <a:t>www.casas.org </a:t>
            </a:r>
            <a:r>
              <a:rPr lang="en-US" sz="1600" dirty="0">
                <a:solidFill>
                  <a:srgbClr val="005596"/>
                </a:solidFill>
                <a:hlinkClick r:id="rId3"/>
              </a:rPr>
              <a:t>&gt; About </a:t>
            </a:r>
            <a:r>
              <a:rPr lang="en-US" sz="1600" dirty="0" smtClean="0">
                <a:solidFill>
                  <a:srgbClr val="005596"/>
                </a:solidFill>
                <a:hlinkClick r:id="rId3"/>
              </a:rPr>
              <a:t>CASAS </a:t>
            </a:r>
            <a:r>
              <a:rPr lang="en-US" sz="1600" dirty="0">
                <a:solidFill>
                  <a:srgbClr val="005596"/>
                </a:solidFill>
                <a:hlinkClick r:id="rId3"/>
              </a:rPr>
              <a:t>&gt; Privacy, Copyright, and Security Policy</a:t>
            </a:r>
            <a:r>
              <a:rPr lang="en-US" sz="1600" dirty="0">
                <a:solidFill>
                  <a:srgbClr val="005596"/>
                </a:solidFill>
              </a:rPr>
              <a:t> </a:t>
            </a:r>
          </a:p>
          <a:p>
            <a:pPr marL="0" indent="0">
              <a:buNone/>
            </a:pPr>
            <a:endParaRPr lang="en-US" dirty="0"/>
          </a:p>
        </p:txBody>
      </p:sp>
      <p:sp>
        <p:nvSpPr>
          <p:cNvPr id="3" name="Title 2"/>
          <p:cNvSpPr>
            <a:spLocks noGrp="1"/>
          </p:cNvSpPr>
          <p:nvPr>
            <p:ph type="title"/>
          </p:nvPr>
        </p:nvSpPr>
        <p:spPr/>
        <p:txBody>
          <a:bodyPr/>
          <a:lstStyle/>
          <a:p>
            <a:r>
              <a:rPr lang="en-US" dirty="0" smtClean="0"/>
              <a:t>Test Security Policy</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918200"/>
            <a:ext cx="1270000" cy="558800"/>
          </a:xfrm>
          <a:prstGeom prst="rect">
            <a:avLst/>
          </a:prstGeom>
        </p:spPr>
      </p:pic>
    </p:spTree>
    <p:extLst>
      <p:ext uri="{BB962C8B-B14F-4D97-AF65-F5344CB8AC3E}">
        <p14:creationId xmlns:p14="http://schemas.microsoft.com/office/powerpoint/2010/main" val="358514712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Support Instruction</a:t>
            </a:r>
            <a:endParaRPr lang="en-US" dirty="0"/>
          </a:p>
        </p:txBody>
      </p:sp>
      <p:sp>
        <p:nvSpPr>
          <p:cNvPr id="3" name="Text Placeholder 2"/>
          <p:cNvSpPr>
            <a:spLocks noGrp="1"/>
          </p:cNvSpPr>
          <p:nvPr>
            <p:ph type="body" idx="1"/>
          </p:nvPr>
        </p:nvSpPr>
        <p:spPr/>
        <p:txBody>
          <a:bodyPr/>
          <a:lstStyle/>
          <a:p>
            <a:r>
              <a:rPr lang="en-US" dirty="0"/>
              <a:t>Maximize your curriculum design and </a:t>
            </a:r>
            <a:r>
              <a:rPr lang="en-US" dirty="0" smtClean="0"/>
              <a:t>instruction</a:t>
            </a:r>
            <a:endParaRPr lang="en-US" dirty="0"/>
          </a:p>
          <a:p>
            <a:pPr lvl="1"/>
            <a:r>
              <a:rPr lang="en-US" dirty="0"/>
              <a:t>Pre-and Post-Testing Guidelines</a:t>
            </a:r>
          </a:p>
          <a:p>
            <a:pPr lvl="1"/>
            <a:r>
              <a:rPr lang="en-US" dirty="0"/>
              <a:t>Sample Test Items</a:t>
            </a:r>
          </a:p>
          <a:p>
            <a:pPr lvl="1"/>
            <a:r>
              <a:rPr lang="en-US" dirty="0"/>
              <a:t>CASAS Competencies</a:t>
            </a:r>
          </a:p>
          <a:p>
            <a:pPr lvl="1"/>
            <a:r>
              <a:rPr lang="en-US" dirty="0"/>
              <a:t>CASAS Content Standards</a:t>
            </a:r>
          </a:p>
          <a:p>
            <a:pPr lvl="1"/>
            <a:r>
              <a:rPr lang="en-US" dirty="0"/>
              <a:t>Task Areas</a:t>
            </a:r>
          </a:p>
          <a:p>
            <a:pPr lvl="1"/>
            <a:r>
              <a:rPr lang="en-US" dirty="0"/>
              <a:t>Test Results, Data, and Reports</a:t>
            </a:r>
          </a:p>
          <a:p>
            <a:pPr lvl="1"/>
            <a:r>
              <a:rPr lang="en-US" dirty="0"/>
              <a:t>Free Online CASAS Resources</a:t>
            </a:r>
          </a:p>
          <a:p>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Tree>
    <p:extLst>
      <p:ext uri="{BB962C8B-B14F-4D97-AF65-F5344CB8AC3E}">
        <p14:creationId xmlns:p14="http://schemas.microsoft.com/office/powerpoint/2010/main" val="351664170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486400"/>
          </a:xfrm>
          <a:effectLst/>
        </p:spPr>
        <p:txBody>
          <a:bodyPr/>
          <a:lstStyle/>
          <a:p>
            <a:r>
              <a:rPr lang="en-US" sz="2400" dirty="0" smtClean="0"/>
              <a:t>Pre- and Post-Testing Guidelines</a:t>
            </a:r>
          </a:p>
          <a:p>
            <a:pPr lvl="1">
              <a:spcBef>
                <a:spcPts val="480"/>
              </a:spcBef>
            </a:pPr>
            <a:r>
              <a:rPr lang="en-US" sz="2000" dirty="0" smtClean="0"/>
              <a:t>Typically </a:t>
            </a:r>
            <a:r>
              <a:rPr lang="en-US" sz="2000" dirty="0"/>
              <a:t>programs provide approximately 70-100 hours </a:t>
            </a:r>
            <a:r>
              <a:rPr lang="en-US" sz="2000" dirty="0" smtClean="0"/>
              <a:t>of instruction </a:t>
            </a:r>
            <a:r>
              <a:rPr lang="en-US" sz="2000" dirty="0"/>
              <a:t>before post-testing. </a:t>
            </a:r>
          </a:p>
          <a:p>
            <a:pPr lvl="2">
              <a:buFont typeface="Trebuchet MS" pitchFamily="34" charset="0"/>
              <a:buChar char="–"/>
            </a:pPr>
            <a:r>
              <a:rPr lang="en-US" sz="1800" dirty="0"/>
              <a:t>high intensity courses (i.e. a class meets more than 15 hours/week) may post-test at the end of a semester or other block of instruction, even if the instructional time is more than 100 hours </a:t>
            </a:r>
          </a:p>
          <a:p>
            <a:pPr lvl="2">
              <a:buFont typeface="Trebuchet MS" pitchFamily="34" charset="0"/>
              <a:buChar char="–"/>
            </a:pPr>
            <a:r>
              <a:rPr lang="en-US" sz="1800" dirty="0"/>
              <a:t>low intensity courses with fewer than 70 hours in a semester or other block of instruction, may choose to post-test at the end of the instructional period. </a:t>
            </a:r>
          </a:p>
          <a:p>
            <a:pPr lvl="1"/>
            <a:r>
              <a:rPr lang="en-US" sz="2000" dirty="0"/>
              <a:t>Programs may assess learners who leave the program before the scheduled post‐test time. </a:t>
            </a:r>
          </a:p>
          <a:p>
            <a:pPr lvl="1"/>
            <a:r>
              <a:rPr lang="en-US" sz="2000" dirty="0"/>
              <a:t>Post-testing should not occur before </a:t>
            </a:r>
            <a:r>
              <a:rPr lang="en-US" sz="2000" dirty="0" smtClean="0"/>
              <a:t>40 </a:t>
            </a:r>
            <a:r>
              <a:rPr lang="en-US" sz="2000" dirty="0"/>
              <a:t>hours of instruction.</a:t>
            </a:r>
          </a:p>
          <a:p>
            <a:pPr lvl="2">
              <a:buFont typeface="Trebuchet MS" pitchFamily="34" charset="0"/>
              <a:buChar char="–"/>
            </a:pPr>
            <a:r>
              <a:rPr lang="en-US" sz="1800" dirty="0"/>
              <a:t>Refer to your local or state assessment policy for guidelines on the required number of hours of instruction before post-testing</a:t>
            </a:r>
            <a:r>
              <a:rPr lang="en-US" sz="1800" dirty="0" smtClean="0"/>
              <a:t>.</a:t>
            </a:r>
          </a:p>
          <a:p>
            <a:pPr marL="57150" indent="0">
              <a:buNone/>
            </a:pPr>
            <a:endParaRPr lang="en-US" dirty="0"/>
          </a:p>
          <a:p>
            <a:pPr marL="1280160" lvl="1" indent="0">
              <a:spcBef>
                <a:spcPts val="0"/>
              </a:spcBef>
              <a:buNone/>
            </a:pPr>
            <a:r>
              <a:rPr lang="en-US" sz="1600" dirty="0" smtClean="0">
                <a:solidFill>
                  <a:srgbClr val="FFFFFF">
                    <a:lumMod val="50000"/>
                  </a:srgbClr>
                </a:solidFill>
              </a:rPr>
              <a:t>Refer </a:t>
            </a:r>
            <a:r>
              <a:rPr lang="en-US" sz="1600" dirty="0">
                <a:solidFill>
                  <a:srgbClr val="FFFFFF">
                    <a:lumMod val="50000"/>
                  </a:srgbClr>
                </a:solidFill>
              </a:rPr>
              <a:t>to </a:t>
            </a:r>
            <a:r>
              <a:rPr lang="en-US" sz="1600" dirty="0" smtClean="0">
                <a:solidFill>
                  <a:srgbClr val="005596"/>
                </a:solidFill>
                <a:hlinkClick r:id="rId3"/>
              </a:rPr>
              <a:t>www.casas.org </a:t>
            </a:r>
            <a:r>
              <a:rPr lang="en-US" sz="1600" dirty="0">
                <a:solidFill>
                  <a:srgbClr val="005596"/>
                </a:solidFill>
                <a:hlinkClick r:id="rId3"/>
              </a:rPr>
              <a:t>&gt; Training and Support &gt; Testing Guidelines &gt; Pre- &amp; </a:t>
            </a:r>
            <a:r>
              <a:rPr lang="en-US" sz="1600" dirty="0" smtClean="0">
                <a:solidFill>
                  <a:srgbClr val="005596"/>
                </a:solidFill>
                <a:hlinkClick r:id="rId3"/>
              </a:rPr>
              <a:t>Post Testing</a:t>
            </a:r>
            <a:endParaRPr lang="en-US" sz="1600" dirty="0">
              <a:solidFill>
                <a:srgbClr val="005596"/>
              </a:solidFill>
            </a:endParaRPr>
          </a:p>
        </p:txBody>
      </p:sp>
      <p:sp>
        <p:nvSpPr>
          <p:cNvPr id="3" name="Title 2"/>
          <p:cNvSpPr>
            <a:spLocks noGrp="1"/>
          </p:cNvSpPr>
          <p:nvPr>
            <p:ph type="title"/>
          </p:nvPr>
        </p:nvSpPr>
        <p:spPr/>
        <p:txBody>
          <a:bodyPr/>
          <a:lstStyle/>
          <a:p>
            <a:r>
              <a:rPr lang="en-US" dirty="0" smtClean="0"/>
              <a:t>Resources to Support Instruction</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269241791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Test Items</a:t>
            </a:r>
            <a:endParaRPr lang="en-US" dirty="0"/>
          </a:p>
        </p:txBody>
      </p:sp>
      <p:sp>
        <p:nvSpPr>
          <p:cNvPr id="3" name="Text Placeholder 2"/>
          <p:cNvSpPr>
            <a:spLocks noGrp="1"/>
          </p:cNvSpPr>
          <p:nvPr>
            <p:ph type="body" idx="1"/>
          </p:nvPr>
        </p:nvSpPr>
        <p:spPr>
          <a:xfrm>
            <a:off x="228600" y="2590800"/>
            <a:ext cx="8769350" cy="3810000"/>
          </a:xfrm>
        </p:spPr>
        <p:txBody>
          <a:bodyPr/>
          <a:lstStyle/>
          <a:p>
            <a:r>
              <a:rPr lang="en-US" dirty="0" smtClean="0"/>
              <a:t>Familiarize </a:t>
            </a:r>
            <a:r>
              <a:rPr lang="en-US" dirty="0"/>
              <a:t>students and instructors with test item format and delivery</a:t>
            </a:r>
          </a:p>
          <a:p>
            <a:r>
              <a:rPr lang="en-US" dirty="0" smtClean="0"/>
              <a:t>Help students </a:t>
            </a:r>
            <a:r>
              <a:rPr lang="en-US" dirty="0"/>
              <a:t>practice test-taking skills</a:t>
            </a:r>
          </a:p>
          <a:p>
            <a:r>
              <a:rPr lang="en-US" dirty="0" smtClean="0"/>
              <a:t>Not </a:t>
            </a:r>
            <a:r>
              <a:rPr lang="en-US" dirty="0"/>
              <a:t>a predictor of performance</a:t>
            </a:r>
          </a:p>
          <a:p>
            <a:r>
              <a:rPr lang="en-US" dirty="0" smtClean="0"/>
              <a:t>Available </a:t>
            </a:r>
            <a:r>
              <a:rPr lang="en-US" dirty="0"/>
              <a:t>in printable </a:t>
            </a:r>
            <a:r>
              <a:rPr lang="en-US" dirty="0" smtClean="0"/>
              <a:t>booklets, presentations, and in </a:t>
            </a:r>
          </a:p>
          <a:p>
            <a:pPr marL="400050" lvl="2" indent="0">
              <a:buNone/>
            </a:pPr>
            <a:endParaRPr lang="en-US" sz="2400" b="1" dirty="0" smtClean="0">
              <a:solidFill>
                <a:srgbClr val="FF6600"/>
              </a:solidFill>
              <a:sym typeface="Wingdings"/>
            </a:endParaRPr>
          </a:p>
          <a:p>
            <a:pPr marL="1188720" lvl="1" indent="0">
              <a:spcBef>
                <a:spcPts val="0"/>
              </a:spcBef>
              <a:buNone/>
            </a:pPr>
            <a:r>
              <a:rPr lang="en-US" sz="1600" dirty="0" smtClean="0">
                <a:solidFill>
                  <a:srgbClr val="FFFFFF">
                    <a:lumMod val="50000"/>
                  </a:srgbClr>
                </a:solidFill>
                <a:sym typeface="Symbol"/>
              </a:rPr>
              <a:t>Download </a:t>
            </a:r>
            <a:r>
              <a:rPr lang="en-US" sz="1600" i="1" dirty="0" smtClean="0">
                <a:solidFill>
                  <a:srgbClr val="FFFFFF">
                    <a:lumMod val="50000"/>
                  </a:srgbClr>
                </a:solidFill>
                <a:sym typeface="Symbol"/>
              </a:rPr>
              <a:t>Sample Test Items</a:t>
            </a:r>
            <a:r>
              <a:rPr lang="en-US" sz="1600" dirty="0" smtClean="0">
                <a:solidFill>
                  <a:srgbClr val="FFFFFF">
                    <a:lumMod val="50000"/>
                  </a:srgbClr>
                </a:solidFill>
                <a:sym typeface="Symbol"/>
              </a:rPr>
              <a:t> </a:t>
            </a:r>
            <a:r>
              <a:rPr lang="en-US" sz="1600" dirty="0">
                <a:solidFill>
                  <a:srgbClr val="FFFFFF">
                    <a:lumMod val="50000"/>
                  </a:srgbClr>
                </a:solidFill>
                <a:sym typeface="Symbol"/>
              </a:rPr>
              <a:t>at</a:t>
            </a:r>
            <a:r>
              <a:rPr lang="en-US" sz="1600" dirty="0">
                <a:solidFill>
                  <a:srgbClr val="FFFFFF">
                    <a:lumMod val="50000"/>
                  </a:srgbClr>
                </a:solidFill>
              </a:rPr>
              <a:t> </a:t>
            </a:r>
            <a:r>
              <a:rPr lang="en-US" sz="1600" dirty="0">
                <a:solidFill>
                  <a:srgbClr val="005596"/>
                </a:solidFill>
                <a:hlinkClick r:id="rId3"/>
              </a:rPr>
              <a:t>www.casas.org &gt; Product Overviews &gt; </a:t>
            </a:r>
            <a:r>
              <a:rPr lang="en-US" sz="1600" dirty="0" smtClean="0">
                <a:solidFill>
                  <a:srgbClr val="005596"/>
                </a:solidFill>
                <a:hlinkClick r:id="rId3"/>
              </a:rPr>
              <a:t>Curriculum Management </a:t>
            </a:r>
            <a:r>
              <a:rPr lang="en-US" sz="1600" dirty="0">
                <a:solidFill>
                  <a:srgbClr val="005596"/>
                </a:solidFill>
                <a:hlinkClick r:id="rId3"/>
              </a:rPr>
              <a:t>&amp; Instruction &gt; Sample Test Items</a:t>
            </a:r>
            <a:endParaRPr lang="en-US" sz="1600" dirty="0">
              <a:solidFill>
                <a:srgbClr val="005596"/>
              </a:solidFill>
            </a:endParaRPr>
          </a:p>
          <a:p>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US" smtClean="0"/>
              <a:t>CASAS Implementation 2015-16</a:t>
            </a:r>
            <a:endParaRPr lang="en-US"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5009941"/>
            <a:ext cx="1371600" cy="56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209976895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CASAS Competencies</a:t>
            </a:r>
          </a:p>
          <a:p>
            <a:pPr lvl="1"/>
            <a:r>
              <a:rPr lang="en-US" dirty="0"/>
              <a:t>Skills for life and </a:t>
            </a:r>
            <a:r>
              <a:rPr lang="en-US" dirty="0" smtClean="0"/>
              <a:t>work.</a:t>
            </a:r>
            <a:endParaRPr lang="en-US" dirty="0"/>
          </a:p>
          <a:p>
            <a:pPr lvl="1"/>
            <a:r>
              <a:rPr lang="en-US" dirty="0"/>
              <a:t>Every test item is correlated to at least one CASAS Competency</a:t>
            </a:r>
            <a:r>
              <a:rPr lang="en-US" dirty="0" smtClean="0"/>
              <a:t>.</a:t>
            </a:r>
            <a:endParaRPr lang="en-US" dirty="0"/>
          </a:p>
          <a:p>
            <a:pPr lvl="1"/>
            <a:r>
              <a:rPr lang="en-US" dirty="0"/>
              <a:t>A competency is a measurable learning objective in a functional life skills context. </a:t>
            </a:r>
          </a:p>
          <a:p>
            <a:endParaRPr lang="en-US"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8" name="Group 7"/>
          <p:cNvGrpSpPr/>
          <p:nvPr/>
        </p:nvGrpSpPr>
        <p:grpSpPr>
          <a:xfrm>
            <a:off x="1295400" y="3703637"/>
            <a:ext cx="6477000" cy="2316163"/>
            <a:chOff x="1295400" y="3703637"/>
            <a:chExt cx="6477000" cy="2316163"/>
          </a:xfrm>
        </p:grpSpPr>
        <p:pic>
          <p:nvPicPr>
            <p:cNvPr id="6" name="Picture 5" descr="index.jpg"/>
            <p:cNvPicPr>
              <a:picLocks noChangeAspect="1"/>
            </p:cNvPicPr>
            <p:nvPr/>
          </p:nvPicPr>
          <p:blipFill>
            <a:blip r:embed="rId3" cstate="screen"/>
            <a:srcRect/>
            <a:stretch>
              <a:fillRect/>
            </a:stretch>
          </p:blipFill>
          <p:spPr bwMode="auto">
            <a:xfrm>
              <a:off x="4038600" y="3962400"/>
              <a:ext cx="3733800" cy="1981200"/>
            </a:xfrm>
            <a:prstGeom prst="rect">
              <a:avLst/>
            </a:prstGeom>
            <a:ln w="9525">
              <a:solidFill>
                <a:schemeClr val="tx1"/>
              </a:solidFill>
            </a:ln>
            <a:effectLst>
              <a:outerShdw blurRad="50800" dist="38100" algn="l" rotWithShape="0">
                <a:prstClr val="black">
                  <a:alpha val="40000"/>
                </a:prstClr>
              </a:outerShdw>
            </a:effectLst>
          </p:spPr>
        </p:pic>
        <p:pic>
          <p:nvPicPr>
            <p:cNvPr id="7" name="Picture 6" descr="index.jpg"/>
            <p:cNvPicPr>
              <a:picLocks noChangeAspect="1"/>
            </p:cNvPicPr>
            <p:nvPr/>
          </p:nvPicPr>
          <p:blipFill>
            <a:blip r:embed="rId4" cstate="screen"/>
            <a:srcRect/>
            <a:stretch>
              <a:fillRect/>
            </a:stretch>
          </p:blipFill>
          <p:spPr bwMode="auto">
            <a:xfrm>
              <a:off x="1295400" y="3703637"/>
              <a:ext cx="2438400" cy="2316163"/>
            </a:xfrm>
            <a:prstGeom prst="rect">
              <a:avLst/>
            </a:prstGeom>
            <a:ln>
              <a:noFill/>
            </a:ln>
            <a:effectLst>
              <a:softEdge rad="112500"/>
            </a:effectLst>
          </p:spPr>
        </p:pic>
      </p:grpSp>
    </p:spTree>
    <p:extLst>
      <p:ext uri="{BB962C8B-B14F-4D97-AF65-F5344CB8AC3E}">
        <p14:creationId xmlns:p14="http://schemas.microsoft.com/office/powerpoint/2010/main" val="259157042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Levels</a:t>
            </a:r>
          </a:p>
          <a:p>
            <a:pPr lvl="1"/>
            <a:r>
              <a:rPr lang="en-US" dirty="0"/>
              <a:t>Competency 2.1.7: Take or interpret telephone messages</a:t>
            </a:r>
          </a:p>
          <a:p>
            <a:endParaRPr lang="en-US"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39</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8" name="Group 7"/>
          <p:cNvGrpSpPr>
            <a:grpSpLocks noChangeAspect="1"/>
          </p:cNvGrpSpPr>
          <p:nvPr/>
        </p:nvGrpSpPr>
        <p:grpSpPr bwMode="auto">
          <a:xfrm>
            <a:off x="876300" y="1891025"/>
            <a:ext cx="7810500" cy="4509775"/>
            <a:chOff x="609600" y="1143000"/>
            <a:chExt cx="8072438" cy="5275263"/>
          </a:xfrm>
        </p:grpSpPr>
        <p:pic>
          <p:nvPicPr>
            <p:cNvPr id="9" name="Picture 8" descr="3 items"/>
            <p:cNvPicPr>
              <a:picLocks noChangeAspect="1" noChangeArrowheads="1"/>
            </p:cNvPicPr>
            <p:nvPr/>
          </p:nvPicPr>
          <p:blipFill>
            <a:blip r:embed="rId3" cstate="screen"/>
            <a:srcRect/>
            <a:stretch>
              <a:fillRect/>
            </a:stretch>
          </p:blipFill>
          <p:spPr bwMode="auto">
            <a:xfrm>
              <a:off x="609600" y="1143000"/>
              <a:ext cx="8072438" cy="5275263"/>
            </a:xfrm>
            <a:prstGeom prst="rect">
              <a:avLst/>
            </a:prstGeom>
            <a:noFill/>
            <a:ln w="9525">
              <a:noFill/>
              <a:miter lim="800000"/>
              <a:headEnd/>
              <a:tailEnd/>
            </a:ln>
          </p:spPr>
        </p:pic>
        <p:sp>
          <p:nvSpPr>
            <p:cNvPr id="10" name="Rectangle 9"/>
            <p:cNvSpPr/>
            <p:nvPr/>
          </p:nvSpPr>
          <p:spPr>
            <a:xfrm>
              <a:off x="7315200" y="5867400"/>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 name="Rectangle 10"/>
            <p:cNvSpPr/>
            <p:nvPr/>
          </p:nvSpPr>
          <p:spPr>
            <a:xfrm>
              <a:off x="838200" y="5791200"/>
              <a:ext cx="1828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grpSp>
    </p:spTree>
    <p:extLst>
      <p:ext uri="{BB962C8B-B14F-4D97-AF65-F5344CB8AC3E}">
        <p14:creationId xmlns:p14="http://schemas.microsoft.com/office/powerpoint/2010/main" val="401112986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Participant Materials</a:t>
            </a:r>
            <a:endParaRPr lang="en-US" b="1" dirty="0"/>
          </a:p>
        </p:txBody>
      </p:sp>
      <p:sp>
        <p:nvSpPr>
          <p:cNvPr id="5" name="Footer Placeholder 4"/>
          <p:cNvSpPr>
            <a:spLocks noGrp="1"/>
          </p:cNvSpPr>
          <p:nvPr>
            <p:ph type="ftr" sz="quarter" idx="11"/>
          </p:nvPr>
        </p:nvSpPr>
        <p:spPr/>
        <p:txBody>
          <a:bodyPr/>
          <a:lstStyle/>
          <a:p>
            <a:pPr>
              <a:defRPr/>
            </a:pPr>
            <a:r>
              <a:rPr lang="en-US" smtClean="0"/>
              <a:t>CASAS Implementation 2015-16</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4</a:t>
            </a:fld>
            <a:endParaRPr lang="en-US" dirty="0"/>
          </a:p>
        </p:txBody>
      </p:sp>
      <p:sp>
        <p:nvSpPr>
          <p:cNvPr id="7" name="Text Placeholder 2"/>
          <p:cNvSpPr>
            <a:spLocks noGrp="1"/>
          </p:cNvSpPr>
          <p:nvPr>
            <p:ph type="body" idx="1"/>
          </p:nvPr>
        </p:nvSpPr>
        <p:spPr>
          <a:xfrm>
            <a:off x="228600" y="2590800"/>
            <a:ext cx="8759952" cy="3733800"/>
          </a:xfrm>
        </p:spPr>
        <p:txBody>
          <a:bodyPr/>
          <a:lstStyle/>
          <a:p>
            <a:r>
              <a:rPr lang="en-US" dirty="0" smtClean="0"/>
              <a:t>Training presentation</a:t>
            </a:r>
          </a:p>
          <a:p>
            <a:r>
              <a:rPr lang="en-US" dirty="0" smtClean="0"/>
              <a:t>Activity packet</a:t>
            </a:r>
          </a:p>
          <a:p>
            <a:r>
              <a:rPr lang="en-US" dirty="0" smtClean="0"/>
              <a:t>CASAS Competencies</a:t>
            </a:r>
          </a:p>
          <a:p>
            <a:r>
              <a:rPr lang="en-US" dirty="0" smtClean="0"/>
              <a:t>CASAS </a:t>
            </a:r>
            <a:r>
              <a:rPr lang="en-US" dirty="0"/>
              <a:t>Skill Level </a:t>
            </a:r>
            <a:r>
              <a:rPr lang="en-US" dirty="0" smtClean="0"/>
              <a:t>Descriptors</a:t>
            </a:r>
          </a:p>
          <a:p>
            <a:r>
              <a:rPr lang="en-US" dirty="0" smtClean="0"/>
              <a:t>Training </a:t>
            </a:r>
            <a:r>
              <a:rPr lang="en-US" dirty="0"/>
              <a:t>completion </a:t>
            </a:r>
            <a:r>
              <a:rPr lang="en-US" dirty="0" smtClean="0"/>
              <a:t>directions</a:t>
            </a:r>
            <a:endParaRPr lang="en-US" dirty="0"/>
          </a:p>
          <a:p>
            <a:endParaRPr lang="en-US" dirty="0"/>
          </a:p>
        </p:txBody>
      </p:sp>
      <p:pic>
        <p:nvPicPr>
          <p:cNvPr id="3075" name="Picture 3" descr="\\FS\Files\Image Bank\Approved Photos Images Logos\Photobank- PhotosPhotos_com\Images by Category\School, office materials\Books\32013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514600"/>
            <a:ext cx="2743200" cy="381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84359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4343400" cy="4495800"/>
          </a:xfrm>
        </p:spPr>
        <p:txBody>
          <a:bodyPr/>
          <a:lstStyle/>
          <a:p>
            <a:r>
              <a:rPr lang="en-US" dirty="0" smtClean="0"/>
              <a:t>CASAS Competencies</a:t>
            </a:r>
          </a:p>
          <a:p>
            <a:pPr lvl="1"/>
            <a:r>
              <a:rPr lang="en-US" dirty="0"/>
              <a:t>Examples: </a:t>
            </a:r>
          </a:p>
          <a:p>
            <a:pPr lvl="2"/>
            <a:r>
              <a:rPr lang="en-US" dirty="0"/>
              <a:t>Interpret medicine labels</a:t>
            </a:r>
          </a:p>
          <a:p>
            <a:pPr lvl="2"/>
            <a:r>
              <a:rPr lang="en-US" dirty="0"/>
              <a:t>Check sales receipts</a:t>
            </a:r>
          </a:p>
          <a:p>
            <a:pPr lvl="2"/>
            <a:r>
              <a:rPr lang="en-US" dirty="0"/>
              <a:t>Identify appropriate behavior, attire, attitudes and social interaction, and other factors that affect job retention and advancement</a:t>
            </a:r>
          </a:p>
          <a:p>
            <a:pPr lvl="2"/>
            <a:r>
              <a:rPr lang="en-US" dirty="0"/>
              <a:t>Interpret information about traffic tickets</a:t>
            </a:r>
          </a:p>
          <a:p>
            <a:endParaRPr lang="en-US"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40</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8" name="Rectangle 7"/>
          <p:cNvSpPr>
            <a:spLocks noGrp="1" noChangeArrowheads="1"/>
          </p:cNvSpPr>
          <p:nvPr/>
        </p:nvSpPr>
        <p:spPr>
          <a:xfrm>
            <a:off x="4876800" y="1676400"/>
            <a:ext cx="4038600" cy="3733800"/>
          </a:xfrm>
          <a:prstGeom prst="rect">
            <a:avLst/>
          </a:prstGeom>
          <a:solidFill>
            <a:srgbClr val="FFCC66">
              <a:alpha val="20000"/>
            </a:srgbClr>
          </a:solidFill>
          <a:ln w="19050">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20000"/>
              </a:lnSpc>
              <a:buNone/>
            </a:pPr>
            <a:r>
              <a:rPr lang="en-US" sz="2000" b="1" dirty="0" smtClean="0">
                <a:solidFill>
                  <a:schemeClr val="tx1"/>
                </a:solidFill>
              </a:rPr>
              <a:t>Competency Content Areas</a:t>
            </a:r>
          </a:p>
          <a:p>
            <a:pPr lvl="1">
              <a:lnSpc>
                <a:spcPct val="120000"/>
              </a:lnSpc>
              <a:buNone/>
            </a:pPr>
            <a:r>
              <a:rPr lang="en-US" dirty="0" smtClean="0">
                <a:solidFill>
                  <a:schemeClr val="tx1"/>
                </a:solidFill>
              </a:rPr>
              <a:t>0.  Basic Communication</a:t>
            </a:r>
          </a:p>
          <a:p>
            <a:pPr lvl="1">
              <a:lnSpc>
                <a:spcPct val="120000"/>
              </a:lnSpc>
              <a:buNone/>
            </a:pPr>
            <a:r>
              <a:rPr lang="en-US" dirty="0" smtClean="0">
                <a:solidFill>
                  <a:schemeClr val="tx1"/>
                </a:solidFill>
              </a:rPr>
              <a:t>1.  Consumer Economics</a:t>
            </a:r>
          </a:p>
          <a:p>
            <a:pPr lvl="1">
              <a:lnSpc>
                <a:spcPct val="120000"/>
              </a:lnSpc>
              <a:buNone/>
            </a:pPr>
            <a:r>
              <a:rPr lang="en-US" dirty="0" smtClean="0">
                <a:solidFill>
                  <a:schemeClr val="tx1"/>
                </a:solidFill>
              </a:rPr>
              <a:t>2.  Community Resources</a:t>
            </a:r>
          </a:p>
          <a:p>
            <a:pPr lvl="1">
              <a:lnSpc>
                <a:spcPct val="120000"/>
              </a:lnSpc>
              <a:buNone/>
            </a:pPr>
            <a:r>
              <a:rPr lang="en-US" dirty="0" smtClean="0">
                <a:solidFill>
                  <a:schemeClr val="tx1"/>
                </a:solidFill>
              </a:rPr>
              <a:t>3.  Health</a:t>
            </a:r>
          </a:p>
          <a:p>
            <a:pPr lvl="1">
              <a:lnSpc>
                <a:spcPct val="120000"/>
              </a:lnSpc>
              <a:buNone/>
            </a:pPr>
            <a:r>
              <a:rPr lang="en-US" dirty="0" smtClean="0">
                <a:solidFill>
                  <a:schemeClr val="tx1"/>
                </a:solidFill>
              </a:rPr>
              <a:t>4.  Employment</a:t>
            </a:r>
          </a:p>
          <a:p>
            <a:pPr lvl="1">
              <a:lnSpc>
                <a:spcPct val="120000"/>
              </a:lnSpc>
              <a:buNone/>
            </a:pPr>
            <a:r>
              <a:rPr lang="en-US" dirty="0" smtClean="0">
                <a:solidFill>
                  <a:schemeClr val="tx1"/>
                </a:solidFill>
              </a:rPr>
              <a:t>5.  Government and Law</a:t>
            </a:r>
          </a:p>
          <a:p>
            <a:pPr lvl="1">
              <a:lnSpc>
                <a:spcPct val="120000"/>
              </a:lnSpc>
              <a:buNone/>
            </a:pPr>
            <a:r>
              <a:rPr lang="en-US" dirty="0" smtClean="0">
                <a:solidFill>
                  <a:schemeClr val="tx1"/>
                </a:solidFill>
              </a:rPr>
              <a:t>6.  Math</a:t>
            </a:r>
          </a:p>
          <a:p>
            <a:pPr lvl="1">
              <a:lnSpc>
                <a:spcPct val="120000"/>
              </a:lnSpc>
              <a:buNone/>
            </a:pPr>
            <a:r>
              <a:rPr lang="en-US" dirty="0" smtClean="0">
                <a:solidFill>
                  <a:schemeClr val="tx1"/>
                </a:solidFill>
              </a:rPr>
              <a:t>7.  Learning and Thinking Skills</a:t>
            </a:r>
          </a:p>
          <a:p>
            <a:pPr lvl="1">
              <a:lnSpc>
                <a:spcPct val="120000"/>
              </a:lnSpc>
              <a:buNone/>
            </a:pPr>
            <a:r>
              <a:rPr lang="en-US" dirty="0" smtClean="0">
                <a:solidFill>
                  <a:schemeClr val="tx1"/>
                </a:solidFill>
              </a:rPr>
              <a:t>8.  Independent Living</a:t>
            </a:r>
          </a:p>
        </p:txBody>
      </p:sp>
      <p:sp>
        <p:nvSpPr>
          <p:cNvPr id="9" name="Rectangle 8"/>
          <p:cNvSpPr/>
          <p:nvPr/>
        </p:nvSpPr>
        <p:spPr>
          <a:xfrm>
            <a:off x="228600" y="5816025"/>
            <a:ext cx="8686800" cy="584775"/>
          </a:xfrm>
          <a:prstGeom prst="rect">
            <a:avLst/>
          </a:prstGeom>
        </p:spPr>
        <p:txBody>
          <a:bodyPr wrap="square">
            <a:spAutoFit/>
          </a:bodyPr>
          <a:lstStyle/>
          <a:p>
            <a:pPr marL="1280160"/>
            <a:r>
              <a:rPr lang="en-US" sz="1600" dirty="0" smtClean="0">
                <a:solidFill>
                  <a:srgbClr val="FFFFFF">
                    <a:lumMod val="50000"/>
                  </a:srgbClr>
                </a:solidFill>
                <a:latin typeface="Trebuchet MS" pitchFamily="34" charset="0"/>
                <a:sym typeface="Symbol"/>
              </a:rPr>
              <a:t>Download </a:t>
            </a:r>
            <a:r>
              <a:rPr lang="en-US" sz="1600" i="1" dirty="0" smtClean="0">
                <a:solidFill>
                  <a:srgbClr val="FFFFFF">
                    <a:lumMod val="50000"/>
                  </a:srgbClr>
                </a:solidFill>
                <a:latin typeface="Trebuchet MS" pitchFamily="34" charset="0"/>
                <a:sym typeface="Symbol"/>
              </a:rPr>
              <a:t>CASAS Competencies</a:t>
            </a:r>
            <a:r>
              <a:rPr lang="en-US" sz="1600" dirty="0" smtClean="0">
                <a:solidFill>
                  <a:srgbClr val="FFFFFF">
                    <a:lumMod val="50000"/>
                  </a:srgbClr>
                </a:solidFill>
                <a:latin typeface="Trebuchet MS" pitchFamily="34" charset="0"/>
                <a:sym typeface="Symbol"/>
              </a:rPr>
              <a:t> at </a:t>
            </a:r>
            <a:r>
              <a:rPr lang="en-US" sz="1600" dirty="0" smtClean="0">
                <a:solidFill>
                  <a:srgbClr val="FFFFFF">
                    <a:lumMod val="50000"/>
                  </a:srgbClr>
                </a:solidFill>
                <a:latin typeface="Trebuchet MS" pitchFamily="34" charset="0"/>
              </a:rPr>
              <a:t> </a:t>
            </a:r>
            <a:r>
              <a:rPr lang="en-US" sz="1600" dirty="0">
                <a:solidFill>
                  <a:srgbClr val="005596"/>
                </a:solidFill>
                <a:latin typeface="Trebuchet MS" pitchFamily="34" charset="0"/>
                <a:hlinkClick r:id="rId3"/>
              </a:rPr>
              <a:t>www.casas.org &gt; Product Overviews </a:t>
            </a:r>
            <a:r>
              <a:rPr lang="en-US" sz="1600" dirty="0" smtClean="0">
                <a:solidFill>
                  <a:srgbClr val="005596"/>
                </a:solidFill>
                <a:latin typeface="Trebuchet MS" pitchFamily="34" charset="0"/>
                <a:hlinkClick r:id="rId3"/>
              </a:rPr>
              <a:t>&gt; Curriculum Management </a:t>
            </a:r>
            <a:r>
              <a:rPr lang="en-US" sz="1600" dirty="0">
                <a:solidFill>
                  <a:srgbClr val="005596"/>
                </a:solidFill>
                <a:latin typeface="Trebuchet MS" pitchFamily="34" charset="0"/>
                <a:hlinkClick r:id="rId3"/>
              </a:rPr>
              <a:t>&amp; Instruction &gt; CASAS Competencies</a:t>
            </a:r>
            <a:endParaRPr lang="en-US" sz="1600" dirty="0">
              <a:solidFill>
                <a:srgbClr val="005596"/>
              </a:solidFill>
              <a:latin typeface="Trebuchet MS"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19299432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a:t>
            </a:r>
            <a:br>
              <a:rPr lang="en-US" dirty="0" smtClean="0"/>
            </a:br>
            <a:r>
              <a:rPr lang="en-US" dirty="0" smtClean="0"/>
              <a:t>The Competency Coding System</a:t>
            </a:r>
            <a:endParaRPr lang="en-US" dirty="0"/>
          </a:p>
        </p:txBody>
      </p:sp>
      <p:sp>
        <p:nvSpPr>
          <p:cNvPr id="3" name="Text Placeholder 2"/>
          <p:cNvSpPr>
            <a:spLocks noGrp="1"/>
          </p:cNvSpPr>
          <p:nvPr>
            <p:ph type="body" idx="1"/>
          </p:nvPr>
        </p:nvSpPr>
        <p:spPr>
          <a:xfrm>
            <a:off x="228600" y="2590800"/>
            <a:ext cx="4191000" cy="3733800"/>
          </a:xfrm>
        </p:spPr>
        <p:txBody>
          <a:bodyPr/>
          <a:lstStyle/>
          <a:p>
            <a:r>
              <a:rPr lang="en-US" sz="2000" dirty="0"/>
              <a:t>Content Area</a:t>
            </a:r>
          </a:p>
          <a:p>
            <a:pPr lvl="1"/>
            <a:r>
              <a:rPr lang="en-US" sz="1800" dirty="0" smtClean="0"/>
              <a:t>2. Community </a:t>
            </a:r>
            <a:r>
              <a:rPr lang="en-US" sz="1800" dirty="0"/>
              <a:t>resources</a:t>
            </a:r>
          </a:p>
          <a:p>
            <a:r>
              <a:rPr lang="en-US" sz="2000" dirty="0"/>
              <a:t>Competency Area</a:t>
            </a:r>
          </a:p>
          <a:p>
            <a:pPr lvl="1"/>
            <a:r>
              <a:rPr lang="en-US" sz="1800" dirty="0" smtClean="0"/>
              <a:t>2.2 Understand </a:t>
            </a:r>
            <a:r>
              <a:rPr lang="en-US" sz="1800" dirty="0"/>
              <a:t>how to locate and use transportation</a:t>
            </a:r>
          </a:p>
          <a:p>
            <a:r>
              <a:rPr lang="en-US" sz="2000" dirty="0"/>
              <a:t>Competency Statements</a:t>
            </a:r>
          </a:p>
          <a:p>
            <a:pPr lvl="1"/>
            <a:r>
              <a:rPr lang="en-US" sz="1800" dirty="0"/>
              <a:t>2.2.2 Recognize and use signs related to transportation</a:t>
            </a:r>
          </a:p>
          <a:p>
            <a:pPr lvl="1"/>
            <a:r>
              <a:rPr lang="en-US" sz="1800" dirty="0"/>
              <a:t>2.2.4 Interpret transportation schedules and </a:t>
            </a:r>
            <a:r>
              <a:rPr lang="en-US" sz="1800" dirty="0" smtClean="0"/>
              <a:t>fares</a:t>
            </a:r>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41</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7" name="Text Placeholder 2"/>
          <p:cNvSpPr txBox="1">
            <a:spLocks/>
          </p:cNvSpPr>
          <p:nvPr/>
        </p:nvSpPr>
        <p:spPr bwMode="auto">
          <a:xfrm>
            <a:off x="4572000" y="2590800"/>
            <a:ext cx="441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Char char="§"/>
              <a:tabLst/>
              <a:defRPr sz="2800">
                <a:solidFill>
                  <a:schemeClr val="bg1">
                    <a:lumMod val="50000"/>
                  </a:schemeClr>
                </a:solidFill>
                <a:latin typeface="Trebuchet MS" pitchFamily="34" charset="0"/>
                <a:ea typeface="+mn-ea"/>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100000"/>
              <a:buFont typeface="Arial" charset="0"/>
              <a:buChar char="•"/>
              <a:tabLst/>
              <a:defRPr sz="2400">
                <a:solidFill>
                  <a:schemeClr val="bg1">
                    <a:lumMod val="50000"/>
                  </a:schemeClr>
                </a:solidFill>
                <a:latin typeface="Trebuchet MS" pitchFamily="34"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2000">
                <a:solidFill>
                  <a:schemeClr val="bg1">
                    <a:lumMod val="50000"/>
                  </a:schemeClr>
                </a:solidFill>
                <a:latin typeface="Trebuchet MS" pitchFamily="34"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1800">
                <a:solidFill>
                  <a:schemeClr val="bg1">
                    <a:lumMod val="50000"/>
                  </a:schemeClr>
                </a:solidFill>
                <a:latin typeface="Trebuchet MS" pitchFamily="34"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100000"/>
              <a:buFont typeface="Trebuchet MS" pitchFamily="34" charset="0"/>
              <a:buChar char="–"/>
              <a:tabLst/>
              <a:defRPr sz="1800">
                <a:solidFill>
                  <a:schemeClr val="bg1">
                    <a:lumMod val="50000"/>
                  </a:schemeClr>
                </a:solidFill>
                <a:latin typeface="Trebuchet MS" pitchFamily="34" charset="0"/>
                <a:cs typeface="Arial" pitchFamily="34" charset="0"/>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a:lstStyle>
          <a:p>
            <a:pPr marL="0" indent="0">
              <a:buNone/>
            </a:pPr>
            <a:r>
              <a:rPr lang="en-US" sz="2400" kern="0" dirty="0"/>
              <a:t>Look at the </a:t>
            </a:r>
            <a:r>
              <a:rPr lang="en-US" sz="2400" kern="0" dirty="0" smtClean="0"/>
              <a:t>competencies</a:t>
            </a:r>
            <a:endParaRPr lang="en-US" sz="2400" kern="0" dirty="0"/>
          </a:p>
          <a:p>
            <a:pPr marL="0" indent="0">
              <a:buNone/>
            </a:pPr>
            <a:endParaRPr lang="en-US" sz="800" kern="0" dirty="0" smtClean="0"/>
          </a:p>
          <a:p>
            <a:pPr marL="0" indent="0">
              <a:buNone/>
            </a:pPr>
            <a:r>
              <a:rPr lang="en-US" sz="2400" b="1" dirty="0" smtClean="0">
                <a:solidFill>
                  <a:schemeClr val="accent1"/>
                </a:solidFill>
                <a:effectLst>
                  <a:glow rad="139700">
                    <a:schemeClr val="accent4">
                      <a:satMod val="175000"/>
                      <a:alpha val="40000"/>
                    </a:schemeClr>
                  </a:glow>
                </a:effectLst>
                <a:sym typeface="Webdings"/>
              </a:rPr>
              <a:t></a:t>
            </a:r>
            <a:r>
              <a:rPr lang="en-US" sz="2400" b="1" dirty="0" smtClean="0">
                <a:sym typeface="Symbol"/>
              </a:rPr>
              <a:t> </a:t>
            </a:r>
            <a:r>
              <a:rPr lang="en-US" sz="2000" kern="0" dirty="0" smtClean="0"/>
              <a:t>What </a:t>
            </a:r>
            <a:r>
              <a:rPr lang="en-US" sz="2000" kern="0" dirty="0"/>
              <a:t>areas are relevant to the </a:t>
            </a:r>
            <a:endParaRPr lang="en-US" sz="2000" kern="0" dirty="0" smtClean="0"/>
          </a:p>
          <a:p>
            <a:pPr marL="411480" indent="0">
              <a:spcBef>
                <a:spcPts val="0"/>
              </a:spcBef>
              <a:buNone/>
            </a:pPr>
            <a:r>
              <a:rPr lang="en-US" sz="2000" kern="0" dirty="0" smtClean="0"/>
              <a:t>populations </a:t>
            </a:r>
            <a:r>
              <a:rPr lang="en-US" sz="2000" kern="0" dirty="0"/>
              <a:t>you serve?</a:t>
            </a:r>
          </a:p>
          <a:p>
            <a:pPr marL="0" indent="0">
              <a:buFont typeface="Wingdings" pitchFamily="2" charset="2"/>
              <a:buNone/>
            </a:pPr>
            <a:endParaRPr lang="en-US" sz="1600" kern="0" dirty="0"/>
          </a:p>
        </p:txBody>
      </p:sp>
      <p:pic>
        <p:nvPicPr>
          <p:cNvPr id="6146" name="Picture 2" descr="\\FS\Files\Image Bank\Approved Photos Images Logos\Photobank- PhotosPhotos_com\Images by Category\School, office materials\Teachers and Students\977399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5282" y="3998913"/>
            <a:ext cx="3490118" cy="232568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21242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991600" cy="5334000"/>
          </a:xfrm>
        </p:spPr>
        <p:txBody>
          <a:bodyPr/>
          <a:lstStyle/>
          <a:p>
            <a:r>
              <a:rPr lang="en-US" sz="2600" dirty="0"/>
              <a:t>Test Series Competency Content Matrix: The Big Picture</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42</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itle 2"/>
          <p:cNvSpPr>
            <a:spLocks noGrp="1"/>
          </p:cNvSpPr>
          <p:nvPr>
            <p:ph type="title"/>
          </p:nvPr>
        </p:nvSpPr>
        <p:spPr>
          <a:xfrm>
            <a:off x="-1588" y="0"/>
            <a:ext cx="6561138" cy="685800"/>
          </a:xfrm>
        </p:spPr>
        <p:txBody>
          <a:bodyPr/>
          <a:lstStyle/>
          <a:p>
            <a:r>
              <a:rPr lang="en-US" dirty="0"/>
              <a:t>Resources to Support Instruction</a:t>
            </a:r>
          </a:p>
        </p:txBody>
      </p:sp>
      <p:pic>
        <p:nvPicPr>
          <p:cNvPr id="7" name="Content Placeholder 7"/>
          <p:cNvPicPr>
            <a:picLocks noGrp="1" noChangeAspect="1"/>
          </p:cNvPicPr>
          <p:nvPr/>
        </p:nvPicPr>
        <p:blipFill rotWithShape="1">
          <a:blip r:embed="rId3" cstate="print">
            <a:extLst>
              <a:ext uri="{28A0092B-C50C-407E-A947-70E740481C1C}">
                <a14:useLocalDpi xmlns:a14="http://schemas.microsoft.com/office/drawing/2010/main" val="0"/>
              </a:ext>
            </a:extLst>
          </a:blip>
          <a:srcRect l="2518" t="2790" r="2836" b="44526"/>
          <a:stretch/>
        </p:blipFill>
        <p:spPr>
          <a:xfrm>
            <a:off x="1143000" y="1481328"/>
            <a:ext cx="6896100" cy="4967636"/>
          </a:xfrm>
          <a:prstGeom prst="rect">
            <a:avLst/>
          </a:prstGeom>
        </p:spPr>
      </p:pic>
    </p:spTree>
    <p:extLst>
      <p:ext uri="{BB962C8B-B14F-4D97-AF65-F5344CB8AC3E}">
        <p14:creationId xmlns:p14="http://schemas.microsoft.com/office/powerpoint/2010/main" val="79592669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486400"/>
          </a:xfrm>
        </p:spPr>
        <p:txBody>
          <a:bodyPr/>
          <a:lstStyle/>
          <a:p>
            <a:r>
              <a:rPr lang="en-US" dirty="0"/>
              <a:t>CASAS </a:t>
            </a:r>
            <a:r>
              <a:rPr lang="en-US" dirty="0" smtClean="0"/>
              <a:t>Content Standards</a:t>
            </a:r>
          </a:p>
          <a:p>
            <a:pPr lvl="1"/>
            <a:r>
              <a:rPr lang="en-US" dirty="0" smtClean="0"/>
              <a:t>Clear </a:t>
            </a:r>
            <a:r>
              <a:rPr lang="en-US" dirty="0"/>
              <a:t>statements of skills that students need to have at specific </a:t>
            </a:r>
            <a:r>
              <a:rPr lang="en-US" dirty="0" smtClean="0"/>
              <a:t>levels</a:t>
            </a:r>
            <a:endParaRPr lang="en-US" dirty="0"/>
          </a:p>
          <a:p>
            <a:pPr lvl="1"/>
            <a:r>
              <a:rPr lang="en-US" dirty="0" smtClean="0"/>
              <a:t>Identify </a:t>
            </a:r>
            <a:r>
              <a:rPr lang="en-US" dirty="0"/>
              <a:t>the underlying basic skills associated with CASAS </a:t>
            </a:r>
            <a:r>
              <a:rPr lang="en-US" dirty="0" smtClean="0"/>
              <a:t>Competencies</a:t>
            </a:r>
            <a:endParaRPr lang="en-US" dirty="0"/>
          </a:p>
          <a:p>
            <a:pPr lvl="1"/>
            <a:r>
              <a:rPr lang="en-US" dirty="0" smtClean="0"/>
              <a:t>Support </a:t>
            </a:r>
            <a:r>
              <a:rPr lang="en-US" dirty="0"/>
              <a:t>instructional </a:t>
            </a:r>
            <a:r>
              <a:rPr lang="en-US" dirty="0" smtClean="0"/>
              <a:t>planning </a:t>
            </a:r>
            <a:endParaRPr lang="en-US" dirty="0"/>
          </a:p>
          <a:p>
            <a:pPr lvl="1"/>
            <a:r>
              <a:rPr lang="en-US" dirty="0" smtClean="0"/>
              <a:t>Available </a:t>
            </a:r>
            <a:r>
              <a:rPr lang="en-US" dirty="0"/>
              <a:t>in reading, listening, and </a:t>
            </a:r>
            <a:r>
              <a:rPr lang="en-US" dirty="0" smtClean="0"/>
              <a:t>math</a:t>
            </a:r>
            <a:endParaRPr lang="en-US" dirty="0"/>
          </a:p>
          <a:p>
            <a:pPr lvl="1"/>
            <a:r>
              <a:rPr lang="en-US" dirty="0" smtClean="0"/>
              <a:t>Reading content standards </a:t>
            </a:r>
            <a:r>
              <a:rPr lang="en-US" dirty="0"/>
              <a:t>have been aligned with the Common Core State </a:t>
            </a:r>
            <a:r>
              <a:rPr lang="en-US" dirty="0" smtClean="0"/>
              <a:t>Standards</a:t>
            </a:r>
            <a:endParaRPr lang="en-US" dirty="0"/>
          </a:p>
          <a:p>
            <a:pPr lvl="1"/>
            <a:r>
              <a:rPr lang="en-US" dirty="0" smtClean="0"/>
              <a:t>Covered </a:t>
            </a:r>
            <a:r>
              <a:rPr lang="en-US" dirty="0"/>
              <a:t>in more detail in the Beyond Implementation Training and in sessions at the Summer </a:t>
            </a:r>
            <a:r>
              <a:rPr lang="en-US" dirty="0" smtClean="0"/>
              <a:t>Institute</a:t>
            </a:r>
          </a:p>
          <a:p>
            <a:pPr marL="57150" indent="0">
              <a:buNone/>
            </a:pPr>
            <a:endParaRPr lang="en-US" sz="2200" dirty="0" smtClean="0"/>
          </a:p>
          <a:p>
            <a:pPr marL="1280160" lvl="1" indent="0">
              <a:spcBef>
                <a:spcPts val="0"/>
              </a:spcBef>
              <a:buNone/>
            </a:pPr>
            <a:r>
              <a:rPr lang="en-US" sz="1600" dirty="0" smtClean="0">
                <a:solidFill>
                  <a:srgbClr val="FFFFFF">
                    <a:lumMod val="50000"/>
                  </a:srgbClr>
                </a:solidFill>
                <a:sym typeface="Symbol"/>
              </a:rPr>
              <a:t>Download </a:t>
            </a:r>
            <a:r>
              <a:rPr lang="en-US" sz="1600" i="1" dirty="0">
                <a:solidFill>
                  <a:srgbClr val="FFFFFF">
                    <a:lumMod val="50000"/>
                  </a:srgbClr>
                </a:solidFill>
                <a:sym typeface="Symbol"/>
              </a:rPr>
              <a:t>CASAS </a:t>
            </a:r>
            <a:r>
              <a:rPr lang="en-US" sz="1600" i="1" dirty="0" smtClean="0">
                <a:solidFill>
                  <a:srgbClr val="FFFFFF">
                    <a:lumMod val="50000"/>
                  </a:srgbClr>
                </a:solidFill>
                <a:sym typeface="Symbol"/>
              </a:rPr>
              <a:t>Content Standards</a:t>
            </a:r>
            <a:r>
              <a:rPr lang="en-US" sz="1600" dirty="0" smtClean="0">
                <a:solidFill>
                  <a:srgbClr val="FFFFFF">
                    <a:lumMod val="50000"/>
                  </a:srgbClr>
                </a:solidFill>
                <a:sym typeface="Symbol"/>
              </a:rPr>
              <a:t> </a:t>
            </a:r>
            <a:r>
              <a:rPr lang="en-US" sz="1600" dirty="0">
                <a:solidFill>
                  <a:srgbClr val="FFFFFF">
                    <a:lumMod val="50000"/>
                  </a:srgbClr>
                </a:solidFill>
                <a:sym typeface="Symbol"/>
              </a:rPr>
              <a:t>at </a:t>
            </a:r>
            <a:r>
              <a:rPr lang="en-US" sz="1600" dirty="0">
                <a:solidFill>
                  <a:srgbClr val="FFFFFF">
                    <a:lumMod val="50000"/>
                  </a:srgbClr>
                </a:solidFill>
              </a:rPr>
              <a:t> </a:t>
            </a:r>
            <a:r>
              <a:rPr lang="en-US" sz="1600" dirty="0">
                <a:solidFill>
                  <a:srgbClr val="005596"/>
                </a:solidFill>
                <a:hlinkClick r:id="rId3"/>
              </a:rPr>
              <a:t>www.casas.org &gt; Product Overviews &gt; </a:t>
            </a:r>
            <a:endParaRPr lang="en-US" sz="1600" dirty="0" smtClean="0">
              <a:solidFill>
                <a:srgbClr val="005596"/>
              </a:solidFill>
              <a:hlinkClick r:id="rId3"/>
            </a:endParaRPr>
          </a:p>
          <a:p>
            <a:pPr marL="1280160" lvl="1" indent="0">
              <a:spcBef>
                <a:spcPts val="0"/>
              </a:spcBef>
              <a:buNone/>
            </a:pPr>
            <a:r>
              <a:rPr lang="en-US" sz="1600" dirty="0" smtClean="0">
                <a:solidFill>
                  <a:srgbClr val="005596"/>
                </a:solidFill>
                <a:hlinkClick r:id="rId3"/>
              </a:rPr>
              <a:t>Curriculum </a:t>
            </a:r>
            <a:r>
              <a:rPr lang="en-US" sz="1600" dirty="0">
                <a:solidFill>
                  <a:srgbClr val="005596"/>
                </a:solidFill>
                <a:hlinkClick r:id="rId3"/>
              </a:rPr>
              <a:t>Management &amp; Instruction &gt; CASAS Basic Skills Content Standards</a:t>
            </a:r>
            <a:endParaRPr lang="en-US" sz="1600" dirty="0">
              <a:solidFill>
                <a:srgbClr val="005596"/>
              </a:solidFill>
            </a:endParaRPr>
          </a:p>
          <a:p>
            <a:pPr marL="0" indent="0">
              <a:buNone/>
            </a:pPr>
            <a:endParaRPr lang="en-US"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43</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300607276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888" y="838200"/>
            <a:ext cx="6372225" cy="56102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081273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Support Competencies</a:t>
            </a:r>
          </a:p>
          <a:p>
            <a:pPr lvl="1"/>
            <a:r>
              <a:rPr lang="en-US" sz="2000" dirty="0" smtClean="0"/>
              <a:t>ABE Reading</a:t>
            </a:r>
          </a:p>
          <a:p>
            <a:pPr lvl="1"/>
            <a:r>
              <a:rPr lang="en-US" sz="2000" dirty="0" smtClean="0"/>
              <a:t>CASAS Level B</a:t>
            </a:r>
            <a:endParaRPr lang="en-US" sz="2000"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aphicFrame>
        <p:nvGraphicFramePr>
          <p:cNvPr id="13" name="Content Placeholder 5"/>
          <p:cNvGraphicFramePr>
            <a:graphicFrameLocks noGrp="1" noChangeAspect="1"/>
          </p:cNvGraphicFramePr>
          <p:nvPr>
            <p:extLst>
              <p:ext uri="{D42A27DB-BD31-4B8C-83A1-F6EECF244321}">
                <p14:modId xmlns:p14="http://schemas.microsoft.com/office/powerpoint/2010/main" val="1207817564"/>
              </p:ext>
            </p:extLst>
          </p:nvPr>
        </p:nvGraphicFramePr>
        <p:xfrm>
          <a:off x="1819656" y="596540"/>
          <a:ext cx="5486400" cy="595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57297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Task Areas</a:t>
            </a:r>
          </a:p>
          <a:p>
            <a:pPr lvl="1"/>
            <a:r>
              <a:rPr lang="en-US" dirty="0"/>
              <a:t>Test items are presented in a variety of task areas or display </a:t>
            </a:r>
            <a:r>
              <a:rPr lang="en-US" dirty="0" smtClean="0"/>
              <a:t>formats.</a:t>
            </a:r>
            <a:endParaRPr lang="en-US" dirty="0"/>
          </a:p>
          <a:p>
            <a:pPr lvl="1"/>
            <a:r>
              <a:rPr lang="en-US" dirty="0"/>
              <a:t>Task areas help to identify important skills that should be addressed during </a:t>
            </a:r>
            <a:r>
              <a:rPr lang="en-US" dirty="0" smtClean="0"/>
              <a:t>instruction.</a:t>
            </a:r>
            <a:endParaRPr lang="en-US" dirty="0"/>
          </a:p>
          <a:p>
            <a:pPr lvl="1"/>
            <a:r>
              <a:rPr lang="en-US" dirty="0"/>
              <a:t>Example: A student may comprehend the language on a test item but not understand the item </a:t>
            </a:r>
            <a:r>
              <a:rPr lang="en-US" dirty="0" smtClean="0"/>
              <a:t>display</a:t>
            </a:r>
            <a:r>
              <a:rPr lang="en-US" dirty="0"/>
              <a:t> </a:t>
            </a:r>
            <a:r>
              <a:rPr lang="en-US" dirty="0" smtClean="0"/>
              <a:t>(bar </a:t>
            </a:r>
            <a:r>
              <a:rPr lang="en-US" dirty="0"/>
              <a:t>chart, graph, pie chart, or other display formats</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aphicFrame>
        <p:nvGraphicFramePr>
          <p:cNvPr id="6" name="Chart 5"/>
          <p:cNvGraphicFramePr/>
          <p:nvPr>
            <p:extLst/>
          </p:nvPr>
        </p:nvGraphicFramePr>
        <p:xfrm>
          <a:off x="4953000" y="4038600"/>
          <a:ext cx="29718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extLst/>
          </p:nvPr>
        </p:nvGraphicFramePr>
        <p:xfrm>
          <a:off x="1447800" y="4038600"/>
          <a:ext cx="2362200" cy="2362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202481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Task Areas and Item Types</a:t>
            </a:r>
          </a:p>
          <a:p>
            <a:pPr lvl="1"/>
            <a:r>
              <a:rPr lang="en-US" dirty="0"/>
              <a:t>Reading and Math Task Areas</a:t>
            </a:r>
          </a:p>
          <a:p>
            <a:pPr lvl="2">
              <a:buFont typeface="Trebuchet MS" pitchFamily="34" charset="0"/>
              <a:buChar char="–"/>
            </a:pPr>
            <a:r>
              <a:rPr lang="en-US" dirty="0"/>
              <a:t>Forms or fill-in-the-blank</a:t>
            </a:r>
          </a:p>
          <a:p>
            <a:pPr lvl="2">
              <a:buFont typeface="Trebuchet MS" pitchFamily="34" charset="0"/>
              <a:buChar char="–"/>
            </a:pPr>
            <a:r>
              <a:rPr lang="en-US" dirty="0"/>
              <a:t>Charts, maps, consumer billings, matrices, graphs, or tables</a:t>
            </a:r>
          </a:p>
          <a:p>
            <a:pPr lvl="2">
              <a:buFont typeface="Trebuchet MS" pitchFamily="34" charset="0"/>
              <a:buChar char="–"/>
            </a:pPr>
            <a:r>
              <a:rPr lang="en-US" dirty="0"/>
              <a:t>Stories, articles, paragraphs, sentences, directions, or pictures</a:t>
            </a:r>
          </a:p>
          <a:p>
            <a:pPr lvl="2">
              <a:buFont typeface="Trebuchet MS" pitchFamily="34" charset="0"/>
              <a:buChar char="–"/>
            </a:pPr>
            <a:r>
              <a:rPr lang="en-US" dirty="0"/>
              <a:t>Signs, price tags, ads, or product labels</a:t>
            </a:r>
          </a:p>
          <a:p>
            <a:pPr lvl="2">
              <a:buFont typeface="Trebuchet MS" pitchFamily="34" charset="0"/>
              <a:buChar char="–"/>
            </a:pPr>
            <a:r>
              <a:rPr lang="en-US" dirty="0"/>
              <a:t>Measurement scales and </a:t>
            </a:r>
            <a:r>
              <a:rPr lang="en-US" dirty="0" smtClean="0"/>
              <a:t>diagrams</a:t>
            </a:r>
            <a:endParaRPr lang="en-US" dirty="0"/>
          </a:p>
          <a:p>
            <a:pPr lvl="1"/>
            <a:r>
              <a:rPr lang="en-US" dirty="0"/>
              <a:t>Listening Item Types</a:t>
            </a:r>
          </a:p>
          <a:p>
            <a:pPr lvl="2">
              <a:buFont typeface="Trebuchet MS" pitchFamily="34" charset="0"/>
              <a:buChar char="–"/>
            </a:pPr>
            <a:r>
              <a:rPr lang="en-US" dirty="0"/>
              <a:t>Picture prompt</a:t>
            </a:r>
          </a:p>
          <a:p>
            <a:pPr lvl="2">
              <a:buFont typeface="Trebuchet MS" pitchFamily="34" charset="0"/>
              <a:buChar char="–"/>
            </a:pPr>
            <a:r>
              <a:rPr lang="en-US" dirty="0"/>
              <a:t>Comprehension question</a:t>
            </a:r>
          </a:p>
          <a:p>
            <a:pPr lvl="2">
              <a:buFont typeface="Trebuchet MS" pitchFamily="34" charset="0"/>
              <a:buChar char="–"/>
            </a:pPr>
            <a:r>
              <a:rPr lang="en-US" dirty="0"/>
              <a:t>Predict next line of dialogue</a:t>
            </a:r>
          </a:p>
          <a:p>
            <a:pPr lvl="2">
              <a:buFont typeface="Trebuchet MS" pitchFamily="34" charset="0"/>
              <a:buChar char="–"/>
            </a:pPr>
            <a:r>
              <a:rPr lang="en-US" dirty="0"/>
              <a:t>Identify true statement based on </a:t>
            </a:r>
            <a:r>
              <a:rPr lang="en-US" dirty="0" smtClean="0"/>
              <a:t>prompt</a:t>
            </a:r>
            <a:endParaRPr lang="en-US"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Tree>
    <p:extLst>
      <p:ext uri="{BB962C8B-B14F-4D97-AF65-F5344CB8AC3E}">
        <p14:creationId xmlns:p14="http://schemas.microsoft.com/office/powerpoint/2010/main" val="358417823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Task Areas and Test Items</a:t>
            </a:r>
          </a:p>
          <a:p>
            <a:pPr marL="0" indent="0">
              <a:buNone/>
            </a:pPr>
            <a:endParaRPr lang="en-US" b="1" dirty="0" smtClean="0">
              <a:solidFill>
                <a:schemeClr val="bg1">
                  <a:lumMod val="50000"/>
                </a:schemeClr>
              </a:solidFill>
            </a:endParaRPr>
          </a:p>
          <a:p>
            <a:pPr marL="400050" lvl="1" indent="0">
              <a:buNone/>
            </a:pPr>
            <a:r>
              <a:rPr lang="en-US" sz="2800" b="1" dirty="0">
                <a:solidFill>
                  <a:schemeClr val="accent1"/>
                </a:solidFill>
                <a:effectLst>
                  <a:glow rad="139700">
                    <a:schemeClr val="accent4">
                      <a:satMod val="175000"/>
                      <a:alpha val="40000"/>
                    </a:schemeClr>
                  </a:glow>
                </a:effectLst>
                <a:sym typeface="Webdings"/>
              </a:rPr>
              <a:t></a:t>
            </a:r>
            <a:r>
              <a:rPr lang="en-US" sz="2800" b="1" dirty="0">
                <a:sym typeface="Symbol"/>
              </a:rPr>
              <a:t> </a:t>
            </a:r>
            <a:r>
              <a:rPr lang="en-US" dirty="0" smtClean="0">
                <a:solidFill>
                  <a:schemeClr val="bg1">
                    <a:lumMod val="50000"/>
                  </a:schemeClr>
                </a:solidFill>
              </a:rPr>
              <a:t>What </a:t>
            </a:r>
            <a:r>
              <a:rPr lang="en-US" dirty="0">
                <a:solidFill>
                  <a:schemeClr val="bg1">
                    <a:lumMod val="50000"/>
                  </a:schemeClr>
                </a:solidFill>
              </a:rPr>
              <a:t>reading task area is addressed in this test item?</a:t>
            </a:r>
          </a:p>
          <a:p>
            <a:pPr marL="0" indent="0">
              <a:buNone/>
            </a:pPr>
            <a:endParaRPr lang="en-US" dirty="0"/>
          </a:p>
        </p:txBody>
      </p:sp>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6" name="Group 5"/>
          <p:cNvGrpSpPr/>
          <p:nvPr/>
        </p:nvGrpSpPr>
        <p:grpSpPr>
          <a:xfrm>
            <a:off x="1295400" y="3170237"/>
            <a:ext cx="6477000" cy="2316163"/>
            <a:chOff x="1295400" y="3703637"/>
            <a:chExt cx="6477000" cy="2316163"/>
          </a:xfrm>
        </p:grpSpPr>
        <p:pic>
          <p:nvPicPr>
            <p:cNvPr id="7" name="Picture 6" descr="index.jpg"/>
            <p:cNvPicPr>
              <a:picLocks noChangeAspect="1"/>
            </p:cNvPicPr>
            <p:nvPr/>
          </p:nvPicPr>
          <p:blipFill>
            <a:blip r:embed="rId3" cstate="screen"/>
            <a:srcRect/>
            <a:stretch>
              <a:fillRect/>
            </a:stretch>
          </p:blipFill>
          <p:spPr bwMode="auto">
            <a:xfrm>
              <a:off x="4038600" y="3962400"/>
              <a:ext cx="3733800" cy="1981200"/>
            </a:xfrm>
            <a:prstGeom prst="rect">
              <a:avLst/>
            </a:prstGeom>
            <a:ln w="9525">
              <a:solidFill>
                <a:schemeClr val="tx1"/>
              </a:solidFill>
            </a:ln>
            <a:effectLst>
              <a:outerShdw blurRad="50800" dist="38100" algn="l" rotWithShape="0">
                <a:prstClr val="black">
                  <a:alpha val="40000"/>
                </a:prstClr>
              </a:outerShdw>
            </a:effectLst>
          </p:spPr>
        </p:pic>
        <p:pic>
          <p:nvPicPr>
            <p:cNvPr id="8" name="Picture 7" descr="index.jpg"/>
            <p:cNvPicPr>
              <a:picLocks noChangeAspect="1"/>
            </p:cNvPicPr>
            <p:nvPr/>
          </p:nvPicPr>
          <p:blipFill>
            <a:blip r:embed="rId4" cstate="screen"/>
            <a:srcRect/>
            <a:stretch>
              <a:fillRect/>
            </a:stretch>
          </p:blipFill>
          <p:spPr bwMode="auto">
            <a:xfrm>
              <a:off x="1295400" y="3703637"/>
              <a:ext cx="2438400" cy="2316163"/>
            </a:xfrm>
            <a:prstGeom prst="rect">
              <a:avLst/>
            </a:prstGeom>
            <a:ln>
              <a:noFill/>
            </a:ln>
            <a:effectLst>
              <a:softEdge rad="112500"/>
            </a:effectLst>
          </p:spPr>
        </p:pic>
      </p:grpSp>
    </p:spTree>
    <p:extLst>
      <p:ext uri="{BB962C8B-B14F-4D97-AF65-F5344CB8AC3E}">
        <p14:creationId xmlns:p14="http://schemas.microsoft.com/office/powerpoint/2010/main" val="307826308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49</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p:cNvPicPr>
            <a:picLocks noGrp="1" noChangeAspect="1" noChangeArrowheads="1"/>
          </p:cNvPicPr>
          <p:nvPr/>
        </p:nvPicPr>
        <p:blipFill rotWithShape="1">
          <a:blip r:embed="rId3" cstate="screen"/>
          <a:srcRect l="3055" r="2500" b="20531"/>
          <a:stretch/>
        </p:blipFill>
        <p:spPr bwMode="auto">
          <a:xfrm>
            <a:off x="1852113" y="914400"/>
            <a:ext cx="7063287" cy="5334000"/>
          </a:xfrm>
          <a:prstGeom prst="rect">
            <a:avLst/>
          </a:prstGeom>
          <a:noFill/>
          <a:ln>
            <a:solidFill>
              <a:schemeClr val="bg1">
                <a:lumMod val="50000"/>
              </a:schemeClr>
            </a:solidFill>
          </a:ln>
        </p:spPr>
      </p:pic>
      <p:sp>
        <p:nvSpPr>
          <p:cNvPr id="9" name="Content Placeholder 1"/>
          <p:cNvSpPr>
            <a:spLocks noGrp="1"/>
          </p:cNvSpPr>
          <p:nvPr>
            <p:ph idx="1"/>
          </p:nvPr>
        </p:nvSpPr>
        <p:spPr>
          <a:xfrm>
            <a:off x="152400" y="914400"/>
            <a:ext cx="8763000" cy="5334000"/>
          </a:xfrm>
        </p:spPr>
        <p:txBody>
          <a:bodyPr/>
          <a:lstStyle/>
          <a:p>
            <a:pPr marL="0" indent="0">
              <a:buNone/>
            </a:pPr>
            <a:r>
              <a:rPr lang="en-US" dirty="0" smtClean="0"/>
              <a:t>Manual</a:t>
            </a:r>
          </a:p>
          <a:p>
            <a:pPr marL="0" indent="0">
              <a:buNone/>
            </a:pPr>
            <a:r>
              <a:rPr lang="en-US" dirty="0" smtClean="0"/>
              <a:t>Report</a:t>
            </a:r>
          </a:p>
          <a:p>
            <a:pPr indent="-182880">
              <a:buFont typeface="Symbol" pitchFamily="18" charset="2"/>
              <a:buChar char="-"/>
            </a:pPr>
            <a:r>
              <a:rPr lang="en-US" sz="2000" dirty="0">
                <a:sym typeface="Symbol"/>
              </a:rPr>
              <a:t> per form</a:t>
            </a:r>
          </a:p>
          <a:p>
            <a:pPr indent="-182880">
              <a:buFont typeface="Symbol" pitchFamily="18" charset="2"/>
              <a:buChar char="-"/>
            </a:pPr>
            <a:r>
              <a:rPr lang="en-US" sz="2000" dirty="0">
                <a:sym typeface="Symbol"/>
              </a:rPr>
              <a:t> per </a:t>
            </a:r>
            <a:r>
              <a:rPr lang="en-US" sz="2000" dirty="0" smtClean="0">
                <a:sym typeface="Symbol"/>
              </a:rPr>
              <a:t>class</a:t>
            </a:r>
            <a:endParaRPr lang="en-US" sz="20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600" dirty="0" smtClean="0">
                <a:solidFill>
                  <a:schemeClr val="bg1">
                    <a:lumMod val="50000"/>
                  </a:schemeClr>
                </a:solidFill>
              </a:rPr>
              <a:t>(Worksheets</a:t>
            </a:r>
          </a:p>
          <a:p>
            <a:pPr marL="0" indent="0">
              <a:buNone/>
            </a:pPr>
            <a:r>
              <a:rPr lang="en-US" sz="1600" dirty="0" smtClean="0">
                <a:solidFill>
                  <a:schemeClr val="bg1">
                    <a:lumMod val="50000"/>
                  </a:schemeClr>
                </a:solidFill>
              </a:rPr>
              <a:t>available in </a:t>
            </a:r>
            <a:r>
              <a:rPr lang="en-US" sz="1600" i="1" dirty="0" smtClean="0">
                <a:solidFill>
                  <a:schemeClr val="bg1">
                    <a:lumMod val="50000"/>
                  </a:schemeClr>
                </a:solidFill>
              </a:rPr>
              <a:t>Test</a:t>
            </a:r>
          </a:p>
          <a:p>
            <a:pPr marL="0" indent="0">
              <a:buNone/>
            </a:pPr>
            <a:r>
              <a:rPr lang="en-US" sz="1600" i="1" dirty="0" smtClean="0">
                <a:solidFill>
                  <a:schemeClr val="bg1">
                    <a:lumMod val="50000"/>
                  </a:schemeClr>
                </a:solidFill>
              </a:rPr>
              <a:t>Administration</a:t>
            </a:r>
          </a:p>
          <a:p>
            <a:pPr marL="0" indent="0">
              <a:buNone/>
            </a:pPr>
            <a:r>
              <a:rPr lang="en-US" sz="1600" i="1" dirty="0" smtClean="0">
                <a:solidFill>
                  <a:schemeClr val="bg1">
                    <a:lumMod val="50000"/>
                  </a:schemeClr>
                </a:solidFill>
              </a:rPr>
              <a:t>Manual</a:t>
            </a:r>
            <a:r>
              <a:rPr lang="en-US" sz="1600" dirty="0" smtClean="0">
                <a:solidFill>
                  <a:schemeClr val="bg1">
                    <a:lumMod val="50000"/>
                  </a:schemeClr>
                </a:solidFill>
              </a:rPr>
              <a:t> - TAM)</a:t>
            </a:r>
          </a:p>
        </p:txBody>
      </p:sp>
    </p:spTree>
    <p:extLst>
      <p:ext uri="{BB962C8B-B14F-4D97-AF65-F5344CB8AC3E}">
        <p14:creationId xmlns:p14="http://schemas.microsoft.com/office/powerpoint/2010/main" val="352136531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Text Placeholder 2"/>
          <p:cNvSpPr>
            <a:spLocks noGrp="1"/>
          </p:cNvSpPr>
          <p:nvPr>
            <p:ph type="body" idx="1"/>
          </p:nvPr>
        </p:nvSpPr>
        <p:spPr>
          <a:xfrm>
            <a:off x="228600" y="2590800"/>
            <a:ext cx="8915400" cy="3733800"/>
          </a:xfrm>
        </p:spPr>
        <p:txBody>
          <a:bodyPr/>
          <a:lstStyle/>
          <a:p>
            <a:r>
              <a:rPr lang="en-US" dirty="0"/>
              <a:t>At the end of this training, you will be able to:</a:t>
            </a:r>
          </a:p>
          <a:p>
            <a:pPr lvl="1" indent="-342900">
              <a:buFont typeface="Arial" pitchFamily="34" charset="0"/>
              <a:buChar char="•"/>
            </a:pPr>
            <a:r>
              <a:rPr lang="en-US" dirty="0"/>
              <a:t>Select appropriate CASAS tests</a:t>
            </a:r>
          </a:p>
          <a:p>
            <a:pPr lvl="1" indent="-342900">
              <a:buFont typeface="Arial" pitchFamily="34" charset="0"/>
              <a:buChar char="•"/>
            </a:pPr>
            <a:r>
              <a:rPr lang="en-US" dirty="0"/>
              <a:t>Administer and score CASAS tests</a:t>
            </a:r>
          </a:p>
          <a:p>
            <a:pPr lvl="1" indent="-342900">
              <a:buFont typeface="Arial" pitchFamily="34" charset="0"/>
              <a:buChar char="•"/>
            </a:pPr>
            <a:r>
              <a:rPr lang="en-US" dirty="0"/>
              <a:t>Interpret and use test results</a:t>
            </a:r>
          </a:p>
          <a:p>
            <a:pPr lvl="1" indent="-342900">
              <a:buFont typeface="Arial" pitchFamily="34" charset="0"/>
              <a:buChar char="•"/>
            </a:pPr>
            <a:r>
              <a:rPr lang="en-US" dirty="0"/>
              <a:t>Identify CASAS Competencies in relation to test items</a:t>
            </a:r>
          </a:p>
          <a:p>
            <a:pPr lvl="1" indent="-342900">
              <a:buFont typeface="Arial" pitchFamily="34" charset="0"/>
              <a:buChar char="•"/>
            </a:pPr>
            <a:r>
              <a:rPr lang="en-US" dirty="0"/>
              <a:t>Identify CASAS Content Standards in relation to test items</a:t>
            </a:r>
          </a:p>
          <a:p>
            <a:pPr lvl="1" indent="-342900">
              <a:buFont typeface="Arial" pitchFamily="34" charset="0"/>
              <a:buChar char="•"/>
            </a:pPr>
            <a:r>
              <a:rPr lang="en-US" dirty="0"/>
              <a:t>Link curriculum, instruction, and assessment </a:t>
            </a:r>
          </a:p>
          <a:p>
            <a:pPr lvl="1" indent="-342900">
              <a:buFont typeface="Arial" pitchFamily="34" charset="0"/>
              <a:buChar char="•"/>
            </a:pPr>
            <a:r>
              <a:rPr lang="en-US" dirty="0"/>
              <a:t>Identify resources for instruction</a:t>
            </a:r>
          </a:p>
          <a:p>
            <a:endParaRPr lang="en-US" dirty="0"/>
          </a:p>
        </p:txBody>
      </p:sp>
      <p:sp>
        <p:nvSpPr>
          <p:cNvPr id="5" name="Footer Placeholder 4"/>
          <p:cNvSpPr>
            <a:spLocks noGrp="1"/>
          </p:cNvSpPr>
          <p:nvPr>
            <p:ph type="ftr" sz="quarter" idx="11"/>
          </p:nvPr>
        </p:nvSpPr>
        <p:spPr/>
        <p:txBody>
          <a:bodyPr/>
          <a:lstStyle/>
          <a:p>
            <a:pPr>
              <a:defRPr/>
            </a:pPr>
            <a:r>
              <a:rPr lang="en-US" smtClean="0"/>
              <a:t>CASAS Implementation 2015-16</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5</a:t>
            </a:fld>
            <a:endParaRPr lang="en-US" dirty="0"/>
          </a:p>
        </p:txBody>
      </p:sp>
    </p:spTree>
    <p:extLst>
      <p:ext uri="{BB962C8B-B14F-4D97-AF65-F5344CB8AC3E}">
        <p14:creationId xmlns:p14="http://schemas.microsoft.com/office/powerpoint/2010/main" val="383634936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7" name="Picture 6" descr="83RCP_cOMPLETE"/>
          <p:cNvPicPr>
            <a:picLocks noChangeAspect="1" noChangeArrowheads="1"/>
          </p:cNvPicPr>
          <p:nvPr/>
        </p:nvPicPr>
        <p:blipFill>
          <a:blip r:embed="rId3" cstate="screen"/>
          <a:srcRect/>
          <a:stretch>
            <a:fillRect/>
          </a:stretch>
        </p:blipFill>
        <p:spPr bwMode="auto">
          <a:xfrm>
            <a:off x="2251710" y="914400"/>
            <a:ext cx="6663690" cy="5330952"/>
          </a:xfrm>
          <a:prstGeom prst="rect">
            <a:avLst/>
          </a:prstGeom>
          <a:noFill/>
          <a:ln w="9525">
            <a:solidFill>
              <a:schemeClr val="bg1">
                <a:lumMod val="50000"/>
              </a:schemeClr>
            </a:solidFill>
            <a:miter lim="800000"/>
            <a:headEnd/>
            <a:tailEnd/>
          </a:ln>
        </p:spPr>
      </p:pic>
      <p:sp>
        <p:nvSpPr>
          <p:cNvPr id="9" name="Content Placeholder 1"/>
          <p:cNvSpPr>
            <a:spLocks noGrp="1"/>
          </p:cNvSpPr>
          <p:nvPr>
            <p:ph idx="1"/>
          </p:nvPr>
        </p:nvSpPr>
        <p:spPr>
          <a:xfrm>
            <a:off x="152400" y="914400"/>
            <a:ext cx="8763000" cy="5334000"/>
          </a:xfrm>
        </p:spPr>
        <p:txBody>
          <a:bodyPr/>
          <a:lstStyle/>
          <a:p>
            <a:pPr marL="0" indent="0">
              <a:buNone/>
            </a:pPr>
            <a:r>
              <a:rPr lang="en-US" dirty="0" smtClean="0"/>
              <a:t>Manual</a:t>
            </a:r>
          </a:p>
          <a:p>
            <a:pPr marL="0" indent="0">
              <a:buNone/>
            </a:pPr>
            <a:r>
              <a:rPr lang="en-US" dirty="0" smtClean="0"/>
              <a:t>Report</a:t>
            </a:r>
          </a:p>
          <a:p>
            <a:pPr indent="-182880">
              <a:buFont typeface="Symbol" pitchFamily="18" charset="2"/>
              <a:buChar char="-"/>
            </a:pPr>
            <a:r>
              <a:rPr lang="en-US" sz="2000" dirty="0" smtClean="0">
                <a:sym typeface="Symbol"/>
              </a:rPr>
              <a:t> per </a:t>
            </a:r>
            <a:r>
              <a:rPr lang="en-US" sz="2000" dirty="0">
                <a:sym typeface="Symbol"/>
              </a:rPr>
              <a:t>form</a:t>
            </a:r>
          </a:p>
          <a:p>
            <a:pPr indent="-182880">
              <a:buFont typeface="Symbol" pitchFamily="18" charset="2"/>
              <a:buChar char="-"/>
            </a:pPr>
            <a:r>
              <a:rPr lang="en-US" sz="2000" dirty="0" smtClean="0">
                <a:sym typeface="Symbol"/>
              </a:rPr>
              <a:t> per </a:t>
            </a:r>
            <a:r>
              <a:rPr lang="en-US" sz="2000" dirty="0">
                <a:sym typeface="Symbol"/>
              </a:rPr>
              <a:t>class</a:t>
            </a:r>
            <a:endParaRPr lang="en-US" sz="20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600" dirty="0" smtClean="0">
                <a:solidFill>
                  <a:schemeClr val="bg1">
                    <a:lumMod val="50000"/>
                  </a:schemeClr>
                </a:solidFill>
              </a:rPr>
              <a:t>(Worksheets</a:t>
            </a:r>
          </a:p>
          <a:p>
            <a:pPr marL="0" indent="0">
              <a:buNone/>
            </a:pPr>
            <a:r>
              <a:rPr lang="en-US" sz="1600" dirty="0" smtClean="0">
                <a:solidFill>
                  <a:schemeClr val="bg1">
                    <a:lumMod val="50000"/>
                  </a:schemeClr>
                </a:solidFill>
              </a:rPr>
              <a:t>available in </a:t>
            </a:r>
            <a:r>
              <a:rPr lang="en-US" sz="1600" i="1" dirty="0" smtClean="0">
                <a:solidFill>
                  <a:schemeClr val="bg1">
                    <a:lumMod val="50000"/>
                  </a:schemeClr>
                </a:solidFill>
              </a:rPr>
              <a:t>Test</a:t>
            </a:r>
          </a:p>
          <a:p>
            <a:pPr marL="0" indent="0">
              <a:buNone/>
            </a:pPr>
            <a:r>
              <a:rPr lang="en-US" sz="1600" i="1" dirty="0" smtClean="0">
                <a:solidFill>
                  <a:schemeClr val="bg1">
                    <a:lumMod val="50000"/>
                  </a:schemeClr>
                </a:solidFill>
              </a:rPr>
              <a:t>Administration</a:t>
            </a:r>
          </a:p>
          <a:p>
            <a:pPr marL="0" indent="0">
              <a:buNone/>
            </a:pPr>
            <a:r>
              <a:rPr lang="en-US" sz="1600" i="1" dirty="0" smtClean="0">
                <a:solidFill>
                  <a:schemeClr val="bg1">
                    <a:lumMod val="50000"/>
                  </a:schemeClr>
                </a:solidFill>
              </a:rPr>
              <a:t>Manual</a:t>
            </a:r>
            <a:r>
              <a:rPr lang="en-US" sz="1600" dirty="0" smtClean="0">
                <a:solidFill>
                  <a:schemeClr val="bg1">
                    <a:lumMod val="50000"/>
                  </a:schemeClr>
                </a:solidFill>
              </a:rPr>
              <a:t> - TAM)</a:t>
            </a:r>
          </a:p>
        </p:txBody>
      </p:sp>
    </p:spTree>
    <p:extLst>
      <p:ext uri="{BB962C8B-B14F-4D97-AF65-F5344CB8AC3E}">
        <p14:creationId xmlns:p14="http://schemas.microsoft.com/office/powerpoint/2010/main" val="301294914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1800" i="1" dirty="0" smtClean="0"/>
              <a:t>Nationally </a:t>
            </a:r>
            <a:r>
              <a:rPr lang="en-US" sz="1800" i="1" dirty="0"/>
              <a:t>recognized learner management and accountability software</a:t>
            </a:r>
            <a:r>
              <a:rPr lang="en-US" sz="1800" i="1" dirty="0" smtClean="0"/>
              <a:t/>
            </a:r>
            <a:br>
              <a:rPr lang="en-US" sz="1800" i="1" dirty="0" smtClean="0"/>
            </a:br>
            <a:r>
              <a:rPr lang="en-US" sz="4200" dirty="0" smtClean="0"/>
              <a:t/>
            </a:r>
            <a:br>
              <a:rPr lang="en-US" sz="4200" dirty="0" smtClean="0"/>
            </a:br>
            <a:r>
              <a:rPr lang="en-US" sz="4000" dirty="0" smtClean="0"/>
              <a:t>Advantages of Using </a:t>
            </a:r>
            <a:endParaRPr lang="en-US" sz="4000" dirty="0"/>
          </a:p>
        </p:txBody>
      </p:sp>
      <p:sp>
        <p:nvSpPr>
          <p:cNvPr id="3" name="Text Placeholder 2"/>
          <p:cNvSpPr>
            <a:spLocks noGrp="1"/>
          </p:cNvSpPr>
          <p:nvPr>
            <p:ph type="body" idx="1"/>
          </p:nvPr>
        </p:nvSpPr>
        <p:spPr/>
        <p:txBody>
          <a:bodyPr/>
          <a:lstStyle/>
          <a:p>
            <a:r>
              <a:rPr lang="en-US" sz="2400" dirty="0"/>
              <a:t>Advantage Teachers!</a:t>
            </a:r>
          </a:p>
          <a:p>
            <a:pPr lvl="1">
              <a:spcBef>
                <a:spcPts val="0"/>
              </a:spcBef>
            </a:pPr>
            <a:r>
              <a:rPr lang="en-US" sz="1800" dirty="0" smtClean="0"/>
              <a:t>Automates test scoring</a:t>
            </a:r>
            <a:r>
              <a:rPr lang="en-US" sz="1800" dirty="0"/>
              <a:t>.</a:t>
            </a:r>
          </a:p>
          <a:p>
            <a:pPr lvl="1">
              <a:spcBef>
                <a:spcPts val="0"/>
              </a:spcBef>
            </a:pPr>
            <a:r>
              <a:rPr lang="en-US" sz="1800" dirty="0" smtClean="0"/>
              <a:t>Calculates student learning gains by class.</a:t>
            </a:r>
          </a:p>
          <a:p>
            <a:pPr lvl="1">
              <a:spcBef>
                <a:spcPts val="0"/>
              </a:spcBef>
            </a:pPr>
            <a:r>
              <a:rPr lang="en-US" sz="1800" dirty="0" smtClean="0"/>
              <a:t>Produces customized class reports to help plan instruction</a:t>
            </a:r>
            <a:r>
              <a:rPr lang="en-US" sz="1800" dirty="0"/>
              <a:t>.</a:t>
            </a:r>
          </a:p>
          <a:p>
            <a:r>
              <a:rPr lang="en-US" sz="2400" dirty="0"/>
              <a:t>Advantage Administrators!</a:t>
            </a:r>
          </a:p>
          <a:p>
            <a:pPr lvl="1">
              <a:spcBef>
                <a:spcPts val="0"/>
              </a:spcBef>
            </a:pPr>
            <a:r>
              <a:rPr lang="en-US" sz="1800" dirty="0" smtClean="0"/>
              <a:t>Provides reports to meet accountability standards and measure program effectiveness</a:t>
            </a:r>
            <a:r>
              <a:rPr lang="en-US" sz="1800" dirty="0"/>
              <a:t>.</a:t>
            </a:r>
          </a:p>
          <a:p>
            <a:pPr lvl="1">
              <a:spcBef>
                <a:spcPts val="0"/>
              </a:spcBef>
            </a:pPr>
            <a:r>
              <a:rPr lang="en-US" sz="1800" dirty="0" smtClean="0"/>
              <a:t>Tracks students enrolled in multiple programs</a:t>
            </a:r>
            <a:r>
              <a:rPr lang="en-US" sz="1800" dirty="0"/>
              <a:t>.</a:t>
            </a:r>
          </a:p>
          <a:p>
            <a:r>
              <a:rPr lang="en-US" sz="2400" dirty="0"/>
              <a:t>Advantage Decision Makers!</a:t>
            </a:r>
          </a:p>
          <a:p>
            <a:pPr lvl="1">
              <a:spcBef>
                <a:spcPts val="0"/>
              </a:spcBef>
            </a:pPr>
            <a:r>
              <a:rPr lang="en-US" sz="1800" dirty="0" smtClean="0"/>
              <a:t>Generates NRS reports according to WIA II federal guidelines</a:t>
            </a:r>
            <a:r>
              <a:rPr lang="en-US" sz="1800" dirty="0"/>
              <a:t>.</a:t>
            </a:r>
          </a:p>
          <a:p>
            <a:pPr lvl="1">
              <a:spcBef>
                <a:spcPts val="0"/>
              </a:spcBef>
            </a:pPr>
            <a:r>
              <a:rPr lang="en-US" sz="1800" dirty="0" smtClean="0"/>
              <a:t>Rolls up data from local to regional to state level</a:t>
            </a:r>
            <a:r>
              <a:rPr lang="en-US" sz="1800" dirty="0"/>
              <a:t>.</a:t>
            </a:r>
          </a:p>
          <a:p>
            <a:pPr lvl="1">
              <a:spcBef>
                <a:spcPts val="0"/>
              </a:spcBef>
            </a:pPr>
            <a:r>
              <a:rPr lang="en-US" sz="1800" dirty="0" smtClean="0"/>
              <a:t>Provides aggregated statewide data</a:t>
            </a:r>
            <a:r>
              <a:rPr lang="en-US" sz="1800" dirty="0"/>
              <a:t>.</a:t>
            </a:r>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371600"/>
            <a:ext cx="29813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45276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050" y="914400"/>
            <a:ext cx="7036350" cy="53309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1"/>
          <p:cNvSpPr>
            <a:spLocks noGrp="1"/>
          </p:cNvSpPr>
          <p:nvPr>
            <p:ph idx="1"/>
          </p:nvPr>
        </p:nvSpPr>
        <p:spPr>
          <a:xfrm>
            <a:off x="152399" y="914400"/>
            <a:ext cx="1828800" cy="5334000"/>
          </a:xfrm>
        </p:spPr>
        <p:txBody>
          <a:bodyPr/>
          <a:lstStyle/>
          <a:p>
            <a:pPr marL="0" indent="0">
              <a:buNone/>
            </a:pPr>
            <a:endParaRPr lang="en-US" sz="1800" dirty="0" smtClean="0"/>
          </a:p>
          <a:p>
            <a:pPr marL="0" indent="0">
              <a:buNone/>
            </a:pPr>
            <a:endParaRPr lang="en-US" sz="1800" dirty="0"/>
          </a:p>
          <a:p>
            <a:pPr marL="0" indent="0">
              <a:buNone/>
            </a:pPr>
            <a:r>
              <a:rPr lang="en-US" sz="2000" dirty="0" smtClean="0"/>
              <a:t>Sample </a:t>
            </a:r>
            <a:r>
              <a:rPr lang="en-US" sz="2000" dirty="0"/>
              <a:t>report </a:t>
            </a:r>
            <a:r>
              <a:rPr lang="en-US" sz="2000" dirty="0" smtClean="0"/>
              <a:t>displays </a:t>
            </a:r>
            <a:r>
              <a:rPr lang="en-US" sz="2000" dirty="0"/>
              <a:t>the competency number </a:t>
            </a:r>
            <a:r>
              <a:rPr lang="en-US" sz="2000" dirty="0" smtClean="0"/>
              <a:t>per test item and student </a:t>
            </a:r>
            <a:r>
              <a:rPr lang="en-US" sz="2000" dirty="0"/>
              <a:t>item </a:t>
            </a:r>
            <a:r>
              <a:rPr lang="en-US" sz="2000" dirty="0" smtClean="0"/>
              <a:t>responses. </a:t>
            </a:r>
          </a:p>
          <a:p>
            <a:pPr indent="-182880">
              <a:buFont typeface="Symbol" pitchFamily="18" charset="2"/>
              <a:buChar char="-"/>
            </a:pPr>
            <a:r>
              <a:rPr lang="en-US" sz="1800" dirty="0" smtClean="0">
                <a:sym typeface="Symbol"/>
              </a:rPr>
              <a:t> per form</a:t>
            </a:r>
          </a:p>
          <a:p>
            <a:pPr indent="-182880">
              <a:buFont typeface="Symbol" pitchFamily="18" charset="2"/>
              <a:buChar char="-"/>
            </a:pPr>
            <a:r>
              <a:rPr lang="en-US" sz="1800" dirty="0" smtClean="0">
                <a:sym typeface="Symbol"/>
              </a:rPr>
              <a:t> per class</a:t>
            </a:r>
            <a:endParaRPr lang="en-US" sz="1800" dirty="0" smtClean="0"/>
          </a:p>
          <a:p>
            <a:pPr marL="0" indent="0">
              <a:buNone/>
            </a:pPr>
            <a:endParaRPr lang="en-US" sz="1800" dirty="0"/>
          </a:p>
          <a:p>
            <a:pPr marL="0" indent="0">
              <a:buNone/>
            </a:pPr>
            <a:endParaRPr lang="en-US" sz="18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914400"/>
            <a:ext cx="1676400" cy="5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80072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53</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7" name="Content Placeholder 1"/>
          <p:cNvSpPr>
            <a:spLocks noGrp="1"/>
          </p:cNvSpPr>
          <p:nvPr>
            <p:ph idx="1"/>
          </p:nvPr>
        </p:nvSpPr>
        <p:spPr>
          <a:xfrm>
            <a:off x="152399" y="914400"/>
            <a:ext cx="1828800" cy="5334000"/>
          </a:xfrm>
        </p:spPr>
        <p:txBody>
          <a:bodyPr/>
          <a:lstStyle/>
          <a:p>
            <a:pPr marL="0" indent="0">
              <a:buNone/>
            </a:pPr>
            <a:endParaRPr lang="en-US" sz="1800" dirty="0" smtClean="0"/>
          </a:p>
          <a:p>
            <a:pPr marL="0" indent="0">
              <a:buNone/>
            </a:pPr>
            <a:endParaRPr lang="en-US" sz="1800" dirty="0"/>
          </a:p>
          <a:p>
            <a:pPr marL="0" indent="0">
              <a:buNone/>
            </a:pPr>
            <a:r>
              <a:rPr lang="en-US" sz="2000" dirty="0" smtClean="0"/>
              <a:t>Sample </a:t>
            </a:r>
            <a:r>
              <a:rPr lang="en-US" sz="2000" dirty="0"/>
              <a:t>report </a:t>
            </a:r>
            <a:r>
              <a:rPr lang="en-US" sz="2000" dirty="0" smtClean="0"/>
              <a:t>displays </a:t>
            </a:r>
            <a:r>
              <a:rPr lang="en-US" sz="2000" dirty="0"/>
              <a:t>the competency number </a:t>
            </a:r>
            <a:r>
              <a:rPr lang="en-US" sz="2000" dirty="0" smtClean="0"/>
              <a:t>per test item and student </a:t>
            </a:r>
            <a:r>
              <a:rPr lang="en-US" sz="2000" dirty="0"/>
              <a:t>item </a:t>
            </a:r>
            <a:r>
              <a:rPr lang="en-US" sz="2000" dirty="0" smtClean="0"/>
              <a:t>responses sorted by percentage correct. </a:t>
            </a:r>
          </a:p>
          <a:p>
            <a:pPr indent="-182880">
              <a:buFont typeface="Symbol" pitchFamily="18" charset="2"/>
              <a:buChar char="-"/>
            </a:pPr>
            <a:r>
              <a:rPr lang="en-US" sz="1800" dirty="0" smtClean="0">
                <a:sym typeface="Symbol"/>
              </a:rPr>
              <a:t> per form</a:t>
            </a:r>
          </a:p>
          <a:p>
            <a:pPr indent="-182880">
              <a:buFont typeface="Symbol" pitchFamily="18" charset="2"/>
              <a:buChar char="-"/>
            </a:pPr>
            <a:r>
              <a:rPr lang="en-US" sz="1800" dirty="0" smtClean="0">
                <a:sym typeface="Symbol"/>
              </a:rPr>
              <a:t> per class</a:t>
            </a:r>
            <a:endParaRPr lang="en-US" sz="1800" dirty="0" smtClean="0"/>
          </a:p>
          <a:p>
            <a:pPr marL="0" indent="0">
              <a:buNone/>
            </a:pPr>
            <a:endParaRPr lang="en-US" sz="1800" dirty="0"/>
          </a:p>
          <a:p>
            <a:pPr marL="0" indent="0">
              <a:buNone/>
            </a:pPr>
            <a:endParaRPr lang="en-US" sz="18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914400"/>
            <a:ext cx="1676400" cy="5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477353" y="1043373"/>
            <a:ext cx="1428942" cy="518594"/>
            <a:chOff x="3229403" y="1192402"/>
            <a:chExt cx="1723597" cy="560198"/>
          </a:xfrm>
        </p:grpSpPr>
        <p:sp>
          <p:nvSpPr>
            <p:cNvPr id="13" name="TextBox 5"/>
            <p:cNvSpPr txBox="1"/>
            <p:nvPr/>
          </p:nvSpPr>
          <p:spPr>
            <a:xfrm>
              <a:off x="3229403" y="1192402"/>
              <a:ext cx="998417" cy="365714"/>
            </a:xfrm>
            <a:prstGeom prst="rect">
              <a:avLst/>
            </a:prstGeom>
            <a:solidFill>
              <a:schemeClr val="bg1"/>
            </a:solidFill>
            <a:ln>
              <a:no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sz="1600" dirty="0" smtClean="0">
                  <a:latin typeface="Bell Gothic Std Black" pitchFamily="34" charset="0"/>
                </a:rPr>
                <a:t>Class</a:t>
              </a:r>
              <a:endParaRPr lang="en-US" sz="1600" dirty="0">
                <a:latin typeface="Bell Gothic Std Black" pitchFamily="34" charset="0"/>
              </a:endParaRPr>
            </a:p>
          </p:txBody>
        </p:sp>
        <p:sp>
          <p:nvSpPr>
            <p:cNvPr id="11" name="Rectangle 10"/>
            <p:cNvSpPr/>
            <p:nvPr/>
          </p:nvSpPr>
          <p:spPr>
            <a:xfrm>
              <a:off x="4191000" y="1580066"/>
              <a:ext cx="762000" cy="172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grpSp>
      <p:grpSp>
        <p:nvGrpSpPr>
          <p:cNvPr id="2" name="Group 1"/>
          <p:cNvGrpSpPr/>
          <p:nvPr/>
        </p:nvGrpSpPr>
        <p:grpSpPr>
          <a:xfrm>
            <a:off x="1920240" y="914400"/>
            <a:ext cx="7062594" cy="5330952"/>
            <a:chOff x="1920240" y="914400"/>
            <a:chExt cx="7062594" cy="5330952"/>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240" y="914400"/>
              <a:ext cx="6993569" cy="53309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Rounded Rectangle 13"/>
            <p:cNvSpPr/>
            <p:nvPr/>
          </p:nvSpPr>
          <p:spPr>
            <a:xfrm>
              <a:off x="7611234" y="4178300"/>
              <a:ext cx="1371600" cy="12319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latin typeface="Trebuchet MS" pitchFamily="34" charset="0"/>
                </a:rPr>
                <a:t>Non-bold Competency Descriptions and Numbers </a:t>
              </a:r>
              <a:r>
                <a:rPr lang="en-US" sz="1000" b="1" dirty="0" smtClean="0">
                  <a:solidFill>
                    <a:schemeClr val="bg1"/>
                  </a:solidFill>
                  <a:latin typeface="Trebuchet MS" pitchFamily="34" charset="0"/>
                </a:rPr>
                <a:t>give additional details about the test item.</a:t>
              </a:r>
              <a:endParaRPr lang="en-US" sz="1000" b="1" dirty="0">
                <a:solidFill>
                  <a:schemeClr val="bg1"/>
                </a:solidFill>
                <a:latin typeface="Trebuchet MS" pitchFamily="34" charset="0"/>
              </a:endParaRPr>
            </a:p>
          </p:txBody>
        </p:sp>
        <p:sp>
          <p:nvSpPr>
            <p:cNvPr id="21" name="Rounded Rectangle 20"/>
            <p:cNvSpPr/>
            <p:nvPr/>
          </p:nvSpPr>
          <p:spPr>
            <a:xfrm>
              <a:off x="7611234" y="2405126"/>
              <a:ext cx="1371600" cy="9540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latin typeface="Trebuchet MS" pitchFamily="34" charset="0"/>
                </a:rPr>
                <a:t>Bold Competency Descriptions give details about the Competency Number</a:t>
              </a:r>
            </a:p>
          </p:txBody>
        </p:sp>
        <p:sp>
          <p:nvSpPr>
            <p:cNvPr id="22" name="Rounded Rectangle 21"/>
            <p:cNvSpPr/>
            <p:nvPr/>
          </p:nvSpPr>
          <p:spPr>
            <a:xfrm>
              <a:off x="2345724" y="2590800"/>
              <a:ext cx="825500" cy="58267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latin typeface="Trebuchet MS" pitchFamily="34" charset="0"/>
                </a:rPr>
                <a:t>Test Question Number </a:t>
              </a:r>
              <a:endParaRPr lang="en-US" sz="10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itchFamily="34" charset="0"/>
              </a:endParaRPr>
            </a:p>
          </p:txBody>
        </p:sp>
        <p:sp>
          <p:nvSpPr>
            <p:cNvPr id="23" name="Rounded Rectangle 22"/>
            <p:cNvSpPr/>
            <p:nvPr/>
          </p:nvSpPr>
          <p:spPr>
            <a:xfrm>
              <a:off x="3479632" y="3427476"/>
              <a:ext cx="1371600" cy="76352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000" b="1" dirty="0">
                  <a:solidFill>
                    <a:schemeClr val="bg1"/>
                  </a:solidFill>
                  <a:latin typeface="Trebuchet MS" pitchFamily="34" charset="0"/>
                </a:rPr>
                <a:t>Percentage of students who answered this question correctly</a:t>
              </a:r>
            </a:p>
          </p:txBody>
        </p:sp>
        <p:sp>
          <p:nvSpPr>
            <p:cNvPr id="24" name="Rounded Rectangle 23"/>
            <p:cNvSpPr/>
            <p:nvPr/>
          </p:nvSpPr>
          <p:spPr>
            <a:xfrm>
              <a:off x="2072674" y="4724400"/>
              <a:ext cx="1371600" cy="762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000" b="1" dirty="0">
                  <a:solidFill>
                    <a:schemeClr val="bg1"/>
                  </a:solidFill>
                  <a:latin typeface="Trebuchet MS" pitchFamily="34" charset="0"/>
                </a:rPr>
                <a:t>The Competency </a:t>
              </a:r>
              <a:r>
                <a:rPr lang="en-US" sz="1000" b="1" dirty="0" smtClean="0">
                  <a:solidFill>
                    <a:schemeClr val="bg1"/>
                  </a:solidFill>
                  <a:latin typeface="Trebuchet MS" pitchFamily="34" charset="0"/>
                </a:rPr>
                <a:t>Number on which </a:t>
              </a:r>
              <a:r>
                <a:rPr lang="en-US" sz="1000" b="1" dirty="0">
                  <a:solidFill>
                    <a:schemeClr val="bg1"/>
                  </a:solidFill>
                  <a:latin typeface="Trebuchet MS" pitchFamily="34" charset="0"/>
                </a:rPr>
                <a:t>this question is based</a:t>
              </a:r>
            </a:p>
          </p:txBody>
        </p:sp>
        <p:sp>
          <p:nvSpPr>
            <p:cNvPr id="16" name="Rounded Rectangle 15"/>
            <p:cNvSpPr/>
            <p:nvPr/>
          </p:nvSpPr>
          <p:spPr>
            <a:xfrm>
              <a:off x="3517900" y="5943600"/>
              <a:ext cx="825500" cy="29133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Trebuchet MS" pitchFamily="34" charset="0"/>
                </a:rPr>
                <a:t>Task Area</a:t>
              </a:r>
              <a:endParaRPr lang="en-US" sz="10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itchFamily="34" charset="0"/>
              </a:endParaRPr>
            </a:p>
          </p:txBody>
        </p:sp>
        <p:cxnSp>
          <p:nvCxnSpPr>
            <p:cNvPr id="12" name="Straight Arrow Connector 11"/>
            <p:cNvCxnSpPr>
              <a:stCxn id="22" idx="0"/>
            </p:cNvCxnSpPr>
            <p:nvPr/>
          </p:nvCxnSpPr>
          <p:spPr>
            <a:xfrm flipH="1" flipV="1">
              <a:off x="2438400" y="2362200"/>
              <a:ext cx="320074" cy="228600"/>
            </a:xfrm>
            <a:prstGeom prst="straightConnector1">
              <a:avLst/>
            </a:prstGeom>
            <a:ln w="25400" cmpd="sng">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1"/>
            </p:cNvCxnSpPr>
            <p:nvPr/>
          </p:nvCxnSpPr>
          <p:spPr>
            <a:xfrm flipH="1" flipV="1">
              <a:off x="3124200" y="3657600"/>
              <a:ext cx="355432" cy="15163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46" name="Straight Arrow Connector 10245"/>
            <p:cNvCxnSpPr>
              <a:stCxn id="24" idx="3"/>
            </p:cNvCxnSpPr>
            <p:nvPr/>
          </p:nvCxnSpPr>
          <p:spPr>
            <a:xfrm flipV="1">
              <a:off x="3444274" y="5029200"/>
              <a:ext cx="289526" cy="762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48" name="Straight Arrow Connector 10247"/>
            <p:cNvCxnSpPr>
              <a:stCxn id="16" idx="3"/>
            </p:cNvCxnSpPr>
            <p:nvPr/>
          </p:nvCxnSpPr>
          <p:spPr>
            <a:xfrm flipV="1">
              <a:off x="4343400" y="5867400"/>
              <a:ext cx="304800" cy="221869"/>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55" name="Straight Arrow Connector 10254"/>
            <p:cNvCxnSpPr>
              <a:stCxn id="21" idx="1"/>
            </p:cNvCxnSpPr>
            <p:nvPr/>
          </p:nvCxnSpPr>
          <p:spPr>
            <a:xfrm flipH="1" flipV="1">
              <a:off x="6553200" y="2476500"/>
              <a:ext cx="1058034" cy="40563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57" name="Straight Arrow Connector 10256"/>
            <p:cNvCxnSpPr>
              <a:stCxn id="14" idx="1"/>
            </p:cNvCxnSpPr>
            <p:nvPr/>
          </p:nvCxnSpPr>
          <p:spPr>
            <a:xfrm flipH="1" flipV="1">
              <a:off x="6732104" y="4452730"/>
              <a:ext cx="879130" cy="34152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9017177"/>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2" name="Group 1"/>
          <p:cNvGrpSpPr/>
          <p:nvPr/>
        </p:nvGrpSpPr>
        <p:grpSpPr>
          <a:xfrm>
            <a:off x="1965960" y="886968"/>
            <a:ext cx="6953582" cy="5577840"/>
            <a:chOff x="1965960" y="886968"/>
            <a:chExt cx="6953582" cy="557784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960" y="886968"/>
              <a:ext cx="6953582" cy="557784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120" y="5449824"/>
              <a:ext cx="3383280" cy="101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Content Placeholder 1"/>
          <p:cNvSpPr>
            <a:spLocks noGrp="1"/>
          </p:cNvSpPr>
          <p:nvPr>
            <p:ph idx="1"/>
          </p:nvPr>
        </p:nvSpPr>
        <p:spPr>
          <a:xfrm>
            <a:off x="152399" y="914400"/>
            <a:ext cx="1828800" cy="5334000"/>
          </a:xfrm>
        </p:spPr>
        <p:txBody>
          <a:bodyPr/>
          <a:lstStyle/>
          <a:p>
            <a:pPr marL="0" indent="0">
              <a:buNone/>
            </a:pPr>
            <a:endParaRPr lang="en-US" sz="1800" dirty="0" smtClean="0"/>
          </a:p>
          <a:p>
            <a:pPr marL="0" indent="0">
              <a:buNone/>
            </a:pPr>
            <a:endParaRPr lang="en-US" sz="1800" dirty="0"/>
          </a:p>
          <a:p>
            <a:pPr marL="0" indent="0">
              <a:buNone/>
            </a:pPr>
            <a:r>
              <a:rPr lang="en-US" sz="2000" dirty="0" smtClean="0"/>
              <a:t>Sample report displays </a:t>
            </a:r>
            <a:r>
              <a:rPr lang="en-US" sz="2000" dirty="0"/>
              <a:t>competencies assessed in </a:t>
            </a:r>
            <a:r>
              <a:rPr lang="en-US" sz="2000" dirty="0" smtClean="0"/>
              <a:t>math </a:t>
            </a:r>
            <a:r>
              <a:rPr lang="en-US" sz="2000" dirty="0"/>
              <a:t>and </a:t>
            </a:r>
            <a:r>
              <a:rPr lang="en-US" sz="2000" dirty="0" smtClean="0"/>
              <a:t>reading.</a:t>
            </a:r>
          </a:p>
          <a:p>
            <a:pPr indent="-182880">
              <a:buFont typeface="Symbol" pitchFamily="18" charset="2"/>
              <a:buChar char="-"/>
            </a:pPr>
            <a:r>
              <a:rPr lang="en-US" sz="1800" dirty="0" smtClean="0">
                <a:sym typeface="Symbol"/>
              </a:rPr>
              <a:t> per </a:t>
            </a:r>
            <a:r>
              <a:rPr lang="en-US" sz="1800" dirty="0">
                <a:sym typeface="Symbol"/>
              </a:rPr>
              <a:t>student</a:t>
            </a: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914400"/>
            <a:ext cx="1676400" cy="5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0002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55</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717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960" y="886968"/>
            <a:ext cx="6958584" cy="53309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1"/>
          <p:cNvSpPr>
            <a:spLocks noGrp="1"/>
          </p:cNvSpPr>
          <p:nvPr>
            <p:ph idx="1"/>
          </p:nvPr>
        </p:nvSpPr>
        <p:spPr>
          <a:xfrm>
            <a:off x="152399" y="914400"/>
            <a:ext cx="1828800" cy="5334000"/>
          </a:xfrm>
        </p:spPr>
        <p:txBody>
          <a:bodyPr/>
          <a:lstStyle/>
          <a:p>
            <a:pPr marL="0" indent="0">
              <a:buNone/>
            </a:pPr>
            <a:endParaRPr lang="en-US" sz="1800" dirty="0" smtClean="0"/>
          </a:p>
          <a:p>
            <a:pPr marL="0" indent="0">
              <a:buNone/>
            </a:pPr>
            <a:endParaRPr lang="en-US" sz="1800" dirty="0"/>
          </a:p>
          <a:p>
            <a:pPr marL="0" indent="0">
              <a:buNone/>
            </a:pPr>
            <a:r>
              <a:rPr lang="en-US" sz="2000" dirty="0" smtClean="0"/>
              <a:t>Sample report displays </a:t>
            </a:r>
            <a:r>
              <a:rPr lang="en-US" sz="2000" dirty="0"/>
              <a:t>competencies assessed in </a:t>
            </a:r>
            <a:r>
              <a:rPr lang="en-US" sz="2000" dirty="0" smtClean="0"/>
              <a:t>listening and reading.</a:t>
            </a:r>
          </a:p>
          <a:p>
            <a:pPr indent="-182880">
              <a:buFont typeface="Symbol" pitchFamily="18" charset="2"/>
              <a:buChar char="-"/>
            </a:pPr>
            <a:r>
              <a:rPr lang="en-US" sz="1800" dirty="0" smtClean="0">
                <a:sym typeface="Symbol"/>
              </a:rPr>
              <a:t> per </a:t>
            </a:r>
            <a:r>
              <a:rPr lang="en-US" sz="1800" dirty="0">
                <a:sym typeface="Symbol"/>
              </a:rPr>
              <a:t>student</a:t>
            </a: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914400"/>
            <a:ext cx="1676400" cy="5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51760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to Support Instruction</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56</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954" y="914400"/>
            <a:ext cx="6905446" cy="53309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1"/>
          <p:cNvSpPr>
            <a:spLocks noGrp="1"/>
          </p:cNvSpPr>
          <p:nvPr>
            <p:ph idx="1"/>
          </p:nvPr>
        </p:nvSpPr>
        <p:spPr>
          <a:xfrm>
            <a:off x="152399" y="914400"/>
            <a:ext cx="1828800" cy="5334000"/>
          </a:xfrm>
        </p:spPr>
        <p:txBody>
          <a:bodyPr/>
          <a:lstStyle/>
          <a:p>
            <a:pPr marL="0" indent="0">
              <a:buNone/>
            </a:pPr>
            <a:endParaRPr lang="en-US" sz="1800" dirty="0" smtClean="0"/>
          </a:p>
          <a:p>
            <a:pPr marL="0" indent="0">
              <a:buNone/>
            </a:pPr>
            <a:endParaRPr lang="en-US" sz="1800" dirty="0"/>
          </a:p>
          <a:p>
            <a:pPr marL="0" indent="0">
              <a:buNone/>
            </a:pPr>
            <a:r>
              <a:rPr lang="en-US" sz="2000" dirty="0" smtClean="0"/>
              <a:t>Sample shows test </a:t>
            </a:r>
            <a:r>
              <a:rPr lang="en-US" sz="2000" dirty="0"/>
              <a:t>results </a:t>
            </a:r>
            <a:r>
              <a:rPr lang="en-US" sz="2000" dirty="0" smtClean="0"/>
              <a:t>by </a:t>
            </a:r>
            <a:r>
              <a:rPr lang="en-US" sz="2000" dirty="0"/>
              <a:t>displaying the competency number and statement for each test item </a:t>
            </a:r>
            <a:r>
              <a:rPr lang="en-US" sz="2000" dirty="0" smtClean="0"/>
              <a:t>and if </a:t>
            </a:r>
            <a:r>
              <a:rPr lang="en-US" sz="2000" dirty="0"/>
              <a:t>the student correctly answered the item. </a:t>
            </a:r>
            <a:endParaRPr lang="en-US" sz="2000" dirty="0" smtClean="0"/>
          </a:p>
          <a:p>
            <a:pPr indent="-182880">
              <a:buFont typeface="Symbol" pitchFamily="18" charset="2"/>
              <a:buChar char="-"/>
            </a:pPr>
            <a:r>
              <a:rPr lang="en-US" sz="1800" dirty="0" smtClean="0">
                <a:sym typeface="Symbol"/>
              </a:rPr>
              <a:t> per form</a:t>
            </a:r>
          </a:p>
          <a:p>
            <a:pPr indent="-182880">
              <a:buFont typeface="Symbol" pitchFamily="18" charset="2"/>
              <a:buChar char="-"/>
            </a:pPr>
            <a:r>
              <a:rPr lang="en-US" sz="1800" dirty="0" smtClean="0">
                <a:sym typeface="Symbol"/>
              </a:rPr>
              <a:t> per student</a:t>
            </a: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914400"/>
            <a:ext cx="1676400" cy="52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51599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Online</a:t>
            </a:r>
            <a:endParaRPr lang="en-US" dirty="0"/>
          </a:p>
        </p:txBody>
      </p:sp>
      <p:sp>
        <p:nvSpPr>
          <p:cNvPr id="3" name="Text Placeholder 2"/>
          <p:cNvSpPr>
            <a:spLocks noGrp="1"/>
          </p:cNvSpPr>
          <p:nvPr>
            <p:ph type="body" idx="1"/>
          </p:nvPr>
        </p:nvSpPr>
        <p:spPr>
          <a:xfrm>
            <a:off x="228600" y="2590800"/>
            <a:ext cx="6610350" cy="3733800"/>
          </a:xfrm>
        </p:spPr>
        <p:txBody>
          <a:bodyPr/>
          <a:lstStyle/>
          <a:p>
            <a:r>
              <a:rPr lang="en-US" sz="2400" dirty="0" smtClean="0"/>
              <a:t>Provides </a:t>
            </a:r>
            <a:r>
              <a:rPr lang="en-US" sz="2400" dirty="0"/>
              <a:t>an essential link between assessment and instruction in the CASAS </a:t>
            </a:r>
            <a:r>
              <a:rPr lang="en-US" sz="2400" dirty="0" smtClean="0"/>
              <a:t>system.</a:t>
            </a:r>
          </a:p>
          <a:p>
            <a:r>
              <a:rPr lang="en-US" sz="2400" dirty="0" smtClean="0"/>
              <a:t>An </a:t>
            </a:r>
            <a:r>
              <a:rPr lang="en-US" sz="2400" dirty="0"/>
              <a:t>easy-to-use database of 2,300+ commercially available instructional </a:t>
            </a:r>
            <a:r>
              <a:rPr lang="en-US" sz="2400" dirty="0" smtClean="0"/>
              <a:t>materials.</a:t>
            </a:r>
          </a:p>
          <a:p>
            <a:r>
              <a:rPr lang="en-US" sz="2400" dirty="0" smtClean="0"/>
              <a:t>Titles </a:t>
            </a:r>
            <a:r>
              <a:rPr lang="en-US" sz="2400" dirty="0"/>
              <a:t>coded to skill levels, CASAS Competencies, and skill areas.</a:t>
            </a:r>
          </a:p>
          <a:p>
            <a:pPr marL="342900" lvl="1" indent="-342900">
              <a:buFont typeface="Wingdings" pitchFamily="2" charset="2"/>
              <a:buChar char="§"/>
            </a:pPr>
            <a:r>
              <a:rPr lang="en-US" dirty="0">
                <a:sym typeface="Symbol"/>
              </a:rPr>
              <a:t>Complimentary, unlimited access</a:t>
            </a:r>
            <a:r>
              <a:rPr lang="en-US" dirty="0" smtClean="0">
                <a:sym typeface="Symbol"/>
              </a:rPr>
              <a:t>.</a:t>
            </a:r>
            <a:endParaRPr lang="en-US" dirty="0">
              <a:sym typeface="Symbol"/>
            </a:endParaRPr>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57</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52600"/>
            <a:ext cx="289764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8950" y="4414897"/>
            <a:ext cx="2152650" cy="2062103"/>
          </a:xfrm>
          <a:prstGeom prst="rect">
            <a:avLst/>
          </a:prstGeom>
          <a:noFill/>
        </p:spPr>
        <p:txBody>
          <a:bodyPr wrap="square" rtlCol="0">
            <a:spAutoFit/>
          </a:bodyPr>
          <a:lstStyle/>
          <a:p>
            <a:r>
              <a:rPr lang="en-US" sz="1600" dirty="0" smtClean="0">
                <a:solidFill>
                  <a:srgbClr val="0055B9"/>
                </a:solidFill>
                <a:latin typeface="Trebuchet MS" pitchFamily="34" charset="0"/>
                <a:hlinkClick r:id="rId4"/>
              </a:rPr>
              <a:t>www.casas.org &gt; Product Overviews &gt; Curriculum Management &amp; Instruction &gt; </a:t>
            </a:r>
            <a:r>
              <a:rPr lang="en-US" sz="1600" dirty="0" smtClean="0">
                <a:solidFill>
                  <a:srgbClr val="0055B9"/>
                </a:solidFill>
                <a:hlinkClick r:id="rId4"/>
              </a:rPr>
              <a:t>Instructional </a:t>
            </a:r>
            <a:r>
              <a:rPr lang="en-US" sz="1600" dirty="0">
                <a:solidFill>
                  <a:srgbClr val="0055B9"/>
                </a:solidFill>
                <a:hlinkClick r:id="rId4"/>
              </a:rPr>
              <a:t>Materials: QuickSearch Online</a:t>
            </a:r>
            <a:endParaRPr lang="en-US" sz="1600" dirty="0">
              <a:solidFill>
                <a:srgbClr val="0055B9"/>
              </a:solidFill>
              <a:latin typeface="Trebuchet MS" pitchFamily="34" charset="0"/>
            </a:endParaRPr>
          </a:p>
        </p:txBody>
      </p:sp>
      <p:grpSp>
        <p:nvGrpSpPr>
          <p:cNvPr id="8" name="Group 7"/>
          <p:cNvGrpSpPr/>
          <p:nvPr/>
        </p:nvGrpSpPr>
        <p:grpSpPr>
          <a:xfrm>
            <a:off x="6705600" y="777240"/>
            <a:ext cx="2286000" cy="3714694"/>
            <a:chOff x="6705600" y="777240"/>
            <a:chExt cx="2286000" cy="3714694"/>
          </a:xfrm>
        </p:grpSpPr>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777240"/>
              <a:ext cx="2286000" cy="3155894"/>
            </a:xfrm>
            <a:prstGeom prst="rect">
              <a:avLst/>
            </a:prstGeom>
            <a:noFill/>
            <a:ln w="9525">
              <a:solidFill>
                <a:schemeClr val="bg1">
                  <a:lumMod val="50000"/>
                </a:schemeClr>
              </a:solidFill>
              <a:miter lim="800000"/>
              <a:headEnd/>
              <a:tailEnd/>
            </a:ln>
            <a:effectLst>
              <a:softEdge rad="63500"/>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3600" y="3933134"/>
              <a:ext cx="1270000" cy="558800"/>
            </a:xfrm>
            <a:prstGeom prst="rect">
              <a:avLst/>
            </a:prstGeom>
          </p:spPr>
        </p:pic>
      </p:grpSp>
    </p:spTree>
    <p:extLst>
      <p:ext uri="{BB962C8B-B14F-4D97-AF65-F5344CB8AC3E}">
        <p14:creationId xmlns:p14="http://schemas.microsoft.com/office/powerpoint/2010/main" val="254937992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2651760" cy="5334000"/>
          </a:xfrm>
        </p:spPr>
        <p:txBody>
          <a:bodyPr/>
          <a:lstStyle/>
          <a:p>
            <a:pPr marL="0" indent="0">
              <a:buNone/>
            </a:pPr>
            <a:r>
              <a:rPr lang="en-US" dirty="0" smtClean="0"/>
              <a:t>Find Instructional Materials by Competency</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58</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289764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89" y="914399"/>
            <a:ext cx="6180811" cy="53309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846710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2468880" cy="5334000"/>
          </a:xfrm>
        </p:spPr>
        <p:txBody>
          <a:bodyPr/>
          <a:lstStyle/>
          <a:p>
            <a:pPr marL="0" indent="0">
              <a:buNone/>
            </a:pPr>
            <a:r>
              <a:rPr lang="en-US" dirty="0" smtClean="0"/>
              <a:t>Narrow </a:t>
            </a:r>
            <a:r>
              <a:rPr lang="en-US" dirty="0"/>
              <a:t>Your Results by Program, Level, and </a:t>
            </a:r>
            <a:r>
              <a:rPr lang="en-US" dirty="0" smtClean="0"/>
              <a:t>Skill</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59</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289764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9287" y="914400"/>
            <a:ext cx="6466113" cy="53309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870657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your agency…</a:t>
            </a:r>
            <a:endParaRPr lang="en-US" dirty="0"/>
          </a:p>
        </p:txBody>
      </p:sp>
      <p:sp>
        <p:nvSpPr>
          <p:cNvPr id="3" name="Text Placeholder 2"/>
          <p:cNvSpPr>
            <a:spLocks noGrp="1"/>
          </p:cNvSpPr>
          <p:nvPr>
            <p:ph type="body" idx="1"/>
          </p:nvPr>
        </p:nvSpPr>
        <p:spPr/>
        <p:txBody>
          <a:bodyPr/>
          <a:lstStyle/>
          <a:p>
            <a:pPr marL="400050" lvl="1" indent="0">
              <a:spcAft>
                <a:spcPts val="600"/>
              </a:spcAft>
              <a:buNone/>
            </a:pPr>
            <a:r>
              <a:rPr lang="en-US" sz="2800" b="1" dirty="0" smtClean="0">
                <a:solidFill>
                  <a:schemeClr val="accent1"/>
                </a:solidFill>
                <a:effectLst>
                  <a:glow rad="139700">
                    <a:schemeClr val="accent4">
                      <a:satMod val="175000"/>
                      <a:alpha val="40000"/>
                    </a:schemeClr>
                  </a:glow>
                </a:effectLst>
                <a:sym typeface="Webdings"/>
              </a:rPr>
              <a:t></a:t>
            </a:r>
            <a:r>
              <a:rPr lang="en-US" sz="2800" b="1" dirty="0" smtClean="0">
                <a:sym typeface="Symbol"/>
              </a:rPr>
              <a:t> </a:t>
            </a:r>
            <a:r>
              <a:rPr lang="en-US" sz="2800" dirty="0" smtClean="0"/>
              <a:t>Who </a:t>
            </a:r>
            <a:r>
              <a:rPr lang="en-US" sz="2800" dirty="0"/>
              <a:t>are your </a:t>
            </a:r>
            <a:r>
              <a:rPr lang="en-US" sz="2800" dirty="0" smtClean="0"/>
              <a:t>students?</a:t>
            </a:r>
          </a:p>
          <a:p>
            <a:pPr marL="400050" lvl="1" indent="0">
              <a:spcAft>
                <a:spcPts val="600"/>
              </a:spcAft>
              <a:buNone/>
            </a:pPr>
            <a:r>
              <a:rPr lang="en-US" sz="2800" b="1" dirty="0">
                <a:solidFill>
                  <a:schemeClr val="accent1"/>
                </a:solidFill>
                <a:effectLst>
                  <a:glow rad="139700">
                    <a:schemeClr val="accent4">
                      <a:satMod val="175000"/>
                      <a:alpha val="40000"/>
                    </a:schemeClr>
                  </a:glow>
                </a:effectLst>
                <a:sym typeface="Webdings"/>
              </a:rPr>
              <a:t></a:t>
            </a:r>
            <a:r>
              <a:rPr lang="en-US" sz="2800" b="1" dirty="0">
                <a:solidFill>
                  <a:srgbClr val="FF6600"/>
                </a:solidFill>
                <a:effectLst>
                  <a:glow rad="139700">
                    <a:schemeClr val="accent4">
                      <a:satMod val="175000"/>
                      <a:alpha val="40000"/>
                    </a:schemeClr>
                  </a:glow>
                </a:effectLst>
                <a:sym typeface="Webdings"/>
              </a:rPr>
              <a:t> </a:t>
            </a:r>
            <a:r>
              <a:rPr lang="en-US" sz="2800" dirty="0" smtClean="0"/>
              <a:t>What </a:t>
            </a:r>
            <a:r>
              <a:rPr lang="en-US" sz="2800" dirty="0"/>
              <a:t>services do you provide for them</a:t>
            </a:r>
            <a:r>
              <a:rPr lang="en-US" sz="2800" dirty="0" smtClean="0"/>
              <a:t>?</a:t>
            </a:r>
          </a:p>
          <a:p>
            <a:pPr marL="400050" lvl="1" indent="0">
              <a:spcAft>
                <a:spcPts val="600"/>
              </a:spcAft>
              <a:buNone/>
            </a:pPr>
            <a:r>
              <a:rPr lang="en-US" sz="2800" b="1" dirty="0">
                <a:solidFill>
                  <a:schemeClr val="accent1"/>
                </a:solidFill>
                <a:effectLst>
                  <a:glow rad="139700">
                    <a:schemeClr val="accent4">
                      <a:satMod val="175000"/>
                      <a:alpha val="40000"/>
                    </a:schemeClr>
                  </a:glow>
                </a:effectLst>
                <a:sym typeface="Webdings"/>
              </a:rPr>
              <a:t></a:t>
            </a:r>
            <a:r>
              <a:rPr lang="en-US" sz="2800" b="1" dirty="0">
                <a:solidFill>
                  <a:srgbClr val="FF6600"/>
                </a:solidFill>
                <a:effectLst>
                  <a:glow rad="139700">
                    <a:schemeClr val="accent4">
                      <a:satMod val="175000"/>
                      <a:alpha val="40000"/>
                    </a:schemeClr>
                  </a:glow>
                </a:effectLst>
                <a:sym typeface="Webdings"/>
              </a:rPr>
              <a:t> </a:t>
            </a:r>
            <a:r>
              <a:rPr lang="en-US" sz="2800" dirty="0"/>
              <a:t>Why and how do you assess your students?</a:t>
            </a:r>
          </a:p>
          <a:p>
            <a:pPr marL="400050" lvl="1" indent="0">
              <a:spcAft>
                <a:spcPts val="600"/>
              </a:spcAft>
              <a:buNone/>
            </a:pPr>
            <a:r>
              <a:rPr lang="en-US" sz="2800" b="1" dirty="0">
                <a:solidFill>
                  <a:schemeClr val="accent1"/>
                </a:solidFill>
                <a:effectLst>
                  <a:glow rad="139700">
                    <a:schemeClr val="accent4">
                      <a:satMod val="175000"/>
                      <a:alpha val="40000"/>
                    </a:schemeClr>
                  </a:glow>
                </a:effectLst>
                <a:sym typeface="Webdings"/>
              </a:rPr>
              <a:t></a:t>
            </a:r>
            <a:r>
              <a:rPr lang="en-US" sz="2800" b="1" dirty="0">
                <a:solidFill>
                  <a:srgbClr val="FF6600"/>
                </a:solidFill>
                <a:effectLst>
                  <a:glow rad="139700">
                    <a:schemeClr val="accent4">
                      <a:satMod val="175000"/>
                      <a:alpha val="40000"/>
                    </a:schemeClr>
                  </a:glow>
                </a:effectLst>
                <a:sym typeface="Webdings"/>
              </a:rPr>
              <a:t> </a:t>
            </a:r>
            <a:r>
              <a:rPr lang="en-US" sz="2800" dirty="0" smtClean="0"/>
              <a:t>What are some benefits of assessment?</a:t>
            </a:r>
          </a:p>
          <a:p>
            <a:pPr marL="400050" lvl="1" indent="0">
              <a:spcAft>
                <a:spcPts val="600"/>
              </a:spcAft>
              <a:buNone/>
            </a:pPr>
            <a:r>
              <a:rPr lang="en-US" sz="2800" b="1" dirty="0">
                <a:solidFill>
                  <a:schemeClr val="accent1"/>
                </a:solidFill>
                <a:effectLst>
                  <a:glow rad="139700">
                    <a:schemeClr val="accent4">
                      <a:satMod val="175000"/>
                      <a:alpha val="40000"/>
                    </a:schemeClr>
                  </a:glow>
                </a:effectLst>
                <a:sym typeface="Webdings"/>
              </a:rPr>
              <a:t></a:t>
            </a:r>
            <a:r>
              <a:rPr lang="en-US" sz="2800" b="1" dirty="0">
                <a:solidFill>
                  <a:srgbClr val="FF6600"/>
                </a:solidFill>
                <a:effectLst>
                  <a:glow rad="139700">
                    <a:schemeClr val="accent4">
                      <a:satMod val="175000"/>
                      <a:alpha val="40000"/>
                    </a:schemeClr>
                  </a:glow>
                </a:effectLst>
                <a:sym typeface="Webdings"/>
              </a:rPr>
              <a:t> </a:t>
            </a:r>
            <a:r>
              <a:rPr lang="en-US" sz="2800" dirty="0" smtClean="0"/>
              <a:t>How do you use assessment results?</a:t>
            </a:r>
          </a:p>
          <a:p>
            <a:pPr marL="857250" lvl="1" indent="-457200">
              <a:buFont typeface="Webdings" pitchFamily="18" charset="2"/>
              <a:buChar char="s"/>
            </a:pPr>
            <a:endParaRPr lang="en-US" sz="2800"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Tree>
    <p:extLst>
      <p:ext uri="{BB962C8B-B14F-4D97-AF65-F5344CB8AC3E}">
        <p14:creationId xmlns:p14="http://schemas.microsoft.com/office/powerpoint/2010/main" val="1086422685"/>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Curriculum Modules</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60</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7620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a:spLocks noGrp="1"/>
          </p:cNvSpPr>
          <p:nvPr>
            <p:ph type="body" idx="1"/>
          </p:nvPr>
        </p:nvSpPr>
        <p:spPr>
          <a:xfrm>
            <a:off x="228600" y="2590800"/>
            <a:ext cx="8915400" cy="3733800"/>
          </a:xfrm>
        </p:spPr>
        <p:txBody>
          <a:bodyPr/>
          <a:lstStyle/>
          <a:p>
            <a:r>
              <a:rPr lang="en-US" dirty="0"/>
              <a:t>Adult </a:t>
            </a:r>
            <a:r>
              <a:rPr lang="en-US" dirty="0" smtClean="0"/>
              <a:t>Low—Level Literacy</a:t>
            </a:r>
            <a:endParaRPr lang="en-US" dirty="0"/>
          </a:p>
          <a:p>
            <a:pPr lvl="1"/>
            <a:r>
              <a:rPr lang="en-US" dirty="0" smtClean="0"/>
              <a:t>CASAS Competencies and Content Standards linked with informal assessment and CASAS standardized assessment.</a:t>
            </a:r>
          </a:p>
          <a:p>
            <a:pPr lvl="1"/>
            <a:r>
              <a:rPr lang="en-US" dirty="0" smtClean="0"/>
              <a:t>Universally designed strategies with alternate formats, metacognitive and self-determination skills, and community transition activities.</a:t>
            </a:r>
          </a:p>
          <a:p>
            <a:pPr lvl="1"/>
            <a:r>
              <a:rPr lang="en-US" dirty="0"/>
              <a:t>Use with pre-beginning and beginning readers</a:t>
            </a:r>
          </a:p>
          <a:p>
            <a:pPr lvl="2">
              <a:buFont typeface="Trebuchet MS" pitchFamily="34" charset="0"/>
              <a:buChar char="–"/>
            </a:pPr>
            <a:r>
              <a:rPr lang="en-US" sz="1800" dirty="0"/>
              <a:t>Including those with intellectual disabilities, in programs for Adult Basic Education, Special Education &amp; Rehabilitation, and Workforce Learning</a:t>
            </a:r>
            <a:r>
              <a:rPr lang="en-US" sz="1800" dirty="0" smtClean="0"/>
              <a:t>.</a:t>
            </a:r>
            <a:endParaRPr lang="en-US" sz="1800" dirty="0"/>
          </a:p>
        </p:txBody>
      </p:sp>
    </p:spTree>
    <p:extLst>
      <p:ext uri="{BB962C8B-B14F-4D97-AF65-F5344CB8AC3E}">
        <p14:creationId xmlns:p14="http://schemas.microsoft.com/office/powerpoint/2010/main" val="381629813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Curriculum Modules</a:t>
            </a:r>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61</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4100" name="Picture 4" descr="C:\Users\D_Montgomery\Desktop\Adult Low-Level Literacy Curriculum Modu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1" y="876299"/>
            <a:ext cx="4933950" cy="547177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bwMode="auto">
          <a:xfrm>
            <a:off x="127000" y="927100"/>
            <a:ext cx="420624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00000"/>
              <a:buFont typeface="Wingdings" pitchFamily="2" charset="2"/>
              <a:buChar char="§"/>
              <a:defRPr sz="2800">
                <a:solidFill>
                  <a:schemeClr val="tx1"/>
                </a:solidFill>
                <a:latin typeface="Trebuchet MS" pitchFamily="34" charset="0"/>
                <a:ea typeface="+mn-ea"/>
                <a:cs typeface="Arial" pitchFamily="34" charset="0"/>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Trebuchet MS" pitchFamily="34" charset="0"/>
                <a:cs typeface="Arial" pitchFamily="34" charset="0"/>
              </a:defRPr>
            </a:lvl2pPr>
            <a:lvl3pPr marL="1143000" indent="-228600" algn="l" rtl="0" eaLnBrk="0" fontAlgn="base" hangingPunct="0">
              <a:spcBef>
                <a:spcPct val="20000"/>
              </a:spcBef>
              <a:spcAft>
                <a:spcPct val="0"/>
              </a:spcAft>
              <a:buSzPct val="100000"/>
              <a:buFont typeface="Arial" charset="0"/>
              <a:buChar char="•"/>
              <a:defRPr sz="2000">
                <a:solidFill>
                  <a:schemeClr val="tx1"/>
                </a:solidFill>
                <a:latin typeface="Trebuchet MS" pitchFamily="34" charset="0"/>
                <a:cs typeface="Arial" pitchFamily="34" charset="0"/>
              </a:defRPr>
            </a:lvl3pPr>
            <a:lvl4pPr marL="1600200" indent="-228600" algn="l" rtl="0" eaLnBrk="0" fontAlgn="base" hangingPunct="0">
              <a:spcBef>
                <a:spcPct val="20000"/>
              </a:spcBef>
              <a:spcAft>
                <a:spcPct val="0"/>
              </a:spcAft>
              <a:buSzPct val="100000"/>
              <a:buFont typeface="Arial" charset="0"/>
              <a:buChar char="•"/>
              <a:defRPr sz="1800">
                <a:solidFill>
                  <a:schemeClr val="tx1"/>
                </a:solidFill>
                <a:latin typeface="Trebuchet MS" pitchFamily="34" charset="0"/>
                <a:cs typeface="Arial" pitchFamily="34" charset="0"/>
              </a:defRPr>
            </a:lvl4pPr>
            <a:lvl5pPr marL="2057400" indent="-228600" algn="l" rtl="0" eaLnBrk="0" fontAlgn="base" hangingPunct="0">
              <a:spcBef>
                <a:spcPct val="20000"/>
              </a:spcBef>
              <a:spcAft>
                <a:spcPct val="0"/>
              </a:spcAft>
              <a:buSzPct val="100000"/>
              <a:buFont typeface="Trebuchet MS" pitchFamily="34" charset="0"/>
              <a:buChar char="–"/>
              <a:defRPr sz="1800">
                <a:solidFill>
                  <a:schemeClr val="tx1"/>
                </a:solidFill>
                <a:latin typeface="Trebuchet MS" pitchFamily="34" charset="0"/>
                <a:cs typeface="Arial" pitchFamily="34" charset="0"/>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a:lstStyle>
          <a:p>
            <a:pPr marL="342900" lvl="1" indent="-342900">
              <a:buFont typeface="Wingdings" pitchFamily="2" charset="2"/>
              <a:buChar char="§"/>
            </a:pPr>
            <a:r>
              <a:rPr lang="en-US" dirty="0"/>
              <a:t>Ten theme-based modules for learning progression.</a:t>
            </a:r>
          </a:p>
          <a:p>
            <a:r>
              <a:rPr lang="en-US" sz="2200" dirty="0" smtClean="0">
                <a:sym typeface="Symbol"/>
              </a:rPr>
              <a:t>Complimentary</a:t>
            </a:r>
            <a:endParaRPr lang="en-US" sz="2200" dirty="0">
              <a:sym typeface="Symbol"/>
            </a:endParaRPr>
          </a:p>
          <a:p>
            <a:r>
              <a:rPr lang="en-US" sz="2200" dirty="0" smtClean="0">
                <a:sym typeface="Symbol"/>
              </a:rPr>
              <a:t>Unlimited access</a:t>
            </a:r>
            <a:endParaRPr lang="en-US" sz="2200" dirty="0">
              <a:sym typeface="Symbol"/>
            </a:endParaRPr>
          </a:p>
          <a:p>
            <a:pPr marL="1280160" indent="0">
              <a:buNone/>
            </a:pPr>
            <a:endParaRPr lang="en-US" sz="1600" dirty="0" smtClean="0">
              <a:solidFill>
                <a:srgbClr val="0055B9"/>
              </a:solidFill>
              <a:hlinkClick r:id="rId4"/>
            </a:endParaRPr>
          </a:p>
          <a:p>
            <a:pPr marL="1280160" indent="0">
              <a:buNone/>
            </a:pPr>
            <a:endParaRPr lang="en-US" sz="1600" dirty="0">
              <a:solidFill>
                <a:srgbClr val="0055B9"/>
              </a:solidFill>
              <a:hlinkClick r:id="rId4"/>
            </a:endParaRPr>
          </a:p>
          <a:p>
            <a:pPr marL="1280160" indent="0">
              <a:buNone/>
            </a:pPr>
            <a:endParaRPr lang="en-US" sz="1600" dirty="0" smtClean="0">
              <a:solidFill>
                <a:srgbClr val="0055B9"/>
              </a:solidFill>
              <a:hlinkClick r:id="rId4"/>
            </a:endParaRPr>
          </a:p>
          <a:p>
            <a:pPr marL="1280160" indent="0">
              <a:buNone/>
            </a:pPr>
            <a:endParaRPr lang="en-US" sz="1600" dirty="0">
              <a:solidFill>
                <a:srgbClr val="0055B9"/>
              </a:solidFill>
              <a:hlinkClick r:id="rId4"/>
            </a:endParaRPr>
          </a:p>
          <a:p>
            <a:pPr marL="1280160" indent="0">
              <a:buNone/>
            </a:pPr>
            <a:endParaRPr lang="en-US" sz="1400" dirty="0" smtClean="0">
              <a:solidFill>
                <a:srgbClr val="0055B9"/>
              </a:solidFill>
              <a:hlinkClick r:id="rId4"/>
            </a:endParaRPr>
          </a:p>
          <a:p>
            <a:pPr marL="400050" lvl="1" indent="0">
              <a:buNone/>
            </a:pPr>
            <a:endParaRPr lang="en-US" sz="1600" dirty="0">
              <a:solidFill>
                <a:srgbClr val="0055B9"/>
              </a:solidFill>
              <a:hlinkClick r:id="rId4"/>
            </a:endParaRPr>
          </a:p>
          <a:p>
            <a:pPr marL="400050" lvl="1" indent="0">
              <a:buNone/>
            </a:pPr>
            <a:r>
              <a:rPr lang="en-US" sz="1600" dirty="0" smtClean="0">
                <a:solidFill>
                  <a:srgbClr val="0055B9"/>
                </a:solidFill>
                <a:hlinkClick r:id="rId4"/>
              </a:rPr>
              <a:t>www.casas.org &gt; Product Overviews &gt; Curriculum Management &amp; Instruction &gt; Curriculum Modules (Low Level Literacy)</a:t>
            </a:r>
            <a:endParaRPr lang="en-US" sz="1600" dirty="0" smtClean="0">
              <a:solidFill>
                <a:srgbClr val="0055B9"/>
              </a:solidFill>
            </a:endParaRPr>
          </a:p>
          <a:p>
            <a:pPr marL="0" indent="0">
              <a:buNone/>
            </a:pPr>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657600"/>
            <a:ext cx="1270000" cy="558800"/>
          </a:xfrm>
          <a:prstGeom prst="rect">
            <a:avLst/>
          </a:prstGeom>
        </p:spPr>
      </p:pic>
    </p:spTree>
    <p:extLst>
      <p:ext uri="{BB962C8B-B14F-4D97-AF65-F5344CB8AC3E}">
        <p14:creationId xmlns:p14="http://schemas.microsoft.com/office/powerpoint/2010/main" val="313560185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Progress</a:t>
            </a:r>
          </a:p>
        </p:txBody>
      </p:sp>
      <p:sp>
        <p:nvSpPr>
          <p:cNvPr id="3" name="Text Placeholder 2"/>
          <p:cNvSpPr>
            <a:spLocks noGrp="1"/>
          </p:cNvSpPr>
          <p:nvPr>
            <p:ph type="body" idx="1"/>
          </p:nvPr>
        </p:nvSpPr>
        <p:spPr>
          <a:xfrm>
            <a:off x="228600" y="2590800"/>
            <a:ext cx="7772400" cy="3733800"/>
          </a:xfrm>
        </p:spPr>
        <p:txBody>
          <a:bodyPr/>
          <a:lstStyle/>
          <a:p>
            <a:pPr marL="457200" indent="-457200"/>
            <a:r>
              <a:rPr lang="en-US" sz="3200" dirty="0" smtClean="0"/>
              <a:t>After </a:t>
            </a:r>
            <a:r>
              <a:rPr lang="en-US" sz="3200" dirty="0"/>
              <a:t>a certain number of instructional hours, </a:t>
            </a:r>
            <a:r>
              <a:rPr lang="en-US" sz="3200" dirty="0" smtClean="0"/>
              <a:t>students take </a:t>
            </a:r>
            <a:r>
              <a:rPr lang="en-US" sz="3200" dirty="0"/>
              <a:t>a </a:t>
            </a:r>
            <a:r>
              <a:rPr lang="en-US" sz="3200" dirty="0" smtClean="0"/>
              <a:t>post-test.</a:t>
            </a:r>
          </a:p>
          <a:p>
            <a:pPr marL="457200" indent="-457200"/>
            <a:r>
              <a:rPr lang="en-US" dirty="0" smtClean="0"/>
              <a:t>How </a:t>
            </a:r>
            <a:r>
              <a:rPr lang="en-US" dirty="0"/>
              <a:t>is your program </a:t>
            </a:r>
            <a:r>
              <a:rPr lang="en-US" dirty="0" smtClean="0"/>
              <a:t>structured?</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62</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descr="C:\Users\mgustafson\AppData\Local\Microsoft\Windows\Temporary Internet Files\Content.Outlook\DRDC2G3H\186R.jpg"/>
          <p:cNvPicPr>
            <a:picLocks noChangeAspect="1" noChangeArrowheads="1"/>
          </p:cNvPicPr>
          <p:nvPr/>
        </p:nvPicPr>
        <p:blipFill>
          <a:blip r:embed="rId3" cstate="screen"/>
          <a:srcRect/>
          <a:stretch>
            <a:fillRect/>
          </a:stretch>
        </p:blipFill>
        <p:spPr bwMode="auto">
          <a:xfrm>
            <a:off x="6934200" y="3648456"/>
            <a:ext cx="2090738" cy="2676144"/>
          </a:xfrm>
          <a:prstGeom prst="rect">
            <a:avLst/>
          </a:prstGeom>
          <a:noFill/>
          <a:effectLst>
            <a:softEdge rad="63500"/>
          </a:effectLst>
        </p:spPr>
      </p:pic>
      <p:sp>
        <p:nvSpPr>
          <p:cNvPr id="7" name="TextBox 6"/>
          <p:cNvSpPr txBox="1"/>
          <p:nvPr/>
        </p:nvSpPr>
        <p:spPr>
          <a:xfrm>
            <a:off x="228600" y="4267200"/>
            <a:ext cx="6553200" cy="2308324"/>
          </a:xfrm>
          <a:prstGeom prst="rect">
            <a:avLst/>
          </a:prstGeom>
          <a:noFill/>
        </p:spPr>
        <p:txBody>
          <a:bodyPr wrap="square" rtlCol="0">
            <a:spAutoFit/>
          </a:bodyPr>
          <a:lstStyle/>
          <a:p>
            <a:pPr marL="800100" lvl="2" indent="0">
              <a:spcBef>
                <a:spcPts val="0"/>
              </a:spcBef>
              <a:buNone/>
            </a:pPr>
            <a:r>
              <a:rPr lang="en-US" sz="2400" b="1" dirty="0" smtClean="0">
                <a:solidFill>
                  <a:schemeClr val="accent1"/>
                </a:solidFill>
                <a:effectLst>
                  <a:glow rad="139700">
                    <a:schemeClr val="accent4">
                      <a:satMod val="175000"/>
                      <a:alpha val="40000"/>
                    </a:schemeClr>
                  </a:glow>
                </a:effectLst>
                <a:latin typeface="Trebuchet MS" pitchFamily="34" charset="0"/>
                <a:sym typeface="Webdings"/>
              </a:rPr>
              <a:t></a:t>
            </a:r>
            <a:r>
              <a:rPr lang="en-US" sz="2400" b="1" dirty="0" smtClean="0">
                <a:solidFill>
                  <a:srgbClr val="FF6600"/>
                </a:solidFill>
                <a:effectLst>
                  <a:glow rad="139700">
                    <a:schemeClr val="accent4">
                      <a:satMod val="175000"/>
                      <a:alpha val="40000"/>
                    </a:schemeClr>
                  </a:glow>
                </a:effectLst>
                <a:latin typeface="Trebuchet MS" pitchFamily="34" charset="0"/>
                <a:sym typeface="Webdings"/>
              </a:rPr>
              <a:t> </a:t>
            </a:r>
            <a:r>
              <a:rPr lang="en-US" sz="2000" dirty="0" smtClean="0">
                <a:solidFill>
                  <a:schemeClr val="bg1">
                    <a:lumMod val="50000"/>
                  </a:schemeClr>
                </a:solidFill>
                <a:latin typeface="Trebuchet MS" pitchFamily="34" charset="0"/>
              </a:rPr>
              <a:t>What </a:t>
            </a:r>
            <a:r>
              <a:rPr lang="en-US" sz="2000" dirty="0">
                <a:solidFill>
                  <a:schemeClr val="bg1">
                    <a:lumMod val="50000"/>
                  </a:schemeClr>
                </a:solidFill>
                <a:latin typeface="Trebuchet MS" pitchFamily="34" charset="0"/>
              </a:rPr>
              <a:t>is the interval of instruction between </a:t>
            </a:r>
            <a:endParaRPr lang="en-US" sz="2000" dirty="0" smtClean="0">
              <a:solidFill>
                <a:schemeClr val="bg1">
                  <a:lumMod val="50000"/>
                </a:schemeClr>
              </a:solidFill>
              <a:latin typeface="Trebuchet MS" pitchFamily="34" charset="0"/>
            </a:endParaRPr>
          </a:p>
          <a:p>
            <a:pPr marL="800100" lvl="2" indent="0">
              <a:spcBef>
                <a:spcPts val="0"/>
              </a:spcBef>
              <a:buNone/>
            </a:pPr>
            <a:r>
              <a:rPr lang="en-US" sz="2000" dirty="0" smtClean="0">
                <a:solidFill>
                  <a:schemeClr val="bg1">
                    <a:lumMod val="50000"/>
                  </a:schemeClr>
                </a:solidFill>
                <a:latin typeface="Trebuchet MS" pitchFamily="34" charset="0"/>
              </a:rPr>
              <a:t>     pre- and </a:t>
            </a:r>
            <a:r>
              <a:rPr lang="en-US" sz="2000" dirty="0">
                <a:solidFill>
                  <a:schemeClr val="bg1">
                    <a:lumMod val="50000"/>
                  </a:schemeClr>
                </a:solidFill>
                <a:latin typeface="Trebuchet MS" pitchFamily="34" charset="0"/>
              </a:rPr>
              <a:t>post-testing: </a:t>
            </a:r>
            <a:endParaRPr lang="en-US" sz="2000" dirty="0" smtClean="0">
              <a:solidFill>
                <a:schemeClr val="bg1">
                  <a:lumMod val="50000"/>
                </a:schemeClr>
              </a:solidFill>
              <a:latin typeface="Trebuchet MS" pitchFamily="34" charset="0"/>
            </a:endParaRPr>
          </a:p>
          <a:p>
            <a:pPr marL="800100" lvl="2" indent="0">
              <a:spcBef>
                <a:spcPts val="0"/>
              </a:spcBef>
              <a:buNone/>
            </a:pPr>
            <a:r>
              <a:rPr lang="en-US" sz="2000" dirty="0">
                <a:solidFill>
                  <a:schemeClr val="bg1">
                    <a:lumMod val="50000"/>
                  </a:schemeClr>
                </a:solidFill>
                <a:latin typeface="Trebuchet MS" pitchFamily="34" charset="0"/>
              </a:rPr>
              <a:t> </a:t>
            </a:r>
            <a:r>
              <a:rPr lang="en-US" sz="2000" dirty="0" smtClean="0">
                <a:solidFill>
                  <a:schemeClr val="bg1">
                    <a:lumMod val="50000"/>
                  </a:schemeClr>
                </a:solidFill>
                <a:latin typeface="Trebuchet MS" pitchFamily="34" charset="0"/>
              </a:rPr>
              <a:t>    By </a:t>
            </a:r>
            <a:r>
              <a:rPr lang="en-US" sz="2000" dirty="0">
                <a:solidFill>
                  <a:schemeClr val="bg1">
                    <a:lumMod val="50000"/>
                  </a:schemeClr>
                </a:solidFill>
                <a:latin typeface="Trebuchet MS" pitchFamily="34" charset="0"/>
              </a:rPr>
              <a:t>month? By semester? Other</a:t>
            </a:r>
            <a:r>
              <a:rPr lang="en-US" sz="2000" dirty="0" smtClean="0">
                <a:solidFill>
                  <a:schemeClr val="bg1">
                    <a:lumMod val="50000"/>
                  </a:schemeClr>
                </a:solidFill>
                <a:latin typeface="Trebuchet MS" pitchFamily="34" charset="0"/>
              </a:rPr>
              <a:t>?</a:t>
            </a:r>
          </a:p>
          <a:p>
            <a:pPr marL="1188720" lvl="2" indent="0">
              <a:spcBef>
                <a:spcPts val="0"/>
              </a:spcBef>
              <a:buNone/>
            </a:pPr>
            <a:endParaRPr lang="en-US" sz="800" dirty="0">
              <a:solidFill>
                <a:schemeClr val="bg1">
                  <a:lumMod val="50000"/>
                </a:schemeClr>
              </a:solidFill>
              <a:latin typeface="Trebuchet MS" pitchFamily="34" charset="0"/>
            </a:endParaRPr>
          </a:p>
          <a:p>
            <a:pPr marL="800100" lvl="2" indent="0">
              <a:spcBef>
                <a:spcPts val="600"/>
              </a:spcBef>
              <a:buNone/>
            </a:pPr>
            <a:r>
              <a:rPr lang="en-US" sz="2400" dirty="0" smtClean="0">
                <a:solidFill>
                  <a:schemeClr val="accent1"/>
                </a:solidFill>
                <a:effectLst>
                  <a:glow rad="139700">
                    <a:schemeClr val="accent4">
                      <a:satMod val="175000"/>
                      <a:alpha val="40000"/>
                    </a:schemeClr>
                  </a:glow>
                </a:effectLst>
                <a:latin typeface="Trebuchet MS" pitchFamily="34" charset="0"/>
                <a:sym typeface="Webdings"/>
              </a:rPr>
              <a:t></a:t>
            </a:r>
            <a:r>
              <a:rPr lang="en-US" sz="2400" dirty="0" smtClean="0">
                <a:solidFill>
                  <a:srgbClr val="FF6600"/>
                </a:solidFill>
                <a:effectLst>
                  <a:glow rad="139700">
                    <a:schemeClr val="accent4">
                      <a:satMod val="175000"/>
                      <a:alpha val="40000"/>
                    </a:schemeClr>
                  </a:glow>
                </a:effectLst>
                <a:latin typeface="Trebuchet MS" pitchFamily="34" charset="0"/>
                <a:sym typeface="Webdings"/>
              </a:rPr>
              <a:t> </a:t>
            </a:r>
            <a:r>
              <a:rPr lang="en-US" sz="2000" dirty="0" smtClean="0">
                <a:solidFill>
                  <a:schemeClr val="bg1">
                    <a:lumMod val="50000"/>
                  </a:schemeClr>
                </a:solidFill>
                <a:latin typeface="Trebuchet MS" pitchFamily="34" charset="0"/>
              </a:rPr>
              <a:t>How </a:t>
            </a:r>
            <a:r>
              <a:rPr lang="en-US" sz="2000" dirty="0">
                <a:solidFill>
                  <a:schemeClr val="bg1">
                    <a:lumMod val="50000"/>
                  </a:schemeClr>
                </a:solidFill>
                <a:latin typeface="Trebuchet MS" pitchFamily="34" charset="0"/>
              </a:rPr>
              <a:t>do you determine which post-test a </a:t>
            </a:r>
            <a:endParaRPr lang="en-US" sz="2000" dirty="0" smtClean="0">
              <a:solidFill>
                <a:schemeClr val="bg1">
                  <a:lumMod val="50000"/>
                </a:schemeClr>
              </a:solidFill>
              <a:latin typeface="Trebuchet MS" pitchFamily="34" charset="0"/>
            </a:endParaRPr>
          </a:p>
          <a:p>
            <a:pPr marL="800100" lvl="2" indent="0">
              <a:spcBef>
                <a:spcPts val="600"/>
              </a:spcBef>
              <a:buNone/>
            </a:pPr>
            <a:r>
              <a:rPr lang="en-US" sz="2000" dirty="0" smtClean="0">
                <a:solidFill>
                  <a:schemeClr val="bg1">
                    <a:lumMod val="50000"/>
                  </a:schemeClr>
                </a:solidFill>
                <a:latin typeface="Trebuchet MS" pitchFamily="34" charset="0"/>
              </a:rPr>
              <a:t>     student should </a:t>
            </a:r>
            <a:r>
              <a:rPr lang="en-US" sz="2000" dirty="0">
                <a:solidFill>
                  <a:schemeClr val="bg1">
                    <a:lumMod val="50000"/>
                  </a:schemeClr>
                </a:solidFill>
                <a:latin typeface="Trebuchet MS" pitchFamily="34" charset="0"/>
              </a:rPr>
              <a:t>take?</a:t>
            </a:r>
          </a:p>
          <a:p>
            <a:endParaRPr lang="en-US" dirty="0"/>
          </a:p>
        </p:txBody>
      </p:sp>
    </p:spTree>
    <p:extLst>
      <p:ext uri="{BB962C8B-B14F-4D97-AF65-F5344CB8AC3E}">
        <p14:creationId xmlns:p14="http://schemas.microsoft.com/office/powerpoint/2010/main" val="1386859587"/>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a:t>
            </a:r>
            <a:br>
              <a:rPr lang="en-US" dirty="0" smtClean="0"/>
            </a:br>
            <a:r>
              <a:rPr lang="en-US" dirty="0" smtClean="0"/>
              <a:t>Review the Assessment Process</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63</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6" name="Group 5"/>
          <p:cNvGrpSpPr>
            <a:grpSpLocks noChangeAspect="1"/>
          </p:cNvGrpSpPr>
          <p:nvPr/>
        </p:nvGrpSpPr>
        <p:grpSpPr>
          <a:xfrm>
            <a:off x="1504049" y="2607019"/>
            <a:ext cx="6192151" cy="3793781"/>
            <a:chOff x="533400" y="990600"/>
            <a:chExt cx="8325685" cy="5181600"/>
          </a:xfrm>
        </p:grpSpPr>
        <p:sp>
          <p:nvSpPr>
            <p:cNvPr id="7" name="AutoShape 3"/>
            <p:cNvSpPr>
              <a:spLocks noChangeAspect="1" noChangeArrowheads="1"/>
            </p:cNvSpPr>
            <p:nvPr/>
          </p:nvSpPr>
          <p:spPr bwMode="auto">
            <a:xfrm>
              <a:off x="2819400" y="3200400"/>
              <a:ext cx="1524000"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400" b="1" dirty="0">
                  <a:solidFill>
                    <a:srgbClr val="FFFFFF"/>
                  </a:solidFill>
                  <a:latin typeface="Helvetica" charset="0"/>
                </a:rPr>
                <a:t>2. Diagnose</a:t>
              </a:r>
              <a:endParaRPr lang="en-US" sz="1400" b="1" dirty="0">
                <a:latin typeface="Helvetica" charset="0"/>
              </a:endParaRPr>
            </a:p>
          </p:txBody>
        </p:sp>
        <p:sp>
          <p:nvSpPr>
            <p:cNvPr id="8" name="AutoShape 4"/>
            <p:cNvSpPr>
              <a:spLocks noChangeAspect="1" noChangeArrowheads="1"/>
            </p:cNvSpPr>
            <p:nvPr/>
          </p:nvSpPr>
          <p:spPr bwMode="auto">
            <a:xfrm>
              <a:off x="762000" y="3200400"/>
              <a:ext cx="1239838"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400" b="1" dirty="0">
                  <a:solidFill>
                    <a:schemeClr val="bg1"/>
                  </a:solidFill>
                  <a:latin typeface="Helvetica" charset="0"/>
                </a:rPr>
                <a:t>1. Place</a:t>
              </a:r>
            </a:p>
          </p:txBody>
        </p:sp>
        <p:sp>
          <p:nvSpPr>
            <p:cNvPr id="9" name="AutoShape 5"/>
            <p:cNvSpPr>
              <a:spLocks noChangeAspect="1" noChangeArrowheads="1"/>
            </p:cNvSpPr>
            <p:nvPr/>
          </p:nvSpPr>
          <p:spPr bwMode="auto">
            <a:xfrm>
              <a:off x="7311000" y="3200400"/>
              <a:ext cx="1312422"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400" b="1" dirty="0">
                  <a:solidFill>
                    <a:srgbClr val="FFFFFF"/>
                  </a:solidFill>
                  <a:latin typeface="Helvetica" charset="0"/>
                </a:rPr>
                <a:t>4. Monitor</a:t>
              </a:r>
              <a:endParaRPr lang="en-US" sz="1400" b="1" dirty="0">
                <a:latin typeface="Helvetica" charset="0"/>
              </a:endParaRPr>
            </a:p>
          </p:txBody>
        </p:sp>
        <p:sp>
          <p:nvSpPr>
            <p:cNvPr id="10" name="AutoShape 6"/>
            <p:cNvSpPr>
              <a:spLocks noChangeAspect="1" noChangeArrowheads="1"/>
            </p:cNvSpPr>
            <p:nvPr/>
          </p:nvSpPr>
          <p:spPr bwMode="auto">
            <a:xfrm>
              <a:off x="4934387" y="3200400"/>
              <a:ext cx="1524000"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sz="1400" b="1" dirty="0">
                  <a:solidFill>
                    <a:srgbClr val="FFFFFF"/>
                  </a:solidFill>
                  <a:latin typeface="Helvetica" charset="0"/>
                </a:rPr>
                <a:t>3. Instruct</a:t>
              </a:r>
              <a:endParaRPr lang="en-US" sz="1400" b="1" dirty="0">
                <a:latin typeface="Helvetica" charset="0"/>
              </a:endParaRPr>
            </a:p>
          </p:txBody>
        </p:sp>
        <p:sp>
          <p:nvSpPr>
            <p:cNvPr id="11" name="Text Box 7"/>
            <p:cNvSpPr txBox="1">
              <a:spLocks noChangeAspect="1" noChangeArrowheads="1"/>
            </p:cNvSpPr>
            <p:nvPr/>
          </p:nvSpPr>
          <p:spPr bwMode="auto">
            <a:xfrm>
              <a:off x="2644941"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1400" dirty="0" smtClean="0">
                  <a:latin typeface="Trebuchet MS" pitchFamily="34" charset="0"/>
                </a:rPr>
                <a:t>Pretest students at the beginning of an  instructional term.</a:t>
              </a:r>
              <a:endParaRPr lang="en-US" sz="1400" dirty="0">
                <a:latin typeface="Trebuchet MS" pitchFamily="34" charset="0"/>
              </a:endParaRPr>
            </a:p>
          </p:txBody>
        </p:sp>
        <p:sp>
          <p:nvSpPr>
            <p:cNvPr id="12" name="Text Box 8"/>
            <p:cNvSpPr txBox="1">
              <a:spLocks noChangeAspect="1" noChangeArrowheads="1"/>
            </p:cNvSpPr>
            <p:nvPr/>
          </p:nvSpPr>
          <p:spPr bwMode="auto">
            <a:xfrm>
              <a:off x="533400"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1400" dirty="0" smtClean="0">
                  <a:latin typeface="Trebuchet MS" pitchFamily="34" charset="0"/>
                </a:rPr>
                <a:t>Place students into a program, class, or level.</a:t>
              </a:r>
            </a:p>
            <a:p>
              <a:pPr eaLnBrk="0" hangingPunct="0"/>
              <a:endParaRPr lang="en-US" sz="1200" dirty="0">
                <a:latin typeface="Trebuchet MS" pitchFamily="34" charset="0"/>
              </a:endParaRPr>
            </a:p>
            <a:p>
              <a:pPr marL="274320" indent="-182880" eaLnBrk="0" hangingPunct="0">
                <a:buFont typeface="+mj-lt"/>
                <a:buAutoNum type="arabicPeriod"/>
              </a:pPr>
              <a:r>
                <a:rPr lang="en-US" sz="1200" dirty="0" smtClean="0">
                  <a:latin typeface="Trebuchet MS" pitchFamily="34" charset="0"/>
                </a:rPr>
                <a:t>Oral Interview</a:t>
              </a:r>
            </a:p>
            <a:p>
              <a:pPr marL="274320" indent="-182880" eaLnBrk="0" hangingPunct="0">
                <a:buFont typeface="+mj-lt"/>
                <a:buAutoNum type="arabicPeriod"/>
              </a:pPr>
              <a:r>
                <a:rPr lang="en-US" sz="1200" dirty="0" smtClean="0">
                  <a:latin typeface="Trebuchet MS" pitchFamily="34" charset="0"/>
                </a:rPr>
                <a:t>Screening</a:t>
              </a:r>
              <a:endParaRPr lang="en-US" sz="1200" dirty="0">
                <a:latin typeface="Trebuchet MS" pitchFamily="34" charset="0"/>
              </a:endParaRPr>
            </a:p>
            <a:p>
              <a:pPr marL="274320" indent="-182880" eaLnBrk="0" hangingPunct="0">
                <a:buFont typeface="+mj-lt"/>
                <a:buAutoNum type="arabicPeriod"/>
              </a:pPr>
              <a:r>
                <a:rPr lang="en-US" sz="1200" dirty="0" smtClean="0">
                  <a:latin typeface="Trebuchet MS" pitchFamily="34" charset="0"/>
                </a:rPr>
                <a:t>Appraisal</a:t>
              </a:r>
            </a:p>
            <a:p>
              <a:pPr eaLnBrk="0" hangingPunct="0"/>
              <a:endParaRPr lang="en-US" sz="1400" dirty="0">
                <a:latin typeface="Trebuchet MS" pitchFamily="34" charset="0"/>
              </a:endParaRPr>
            </a:p>
          </p:txBody>
        </p:sp>
        <p:sp>
          <p:nvSpPr>
            <p:cNvPr id="13" name="Text Box 9"/>
            <p:cNvSpPr txBox="1">
              <a:spLocks noChangeAspect="1" noChangeArrowheads="1"/>
            </p:cNvSpPr>
            <p:nvPr/>
          </p:nvSpPr>
          <p:spPr bwMode="auto">
            <a:xfrm>
              <a:off x="6934200"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1400" dirty="0" smtClean="0">
                  <a:latin typeface="Trebuchet MS" pitchFamily="34" charset="0"/>
                </a:rPr>
                <a:t>Post-test students to measure learning gains and progress. </a:t>
              </a:r>
              <a:endParaRPr lang="en-US" sz="1400" dirty="0">
                <a:latin typeface="Trebuchet MS" pitchFamily="34" charset="0"/>
              </a:endParaRPr>
            </a:p>
          </p:txBody>
        </p:sp>
        <p:sp>
          <p:nvSpPr>
            <p:cNvPr id="14" name="Text Box 10"/>
            <p:cNvSpPr txBox="1">
              <a:spLocks noChangeAspect="1" noChangeArrowheads="1"/>
            </p:cNvSpPr>
            <p:nvPr/>
          </p:nvSpPr>
          <p:spPr bwMode="auto">
            <a:xfrm>
              <a:off x="4803145"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1400" dirty="0" smtClean="0">
                  <a:latin typeface="Trebuchet MS" pitchFamily="34" charset="0"/>
                </a:rPr>
                <a:t>Use pretest results to identify appropriate instructional materials.</a:t>
              </a:r>
              <a:endParaRPr lang="en-US" sz="1400" dirty="0">
                <a:latin typeface="Trebuchet MS" pitchFamily="34" charset="0"/>
              </a:endParaRPr>
            </a:p>
          </p:txBody>
        </p:sp>
        <p:pic>
          <p:nvPicPr>
            <p:cNvPr id="15" name="Picture 14" descr="MPj03998790000[1]"/>
            <p:cNvPicPr>
              <a:picLocks noChangeAspect="1" noChangeArrowheads="1"/>
            </p:cNvPicPr>
            <p:nvPr/>
          </p:nvPicPr>
          <p:blipFill>
            <a:blip r:embed="rId3" cstate="screen"/>
            <a:srcRect/>
            <a:stretch>
              <a:fillRect/>
            </a:stretch>
          </p:blipFill>
          <p:spPr bwMode="auto">
            <a:xfrm>
              <a:off x="4905222" y="990600"/>
              <a:ext cx="1676400" cy="2133600"/>
            </a:xfrm>
            <a:prstGeom prst="rect">
              <a:avLst/>
            </a:prstGeom>
            <a:noFill/>
            <a:ln w="9525">
              <a:noFill/>
              <a:miter lim="800000"/>
              <a:headEnd/>
              <a:tailEnd/>
            </a:ln>
          </p:spPr>
        </p:pic>
        <p:sp>
          <p:nvSpPr>
            <p:cNvPr id="16" name="AutoShape 18"/>
            <p:cNvSpPr>
              <a:spLocks noChangeAspect="1" noChangeArrowheads="1"/>
            </p:cNvSpPr>
            <p:nvPr/>
          </p:nvSpPr>
          <p:spPr bwMode="auto">
            <a:xfrm>
              <a:off x="6490324" y="3112394"/>
              <a:ext cx="785022" cy="499560"/>
            </a:xfrm>
            <a:prstGeom prst="leftRightArrow">
              <a:avLst>
                <a:gd name="adj1" fmla="val 50000"/>
                <a:gd name="adj2" fmla="val 31429"/>
              </a:avLst>
            </a:prstGeom>
            <a:solidFill>
              <a:schemeClr val="accent1"/>
            </a:solidFill>
            <a:ln w="9525">
              <a:solidFill>
                <a:schemeClr val="accent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400" dirty="0"/>
            </a:p>
          </p:txBody>
        </p:sp>
        <p:pic>
          <p:nvPicPr>
            <p:cNvPr id="17" name="Picture 16"/>
            <p:cNvPicPr>
              <a:picLocks noChangeAspect="1" noChangeArrowheads="1"/>
            </p:cNvPicPr>
            <p:nvPr/>
          </p:nvPicPr>
          <p:blipFill>
            <a:blip r:embed="rId4" cstate="screen"/>
            <a:srcRect/>
            <a:stretch>
              <a:fillRect/>
            </a:stretch>
          </p:blipFill>
          <p:spPr bwMode="auto">
            <a:xfrm>
              <a:off x="609600" y="990600"/>
              <a:ext cx="1676400" cy="2057400"/>
            </a:xfrm>
            <a:prstGeom prst="rect">
              <a:avLst/>
            </a:prstGeom>
            <a:noFill/>
            <a:ln w="9525">
              <a:noFill/>
              <a:miter lim="800000"/>
              <a:headEnd/>
              <a:tailEnd/>
            </a:ln>
          </p:spPr>
        </p:pic>
        <p:pic>
          <p:nvPicPr>
            <p:cNvPr id="18" name="Picture 17" descr="C:\Users\mgustafson\AppData\Local\Microsoft\Windows\Temporary Internet Files\Content.Outlook\DRDC2G3H\185R.jpg"/>
            <p:cNvPicPr>
              <a:picLocks noChangeAspect="1" noChangeArrowheads="1"/>
            </p:cNvPicPr>
            <p:nvPr/>
          </p:nvPicPr>
          <p:blipFill>
            <a:blip r:embed="rId5" cstate="screen"/>
            <a:srcRect/>
            <a:stretch>
              <a:fillRect/>
            </a:stretch>
          </p:blipFill>
          <p:spPr bwMode="auto">
            <a:xfrm>
              <a:off x="2743200" y="990600"/>
              <a:ext cx="1752600" cy="2133600"/>
            </a:xfrm>
            <a:prstGeom prst="rect">
              <a:avLst/>
            </a:prstGeom>
            <a:noFill/>
          </p:spPr>
        </p:pic>
        <p:pic>
          <p:nvPicPr>
            <p:cNvPr id="19" name="Picture 18" descr="C:\Users\mgustafson\AppData\Local\Microsoft\Windows\Temporary Internet Files\Content.Outlook\DRDC2G3H\186R.jpg"/>
            <p:cNvPicPr>
              <a:picLocks noChangeAspect="1" noChangeArrowheads="1"/>
            </p:cNvPicPr>
            <p:nvPr/>
          </p:nvPicPr>
          <p:blipFill>
            <a:blip r:embed="rId6" cstate="screen"/>
            <a:srcRect/>
            <a:stretch>
              <a:fillRect/>
            </a:stretch>
          </p:blipFill>
          <p:spPr bwMode="auto">
            <a:xfrm>
              <a:off x="7010400" y="990600"/>
              <a:ext cx="1752600" cy="2131314"/>
            </a:xfrm>
            <a:prstGeom prst="rect">
              <a:avLst/>
            </a:prstGeom>
            <a:noFill/>
          </p:spPr>
        </p:pic>
      </p:grpSp>
    </p:spTree>
    <p:extLst>
      <p:ext uri="{BB962C8B-B14F-4D97-AF65-F5344CB8AC3E}">
        <p14:creationId xmlns:p14="http://schemas.microsoft.com/office/powerpoint/2010/main" val="1797838959"/>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Text Placeholder 2"/>
          <p:cNvSpPr>
            <a:spLocks noGrp="1"/>
          </p:cNvSpPr>
          <p:nvPr>
            <p:ph type="body" idx="1"/>
          </p:nvPr>
        </p:nvSpPr>
        <p:spPr>
          <a:xfrm>
            <a:off x="228600" y="2590800"/>
            <a:ext cx="8759952" cy="3733800"/>
          </a:xfrm>
        </p:spPr>
        <p:txBody>
          <a:bodyPr/>
          <a:lstStyle/>
          <a:p>
            <a:r>
              <a:rPr lang="en-US" dirty="0"/>
              <a:t>Complete the Case Study in your activity </a:t>
            </a:r>
            <a:r>
              <a:rPr lang="en-US" dirty="0" smtClean="0"/>
              <a:t>packet.</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64</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5122" name="Picture 2" descr="\\WEB1\www\www2.casas.org\htdocs\Images\Moodle\Computer Images\Original Files\574333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293" y="3233738"/>
            <a:ext cx="4245307" cy="30908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bwMode="auto">
          <a:xfrm>
            <a:off x="228600" y="2590800"/>
            <a:ext cx="464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Char char="§"/>
              <a:tabLst/>
              <a:defRPr sz="2800">
                <a:solidFill>
                  <a:schemeClr val="bg1">
                    <a:lumMod val="50000"/>
                  </a:schemeClr>
                </a:solidFill>
                <a:latin typeface="Trebuchet MS" pitchFamily="34" charset="0"/>
                <a:ea typeface="+mn-ea"/>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100000"/>
              <a:buFont typeface="Arial" charset="0"/>
              <a:buChar char="•"/>
              <a:tabLst/>
              <a:defRPr sz="2400">
                <a:solidFill>
                  <a:schemeClr val="bg1">
                    <a:lumMod val="50000"/>
                  </a:schemeClr>
                </a:solidFill>
                <a:latin typeface="Trebuchet MS" pitchFamily="34"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2000">
                <a:solidFill>
                  <a:schemeClr val="bg1">
                    <a:lumMod val="50000"/>
                  </a:schemeClr>
                </a:solidFill>
                <a:latin typeface="Trebuchet MS" pitchFamily="34"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1800">
                <a:solidFill>
                  <a:schemeClr val="bg1">
                    <a:lumMod val="50000"/>
                  </a:schemeClr>
                </a:solidFill>
                <a:latin typeface="Trebuchet MS" pitchFamily="34"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100000"/>
              <a:buFont typeface="Trebuchet MS" pitchFamily="34" charset="0"/>
              <a:buChar char="–"/>
              <a:tabLst/>
              <a:defRPr sz="1800">
                <a:solidFill>
                  <a:schemeClr val="bg1">
                    <a:lumMod val="50000"/>
                  </a:schemeClr>
                </a:solidFill>
                <a:latin typeface="Trebuchet MS" pitchFamily="34" charset="0"/>
                <a:cs typeface="Arial" pitchFamily="34" charset="0"/>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a:lstStyle>
          <a:p>
            <a:endParaRPr lang="en-US" kern="0" dirty="0" smtClean="0"/>
          </a:p>
          <a:p>
            <a:r>
              <a:rPr lang="en-US" kern="0" dirty="0" smtClean="0"/>
              <a:t>Work in groups of 2-3 if possible, or work alone. </a:t>
            </a:r>
          </a:p>
          <a:p>
            <a:r>
              <a:rPr lang="en-US" kern="0" dirty="0" smtClean="0"/>
              <a:t>When your group finishes, we will review answers together.</a:t>
            </a:r>
            <a:endParaRPr lang="en-US" kern="0" dirty="0"/>
          </a:p>
        </p:txBody>
      </p:sp>
    </p:spTree>
    <p:extLst>
      <p:ext uri="{BB962C8B-B14F-4D97-AF65-F5344CB8AC3E}">
        <p14:creationId xmlns:p14="http://schemas.microsoft.com/office/powerpoint/2010/main" val="1746236968"/>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Training Objectives</a:t>
            </a:r>
            <a:endParaRPr lang="en-US" dirty="0"/>
          </a:p>
        </p:txBody>
      </p:sp>
      <p:sp>
        <p:nvSpPr>
          <p:cNvPr id="3" name="Text Placeholder 2"/>
          <p:cNvSpPr>
            <a:spLocks noGrp="1"/>
          </p:cNvSpPr>
          <p:nvPr>
            <p:ph type="body" idx="1"/>
          </p:nvPr>
        </p:nvSpPr>
        <p:spPr>
          <a:xfrm>
            <a:off x="228600" y="2590800"/>
            <a:ext cx="8915400" cy="3733800"/>
          </a:xfrm>
        </p:spPr>
        <p:txBody>
          <a:bodyPr/>
          <a:lstStyle/>
          <a:p>
            <a:r>
              <a:rPr lang="en-US" dirty="0" smtClean="0"/>
              <a:t>You should </a:t>
            </a:r>
            <a:r>
              <a:rPr lang="en-US" dirty="0"/>
              <a:t>be able to:</a:t>
            </a:r>
          </a:p>
          <a:p>
            <a:pPr lvl="1" indent="-342900">
              <a:buFont typeface="Arial" pitchFamily="34" charset="0"/>
              <a:buChar char="•"/>
            </a:pPr>
            <a:r>
              <a:rPr lang="en-US" dirty="0"/>
              <a:t>Select appropriate CASAS tests</a:t>
            </a:r>
          </a:p>
          <a:p>
            <a:pPr lvl="1" indent="-342900">
              <a:buFont typeface="Arial" pitchFamily="34" charset="0"/>
              <a:buChar char="•"/>
            </a:pPr>
            <a:r>
              <a:rPr lang="en-US" dirty="0"/>
              <a:t>Administer and score CASAS tests</a:t>
            </a:r>
          </a:p>
          <a:p>
            <a:pPr lvl="1" indent="-342900">
              <a:buFont typeface="Arial" pitchFamily="34" charset="0"/>
              <a:buChar char="•"/>
            </a:pPr>
            <a:r>
              <a:rPr lang="en-US" dirty="0"/>
              <a:t>Interpret and use test results</a:t>
            </a:r>
          </a:p>
          <a:p>
            <a:pPr lvl="1" indent="-342900">
              <a:buFont typeface="Arial" pitchFamily="34" charset="0"/>
              <a:buChar char="•"/>
            </a:pPr>
            <a:r>
              <a:rPr lang="en-US" dirty="0"/>
              <a:t>Identify CASAS Competencies in relation to test items</a:t>
            </a:r>
          </a:p>
          <a:p>
            <a:pPr lvl="1" indent="-342900">
              <a:buFont typeface="Arial" pitchFamily="34" charset="0"/>
              <a:buChar char="•"/>
            </a:pPr>
            <a:r>
              <a:rPr lang="en-US" dirty="0"/>
              <a:t>Identify CASAS Content Standards in relation to test items</a:t>
            </a:r>
          </a:p>
          <a:p>
            <a:pPr lvl="1" indent="-342900">
              <a:buFont typeface="Arial" pitchFamily="34" charset="0"/>
              <a:buChar char="•"/>
            </a:pPr>
            <a:r>
              <a:rPr lang="en-US" dirty="0"/>
              <a:t>Link curriculum, instruction, and assessment </a:t>
            </a:r>
          </a:p>
          <a:p>
            <a:pPr lvl="1" indent="-342900">
              <a:buFont typeface="Arial" pitchFamily="34" charset="0"/>
              <a:buChar char="•"/>
            </a:pPr>
            <a:r>
              <a:rPr lang="en-US" dirty="0"/>
              <a:t>Identify resources for instruction</a:t>
            </a:r>
          </a:p>
          <a:p>
            <a:endParaRPr lang="en-US" dirty="0"/>
          </a:p>
        </p:txBody>
      </p:sp>
      <p:sp>
        <p:nvSpPr>
          <p:cNvPr id="5" name="Footer Placeholder 4"/>
          <p:cNvSpPr>
            <a:spLocks noGrp="1"/>
          </p:cNvSpPr>
          <p:nvPr>
            <p:ph type="ftr" sz="quarter" idx="11"/>
          </p:nvPr>
        </p:nvSpPr>
        <p:spPr/>
        <p:txBody>
          <a:bodyPr/>
          <a:lstStyle/>
          <a:p>
            <a:pPr>
              <a:defRPr/>
            </a:pPr>
            <a:r>
              <a:rPr lang="en-US" smtClean="0"/>
              <a:t>CASAS Implementation 2015-16</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65</a:t>
            </a:fld>
            <a:endParaRPr lang="en-US" dirty="0"/>
          </a:p>
        </p:txBody>
      </p:sp>
    </p:spTree>
    <p:extLst>
      <p:ext uri="{BB962C8B-B14F-4D97-AF65-F5344CB8AC3E}">
        <p14:creationId xmlns:p14="http://schemas.microsoft.com/office/powerpoint/2010/main" val="423663563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Assessment</a:t>
            </a:r>
            <a:endParaRPr lang="en-US" dirty="0"/>
          </a:p>
        </p:txBody>
      </p:sp>
      <p:sp>
        <p:nvSpPr>
          <p:cNvPr id="3" name="Text Placeholder 2"/>
          <p:cNvSpPr>
            <a:spLocks noGrp="1"/>
          </p:cNvSpPr>
          <p:nvPr>
            <p:ph type="body" idx="1"/>
          </p:nvPr>
        </p:nvSpPr>
        <p:spPr/>
        <p:txBody>
          <a:bodyPr/>
          <a:lstStyle/>
          <a:p>
            <a:r>
              <a:rPr lang="en-US" sz="2400" dirty="0" smtClean="0"/>
              <a:t>               Online</a:t>
            </a:r>
            <a:endParaRPr lang="en-US" sz="2400" dirty="0"/>
          </a:p>
          <a:p>
            <a:pPr lvl="1"/>
            <a:r>
              <a:rPr lang="en-US" sz="2000" dirty="0"/>
              <a:t>WTUs (web-test units) / as low as $1.75 per unit</a:t>
            </a:r>
          </a:p>
          <a:p>
            <a:pPr marL="347472" lvl="2" indent="-342900">
              <a:buFont typeface="Wingdings" pitchFamily="2" charset="2"/>
              <a:buChar char="§"/>
            </a:pPr>
            <a:r>
              <a:rPr lang="en-US" sz="2400" dirty="0" smtClean="0"/>
              <a:t>Paper-based tests</a:t>
            </a:r>
            <a:endParaRPr lang="en-US" sz="2400" dirty="0"/>
          </a:p>
          <a:p>
            <a:pPr lvl="1"/>
            <a:r>
              <a:rPr lang="en-US" sz="2000" dirty="0"/>
              <a:t>Most </a:t>
            </a:r>
            <a:r>
              <a:rPr lang="en-US" sz="2000" dirty="0" smtClean="0"/>
              <a:t>test booklets are </a:t>
            </a:r>
            <a:r>
              <a:rPr lang="en-US" sz="2000" dirty="0"/>
              <a:t>reusable up to 5 times; </a:t>
            </a:r>
            <a:r>
              <a:rPr lang="en-US" sz="2000" dirty="0" smtClean="0"/>
              <a:t>25 </a:t>
            </a:r>
            <a:r>
              <a:rPr lang="en-US" sz="2000" dirty="0"/>
              <a:t>booklets / </a:t>
            </a:r>
            <a:r>
              <a:rPr lang="en-US" sz="2000" dirty="0" smtClean="0"/>
              <a:t>$75</a:t>
            </a:r>
            <a:endParaRPr lang="en-US" sz="2000" dirty="0"/>
          </a:p>
          <a:p>
            <a:pPr lvl="1"/>
            <a:r>
              <a:rPr lang="en-US" sz="2000" dirty="0"/>
              <a:t>Answer Sheets</a:t>
            </a:r>
          </a:p>
          <a:p>
            <a:pPr lvl="2">
              <a:spcBef>
                <a:spcPts val="0"/>
              </a:spcBef>
              <a:buFont typeface="Trebuchet MS" pitchFamily="34" charset="0"/>
              <a:buChar char="–"/>
            </a:pPr>
            <a:r>
              <a:rPr lang="en-US" sz="1800" dirty="0"/>
              <a:t>TOPSpro Test Record /100 for </a:t>
            </a:r>
            <a:r>
              <a:rPr lang="en-US" sz="1800" dirty="0" smtClean="0"/>
              <a:t>$58</a:t>
            </a:r>
            <a:endParaRPr lang="en-US" sz="1800" dirty="0"/>
          </a:p>
          <a:p>
            <a:pPr lvl="2">
              <a:spcBef>
                <a:spcPts val="0"/>
              </a:spcBef>
              <a:buFont typeface="Trebuchet MS" pitchFamily="34" charset="0"/>
              <a:buChar char="–"/>
            </a:pPr>
            <a:r>
              <a:rPr lang="en-US" sz="1800" dirty="0" smtClean="0"/>
              <a:t>Self-scoring Appraisal </a:t>
            </a:r>
            <a:r>
              <a:rPr lang="en-US" sz="1800" dirty="0"/>
              <a:t>answer sheets / 25 for </a:t>
            </a:r>
            <a:r>
              <a:rPr lang="en-US" sz="1800" dirty="0" smtClean="0"/>
              <a:t>$44</a:t>
            </a:r>
            <a:endParaRPr lang="en-US" sz="1800" dirty="0"/>
          </a:p>
          <a:p>
            <a:pPr lvl="2">
              <a:spcBef>
                <a:spcPts val="0"/>
              </a:spcBef>
              <a:buFont typeface="Trebuchet MS" pitchFamily="34" charset="0"/>
              <a:buChar char="–"/>
            </a:pPr>
            <a:r>
              <a:rPr lang="en-US" sz="1800" dirty="0" smtClean="0"/>
              <a:t>General </a:t>
            </a:r>
            <a:r>
              <a:rPr lang="en-US" sz="1800" dirty="0"/>
              <a:t>Purpose Answer </a:t>
            </a:r>
            <a:r>
              <a:rPr lang="en-US" sz="1800" dirty="0" smtClean="0"/>
              <a:t>Sheets / tablet </a:t>
            </a:r>
            <a:r>
              <a:rPr lang="en-US" sz="1800" dirty="0"/>
              <a:t>of </a:t>
            </a:r>
            <a:r>
              <a:rPr lang="en-US" sz="1800" dirty="0" smtClean="0"/>
              <a:t>100 for $58</a:t>
            </a:r>
          </a:p>
          <a:p>
            <a:pPr lvl="1"/>
            <a:r>
              <a:rPr lang="en-US" sz="2000" dirty="0" smtClean="0"/>
              <a:t>Test </a:t>
            </a:r>
            <a:r>
              <a:rPr lang="en-US" sz="2000" dirty="0"/>
              <a:t>Administration Manuals </a:t>
            </a:r>
          </a:p>
          <a:p>
            <a:pPr lvl="2">
              <a:spcBef>
                <a:spcPts val="0"/>
              </a:spcBef>
              <a:buFont typeface="Trebuchet MS" pitchFamily="34" charset="0"/>
              <a:buChar char="–"/>
            </a:pPr>
            <a:r>
              <a:rPr lang="en-US" sz="1800" dirty="0"/>
              <a:t>Appraisal Manuals / $79</a:t>
            </a:r>
          </a:p>
          <a:p>
            <a:pPr lvl="2">
              <a:spcBef>
                <a:spcPts val="0"/>
              </a:spcBef>
              <a:buFont typeface="Trebuchet MS" pitchFamily="34" charset="0"/>
              <a:buChar char="–"/>
            </a:pPr>
            <a:r>
              <a:rPr lang="en-US" sz="1800" dirty="0"/>
              <a:t>Pre- and post-test manuals </a:t>
            </a:r>
            <a:r>
              <a:rPr lang="en-US" sz="1800" dirty="0" smtClean="0"/>
              <a:t>/ $25</a:t>
            </a:r>
            <a:endParaRPr lang="en-US" sz="1800"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66</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75560"/>
            <a:ext cx="133085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272" y="868680"/>
            <a:ext cx="2222500" cy="2870200"/>
          </a:xfrm>
          <a:prstGeom prst="rect">
            <a:avLst/>
          </a:prstGeom>
          <a:effectLst/>
        </p:spPr>
      </p:pic>
      <p:pic>
        <p:nvPicPr>
          <p:cNvPr id="8" name="Picture 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0772" y="5715000"/>
            <a:ext cx="1270000" cy="647700"/>
          </a:xfrm>
          <a:prstGeom prst="rect">
            <a:avLst/>
          </a:prstGeom>
        </p:spPr>
      </p:pic>
    </p:spTree>
    <p:extLst>
      <p:ext uri="{BB962C8B-B14F-4D97-AF65-F5344CB8AC3E}">
        <p14:creationId xmlns:p14="http://schemas.microsoft.com/office/powerpoint/2010/main" val="246859205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Your Success Story?</a:t>
            </a:r>
            <a:endParaRPr lang="en-US" b="1" dirty="0"/>
          </a:p>
        </p:txBody>
      </p:sp>
      <p:sp>
        <p:nvSpPr>
          <p:cNvPr id="3" name="Text Placeholder 2"/>
          <p:cNvSpPr>
            <a:spLocks noGrp="1"/>
          </p:cNvSpPr>
          <p:nvPr>
            <p:ph type="body" idx="1"/>
          </p:nvPr>
        </p:nvSpPr>
        <p:spPr>
          <a:xfrm>
            <a:off x="228600" y="2590800"/>
            <a:ext cx="8769350" cy="2743200"/>
          </a:xfrm>
        </p:spPr>
        <p:txBody>
          <a:bodyPr/>
          <a:lstStyle/>
          <a:p>
            <a:r>
              <a:rPr lang="en-US" sz="2400" dirty="0"/>
              <a:t>CASAS is collecting videos and stories to highlight youth and adult education and training success across the country.</a:t>
            </a:r>
          </a:p>
          <a:p>
            <a:r>
              <a:rPr lang="en-US" sz="2400" dirty="0" smtClean="0"/>
              <a:t>Share </a:t>
            </a:r>
            <a:r>
              <a:rPr lang="en-US" sz="2400" dirty="0"/>
              <a:t>how CASAS has helped your learners or program. </a:t>
            </a:r>
            <a:endParaRPr lang="en-US" sz="2400" dirty="0" smtClean="0"/>
          </a:p>
          <a:p>
            <a:pPr lvl="1"/>
            <a:r>
              <a:rPr lang="en-US" sz="2000" dirty="0" smtClean="0"/>
              <a:t>The challenge</a:t>
            </a:r>
          </a:p>
          <a:p>
            <a:pPr lvl="1"/>
            <a:r>
              <a:rPr lang="en-US" sz="2000" dirty="0" smtClean="0"/>
              <a:t>The solution</a:t>
            </a:r>
          </a:p>
          <a:p>
            <a:pPr lvl="1"/>
            <a:r>
              <a:rPr lang="en-US" sz="2000" dirty="0" smtClean="0"/>
              <a:t>The outcome</a:t>
            </a:r>
          </a:p>
          <a:p>
            <a:pPr lvl="1"/>
            <a:endParaRPr lang="en-US" sz="3200" dirty="0"/>
          </a:p>
          <a:p>
            <a:pPr marL="1280160" lvl="1" indent="0">
              <a:buNone/>
            </a:pPr>
            <a:r>
              <a:rPr lang="en-US" sz="1800" dirty="0">
                <a:sym typeface="Symbol"/>
              </a:rPr>
              <a:t>S</a:t>
            </a:r>
            <a:r>
              <a:rPr lang="en-US" sz="1800" dirty="0"/>
              <a:t>hare your </a:t>
            </a:r>
            <a:r>
              <a:rPr lang="en-US" sz="1800" dirty="0" smtClean="0"/>
              <a:t>story!</a:t>
            </a:r>
          </a:p>
          <a:p>
            <a:pPr marL="1280160" lvl="1" indent="0">
              <a:buNone/>
            </a:pPr>
            <a:r>
              <a:rPr lang="en-US" sz="1600" dirty="0" smtClean="0">
                <a:solidFill>
                  <a:srgbClr val="005596"/>
                </a:solidFill>
                <a:hlinkClick r:id="rId3"/>
              </a:rPr>
              <a:t>www.casas.org </a:t>
            </a:r>
            <a:r>
              <a:rPr lang="en-US" sz="1600" dirty="0">
                <a:solidFill>
                  <a:srgbClr val="005596"/>
                </a:solidFill>
                <a:hlinkClick r:id="rId3"/>
              </a:rPr>
              <a:t>&gt; Social Media Newsroom </a:t>
            </a:r>
            <a:endParaRPr lang="en-US" sz="1600" dirty="0" smtClean="0">
              <a:solidFill>
                <a:srgbClr val="005596"/>
              </a:solidFill>
              <a:hlinkClick r:id="rId3"/>
            </a:endParaRPr>
          </a:p>
          <a:p>
            <a:pPr marL="1280160" lvl="1" indent="0">
              <a:buNone/>
            </a:pPr>
            <a:r>
              <a:rPr lang="en-US" sz="1600" dirty="0" smtClean="0">
                <a:solidFill>
                  <a:srgbClr val="005596"/>
                </a:solidFill>
                <a:hlinkClick r:id="rId3"/>
              </a:rPr>
              <a:t>&gt; </a:t>
            </a:r>
            <a:r>
              <a:rPr lang="en-US" sz="1600" dirty="0">
                <a:solidFill>
                  <a:srgbClr val="005596"/>
                </a:solidFill>
                <a:hlinkClick r:id="rId3"/>
              </a:rPr>
              <a:t>Success Stories </a:t>
            </a:r>
            <a:endParaRPr lang="en-US" sz="1600" dirty="0">
              <a:solidFill>
                <a:srgbClr val="005596"/>
              </a:solidFill>
            </a:endParaRPr>
          </a:p>
          <a:p>
            <a:pPr marL="57150" indent="0">
              <a:buNone/>
            </a:pPr>
            <a:endParaRPr lang="en-US" dirty="0" smtClean="0"/>
          </a:p>
          <a:p>
            <a:pPr marL="0" indent="0">
              <a:buNone/>
            </a:pPr>
            <a:endParaRPr lang="en-US" sz="2000" dirty="0" smtClean="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67</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937000"/>
            <a:ext cx="3581400" cy="2387600"/>
          </a:xfrm>
          <a:prstGeom prst="rect">
            <a:avLst/>
          </a:prstGeom>
          <a:effectLst>
            <a:softEdge rad="63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918200"/>
            <a:ext cx="1270000" cy="558800"/>
          </a:xfrm>
          <a:prstGeom prst="rect">
            <a:avLst/>
          </a:prstGeom>
        </p:spPr>
      </p:pic>
    </p:spTree>
    <p:extLst>
      <p:ext uri="{BB962C8B-B14F-4D97-AF65-F5344CB8AC3E}">
        <p14:creationId xmlns:p14="http://schemas.microsoft.com/office/powerpoint/2010/main" val="62272974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Completion</a:t>
            </a:r>
            <a:endParaRPr lang="en-US" dirty="0"/>
          </a:p>
        </p:txBody>
      </p:sp>
      <p:sp>
        <p:nvSpPr>
          <p:cNvPr id="3" name="Text Placeholder 2"/>
          <p:cNvSpPr>
            <a:spLocks noGrp="1"/>
          </p:cNvSpPr>
          <p:nvPr>
            <p:ph type="body" idx="1"/>
          </p:nvPr>
        </p:nvSpPr>
        <p:spPr>
          <a:noFill/>
        </p:spPr>
        <p:txBody>
          <a:bodyPr/>
          <a:lstStyle/>
          <a:p>
            <a:r>
              <a:rPr lang="en-US" dirty="0" smtClean="0"/>
              <a:t>Go online to complete your training</a:t>
            </a:r>
            <a:endParaRPr lang="en-US" dirty="0"/>
          </a:p>
          <a:p>
            <a:pPr lvl="1"/>
            <a:r>
              <a:rPr lang="en-US" dirty="0"/>
              <a:t>Sign and submit </a:t>
            </a:r>
            <a:r>
              <a:rPr lang="en-US" dirty="0" smtClean="0"/>
              <a:t>the </a:t>
            </a:r>
            <a:r>
              <a:rPr lang="en-US" dirty="0"/>
              <a:t>Test Security </a:t>
            </a:r>
            <a:r>
              <a:rPr lang="en-US" dirty="0" smtClean="0"/>
              <a:t>Policy Agreement</a:t>
            </a:r>
            <a:endParaRPr lang="en-US" dirty="0"/>
          </a:p>
          <a:p>
            <a:pPr lvl="1"/>
            <a:r>
              <a:rPr lang="en-US" dirty="0"/>
              <a:t>Generate a Certificate of Completion</a:t>
            </a:r>
          </a:p>
          <a:p>
            <a:r>
              <a:rPr lang="en-US" dirty="0" smtClean="0"/>
              <a:t>After verifying your training completion online —</a:t>
            </a:r>
          </a:p>
          <a:p>
            <a:pPr lvl="1"/>
            <a:r>
              <a:rPr lang="en-US" dirty="0" smtClean="0"/>
              <a:t>You </a:t>
            </a:r>
            <a:r>
              <a:rPr lang="en-US" dirty="0"/>
              <a:t>are authorized to order and administer CASAS </a:t>
            </a:r>
            <a:r>
              <a:rPr lang="en-US" dirty="0" smtClean="0"/>
              <a:t>Appraisals </a:t>
            </a:r>
            <a:r>
              <a:rPr lang="en-US" dirty="0"/>
              <a:t>and </a:t>
            </a:r>
            <a:r>
              <a:rPr lang="en-US" dirty="0" smtClean="0"/>
              <a:t>leveled </a:t>
            </a:r>
            <a:r>
              <a:rPr lang="en-US" dirty="0"/>
              <a:t>pre- and </a:t>
            </a:r>
            <a:r>
              <a:rPr lang="en-US" dirty="0" smtClean="0"/>
              <a:t>post-tests</a:t>
            </a:r>
          </a:p>
          <a:p>
            <a:pPr marL="0" indent="0">
              <a:buNone/>
            </a:pPr>
            <a:endParaRPr lang="en-US" sz="2000" dirty="0" smtClean="0"/>
          </a:p>
          <a:p>
            <a:pPr marL="0" indent="0">
              <a:buNone/>
            </a:pPr>
            <a:endParaRPr lang="en-US" sz="2400" dirty="0" smtClean="0"/>
          </a:p>
          <a:p>
            <a:pPr marL="1280160" lvl="1" indent="0">
              <a:buNone/>
            </a:pPr>
            <a:r>
              <a:rPr lang="en-US" sz="1600" dirty="0" smtClean="0"/>
              <a:t>Submit training verification at </a:t>
            </a:r>
            <a:r>
              <a:rPr lang="en-US" sz="1600" dirty="0" smtClean="0">
                <a:solidFill>
                  <a:srgbClr val="005596"/>
                </a:solidFill>
                <a:hlinkClick r:id="rId3"/>
              </a:rPr>
              <a:t>http</a:t>
            </a:r>
            <a:r>
              <a:rPr lang="en-US" sz="1600" dirty="0">
                <a:solidFill>
                  <a:srgbClr val="005596"/>
                </a:solidFill>
                <a:hlinkClick r:id="rId3"/>
              </a:rPr>
              <a:t>://training.casas.org/</a:t>
            </a:r>
            <a:endParaRPr lang="en-US" sz="1600" dirty="0">
              <a:solidFill>
                <a:srgbClr val="005596"/>
              </a:solidFill>
            </a:endParaRPr>
          </a:p>
          <a:p>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68</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2050" name="Picture 2" descr="\\WEB1\www\www2.casas.org\htdocs\Images\Moodle\SHARED\95964047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703453"/>
            <a:ext cx="2971800" cy="19762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916168"/>
            <a:ext cx="1270000" cy="558800"/>
          </a:xfrm>
          <a:prstGeom prst="rect">
            <a:avLst/>
          </a:prstGeom>
        </p:spPr>
      </p:pic>
    </p:spTree>
    <p:extLst>
      <p:ext uri="{BB962C8B-B14F-4D97-AF65-F5344CB8AC3E}">
        <p14:creationId xmlns:p14="http://schemas.microsoft.com/office/powerpoint/2010/main" val="216753346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Contact Information</a:t>
            </a:r>
            <a:endParaRPr lang="en-US" dirty="0"/>
          </a:p>
        </p:txBody>
      </p:sp>
      <p:sp>
        <p:nvSpPr>
          <p:cNvPr id="3" name="Text Placeholder 2"/>
          <p:cNvSpPr>
            <a:spLocks noGrp="1"/>
          </p:cNvSpPr>
          <p:nvPr>
            <p:ph type="body" idx="1"/>
          </p:nvPr>
        </p:nvSpPr>
        <p:spPr>
          <a:xfrm>
            <a:off x="228600" y="2590800"/>
            <a:ext cx="4270248" cy="3733800"/>
          </a:xfrm>
          <a:ln>
            <a:noFill/>
          </a:ln>
        </p:spPr>
        <p:txBody>
          <a:bodyPr/>
          <a:lstStyle/>
          <a:p>
            <a:pPr marL="0" indent="0">
              <a:buNone/>
            </a:pPr>
            <a:r>
              <a:rPr lang="en-US" sz="2000" b="1" dirty="0" smtClean="0"/>
              <a:t>Mail</a:t>
            </a:r>
          </a:p>
          <a:p>
            <a:pPr lvl="1">
              <a:buNone/>
            </a:pPr>
            <a:r>
              <a:rPr lang="en-US" sz="1800" dirty="0" smtClean="0"/>
              <a:t>CASAS</a:t>
            </a:r>
            <a:endParaRPr lang="en-US" sz="1800" dirty="0"/>
          </a:p>
          <a:p>
            <a:pPr lvl="1">
              <a:buNone/>
            </a:pPr>
            <a:r>
              <a:rPr lang="en-US" sz="1800" dirty="0"/>
              <a:t>5151 Murphy Canyon Rd., </a:t>
            </a:r>
            <a:r>
              <a:rPr lang="en-US" sz="1800" dirty="0" smtClean="0"/>
              <a:t>Suite </a:t>
            </a:r>
            <a:r>
              <a:rPr lang="en-US" sz="1800" dirty="0"/>
              <a:t>220</a:t>
            </a:r>
          </a:p>
          <a:p>
            <a:pPr lvl="1">
              <a:buNone/>
            </a:pPr>
            <a:r>
              <a:rPr lang="en-US" sz="1800" dirty="0"/>
              <a:t>San Diego, CA 92123-4339 </a:t>
            </a:r>
          </a:p>
          <a:p>
            <a:pPr marL="400050" lvl="1" indent="0">
              <a:buNone/>
            </a:pPr>
            <a:endParaRPr lang="en-US" sz="1000" dirty="0" smtClean="0"/>
          </a:p>
          <a:p>
            <a:pPr marL="0" indent="0">
              <a:buNone/>
            </a:pPr>
            <a:r>
              <a:rPr lang="en-US" sz="2000" b="1" dirty="0" smtClean="0"/>
              <a:t>Website: </a:t>
            </a:r>
            <a:r>
              <a:rPr lang="en-US" sz="1600" dirty="0" smtClean="0">
                <a:solidFill>
                  <a:srgbClr val="0055B9"/>
                </a:solidFill>
                <a:hlinkClick r:id="rId3"/>
              </a:rPr>
              <a:t>www.casas.org</a:t>
            </a:r>
            <a:endParaRPr lang="en-US" sz="1600" dirty="0" smtClean="0">
              <a:solidFill>
                <a:srgbClr val="0055B9"/>
              </a:solidFill>
            </a:endParaRPr>
          </a:p>
          <a:p>
            <a:pPr marL="0" indent="0">
              <a:buNone/>
            </a:pPr>
            <a:endParaRPr lang="en-US" sz="1000" dirty="0" smtClean="0"/>
          </a:p>
          <a:p>
            <a:pPr marL="0" indent="0">
              <a:buNone/>
            </a:pPr>
            <a:r>
              <a:rPr lang="en-US" sz="2000" b="1" dirty="0" smtClean="0"/>
              <a:t>Telephone</a:t>
            </a:r>
          </a:p>
          <a:p>
            <a:pPr marL="400050" lvl="1" indent="0">
              <a:buNone/>
            </a:pPr>
            <a:r>
              <a:rPr lang="en-US" sz="1800" dirty="0" smtClean="0"/>
              <a:t>(858) 292-2900 or (800) 255-1036</a:t>
            </a:r>
          </a:p>
          <a:p>
            <a:pPr marL="0" indent="0">
              <a:buNone/>
            </a:pPr>
            <a:r>
              <a:rPr lang="en-US" sz="2000" b="1" dirty="0" smtClean="0"/>
              <a:t>Fax</a:t>
            </a:r>
          </a:p>
          <a:p>
            <a:pPr marL="400050" lvl="1" indent="0">
              <a:buNone/>
            </a:pPr>
            <a:r>
              <a:rPr lang="en-US" sz="1800" dirty="0" smtClean="0"/>
              <a:t>(858) 292-2910</a:t>
            </a:r>
            <a:endParaRPr lang="en-US" sz="1800"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69</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sp>
        <p:nvSpPr>
          <p:cNvPr id="6" name="Text Placeholder 2"/>
          <p:cNvSpPr txBox="1">
            <a:spLocks/>
          </p:cNvSpPr>
          <p:nvPr/>
        </p:nvSpPr>
        <p:spPr bwMode="auto">
          <a:xfrm>
            <a:off x="4724400" y="25908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Char char="§"/>
              <a:tabLst/>
              <a:defRPr sz="2800">
                <a:solidFill>
                  <a:schemeClr val="bg1">
                    <a:lumMod val="50000"/>
                  </a:schemeClr>
                </a:solidFill>
                <a:latin typeface="Trebuchet MS" pitchFamily="34" charset="0"/>
                <a:ea typeface="+mn-ea"/>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100000"/>
              <a:buFont typeface="Arial" charset="0"/>
              <a:buChar char="•"/>
              <a:tabLst/>
              <a:defRPr sz="2400">
                <a:solidFill>
                  <a:schemeClr val="bg1">
                    <a:lumMod val="50000"/>
                  </a:schemeClr>
                </a:solidFill>
                <a:latin typeface="Trebuchet MS" pitchFamily="34"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2000">
                <a:solidFill>
                  <a:schemeClr val="bg1">
                    <a:lumMod val="50000"/>
                  </a:schemeClr>
                </a:solidFill>
                <a:latin typeface="Trebuchet MS" pitchFamily="34"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100000"/>
              <a:buFont typeface="Arial" charset="0"/>
              <a:buChar char="•"/>
              <a:tabLst/>
              <a:defRPr sz="1800">
                <a:solidFill>
                  <a:schemeClr val="bg1">
                    <a:lumMod val="50000"/>
                  </a:schemeClr>
                </a:solidFill>
                <a:latin typeface="Trebuchet MS" pitchFamily="34"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100000"/>
              <a:buFont typeface="Trebuchet MS" pitchFamily="34" charset="0"/>
              <a:buChar char="–"/>
              <a:tabLst/>
              <a:defRPr sz="1800">
                <a:solidFill>
                  <a:schemeClr val="bg1">
                    <a:lumMod val="50000"/>
                  </a:schemeClr>
                </a:solidFill>
                <a:latin typeface="Trebuchet MS" pitchFamily="34" charset="0"/>
                <a:cs typeface="Arial" pitchFamily="34" charset="0"/>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a:lstStyle>
          <a:p>
            <a:pPr marL="0" indent="0">
              <a:buNone/>
            </a:pPr>
            <a:r>
              <a:rPr lang="en-US" sz="2000" b="1" kern="0" dirty="0" smtClean="0"/>
              <a:t>E-Mail</a:t>
            </a:r>
          </a:p>
          <a:p>
            <a:pPr marL="400050" lvl="1" indent="0">
              <a:buNone/>
            </a:pPr>
            <a:r>
              <a:rPr lang="en-US" sz="1800" b="1" kern="0" dirty="0" smtClean="0"/>
              <a:t>General questions:</a:t>
            </a:r>
          </a:p>
          <a:p>
            <a:pPr marL="800100" lvl="2" indent="0">
              <a:buNone/>
            </a:pPr>
            <a:r>
              <a:rPr lang="en-US" sz="1600" kern="0" dirty="0" smtClean="0">
                <a:solidFill>
                  <a:srgbClr val="0055B9"/>
                </a:solidFill>
                <a:hlinkClick r:id="rId4"/>
              </a:rPr>
              <a:t>casas@casas.org</a:t>
            </a:r>
            <a:endParaRPr lang="en-US" sz="1600" kern="0" dirty="0" smtClean="0">
              <a:solidFill>
                <a:srgbClr val="0055B9"/>
              </a:solidFill>
            </a:endParaRPr>
          </a:p>
          <a:p>
            <a:pPr marL="400050" lvl="1" indent="0">
              <a:buNone/>
            </a:pPr>
            <a:r>
              <a:rPr lang="en-US" sz="1800" b="1" kern="0" dirty="0" smtClean="0"/>
              <a:t>Websites:</a:t>
            </a:r>
            <a:endParaRPr lang="en-US" sz="1800" b="1" kern="0" dirty="0"/>
          </a:p>
          <a:p>
            <a:pPr marL="800100" lvl="2" indent="0">
              <a:buNone/>
            </a:pPr>
            <a:r>
              <a:rPr lang="en-US" sz="1600" kern="0" dirty="0" smtClean="0"/>
              <a:t>Click </a:t>
            </a:r>
            <a:r>
              <a:rPr lang="en-US" sz="1600" u="sng" kern="0" dirty="0" smtClean="0"/>
              <a:t>Feedback</a:t>
            </a:r>
            <a:r>
              <a:rPr lang="en-US" sz="1600" kern="0" dirty="0" smtClean="0"/>
              <a:t> at bottom of any web page</a:t>
            </a:r>
            <a:endParaRPr lang="en-US" sz="1600" kern="0" dirty="0"/>
          </a:p>
          <a:p>
            <a:pPr marL="400050" lvl="1" indent="0">
              <a:buNone/>
            </a:pPr>
            <a:r>
              <a:rPr lang="en-US" sz="1800" b="1" kern="0" dirty="0" smtClean="0"/>
              <a:t>Technology Support Team:</a:t>
            </a:r>
            <a:endParaRPr lang="en-US" sz="1800" b="1" kern="0" dirty="0"/>
          </a:p>
          <a:p>
            <a:pPr marL="800100" lvl="2" indent="0">
              <a:buNone/>
            </a:pPr>
            <a:r>
              <a:rPr lang="en-US" sz="1600" kern="0" dirty="0" smtClean="0">
                <a:hlinkClick r:id="rId5"/>
              </a:rPr>
              <a:t>techsupport@casas.org</a:t>
            </a:r>
            <a:endParaRPr lang="en-US" sz="1600" kern="0" dirty="0"/>
          </a:p>
          <a:p>
            <a:pPr marL="400050" lvl="1" indent="0">
              <a:buNone/>
            </a:pPr>
            <a:r>
              <a:rPr lang="en-US" sz="1800" b="1" kern="0" dirty="0" smtClean="0"/>
              <a:t>Workshops:</a:t>
            </a:r>
            <a:endParaRPr lang="en-US" sz="1800" b="1" kern="0" dirty="0"/>
          </a:p>
          <a:p>
            <a:pPr marL="800100" lvl="2" indent="0">
              <a:buNone/>
            </a:pPr>
            <a:r>
              <a:rPr lang="en-US" sz="1600" kern="0" dirty="0">
                <a:hlinkClick r:id="rId6"/>
              </a:rPr>
              <a:t>http://www2.casas.org/online_registration/</a:t>
            </a:r>
            <a:endParaRPr lang="en-US" sz="1600" kern="0" dirty="0"/>
          </a:p>
        </p:txBody>
      </p:sp>
      <p:pic>
        <p:nvPicPr>
          <p:cNvPr id="153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799" y="1463040"/>
            <a:ext cx="249127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86668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486400"/>
          </a:xfrm>
        </p:spPr>
        <p:txBody>
          <a:bodyPr/>
          <a:lstStyle/>
          <a:p>
            <a:r>
              <a:rPr lang="en-US" sz="2600" dirty="0" smtClean="0"/>
              <a:t>CASAS is a nonprofit organization dedicated to improving youth and adult education services.</a:t>
            </a:r>
          </a:p>
          <a:p>
            <a:r>
              <a:rPr lang="en-US" sz="2600" dirty="0" smtClean="0"/>
              <a:t>CASAS is an integrated systems approach with four key components.</a:t>
            </a: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sz="2200" dirty="0" smtClean="0">
              <a:hlinkClick r:id="rId3"/>
            </a:endParaRPr>
          </a:p>
          <a:p>
            <a:pPr marL="0" indent="0" algn="r">
              <a:buNone/>
            </a:pPr>
            <a:r>
              <a:rPr lang="en-US" sz="1600" dirty="0" smtClean="0">
                <a:hlinkClick r:id="rId3"/>
              </a:rPr>
              <a:t>Download </a:t>
            </a:r>
            <a:r>
              <a:rPr lang="en-US" sz="1600" dirty="0">
                <a:hlinkClick r:id="rId3"/>
              </a:rPr>
              <a:t>About </a:t>
            </a:r>
            <a:r>
              <a:rPr lang="en-US" sz="1600" dirty="0" smtClean="0">
                <a:hlinkClick r:id="rId3"/>
              </a:rPr>
              <a:t>CASAS</a:t>
            </a:r>
            <a:endParaRPr lang="en-US" sz="1600" dirty="0"/>
          </a:p>
        </p:txBody>
      </p:sp>
      <p:sp>
        <p:nvSpPr>
          <p:cNvPr id="3" name="Title 2"/>
          <p:cNvSpPr>
            <a:spLocks noGrp="1"/>
          </p:cNvSpPr>
          <p:nvPr>
            <p:ph type="title"/>
          </p:nvPr>
        </p:nvSpPr>
        <p:spPr/>
        <p:txBody>
          <a:bodyPr/>
          <a:lstStyle/>
          <a:p>
            <a:r>
              <a:rPr lang="en-US" dirty="0" smtClean="0"/>
              <a:t>About CASAS</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aphicFrame>
        <p:nvGraphicFramePr>
          <p:cNvPr id="8" name="Diagram 7"/>
          <p:cNvGraphicFramePr>
            <a:graphicFrameLocks noChangeAspect="1"/>
          </p:cNvGraphicFramePr>
          <p:nvPr>
            <p:extLst>
              <p:ext uri="{D42A27DB-BD31-4B8C-83A1-F6EECF244321}">
                <p14:modId xmlns:p14="http://schemas.microsoft.com/office/powerpoint/2010/main" val="2078620686"/>
              </p:ext>
            </p:extLst>
          </p:nvPr>
        </p:nvGraphicFramePr>
        <p:xfrm>
          <a:off x="1752600" y="2667000"/>
          <a:ext cx="54864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3566160" y="4114800"/>
            <a:ext cx="1905000" cy="4572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rebuchet MS" pitchFamily="34" charset="0"/>
              </a:rPr>
              <a:t>Accountability</a:t>
            </a:r>
            <a:endParaRPr lang="en-US" sz="2000" dirty="0">
              <a:latin typeface="Trebuchet MS" pitchFamily="34" charset="0"/>
            </a:endParaRPr>
          </a:p>
        </p:txBody>
      </p:sp>
    </p:spTree>
    <p:extLst>
      <p:ext uri="{BB962C8B-B14F-4D97-AF65-F5344CB8AC3E}">
        <p14:creationId xmlns:p14="http://schemas.microsoft.com/office/powerpoint/2010/main" val="3560750305"/>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Thank You for Attending!</a:t>
            </a:r>
          </a:p>
        </p:txBody>
      </p:sp>
      <p:sp>
        <p:nvSpPr>
          <p:cNvPr id="112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eaLnBrk="0" hangingPunct="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eaLnBrk="0" hangingPunct="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eaLnBrk="0" hangingPunct="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eaLnBrk="0" hangingPunct="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SzTx/>
              <a:buFontTx/>
              <a:buNone/>
            </a:pPr>
            <a:fld id="{733B35D5-0415-4862-8F90-61F85D076788}" type="slidenum">
              <a:rPr lang="en-US" altLang="en-US" sz="1100">
                <a:solidFill>
                  <a:srgbClr val="005596"/>
                </a:solidFill>
              </a:rPr>
              <a:pPr eaLnBrk="1" hangingPunct="1">
                <a:spcBef>
                  <a:spcPct val="0"/>
                </a:spcBef>
                <a:buSzTx/>
                <a:buFontTx/>
                <a:buNone/>
              </a:pPr>
              <a:t>70</a:t>
            </a:fld>
            <a:endParaRPr lang="en-US" altLang="en-US" sz="1100">
              <a:solidFill>
                <a:srgbClr val="005596"/>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eaLnBrk="0" hangingPunct="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eaLnBrk="0" hangingPunct="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eaLnBrk="0" hangingPunct="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eaLnBrk="0" hangingPunct="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SzTx/>
              <a:buFontTx/>
              <a:buNone/>
            </a:pPr>
            <a:r>
              <a:rPr lang="en-US" altLang="en-US" sz="1100" smtClean="0">
                <a:solidFill>
                  <a:schemeClr val="bg1"/>
                </a:solidFill>
              </a:rPr>
              <a:t>CASAS Implementation 2015-16</a:t>
            </a:r>
          </a:p>
        </p:txBody>
      </p:sp>
      <p:sp>
        <p:nvSpPr>
          <p:cNvPr id="2" name="Text Placeholder 1"/>
          <p:cNvSpPr>
            <a:spLocks noGrp="1"/>
          </p:cNvSpPr>
          <p:nvPr>
            <p:ph type="body" idx="1"/>
          </p:nvPr>
        </p:nvSpPr>
        <p:spPr/>
        <p:txBody>
          <a:bodyPr/>
          <a:lstStyle/>
          <a:p>
            <a:pPr>
              <a:defRPr/>
            </a:pPr>
            <a:r>
              <a:rPr lang="en-US" sz="2100" dirty="0" smtClean="0"/>
              <a:t>Be sure to visit the </a:t>
            </a:r>
            <a:r>
              <a:rPr lang="en-US" sz="2100" b="1" dirty="0" smtClean="0"/>
              <a:t>CASAS website </a:t>
            </a:r>
            <a:r>
              <a:rPr lang="en-US" sz="2100" dirty="0" smtClean="0"/>
              <a:t>at </a:t>
            </a:r>
            <a:r>
              <a:rPr lang="en-US" sz="2100" dirty="0" smtClean="0">
                <a:hlinkClick r:id="rId3"/>
              </a:rPr>
              <a:t>www.casas.org</a:t>
            </a:r>
            <a:r>
              <a:rPr lang="en-US" sz="2100" dirty="0" smtClean="0"/>
              <a:t>.</a:t>
            </a:r>
          </a:p>
          <a:p>
            <a:pPr>
              <a:defRPr/>
            </a:pPr>
            <a:endParaRPr lang="en-US" sz="1400" dirty="0" smtClean="0"/>
          </a:p>
          <a:p>
            <a:pPr>
              <a:defRPr/>
            </a:pPr>
            <a:r>
              <a:rPr lang="en-US" sz="2100" dirty="0" smtClean="0"/>
              <a:t>Follow us on </a:t>
            </a:r>
            <a:r>
              <a:rPr lang="en-US" sz="2100" b="1" dirty="0" smtClean="0"/>
              <a:t>Twitter    </a:t>
            </a:r>
            <a:r>
              <a:rPr lang="en-US" sz="2100" dirty="0" smtClean="0"/>
              <a:t> </a:t>
            </a:r>
            <a:r>
              <a:rPr lang="en-US" sz="2100" dirty="0" smtClean="0">
                <a:hlinkClick r:id="rId4"/>
              </a:rPr>
              <a:t>twitter.com/</a:t>
            </a:r>
            <a:r>
              <a:rPr lang="en-US" sz="2100" dirty="0" err="1" smtClean="0">
                <a:hlinkClick r:id="rId4"/>
              </a:rPr>
              <a:t>CASASsystem</a:t>
            </a:r>
            <a:r>
              <a:rPr lang="en-US" sz="2100" dirty="0"/>
              <a:t> </a:t>
            </a:r>
            <a:r>
              <a:rPr lang="en-US" sz="2100" dirty="0" smtClean="0"/>
              <a:t>and use the hashtag </a:t>
            </a:r>
            <a:r>
              <a:rPr lang="en-US" sz="2100" dirty="0" smtClean="0">
                <a:hlinkClick r:id="rId5"/>
              </a:rPr>
              <a:t>#casassi2015</a:t>
            </a:r>
            <a:r>
              <a:rPr lang="en-US" sz="2100" dirty="0"/>
              <a:t> t</a:t>
            </a:r>
            <a:r>
              <a:rPr lang="en-US" sz="2100" dirty="0" smtClean="0"/>
              <a:t>o tweet updates, photos, and stories.</a:t>
            </a:r>
          </a:p>
          <a:p>
            <a:pPr>
              <a:defRPr/>
            </a:pPr>
            <a:endParaRPr lang="en-US" sz="1400" dirty="0"/>
          </a:p>
          <a:p>
            <a:pPr>
              <a:defRPr/>
            </a:pPr>
            <a:r>
              <a:rPr lang="en-US" sz="2100" dirty="0" smtClean="0"/>
              <a:t>Keep in touch with </a:t>
            </a:r>
            <a:r>
              <a:rPr lang="en-US" sz="2100" b="1" dirty="0" smtClean="0"/>
              <a:t>Facebook     </a:t>
            </a:r>
            <a:r>
              <a:rPr lang="en-US" sz="2100" dirty="0" smtClean="0">
                <a:hlinkClick r:id="rId6"/>
              </a:rPr>
              <a:t>facebook.com/</a:t>
            </a:r>
            <a:r>
              <a:rPr lang="en-US" sz="2100" dirty="0" err="1" smtClean="0">
                <a:hlinkClick r:id="rId6"/>
              </a:rPr>
              <a:t>CASASsystem</a:t>
            </a:r>
            <a:r>
              <a:rPr lang="en-US" sz="2100" dirty="0" smtClean="0"/>
              <a:t> use the hashtag </a:t>
            </a:r>
            <a:r>
              <a:rPr lang="en-US" sz="2100" dirty="0" smtClean="0">
                <a:hlinkClick r:id="rId7"/>
              </a:rPr>
              <a:t>#casassi2015</a:t>
            </a:r>
            <a:r>
              <a:rPr lang="en-US" sz="2100" dirty="0" smtClean="0"/>
              <a:t> to share photos and post stories.</a:t>
            </a:r>
          </a:p>
          <a:p>
            <a:pPr>
              <a:defRPr/>
            </a:pPr>
            <a:endParaRPr lang="en-US" sz="1400" dirty="0"/>
          </a:p>
          <a:p>
            <a:pPr>
              <a:defRPr/>
            </a:pPr>
            <a:r>
              <a:rPr lang="en-US" sz="2100" dirty="0" smtClean="0"/>
              <a:t>Visit </a:t>
            </a:r>
            <a:r>
              <a:rPr lang="en-US" sz="2100" dirty="0"/>
              <a:t>us on </a:t>
            </a:r>
            <a:r>
              <a:rPr lang="en-US" sz="2100" dirty="0" smtClean="0"/>
              <a:t>the </a:t>
            </a:r>
            <a:r>
              <a:rPr lang="en-US" sz="2100" b="1" dirty="0" smtClean="0"/>
              <a:t>CASAS</a:t>
            </a:r>
            <a:r>
              <a:rPr lang="en-US" sz="2100" dirty="0" smtClean="0"/>
              <a:t>     </a:t>
            </a:r>
            <a:r>
              <a:rPr lang="en-US" sz="2100" dirty="0" smtClean="0">
                <a:hlinkClick r:id="rId8"/>
              </a:rPr>
              <a:t>YouTube Channel</a:t>
            </a:r>
            <a:r>
              <a:rPr lang="en-US" sz="2100" dirty="0" smtClean="0"/>
              <a:t>.</a:t>
            </a:r>
            <a:endParaRPr lang="en-US" sz="2100" dirty="0"/>
          </a:p>
        </p:txBody>
      </p:sp>
      <p:pic>
        <p:nvPicPr>
          <p:cNvPr id="11270" name="Picture 3">
            <a:hlinkClick r:id="rId4"/>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48025" y="3324225"/>
            <a:ext cx="257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a:hlinkClick r:id="rId10"/>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4267200"/>
            <a:ext cx="257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a:hlinkClick r:id="rId12"/>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91840" y="5229225"/>
            <a:ext cx="257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59861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Assessment Process Overview</a:t>
            </a:r>
            <a:endParaRPr lang="en-US" dirty="0"/>
          </a:p>
        </p:txBody>
      </p:sp>
      <p:sp>
        <p:nvSpPr>
          <p:cNvPr id="4" name="Slide Number Placeholder 3"/>
          <p:cNvSpPr>
            <a:spLocks noGrp="1"/>
          </p:cNvSpPr>
          <p:nvPr>
            <p:ph type="sldNum" sz="quarter" idx="10"/>
          </p:nvPr>
        </p:nvSpPr>
        <p:spPr/>
        <p:txBody>
          <a:bodyPr/>
          <a:lstStyle/>
          <a:p>
            <a:pPr>
              <a:defRPr/>
            </a:pPr>
            <a:fld id="{7B332EAF-AD3F-4A2D-84D2-88C8FBA610F7}"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grpSp>
        <p:nvGrpSpPr>
          <p:cNvPr id="20" name="Group 19"/>
          <p:cNvGrpSpPr>
            <a:grpSpLocks noChangeAspect="1"/>
          </p:cNvGrpSpPr>
          <p:nvPr/>
        </p:nvGrpSpPr>
        <p:grpSpPr>
          <a:xfrm>
            <a:off x="214302" y="914400"/>
            <a:ext cx="8701098" cy="5330952"/>
            <a:chOff x="533400" y="990600"/>
            <a:chExt cx="8325685" cy="5181600"/>
          </a:xfrm>
        </p:grpSpPr>
        <p:sp>
          <p:nvSpPr>
            <p:cNvPr id="21" name="AutoShape 3"/>
            <p:cNvSpPr>
              <a:spLocks noChangeAspect="1" noChangeArrowheads="1"/>
            </p:cNvSpPr>
            <p:nvPr/>
          </p:nvSpPr>
          <p:spPr bwMode="auto">
            <a:xfrm>
              <a:off x="2819400" y="3200400"/>
              <a:ext cx="1524000"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b="1" dirty="0">
                  <a:solidFill>
                    <a:srgbClr val="FFFFFF"/>
                  </a:solidFill>
                  <a:latin typeface="Helvetica" charset="0"/>
                </a:rPr>
                <a:t>2. Diagnose</a:t>
              </a:r>
              <a:endParaRPr lang="en-US" b="1" dirty="0">
                <a:latin typeface="Helvetica" charset="0"/>
              </a:endParaRPr>
            </a:p>
          </p:txBody>
        </p:sp>
        <p:sp>
          <p:nvSpPr>
            <p:cNvPr id="22" name="AutoShape 4"/>
            <p:cNvSpPr>
              <a:spLocks noChangeAspect="1" noChangeArrowheads="1"/>
            </p:cNvSpPr>
            <p:nvPr/>
          </p:nvSpPr>
          <p:spPr bwMode="auto">
            <a:xfrm>
              <a:off x="762000" y="3200400"/>
              <a:ext cx="1239838"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b="1" dirty="0">
                  <a:solidFill>
                    <a:schemeClr val="bg1"/>
                  </a:solidFill>
                  <a:latin typeface="Helvetica" charset="0"/>
                </a:rPr>
                <a:t>1. Place</a:t>
              </a:r>
            </a:p>
          </p:txBody>
        </p:sp>
        <p:sp>
          <p:nvSpPr>
            <p:cNvPr id="23" name="AutoShape 5"/>
            <p:cNvSpPr>
              <a:spLocks noChangeAspect="1" noChangeArrowheads="1"/>
            </p:cNvSpPr>
            <p:nvPr/>
          </p:nvSpPr>
          <p:spPr bwMode="auto">
            <a:xfrm>
              <a:off x="7311000" y="3200400"/>
              <a:ext cx="1312422"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b="1" dirty="0">
                  <a:solidFill>
                    <a:srgbClr val="FFFFFF"/>
                  </a:solidFill>
                  <a:latin typeface="Helvetica" charset="0"/>
                </a:rPr>
                <a:t>4. Monitor</a:t>
              </a:r>
              <a:endParaRPr lang="en-US" b="1" dirty="0">
                <a:latin typeface="Helvetica" charset="0"/>
              </a:endParaRPr>
            </a:p>
          </p:txBody>
        </p:sp>
        <p:sp>
          <p:nvSpPr>
            <p:cNvPr id="24" name="AutoShape 6"/>
            <p:cNvSpPr>
              <a:spLocks noChangeAspect="1" noChangeArrowheads="1"/>
            </p:cNvSpPr>
            <p:nvPr/>
          </p:nvSpPr>
          <p:spPr bwMode="auto">
            <a:xfrm>
              <a:off x="4934387" y="3200400"/>
              <a:ext cx="1524000" cy="344488"/>
            </a:xfrm>
            <a:prstGeom prst="roundRect">
              <a:avLst>
                <a:gd name="adj" fmla="val 16667"/>
              </a:avLst>
            </a:prstGeom>
            <a:solidFill>
              <a:schemeClr val="accent1"/>
            </a:solidFill>
            <a:ln w="9525">
              <a:no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r>
                <a:rPr lang="en-US" b="1" dirty="0">
                  <a:solidFill>
                    <a:srgbClr val="FFFFFF"/>
                  </a:solidFill>
                  <a:latin typeface="Helvetica" charset="0"/>
                </a:rPr>
                <a:t>3. Instruct</a:t>
              </a:r>
              <a:endParaRPr lang="en-US" b="1" dirty="0">
                <a:latin typeface="Helvetica" charset="0"/>
              </a:endParaRPr>
            </a:p>
          </p:txBody>
        </p:sp>
        <p:sp>
          <p:nvSpPr>
            <p:cNvPr id="25" name="Text Box 7"/>
            <p:cNvSpPr txBox="1">
              <a:spLocks noChangeAspect="1" noChangeArrowheads="1"/>
            </p:cNvSpPr>
            <p:nvPr/>
          </p:nvSpPr>
          <p:spPr bwMode="auto">
            <a:xfrm>
              <a:off x="2644941"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2000" dirty="0" smtClean="0">
                  <a:latin typeface="Trebuchet MS" pitchFamily="34" charset="0"/>
                </a:rPr>
                <a:t>Pretest students at the beginning of the an instructional term.</a:t>
              </a:r>
              <a:endParaRPr lang="en-US" sz="2000" dirty="0">
                <a:latin typeface="Trebuchet MS" pitchFamily="34" charset="0"/>
              </a:endParaRPr>
            </a:p>
          </p:txBody>
        </p:sp>
        <p:sp>
          <p:nvSpPr>
            <p:cNvPr id="26" name="Text Box 8"/>
            <p:cNvSpPr txBox="1">
              <a:spLocks noChangeAspect="1" noChangeArrowheads="1"/>
            </p:cNvSpPr>
            <p:nvPr/>
          </p:nvSpPr>
          <p:spPr bwMode="auto">
            <a:xfrm>
              <a:off x="533400"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2000" dirty="0" smtClean="0">
                  <a:latin typeface="Trebuchet MS" pitchFamily="34" charset="0"/>
                </a:rPr>
                <a:t>Place students into a program, class, or level.</a:t>
              </a:r>
            </a:p>
            <a:p>
              <a:pPr eaLnBrk="0" hangingPunct="0"/>
              <a:endParaRPr lang="en-US" sz="1050" dirty="0">
                <a:latin typeface="Trebuchet MS" pitchFamily="34" charset="0"/>
              </a:endParaRPr>
            </a:p>
            <a:p>
              <a:pPr marL="274320" indent="-182880" eaLnBrk="0" hangingPunct="0">
                <a:buFont typeface="+mj-lt"/>
                <a:buAutoNum type="arabicPeriod"/>
              </a:pPr>
              <a:r>
                <a:rPr lang="en-US" dirty="0" smtClean="0">
                  <a:latin typeface="Trebuchet MS" pitchFamily="34" charset="0"/>
                </a:rPr>
                <a:t>Oral Interview</a:t>
              </a:r>
            </a:p>
            <a:p>
              <a:pPr marL="274320" indent="-182880" eaLnBrk="0" hangingPunct="0">
                <a:buFont typeface="+mj-lt"/>
                <a:buAutoNum type="arabicPeriod"/>
              </a:pPr>
              <a:r>
                <a:rPr lang="en-US" dirty="0" smtClean="0">
                  <a:latin typeface="Trebuchet MS" pitchFamily="34" charset="0"/>
                </a:rPr>
                <a:t>Screening</a:t>
              </a:r>
              <a:endParaRPr lang="en-US" dirty="0">
                <a:latin typeface="Trebuchet MS" pitchFamily="34" charset="0"/>
              </a:endParaRPr>
            </a:p>
            <a:p>
              <a:pPr marL="274320" indent="-182880" eaLnBrk="0" hangingPunct="0">
                <a:buFont typeface="+mj-lt"/>
                <a:buAutoNum type="arabicPeriod"/>
              </a:pPr>
              <a:r>
                <a:rPr lang="en-US" dirty="0" smtClean="0">
                  <a:latin typeface="Trebuchet MS" pitchFamily="34" charset="0"/>
                </a:rPr>
                <a:t>Appraisal</a:t>
              </a:r>
            </a:p>
            <a:p>
              <a:pPr eaLnBrk="0" hangingPunct="0"/>
              <a:endParaRPr lang="en-US" sz="2000" dirty="0">
                <a:latin typeface="Trebuchet MS" pitchFamily="34" charset="0"/>
              </a:endParaRPr>
            </a:p>
          </p:txBody>
        </p:sp>
        <p:sp>
          <p:nvSpPr>
            <p:cNvPr id="27" name="Text Box 9"/>
            <p:cNvSpPr txBox="1">
              <a:spLocks noChangeAspect="1" noChangeArrowheads="1"/>
            </p:cNvSpPr>
            <p:nvPr/>
          </p:nvSpPr>
          <p:spPr bwMode="auto">
            <a:xfrm>
              <a:off x="6934200"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2000" dirty="0" smtClean="0">
                  <a:latin typeface="Trebuchet MS" pitchFamily="34" charset="0"/>
                </a:rPr>
                <a:t>Post-test students to measure learning gains and progress. </a:t>
              </a:r>
              <a:endParaRPr lang="en-US" sz="2000" dirty="0">
                <a:latin typeface="Trebuchet MS" pitchFamily="34" charset="0"/>
              </a:endParaRPr>
            </a:p>
          </p:txBody>
        </p:sp>
        <p:sp>
          <p:nvSpPr>
            <p:cNvPr id="28" name="Text Box 10"/>
            <p:cNvSpPr txBox="1">
              <a:spLocks noChangeAspect="1" noChangeArrowheads="1"/>
            </p:cNvSpPr>
            <p:nvPr/>
          </p:nvSpPr>
          <p:spPr bwMode="auto">
            <a:xfrm>
              <a:off x="4803145" y="3733800"/>
              <a:ext cx="1924885" cy="2438400"/>
            </a:xfrm>
            <a:prstGeom prst="rect">
              <a:avLst/>
            </a:prstGeom>
            <a:noFill/>
            <a:ln w="19050">
              <a:solidFill>
                <a:srgbClr val="777777"/>
              </a:solidFill>
              <a:miter lim="800000"/>
              <a:headEnd/>
              <a:tailEnd/>
            </a:ln>
          </p:spPr>
          <p:txBody>
            <a:bodyPr lIns="45720" rIns="4572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91440" eaLnBrk="0" hangingPunct="0"/>
              <a:r>
                <a:rPr lang="en-US" sz="2000" dirty="0" smtClean="0">
                  <a:latin typeface="Trebuchet MS" pitchFamily="34" charset="0"/>
                </a:rPr>
                <a:t>Use pretest results to identify appropriate instructional materials.</a:t>
              </a:r>
              <a:endParaRPr lang="en-US" sz="2000" dirty="0">
                <a:latin typeface="Trebuchet MS" pitchFamily="34" charset="0"/>
              </a:endParaRPr>
            </a:p>
          </p:txBody>
        </p:sp>
        <p:pic>
          <p:nvPicPr>
            <p:cNvPr id="29" name="Picture 28" descr="MPj03998790000[1]"/>
            <p:cNvPicPr>
              <a:picLocks noChangeAspect="1" noChangeArrowheads="1"/>
            </p:cNvPicPr>
            <p:nvPr/>
          </p:nvPicPr>
          <p:blipFill>
            <a:blip r:embed="rId3" cstate="screen"/>
            <a:srcRect/>
            <a:stretch>
              <a:fillRect/>
            </a:stretch>
          </p:blipFill>
          <p:spPr bwMode="auto">
            <a:xfrm>
              <a:off x="4905222" y="990600"/>
              <a:ext cx="1676400" cy="2133600"/>
            </a:xfrm>
            <a:prstGeom prst="rect">
              <a:avLst/>
            </a:prstGeom>
            <a:noFill/>
            <a:ln w="9525">
              <a:noFill/>
              <a:miter lim="800000"/>
              <a:headEnd/>
              <a:tailEnd/>
            </a:ln>
          </p:spPr>
        </p:pic>
        <p:sp>
          <p:nvSpPr>
            <p:cNvPr id="30" name="AutoShape 18"/>
            <p:cNvSpPr>
              <a:spLocks noChangeAspect="1" noChangeArrowheads="1"/>
            </p:cNvSpPr>
            <p:nvPr/>
          </p:nvSpPr>
          <p:spPr bwMode="auto">
            <a:xfrm>
              <a:off x="6525891" y="3138490"/>
              <a:ext cx="698330" cy="444391"/>
            </a:xfrm>
            <a:prstGeom prst="leftRightArrow">
              <a:avLst>
                <a:gd name="adj1" fmla="val 50000"/>
                <a:gd name="adj2" fmla="val 31429"/>
              </a:avLst>
            </a:prstGeom>
            <a:solidFill>
              <a:schemeClr val="accent1"/>
            </a:solidFill>
            <a:ln w="9525">
              <a:solidFill>
                <a:schemeClr val="accent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pic>
          <p:nvPicPr>
            <p:cNvPr id="31" name="Picture 30"/>
            <p:cNvPicPr>
              <a:picLocks noChangeAspect="1" noChangeArrowheads="1"/>
            </p:cNvPicPr>
            <p:nvPr/>
          </p:nvPicPr>
          <p:blipFill>
            <a:blip r:embed="rId4" cstate="screen"/>
            <a:srcRect/>
            <a:stretch>
              <a:fillRect/>
            </a:stretch>
          </p:blipFill>
          <p:spPr bwMode="auto">
            <a:xfrm>
              <a:off x="609600" y="990600"/>
              <a:ext cx="1676400" cy="2057400"/>
            </a:xfrm>
            <a:prstGeom prst="rect">
              <a:avLst/>
            </a:prstGeom>
            <a:noFill/>
            <a:ln w="9525">
              <a:noFill/>
              <a:miter lim="800000"/>
              <a:headEnd/>
              <a:tailEnd/>
            </a:ln>
          </p:spPr>
        </p:pic>
        <p:pic>
          <p:nvPicPr>
            <p:cNvPr id="32" name="Picture 31" descr="C:\Users\mgustafson\AppData\Local\Microsoft\Windows\Temporary Internet Files\Content.Outlook\DRDC2G3H\185R.jpg"/>
            <p:cNvPicPr>
              <a:picLocks noChangeAspect="1" noChangeArrowheads="1"/>
            </p:cNvPicPr>
            <p:nvPr/>
          </p:nvPicPr>
          <p:blipFill>
            <a:blip r:embed="rId5" cstate="screen"/>
            <a:srcRect/>
            <a:stretch>
              <a:fillRect/>
            </a:stretch>
          </p:blipFill>
          <p:spPr bwMode="auto">
            <a:xfrm>
              <a:off x="2743200" y="990600"/>
              <a:ext cx="1752600" cy="2133600"/>
            </a:xfrm>
            <a:prstGeom prst="rect">
              <a:avLst/>
            </a:prstGeom>
            <a:noFill/>
          </p:spPr>
        </p:pic>
        <p:pic>
          <p:nvPicPr>
            <p:cNvPr id="33" name="Picture 32" descr="C:\Users\mgustafson\AppData\Local\Microsoft\Windows\Temporary Internet Files\Content.Outlook\DRDC2G3H\186R.jpg"/>
            <p:cNvPicPr>
              <a:picLocks noChangeAspect="1" noChangeArrowheads="1"/>
            </p:cNvPicPr>
            <p:nvPr/>
          </p:nvPicPr>
          <p:blipFill>
            <a:blip r:embed="rId6" cstate="screen"/>
            <a:srcRect/>
            <a:stretch>
              <a:fillRect/>
            </a:stretch>
          </p:blipFill>
          <p:spPr bwMode="auto">
            <a:xfrm>
              <a:off x="7010400" y="990600"/>
              <a:ext cx="1752600" cy="2131314"/>
            </a:xfrm>
            <a:prstGeom prst="rect">
              <a:avLst/>
            </a:prstGeom>
            <a:noFill/>
          </p:spPr>
        </p:pic>
      </p:grpSp>
    </p:spTree>
    <p:extLst>
      <p:ext uri="{BB962C8B-B14F-4D97-AF65-F5344CB8AC3E}">
        <p14:creationId xmlns:p14="http://schemas.microsoft.com/office/powerpoint/2010/main" val="375170060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br>
              <a:rPr lang="en-US" dirty="0" smtClean="0"/>
            </a:br>
            <a:r>
              <a:rPr lang="en-US" dirty="0" smtClean="0"/>
              <a:t>Appraisal and Scoring</a:t>
            </a:r>
            <a:endParaRPr lang="en-US" dirty="0"/>
          </a:p>
        </p:txBody>
      </p:sp>
      <p:sp>
        <p:nvSpPr>
          <p:cNvPr id="3" name="Text Placeholder 2"/>
          <p:cNvSpPr>
            <a:spLocks noGrp="1"/>
          </p:cNvSpPr>
          <p:nvPr>
            <p:ph type="body" idx="1"/>
          </p:nvPr>
        </p:nvSpPr>
        <p:spPr/>
        <p:txBody>
          <a:bodyPr/>
          <a:lstStyle/>
          <a:p>
            <a:r>
              <a:rPr lang="en-US" dirty="0" smtClean="0"/>
              <a:t>Take </a:t>
            </a:r>
            <a:r>
              <a:rPr lang="en-US" dirty="0" smtClean="0">
                <a:sym typeface="Symbol"/>
              </a:rPr>
              <a:t></a:t>
            </a:r>
          </a:p>
          <a:p>
            <a:pPr lvl="1"/>
            <a:r>
              <a:rPr lang="en-US" dirty="0" smtClean="0"/>
              <a:t>Form 80 Reading Appraisal</a:t>
            </a:r>
          </a:p>
          <a:p>
            <a:r>
              <a:rPr lang="en-US" dirty="0" smtClean="0"/>
              <a:t>Score </a:t>
            </a:r>
            <a:r>
              <a:rPr lang="en-US" dirty="0" smtClean="0">
                <a:sym typeface="Symbol"/>
              </a:rPr>
              <a:t></a:t>
            </a:r>
            <a:endParaRPr lang="en-US" dirty="0" smtClean="0"/>
          </a:p>
          <a:p>
            <a:pPr lvl="1"/>
            <a:r>
              <a:rPr lang="en-US" dirty="0" smtClean="0"/>
              <a:t>Form 80 Reading Appraisal</a:t>
            </a:r>
            <a:endParaRPr lang="en-US" dirty="0"/>
          </a:p>
        </p:txBody>
      </p:sp>
      <p:sp>
        <p:nvSpPr>
          <p:cNvPr id="4" name="Slide Number Placeholder 3"/>
          <p:cNvSpPr>
            <a:spLocks noGrp="1"/>
          </p:cNvSpPr>
          <p:nvPr>
            <p:ph type="sldNum" sz="quarter" idx="10"/>
          </p:nvPr>
        </p:nvSpPr>
        <p:spPr/>
        <p:txBody>
          <a:bodyPr/>
          <a:lstStyle/>
          <a:p>
            <a:pPr>
              <a:defRPr/>
            </a:pPr>
            <a:fld id="{AC9ED2ED-A393-40AD-9DF5-AE7BDC9A1646}"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b="1" smtClean="0">
                <a:solidFill>
                  <a:srgbClr val="FFFFFF"/>
                </a:solidFill>
              </a:rPr>
              <a:t>CASAS Implementation 2015-16</a:t>
            </a:r>
            <a:endParaRPr lang="en-US" dirty="0"/>
          </a:p>
        </p:txBody>
      </p:sp>
      <p:pic>
        <p:nvPicPr>
          <p:cNvPr id="6" name="Picture 5"/>
          <p:cNvPicPr>
            <a:picLocks noChangeAspect="1" noChangeArrowheads="1"/>
          </p:cNvPicPr>
          <p:nvPr/>
        </p:nvPicPr>
        <p:blipFill>
          <a:blip r:embed="rId3" cstate="screen"/>
          <a:stretch>
            <a:fillRect/>
          </a:stretch>
        </p:blipFill>
        <p:spPr bwMode="auto">
          <a:xfrm>
            <a:off x="5952744" y="2575560"/>
            <a:ext cx="3050253" cy="3749040"/>
          </a:xfrm>
          <a:prstGeom prst="rect">
            <a:avLst/>
          </a:prstGeom>
          <a:noFill/>
          <a:ln>
            <a:noFill/>
          </a:ln>
          <a:effectLst/>
        </p:spPr>
      </p:pic>
    </p:spTree>
    <p:extLst>
      <p:ext uri="{BB962C8B-B14F-4D97-AF65-F5344CB8AC3E}">
        <p14:creationId xmlns:p14="http://schemas.microsoft.com/office/powerpoint/2010/main" val="324624186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Default Design">
  <a:themeElements>
    <a:clrScheme name="Custom 11">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0042C7"/>
      </a:hlink>
      <a:folHlink>
        <a:srgbClr val="C0C0C0"/>
      </a:folHlink>
    </a:clrScheme>
    <a:fontScheme name="1_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232323"/>
        </a:dk2>
        <a:lt2>
          <a:srgbClr val="333333"/>
        </a:lt2>
        <a:accent1>
          <a:srgbClr val="CECECE"/>
        </a:accent1>
        <a:accent2>
          <a:srgbClr val="474747"/>
        </a:accent2>
        <a:accent3>
          <a:srgbClr val="FFFFFF"/>
        </a:accent3>
        <a:accent4>
          <a:srgbClr val="000000"/>
        </a:accent4>
        <a:accent5>
          <a:srgbClr val="E3E3E3"/>
        </a:accent5>
        <a:accent6>
          <a:srgbClr val="3F3F3F"/>
        </a:accent6>
        <a:hlink>
          <a:srgbClr val="676767"/>
        </a:hlink>
        <a:folHlink>
          <a:srgbClr val="111111"/>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232323"/>
        </a:dk2>
        <a:lt2>
          <a:srgbClr val="333333"/>
        </a:lt2>
        <a:accent1>
          <a:srgbClr val="CECECE"/>
        </a:accent1>
        <a:accent2>
          <a:srgbClr val="474747"/>
        </a:accent2>
        <a:accent3>
          <a:srgbClr val="FFFFFF"/>
        </a:accent3>
        <a:accent4>
          <a:srgbClr val="000000"/>
        </a:accent4>
        <a:accent5>
          <a:srgbClr val="E3E3E3"/>
        </a:accent5>
        <a:accent6>
          <a:srgbClr val="3F3F3F"/>
        </a:accent6>
        <a:hlink>
          <a:srgbClr val="676767"/>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3828</TotalTime>
  <Words>9639</Words>
  <Application>Microsoft Office PowerPoint</Application>
  <PresentationFormat>On-screen Show (4:3)</PresentationFormat>
  <Paragraphs>1575</Paragraphs>
  <Slides>70</Slides>
  <Notes>70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Arial</vt:lpstr>
      <vt:lpstr>Arial Narrow</vt:lpstr>
      <vt:lpstr>Bell Gothic Std Black</vt:lpstr>
      <vt:lpstr>Calibri</vt:lpstr>
      <vt:lpstr>Courier New</vt:lpstr>
      <vt:lpstr>Helvetica</vt:lpstr>
      <vt:lpstr>Symbol</vt:lpstr>
      <vt:lpstr>Times New Roman</vt:lpstr>
      <vt:lpstr>Trebuchet MS</vt:lpstr>
      <vt:lpstr>Webdings</vt:lpstr>
      <vt:lpstr>Wingdings</vt:lpstr>
      <vt:lpstr>1_Default Design</vt:lpstr>
      <vt:lpstr>Implementation Training</vt:lpstr>
      <vt:lpstr>Welcome!</vt:lpstr>
      <vt:lpstr>Training Content</vt:lpstr>
      <vt:lpstr>Participant Materials</vt:lpstr>
      <vt:lpstr>Training Objectives</vt:lpstr>
      <vt:lpstr>Think about your agency…</vt:lpstr>
      <vt:lpstr>About CASAS</vt:lpstr>
      <vt:lpstr>Assessment Process Overview</vt:lpstr>
      <vt:lpstr>Activity 1: Appraisal and Scoring</vt:lpstr>
      <vt:lpstr>Raw Score and Scale Score</vt:lpstr>
      <vt:lpstr>PowerPoint Presentation</vt:lpstr>
      <vt:lpstr>Nationally recognized system for computer delivery of standardized and adaptive assessments  Advantages of Using </vt:lpstr>
      <vt:lpstr>Benefits of Using   </vt:lpstr>
      <vt:lpstr>Interpreting Test Scores</vt:lpstr>
      <vt:lpstr>Interpreting Test Scores</vt:lpstr>
      <vt:lpstr>Interpreting Test Scores</vt:lpstr>
      <vt:lpstr>Interpreting Test Scores</vt:lpstr>
      <vt:lpstr>What’s Next?</vt:lpstr>
      <vt:lpstr>Scale Score Ranges for Appraisals/Locators</vt:lpstr>
      <vt:lpstr>Scale Score Ranges for Pre/Post-Tests</vt:lpstr>
      <vt:lpstr>PowerPoint Presentation</vt:lpstr>
      <vt:lpstr>PowerPoint Presentation</vt:lpstr>
      <vt:lpstr>Activity 2: Test Forms by Series  Reading</vt:lpstr>
      <vt:lpstr>Assessment Process</vt:lpstr>
      <vt:lpstr>Assessment Process</vt:lpstr>
      <vt:lpstr>Standardized Test Administration</vt:lpstr>
      <vt:lpstr>PowerPoint Presentation</vt:lpstr>
      <vt:lpstr>PowerPoint Presentation</vt:lpstr>
      <vt:lpstr>PowerPoint Presentation</vt:lpstr>
      <vt:lpstr>PowerPoint Presentation</vt:lpstr>
      <vt:lpstr>PowerPoint Presentation</vt:lpstr>
      <vt:lpstr>PowerPoint Presentation</vt:lpstr>
      <vt:lpstr>Test Security Policy</vt:lpstr>
      <vt:lpstr>Test Security Policy</vt:lpstr>
      <vt:lpstr>Resources to Support Instruction</vt:lpstr>
      <vt:lpstr>Resources to Support Instruction</vt:lpstr>
      <vt:lpstr>Sample Test Items</vt:lpstr>
      <vt:lpstr>Resources to Support Instruction</vt:lpstr>
      <vt:lpstr>Resources to Support Instruction</vt:lpstr>
      <vt:lpstr>Resources to Support Instruction</vt:lpstr>
      <vt:lpstr>Activity 3: The Competency Coding System</vt:lpstr>
      <vt:lpstr>Resources to Support Instruction</vt:lpstr>
      <vt:lpstr>Resources to Support Instruction</vt:lpstr>
      <vt:lpstr>Resources to Support Instruction</vt:lpstr>
      <vt:lpstr>Resources to Support Instruction</vt:lpstr>
      <vt:lpstr>Resources to Support Instruction</vt:lpstr>
      <vt:lpstr>Resources to Support Instruction</vt:lpstr>
      <vt:lpstr>Resources to Support Instruction</vt:lpstr>
      <vt:lpstr>Resources to Support Instruction</vt:lpstr>
      <vt:lpstr>Resources to Support Instruction</vt:lpstr>
      <vt:lpstr>Nationally recognized learner management and accountability software  Advantages of Using </vt:lpstr>
      <vt:lpstr>Resources to Support Instruction</vt:lpstr>
      <vt:lpstr>Resources to Support Instruction</vt:lpstr>
      <vt:lpstr>Resources to Support Instruction</vt:lpstr>
      <vt:lpstr>Resources to Support Instruction</vt:lpstr>
      <vt:lpstr>Resources to Support Instruction</vt:lpstr>
      <vt:lpstr>                      Online</vt:lpstr>
      <vt:lpstr>PowerPoint Presentation</vt:lpstr>
      <vt:lpstr>PowerPoint Presentation</vt:lpstr>
      <vt:lpstr>Curriculum Modules</vt:lpstr>
      <vt:lpstr>Curriculum Modules</vt:lpstr>
      <vt:lpstr>Monitoring Progress</vt:lpstr>
      <vt:lpstr>Activity 4: Review the Assessment Process</vt:lpstr>
      <vt:lpstr>Case Study</vt:lpstr>
      <vt:lpstr>Review Training Objectives</vt:lpstr>
      <vt:lpstr>Cost of Assessment</vt:lpstr>
      <vt:lpstr>What’s Your Success Story?</vt:lpstr>
      <vt:lpstr>Training Completion</vt:lpstr>
      <vt:lpstr>                  Contact Information</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2015 CASAS. All rights reserved.</dc:creator>
  <cp:lastModifiedBy>Dawn Montgomery</cp:lastModifiedBy>
  <cp:revision>175</cp:revision>
  <cp:lastPrinted>2015-05-18T18:28:27Z</cp:lastPrinted>
  <dcterms:created xsi:type="dcterms:W3CDTF">2008-03-13T22:52:28Z</dcterms:created>
  <dcterms:modified xsi:type="dcterms:W3CDTF">2015-05-18T18:30:50Z</dcterms:modified>
</cp:coreProperties>
</file>