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69" r:id="rId2"/>
    <p:sldId id="261" r:id="rId3"/>
    <p:sldId id="263" r:id="rId4"/>
    <p:sldId id="283" r:id="rId5"/>
    <p:sldId id="267" r:id="rId6"/>
    <p:sldId id="271" r:id="rId7"/>
    <p:sldId id="274" r:id="rId8"/>
    <p:sldId id="272" r:id="rId9"/>
    <p:sldId id="279" r:id="rId10"/>
    <p:sldId id="286" r:id="rId11"/>
    <p:sldId id="280" r:id="rId12"/>
    <p:sldId id="284" r:id="rId13"/>
    <p:sldId id="285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0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9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31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5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92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05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3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37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3941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91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0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417562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8182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9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23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98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E11745-CD90-4DC0-885D-82F264D8C1CE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AE5C61-CAC9-4F28-A6D0-A2932800B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8" r:id="rId19"/>
    <p:sldLayoutId id="2147483690" r:id="rId20"/>
    <p:sldLayoutId id="2147483694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8236" y="1751161"/>
            <a:ext cx="5895984" cy="300227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ZA" spc="0" dirty="0" smtClean="0"/>
              <a:t>Getting Started with 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spc="0" dirty="0" smtClean="0"/>
              <a:t>Assessments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41" y="2679386"/>
            <a:ext cx="2805574" cy="9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Testing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243031" cy="331012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Guessing </a:t>
            </a:r>
            <a:r>
              <a:rPr lang="en-US" b="1" dirty="0"/>
              <a:t>by the examinees should be discouraged</a:t>
            </a:r>
            <a:r>
              <a:rPr lang="en-US" dirty="0"/>
              <a:t>. Explain that if they can’t answer a question they don’t need to mark an answer, and can go on to the following questions.</a:t>
            </a:r>
          </a:p>
          <a:p>
            <a:r>
              <a:rPr lang="en-US" b="1" dirty="0" smtClean="0"/>
              <a:t>Circulate </a:t>
            </a:r>
            <a:r>
              <a:rPr lang="en-US" b="1" dirty="0"/>
              <a:t>during testing </a:t>
            </a:r>
            <a:r>
              <a:rPr lang="en-US" dirty="0"/>
              <a:t>to make sure examinees are marking answers at the correct number on the answer sheet.</a:t>
            </a:r>
          </a:p>
          <a:p>
            <a:r>
              <a:rPr lang="en-US" b="1" dirty="0" smtClean="0"/>
              <a:t>Maintain a </a:t>
            </a:r>
            <a:r>
              <a:rPr lang="en-US" b="1" dirty="0"/>
              <a:t>positive attitude and atmosphere </a:t>
            </a:r>
            <a:r>
              <a:rPr lang="en-US" dirty="0"/>
              <a:t>about the testing, as your attitude can influence students’ attitudes and performance.</a:t>
            </a:r>
          </a:p>
          <a:p>
            <a:r>
              <a:rPr lang="en-US" b="1" dirty="0" smtClean="0"/>
              <a:t>For </a:t>
            </a:r>
            <a:r>
              <a:rPr lang="en-US" b="1" dirty="0"/>
              <a:t>students with disabilities</a:t>
            </a:r>
            <a:r>
              <a:rPr lang="en-US" dirty="0"/>
              <a:t>, please refer to the CASAS guidelines for making the appropriate accommodations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8" y="1252050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4" y="1296135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3244186"/>
            <a:ext cx="4718304" cy="3310128"/>
          </a:xfrm>
        </p:spPr>
        <p:txBody>
          <a:bodyPr/>
          <a:lstStyle/>
          <a:p>
            <a:r>
              <a:rPr lang="en-US" dirty="0" smtClean="0"/>
              <a:t>Demonstrate how to properly fill in the bubbles properly.</a:t>
            </a:r>
          </a:p>
          <a:p>
            <a:r>
              <a:rPr lang="en-US" dirty="0" smtClean="0"/>
              <a:t>You may assist the learner as they complete the required demographic information.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3294219"/>
            <a:ext cx="4718304" cy="3310128"/>
          </a:xfrm>
        </p:spPr>
        <p:txBody>
          <a:bodyPr/>
          <a:lstStyle/>
          <a:p>
            <a:r>
              <a:rPr lang="en-US" dirty="0" smtClean="0"/>
              <a:t>Demonstrate how to respond to test items (practice items will appear at the beginning of each test form).</a:t>
            </a:r>
          </a:p>
          <a:p>
            <a:r>
              <a:rPr lang="en-US" dirty="0"/>
              <a:t>You may assist the learner as they complete the required demographic information.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00" y="2560320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72" y="2604405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9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Scores &amp; Scale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243031" cy="3310128"/>
          </a:xfrm>
        </p:spPr>
        <p:txBody>
          <a:bodyPr>
            <a:normAutofit/>
          </a:bodyPr>
          <a:lstStyle/>
          <a:p>
            <a:r>
              <a:rPr lang="en-US" dirty="0"/>
              <a:t>Raw Score: the number of questions a </a:t>
            </a:r>
            <a:r>
              <a:rPr lang="en-US" dirty="0" smtClean="0"/>
              <a:t>student </a:t>
            </a:r>
            <a:r>
              <a:rPr lang="en-US" dirty="0"/>
              <a:t>answers </a:t>
            </a:r>
            <a:r>
              <a:rPr lang="en-US" dirty="0" smtClean="0"/>
              <a:t>correctly</a:t>
            </a:r>
            <a:endParaRPr lang="en-US" dirty="0"/>
          </a:p>
          <a:p>
            <a:r>
              <a:rPr lang="en-US" dirty="0"/>
              <a:t>Scale Scores: </a:t>
            </a:r>
            <a:r>
              <a:rPr lang="en-US" dirty="0" smtClean="0"/>
              <a:t>the converted scored from a </a:t>
            </a:r>
            <a:r>
              <a:rPr lang="en-US" dirty="0"/>
              <a:t>student's raw </a:t>
            </a:r>
            <a:r>
              <a:rPr lang="en-US" dirty="0" smtClean="0"/>
              <a:t>score that allows </a:t>
            </a:r>
            <a:r>
              <a:rPr lang="en-US" dirty="0"/>
              <a:t>for comparison between </a:t>
            </a:r>
            <a:r>
              <a:rPr lang="en-US" dirty="0" smtClean="0"/>
              <a:t>students and test forms.</a:t>
            </a:r>
          </a:p>
          <a:p>
            <a:r>
              <a:rPr lang="en-US" dirty="0" smtClean="0"/>
              <a:t>Inaccurate Scores: scores that do not accurately assess a student’s skills; i.e. a student scored too low on a form and needs to be retested at a lower level or a student scored too high on a form and needs to be retested at a higher level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8" y="1252050"/>
            <a:ext cx="597295" cy="6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53996" y="1371600"/>
            <a:ext cx="2648711" cy="17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3996" y="416053"/>
            <a:ext cx="2648711" cy="41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94331" y="1360933"/>
            <a:ext cx="3153156" cy="1837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4807" y="2818619"/>
            <a:ext cx="3665146" cy="22917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3017" y="1188521"/>
            <a:ext cx="1869466" cy="5551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32424"/>
              </p:ext>
            </p:extLst>
          </p:nvPr>
        </p:nvGraphicFramePr>
        <p:xfrm>
          <a:off x="5262372" y="1428477"/>
          <a:ext cx="3298702" cy="4954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967">
                <a:tc gridSpan="2">
                  <a:txBody>
                    <a:bodyPr/>
                    <a:lstStyle/>
                    <a:p>
                      <a:pPr marL="168910" marR="161925" indent="-1270" algn="ctr">
                        <a:lnSpc>
                          <a:spcPct val="114999"/>
                        </a:lnSpc>
                        <a:spcBef>
                          <a:spcPts val="14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Raw to Scale Score  Reading Appraisal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27C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Raw</a:t>
                      </a:r>
                      <a:r>
                        <a:rPr sz="105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Score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Scale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Score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171*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180*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31">
                <a:tc>
                  <a:txBody>
                    <a:bodyPr/>
                    <a:lstStyle/>
                    <a:p>
                      <a:pPr marL="57150" algn="ctr">
                        <a:lnSpc>
                          <a:spcPts val="112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185*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193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196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199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209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15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224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18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227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230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7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234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237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240</a:t>
                      </a:r>
                      <a:r>
                        <a:rPr lang="en-US" sz="1100" dirty="0" smtClean="0">
                          <a:latin typeface="Calibri"/>
                          <a:cs typeface="Calibri"/>
                          <a:sym typeface="Symbol" panose="05050102010706020507" pitchFamily="18" charset="2"/>
                        </a:rPr>
                        <a:t>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242</a:t>
                      </a:r>
                      <a:r>
                        <a:rPr lang="en-US" sz="1100" dirty="0" smtClean="0">
                          <a:latin typeface="Calibri"/>
                          <a:cs typeface="Calibri"/>
                          <a:sym typeface="Symbol" panose="05050102010706020507" pitchFamily="18" charset="2"/>
                        </a:rPr>
                        <a:t>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244</a:t>
                      </a:r>
                      <a:r>
                        <a:rPr lang="en-US" sz="1100" dirty="0" smtClean="0">
                          <a:latin typeface="Calibri"/>
                          <a:cs typeface="Calibri"/>
                          <a:sym typeface="Symbol" panose="05050102010706020507" pitchFamily="18" charset="2"/>
                        </a:rPr>
                        <a:t>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dirty="0" smtClean="0">
                          <a:latin typeface="Calibri"/>
                          <a:cs typeface="Calibri"/>
                        </a:rPr>
                        <a:t>246</a:t>
                      </a:r>
                      <a:r>
                        <a:rPr lang="en-US" sz="1100" dirty="0" smtClean="0">
                          <a:latin typeface="Calibri"/>
                          <a:cs typeface="Calibri"/>
                          <a:sym typeface="Symbol" panose="05050102010706020507" pitchFamily="18" charset="2"/>
                        </a:rPr>
                        <a:t>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028039" y="274146"/>
            <a:ext cx="9601196" cy="1303867"/>
          </a:xfrm>
        </p:spPr>
        <p:txBody>
          <a:bodyPr/>
          <a:lstStyle/>
          <a:p>
            <a:r>
              <a:rPr lang="en-US" dirty="0" smtClean="0"/>
              <a:t>Determining the Next Assigned Test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82" y="807941"/>
            <a:ext cx="597295" cy="6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0968" y="2560320"/>
            <a:ext cx="7960510" cy="3310128"/>
          </a:xfrm>
        </p:spPr>
        <p:txBody>
          <a:bodyPr>
            <a:normAutofit/>
          </a:bodyPr>
          <a:lstStyle/>
          <a:p>
            <a:r>
              <a:rPr lang="en-US" dirty="0" smtClean="0"/>
              <a:t>Any final questions regarding CASAS paper assessments?</a:t>
            </a:r>
          </a:p>
          <a:p>
            <a:endParaRPr lang="en-US" dirty="0"/>
          </a:p>
          <a:p>
            <a:r>
              <a:rPr lang="en-US" dirty="0" smtClean="0"/>
              <a:t>On to CASAS </a:t>
            </a:r>
            <a:r>
              <a:rPr lang="en-US" dirty="0" err="1" smtClean="0"/>
              <a:t>eTests</a:t>
            </a:r>
            <a:r>
              <a:rPr lang="en-US" dirty="0" smtClean="0"/>
              <a:t>!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26" y="2600002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9" y="3638933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3" b="5033"/>
          <a:stretch>
            <a:fillRect/>
          </a:stretch>
        </p:blipFill>
        <p:spPr>
          <a:xfrm>
            <a:off x="6563532" y="1718904"/>
            <a:ext cx="4624434" cy="40860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72" y="1139366"/>
            <a:ext cx="5472000" cy="432000"/>
          </a:xfrm>
        </p:spPr>
        <p:txBody>
          <a:bodyPr>
            <a:normAutofit fontScale="90000"/>
          </a:bodyPr>
          <a:lstStyle/>
          <a:p>
            <a:r>
              <a:rPr lang="en-ZA" sz="4000" b="1" dirty="0">
                <a:solidFill>
                  <a:srgbClr val="002060"/>
                </a:solidFill>
              </a:rPr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8326" y="1718904"/>
            <a:ext cx="5718429" cy="4585622"/>
          </a:xfrm>
        </p:spPr>
        <p:txBody>
          <a:bodyPr>
            <a:normAutofit/>
          </a:bodyPr>
          <a:lstStyle/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Non-profit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organization started in 1980 to develop basic skills assessment for adult education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programs</a:t>
            </a:r>
          </a:p>
          <a:p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leader in adult basic education and adult ESL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Z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 40 states </a:t>
            </a:r>
            <a:r>
              <a:rPr lang="en-ZA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Z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internationally</a:t>
            </a:r>
            <a:endParaRPr lang="en-Z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Approved by US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Dept. </a:t>
            </a: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of Ed for NRS Reporting for ABE and ESL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Developed by adult </a:t>
            </a: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educators</a:t>
            </a:r>
            <a:endParaRPr 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0" dirty="0"/>
          </a:p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95" y="651424"/>
            <a:ext cx="2916433" cy="9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144" y="885042"/>
            <a:ext cx="8352403" cy="515111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solidFill>
                  <a:srgbClr val="002060"/>
                </a:solidFill>
              </a:rPr>
              <a:t>How the                System Works</a:t>
            </a:r>
            <a:endParaRPr lang="en-ZA" sz="4000" b="1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2" y="1494724"/>
            <a:ext cx="5472113" cy="4675142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40" y="885041"/>
            <a:ext cx="1539412" cy="5151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8875" y="1370793"/>
            <a:ext cx="53349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Placement: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marR="0" indent="-57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The CBT Locator available only for computer-based testing (CASAS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eTests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marR="0" indent="-57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locator test takes up to 15 minutes. An Appraisal test is typically 30-40 minutes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Pretest: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marR="0" indent="-57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Be sure to assess students in the same assessment series for their pretest and subsequent post-tests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Instruct: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marR="0" indent="-57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CASAS offers an online tool,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QuickSearch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Online, to locate instructor-recommended resources for classroom teachers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Post-test: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 marR="0" indent="-571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CASAS recommends post-testing students after 70-100 instructional hours (or a minimum of 40 hours).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123996"/>
              </p:ext>
            </p:extLst>
          </p:nvPr>
        </p:nvGraphicFramePr>
        <p:xfrm>
          <a:off x="1284785" y="638355"/>
          <a:ext cx="9636257" cy="5353267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805026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585706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2234241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329133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82151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</a:tblGrid>
              <a:tr h="52378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NRS Educational Functioning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Level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CASAS Score Ranges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Level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1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EFL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ABE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ESL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17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Beginning ESL Literacy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180 and below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600444"/>
                  </a:ext>
                </a:extLst>
              </a:tr>
              <a:tr h="317898"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Low Beginning ESL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 – 190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68509"/>
                  </a:ext>
                </a:extLst>
              </a:tr>
              <a:tr h="523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Beginning ABE Literacy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High Beginning ESL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191 – 200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49298"/>
                  </a:ext>
                </a:extLst>
              </a:tr>
              <a:tr h="617878"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Beginning Basic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Low Intermediate ESL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</a:t>
                      </a:r>
                      <a:r>
                        <a:rPr lang="en-US" sz="1800" baseline="0" dirty="0" smtClean="0">
                          <a:effectLst/>
                        </a:rPr>
                        <a:t> – 205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</a:rPr>
                        <a:t>206 - 210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17878"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Low Intermediate Basic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High Intermediate</a:t>
                      </a:r>
                      <a:r>
                        <a:rPr lang="en-US" sz="1800" baseline="0" dirty="0" smtClean="0">
                          <a:effectLst/>
                        </a:rPr>
                        <a:t> ESL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211 – 215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216 – 220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85677"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High Intermediate Basic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Advanced ESL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221 – 225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226 – 230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231 – 235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</a:t>
                      </a:r>
                      <a:endParaRPr lang="en-US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617878"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Low Adult Secondary</a:t>
                      </a:r>
                      <a:r>
                        <a:rPr lang="en-US" sz="1800" baseline="0" dirty="0" smtClean="0">
                          <a:effectLst/>
                        </a:rPr>
                        <a:t>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236 – 240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241 – 245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617878"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High Adult Secondary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246 – 250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251 and above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</a:t>
                      </a:r>
                    </a:p>
                    <a:p>
                      <a:pPr marL="147320" marR="0" indent="-1473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48" marR="381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12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2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85" y="763589"/>
            <a:ext cx="5472000" cy="432000"/>
          </a:xfrm>
        </p:spPr>
        <p:txBody>
          <a:bodyPr>
            <a:normAutofit fontScale="90000"/>
          </a:bodyPr>
          <a:lstStyle/>
          <a:p>
            <a:r>
              <a:rPr lang="en-ZA" sz="4000" b="1" dirty="0" smtClean="0">
                <a:solidFill>
                  <a:srgbClr val="002060"/>
                </a:solidFill>
              </a:rPr>
              <a:t>Our Products</a:t>
            </a:r>
            <a:endParaRPr lang="en-ZA" sz="4000" b="1" dirty="0">
              <a:solidFill>
                <a:srgbClr val="002060"/>
              </a:solidFill>
            </a:endParaRP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591" y="1557186"/>
            <a:ext cx="4833822" cy="4574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Paper-based Assessments </a:t>
            </a:r>
          </a:p>
          <a:p>
            <a:pPr marL="0" indent="0">
              <a:buNone/>
            </a:pPr>
            <a:endParaRPr lang="en-ZA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Computer-based Assessments</a:t>
            </a:r>
          </a:p>
          <a:p>
            <a:pPr marL="0" indent="0">
              <a:buNone/>
            </a:pPr>
            <a:endParaRPr lang="en-Z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ZA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 Accountability Software</a:t>
            </a:r>
            <a:r>
              <a:rPr lang="en-ZA" sz="2800" dirty="0" smtClean="0"/>
              <a:t> </a:t>
            </a:r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96" y="668318"/>
            <a:ext cx="1270087" cy="16914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85" y="4684168"/>
            <a:ext cx="2493348" cy="780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77" y="2912955"/>
            <a:ext cx="2333625" cy="962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90" y="636984"/>
            <a:ext cx="1282390" cy="1713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87" y="628028"/>
            <a:ext cx="1295794" cy="1731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88" y="642052"/>
            <a:ext cx="1271120" cy="1703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4793"/>
          <a:stretch/>
        </p:blipFill>
        <p:spPr>
          <a:xfrm>
            <a:off x="8450183" y="4389808"/>
            <a:ext cx="2816672" cy="1718892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780" y="2569313"/>
            <a:ext cx="2722610" cy="18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5" y="3122392"/>
            <a:ext cx="806148" cy="576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2" y="1562601"/>
            <a:ext cx="597295" cy="620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73" y="4790415"/>
            <a:ext cx="563818" cy="5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243031" cy="3310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For all incoming students:</a:t>
            </a:r>
            <a:endParaRPr lang="en-US" dirty="0"/>
          </a:p>
          <a:p>
            <a:r>
              <a:rPr lang="en-US" dirty="0"/>
              <a:t>observe how well the student communicates and fills out registration forms</a:t>
            </a:r>
          </a:p>
          <a:p>
            <a:r>
              <a:rPr lang="en-US" dirty="0" smtClean="0"/>
              <a:t>administer </a:t>
            </a:r>
            <a:r>
              <a:rPr lang="en-US" dirty="0"/>
              <a:t>CASAS writing screening or other writing assessment (optional)</a:t>
            </a:r>
          </a:p>
          <a:p>
            <a:r>
              <a:rPr lang="en-US" dirty="0" smtClean="0"/>
              <a:t>consider </a:t>
            </a:r>
            <a:r>
              <a:rPr lang="en-US" dirty="0"/>
              <a:t>number of years of formal schooling and other information on demographic records</a:t>
            </a:r>
          </a:p>
          <a:p>
            <a:r>
              <a:rPr lang="en-US" dirty="0" smtClean="0"/>
              <a:t>consider </a:t>
            </a:r>
            <a:r>
              <a:rPr lang="en-US" dirty="0"/>
              <a:t>other factors affecting class placement (any certificates or degrees…)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8" y="1252050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4" y="1296135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Informal Assessment:</a:t>
            </a:r>
            <a:br>
              <a:rPr lang="en-US" dirty="0" smtClean="0"/>
            </a:br>
            <a:r>
              <a:rPr lang="en-US" dirty="0" smtClean="0"/>
              <a:t>Little or no difficulty?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3244186"/>
            <a:ext cx="4718304" cy="3310128"/>
          </a:xfrm>
        </p:spPr>
        <p:txBody>
          <a:bodyPr/>
          <a:lstStyle/>
          <a:p>
            <a:r>
              <a:rPr lang="en-US" dirty="0" smtClean="0"/>
              <a:t>Administer the paper appraisal:</a:t>
            </a:r>
          </a:p>
          <a:p>
            <a:pPr marL="0" indent="0">
              <a:buNone/>
            </a:pPr>
            <a:r>
              <a:rPr lang="en-US" dirty="0" smtClean="0"/>
              <a:t>Form 80 for L&amp;W Reading &amp; L&amp;W Listening </a:t>
            </a:r>
          </a:p>
          <a:p>
            <a:pPr marL="0" indent="0">
              <a:buNone/>
            </a:pPr>
            <a:r>
              <a:rPr lang="en-US" dirty="0" smtClean="0"/>
              <a:t>Reading GOALS Appraisal for Reading GOALS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294" y="3294219"/>
            <a:ext cx="4718304" cy="3310128"/>
          </a:xfrm>
        </p:spPr>
        <p:txBody>
          <a:bodyPr/>
          <a:lstStyle/>
          <a:p>
            <a:r>
              <a:rPr lang="en-US" dirty="0" smtClean="0"/>
              <a:t>Start the “Intake: Pretest” testing session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00" y="2560320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72" y="2604405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and Written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243031" cy="3310128"/>
          </a:xfrm>
        </p:spPr>
        <p:txBody>
          <a:bodyPr>
            <a:normAutofit/>
          </a:bodyPr>
          <a:lstStyle/>
          <a:p>
            <a:r>
              <a:rPr lang="en-US" dirty="0"/>
              <a:t>The Oral Screening is an optional </a:t>
            </a:r>
            <a:r>
              <a:rPr lang="en-US" dirty="0" smtClean="0"/>
              <a:t>one-on-one interview </a:t>
            </a:r>
            <a:r>
              <a:rPr lang="en-US" dirty="0"/>
              <a:t>used to screen </a:t>
            </a:r>
            <a:r>
              <a:rPr lang="en-US" dirty="0" smtClean="0"/>
              <a:t>ESL/ELL </a:t>
            </a:r>
            <a:r>
              <a:rPr lang="en-US" dirty="0"/>
              <a:t>learners for taking listening  and reading locators or appraisal </a:t>
            </a:r>
            <a:r>
              <a:rPr lang="en-US" dirty="0" smtClean="0"/>
              <a:t>tests. It is six questions. </a:t>
            </a:r>
            <a:endParaRPr lang="en-US" dirty="0"/>
          </a:p>
          <a:p>
            <a:r>
              <a:rPr lang="en-US" dirty="0"/>
              <a:t>The Writing </a:t>
            </a:r>
            <a:r>
              <a:rPr lang="en-US" dirty="0" smtClean="0"/>
              <a:t>Screening is </a:t>
            </a:r>
            <a:r>
              <a:rPr lang="en-US" dirty="0"/>
              <a:t>an additional optional tool to screen ESL/ELL learners for taking reading and listening locators or appraisals</a:t>
            </a:r>
            <a:r>
              <a:rPr lang="en-US" dirty="0" smtClean="0"/>
              <a:t>. Examinees write two sentences that are dictated.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8" y="1252050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4" y="1296135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Testing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7" y="2560320"/>
            <a:ext cx="9243031" cy="3310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Allow </a:t>
            </a:r>
            <a:r>
              <a:rPr lang="en-US" dirty="0"/>
              <a:t>adequate space between students.</a:t>
            </a:r>
          </a:p>
          <a:p>
            <a:r>
              <a:rPr lang="en-US" dirty="0" smtClean="0"/>
              <a:t>Ask </a:t>
            </a:r>
            <a:r>
              <a:rPr lang="en-US" dirty="0"/>
              <a:t>students to turn off and put away their cell phones. </a:t>
            </a:r>
          </a:p>
          <a:p>
            <a:r>
              <a:rPr lang="en-US" dirty="0" smtClean="0"/>
              <a:t>All </a:t>
            </a:r>
            <a:r>
              <a:rPr lang="en-US" dirty="0"/>
              <a:t>personal items must be off the tables.</a:t>
            </a:r>
          </a:p>
          <a:p>
            <a:r>
              <a:rPr lang="en-US" dirty="0" smtClean="0"/>
              <a:t>Tell </a:t>
            </a:r>
            <a:r>
              <a:rPr lang="en-US" dirty="0"/>
              <a:t>students not to talk or get help from other students during the test.</a:t>
            </a:r>
          </a:p>
          <a:p>
            <a:r>
              <a:rPr lang="en-US" dirty="0" smtClean="0"/>
              <a:t>Scratch </a:t>
            </a:r>
            <a:r>
              <a:rPr lang="en-US" dirty="0"/>
              <a:t>paper is allowed for math tests, but not for listening tests. All scratch paper must be collected and shredded after the test.</a:t>
            </a:r>
          </a:p>
          <a:p>
            <a:r>
              <a:rPr lang="en-US" dirty="0" smtClean="0"/>
              <a:t>No </a:t>
            </a:r>
            <a:r>
              <a:rPr lang="en-US" dirty="0"/>
              <a:t>cell phones, dictionaries, translators, or any other items allowed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48" y="1252050"/>
            <a:ext cx="597295" cy="620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74" y="1296135"/>
            <a:ext cx="806148" cy="5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836</Words>
  <Application>Microsoft Office PowerPoint</Application>
  <PresentationFormat>Widescreen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Garamond</vt:lpstr>
      <vt:lpstr>Symbol</vt:lpstr>
      <vt:lpstr>Times New Roman</vt:lpstr>
      <vt:lpstr>Organic</vt:lpstr>
      <vt:lpstr>Getting Started with    Assessments </vt:lpstr>
      <vt:lpstr>About Us</vt:lpstr>
      <vt:lpstr>How the                System Works</vt:lpstr>
      <vt:lpstr>PowerPoint Presentation</vt:lpstr>
      <vt:lpstr>Our Products</vt:lpstr>
      <vt:lpstr>Intake Process</vt:lpstr>
      <vt:lpstr>Informal Assessment: Little or no difficulty?</vt:lpstr>
      <vt:lpstr>Oral and Written Screening</vt:lpstr>
      <vt:lpstr>General Testing Guidelines</vt:lpstr>
      <vt:lpstr>General Testing Guidelines</vt:lpstr>
      <vt:lpstr>Testing Procedures</vt:lpstr>
      <vt:lpstr>Raw Scores &amp; Scale Scores</vt:lpstr>
      <vt:lpstr>Determining the Next Assigned Test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CASAS</dc:title>
  <dc:creator>Elizabeth Scheib</dc:creator>
  <cp:lastModifiedBy>Berenice Weber</cp:lastModifiedBy>
  <cp:revision>21</cp:revision>
  <dcterms:created xsi:type="dcterms:W3CDTF">2019-02-01T17:45:12Z</dcterms:created>
  <dcterms:modified xsi:type="dcterms:W3CDTF">2019-02-05T19:17:37Z</dcterms:modified>
</cp:coreProperties>
</file>