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56" r:id="rId1"/>
  </p:sldMasterIdLst>
  <p:notesMasterIdLst>
    <p:notesMasterId r:id="rId18"/>
  </p:notesMasterIdLst>
  <p:handoutMasterIdLst>
    <p:handoutMasterId r:id="rId19"/>
  </p:handoutMasterIdLst>
  <p:sldIdLst>
    <p:sldId id="256" r:id="rId2"/>
    <p:sldId id="282" r:id="rId3"/>
    <p:sldId id="265" r:id="rId4"/>
    <p:sldId id="280" r:id="rId5"/>
    <p:sldId id="279" r:id="rId6"/>
    <p:sldId id="266" r:id="rId7"/>
    <p:sldId id="283" r:id="rId8"/>
    <p:sldId id="300" r:id="rId9"/>
    <p:sldId id="267" r:id="rId10"/>
    <p:sldId id="278" r:id="rId11"/>
    <p:sldId id="277" r:id="rId12"/>
    <p:sldId id="297" r:id="rId13"/>
    <p:sldId id="296" r:id="rId14"/>
    <p:sldId id="285" r:id="rId15"/>
    <p:sldId id="284" r:id="rId16"/>
    <p:sldId id="272" r:id="rId1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959"/>
    <a:srgbClr val="FFFFFF"/>
    <a:srgbClr val="002D6D"/>
    <a:srgbClr val="652D90"/>
    <a:srgbClr val="005596"/>
    <a:srgbClr val="01A79D"/>
    <a:srgbClr val="92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6" autoAdjust="0"/>
    <p:restoredTop sz="86437" autoAdjust="0"/>
  </p:normalViewPr>
  <p:slideViewPr>
    <p:cSldViewPr>
      <p:cViewPr varScale="1">
        <p:scale>
          <a:sx n="55" d="100"/>
          <a:sy n="55" d="100"/>
        </p:scale>
        <p:origin x="1608" y="78"/>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25" d="100"/>
        <a:sy n="125" d="100"/>
      </p:scale>
      <p:origin x="0" y="-3246"/>
    </p:cViewPr>
  </p:sorterViewPr>
  <p:notesViewPr>
    <p:cSldViewPr>
      <p:cViewPr varScale="1">
        <p:scale>
          <a:sx n="84" d="100"/>
          <a:sy n="84" d="100"/>
        </p:scale>
        <p:origin x="379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1" hangingPunct="1">
              <a:defRPr sz="1300" b="1">
                <a:latin typeface="Arial" charset="0"/>
                <a:cs typeface="Arial" charset="0"/>
              </a:defRPr>
            </a:lvl1pPr>
          </a:lstStyle>
          <a:p>
            <a:pPr>
              <a:defRPr/>
            </a:pPr>
            <a:r>
              <a:rPr lang="en-US" dirty="0"/>
              <a:t>CASAS National Summer </a:t>
            </a:r>
            <a:r>
              <a:rPr lang="en-US" dirty="0" smtClean="0"/>
              <a:t>Institute</a:t>
            </a:r>
            <a:endParaRPr lang="en-US" dirty="0">
              <a:solidFill>
                <a:schemeClr val="bg1"/>
              </a:solidFill>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eaLnBrk="1" hangingPunct="1">
              <a:defRPr sz="1300" b="1">
                <a:latin typeface="Arial" charset="0"/>
                <a:cs typeface="Arial" charset="0"/>
              </a:defRPr>
            </a:lvl1pPr>
          </a:lstStyle>
          <a:p>
            <a:pPr>
              <a:defRPr/>
            </a:pPr>
            <a:r>
              <a:rPr lang="en-US" dirty="0"/>
              <a:t>June 19 – 21, 2018</a:t>
            </a:r>
          </a:p>
        </p:txBody>
      </p:sp>
      <p:sp>
        <p:nvSpPr>
          <p:cNvPr id="4" name="Footer Placeholder 3"/>
          <p:cNvSpPr>
            <a:spLocks noGrp="1"/>
          </p:cNvSpPr>
          <p:nvPr>
            <p:ph type="ftr" sz="quarter" idx="2"/>
          </p:nvPr>
        </p:nvSpPr>
        <p:spPr>
          <a:xfrm>
            <a:off x="0" y="9119474"/>
            <a:ext cx="3576320" cy="480060"/>
          </a:xfrm>
          <a:prstGeom prst="rect">
            <a:avLst/>
          </a:prstGeom>
        </p:spPr>
        <p:txBody>
          <a:bodyPr vert="horz" lIns="96661" tIns="48331" rIns="96661" bIns="48331" rtlCol="0" anchor="b"/>
          <a:lstStyle>
            <a:lvl1pPr algn="l" eaLnBrk="1" hangingPunct="1">
              <a:defRPr sz="1300">
                <a:latin typeface="Arial" charset="0"/>
                <a:cs typeface="Arial" charset="0"/>
              </a:defRPr>
            </a:lvl1pPr>
          </a:lstStyle>
          <a:p>
            <a:pPr>
              <a:defRPr/>
            </a:pPr>
            <a:r>
              <a:rPr lang="en-US" b="1" dirty="0" smtClean="0"/>
              <a:t>TOPSpro Enterprise Instructional Reports TOPSpro Enterprise Instructional Reports TOPSpro Enterprise Instructional Reports TOPSpro Enterprise Instructional Reports</a:t>
            </a:r>
            <a:endParaRPr lang="en-US" b="1"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b="1"/>
            </a:lvl1pPr>
          </a:lstStyle>
          <a:p>
            <a:pPr>
              <a:defRPr/>
            </a:pPr>
            <a:fld id="{511A1822-497F-4855-BE3F-E2299D74F26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b="1">
                <a:latin typeface="+mn-lt"/>
                <a:cs typeface="+mn-cs"/>
              </a:defRPr>
            </a:lvl1pPr>
          </a:lstStyle>
          <a:p>
            <a:pPr>
              <a:defRPr/>
            </a:pPr>
            <a:r>
              <a:rPr lang="en-US" dirty="0"/>
              <a:t>CASAS National Summer Institute</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eaLnBrk="1" fontAlgn="auto" hangingPunct="1">
              <a:spcBef>
                <a:spcPts val="0"/>
              </a:spcBef>
              <a:spcAft>
                <a:spcPts val="0"/>
              </a:spcAft>
              <a:defRPr sz="1300" b="1">
                <a:latin typeface="+mn-lt"/>
                <a:cs typeface="+mn-cs"/>
              </a:defRPr>
            </a:lvl1pPr>
          </a:lstStyle>
          <a:p>
            <a:pPr>
              <a:defRPr/>
            </a:pPr>
            <a:r>
              <a:rPr lang="en-US" dirty="0"/>
              <a:t>June 19 – 21, 2018</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solidFill>
                  <a:schemeClr val="bg1"/>
                </a:solidFill>
                <a:latin typeface="+mn-lt"/>
                <a:cs typeface="+mn-cs"/>
              </a:defRPr>
            </a:lvl1p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b="1">
                <a:latin typeface="Calibri" panose="020F0502020204030204" pitchFamily="34" charset="0"/>
              </a:defRPr>
            </a:lvl1pPr>
          </a:lstStyle>
          <a:p>
            <a:pPr>
              <a:defRPr/>
            </a:pPr>
            <a:fld id="{5D03BAE4-1402-4A80-AFE8-89EA0ABB903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ts val="457"/>
              </a:spcBef>
            </a:pPr>
            <a:r>
              <a:rPr lang="en-US" altLang="en-US" b="1" dirty="0"/>
              <a:t>TOPSpro Enterprise (TE) Online </a:t>
            </a:r>
            <a:r>
              <a:rPr lang="en-US" altLang="en-US" dirty="0"/>
              <a:t>offers teachers the access to performance reports that guide and support classroom instruction to improve student performance.</a:t>
            </a:r>
          </a:p>
          <a:p>
            <a:pPr eaLnBrk="1" hangingPunct="1">
              <a:lnSpc>
                <a:spcPct val="110000"/>
              </a:lnSpc>
              <a:spcBef>
                <a:spcPts val="457"/>
              </a:spcBef>
            </a:pPr>
            <a:r>
              <a:rPr lang="en-US" altLang="en-US" dirty="0" smtClean="0"/>
              <a:t>This </a:t>
            </a:r>
            <a:r>
              <a:rPr lang="en-US" altLang="en-US" dirty="0"/>
              <a:t>hands-on lab will help you learn how to access TE Online to retrieve results, generate reports, and use results to inform instruction and document progress.</a:t>
            </a:r>
          </a:p>
          <a:p>
            <a:pPr eaLnBrk="1" hangingPunct="1">
              <a:lnSpc>
                <a:spcPct val="110000"/>
              </a:lnSpc>
              <a:spcBef>
                <a:spcPts val="457"/>
              </a:spcBef>
            </a:pPr>
            <a:r>
              <a:rPr lang="en-US" altLang="en-US" dirty="0" smtClean="0"/>
              <a:t>This </a:t>
            </a:r>
            <a:r>
              <a:rPr lang="en-US" altLang="en-US" dirty="0"/>
              <a:t>session is appropriate for teachers, program coordinators, and administrators involved with monitoring and tracking student performance</a:t>
            </a:r>
            <a:r>
              <a:rPr lang="en-US" altLang="en-US" dirty="0" smtClean="0"/>
              <a:t>.</a:t>
            </a:r>
            <a:endParaRPr lang="en-US" altLang="en-US" dirty="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5" name="Footer Placeholder 4"/>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1</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10000"/>
              </a:lnSpc>
              <a:spcBef>
                <a:spcPts val="457"/>
              </a:spcBef>
              <a:spcAft>
                <a:spcPts val="0"/>
              </a:spcAft>
              <a:defRPr/>
            </a:pPr>
            <a:r>
              <a:rPr lang="en-US" altLang="en-US" b="1" dirty="0" smtClean="0"/>
              <a:t>Access TE: Reports &gt; Test Results &gt; Competency Performance &gt; Student Competency Performance</a:t>
            </a:r>
          </a:p>
          <a:p>
            <a:pPr marL="241653" indent="-241653">
              <a:lnSpc>
                <a:spcPct val="110000"/>
              </a:lnSpc>
              <a:spcBef>
                <a:spcPts val="457"/>
              </a:spcBef>
              <a:spcAft>
                <a:spcPts val="0"/>
              </a:spcAft>
              <a:buFont typeface="+mj-lt"/>
              <a:buAutoNum type="arabicPeriod"/>
              <a:defRPr/>
            </a:pPr>
            <a:r>
              <a:rPr lang="en-US" altLang="en-US" dirty="0" smtClean="0"/>
              <a:t>Use the </a:t>
            </a:r>
            <a:r>
              <a:rPr lang="en-US" altLang="en-US" b="1" dirty="0" smtClean="0"/>
              <a:t>Navigator </a:t>
            </a:r>
            <a:r>
              <a:rPr lang="en-US" altLang="en-US" dirty="0" smtClean="0"/>
              <a:t>to select a </a:t>
            </a:r>
            <a:r>
              <a:rPr lang="en-US" altLang="en-US" b="1" dirty="0" smtClean="0"/>
              <a:t>Test</a:t>
            </a:r>
            <a:r>
              <a:rPr lang="en-US" altLang="en-US" dirty="0" smtClean="0"/>
              <a:t> and generate the </a:t>
            </a:r>
            <a:r>
              <a:rPr lang="en-US" altLang="en-US" b="1" dirty="0" smtClean="0"/>
              <a:t>SCP </a:t>
            </a:r>
            <a:r>
              <a:rPr lang="en-US" altLang="en-US" dirty="0" smtClean="0"/>
              <a:t>report.</a:t>
            </a:r>
          </a:p>
          <a:p>
            <a:pPr marL="0" lvl="1">
              <a:lnSpc>
                <a:spcPct val="110000"/>
              </a:lnSpc>
              <a:spcBef>
                <a:spcPts val="457"/>
              </a:spcBef>
              <a:spcAft>
                <a:spcPts val="0"/>
              </a:spcAft>
            </a:pPr>
            <a:r>
              <a:rPr lang="en-US" dirty="0" smtClean="0"/>
              <a:t>The </a:t>
            </a:r>
            <a:r>
              <a:rPr lang="en-US" b="1" dirty="0" smtClean="0"/>
              <a:t>Student Performance by Test Item &amp; Competency </a:t>
            </a:r>
            <a:r>
              <a:rPr lang="en-US" dirty="0" smtClean="0"/>
              <a:t>report shows how an individual student responded on a given test form. This report displays by test item the competency number and statement, the task area for how the item was presented, and if the student answered the item correct.</a:t>
            </a:r>
          </a:p>
          <a:p>
            <a:pPr marL="0" lvl="1">
              <a:lnSpc>
                <a:spcPct val="110000"/>
              </a:lnSpc>
              <a:spcBef>
                <a:spcPts val="457"/>
              </a:spcBef>
              <a:spcAft>
                <a:spcPts val="0"/>
              </a:spcAft>
            </a:pPr>
            <a:r>
              <a:rPr lang="en-US" dirty="0" smtClean="0"/>
              <a:t>This is an excellent report to give to individual students to provide them with feedback for their performance on the test and the life skills competencies they need to learn. Competency statements are more meaningful to students than raw or scale scores.</a:t>
            </a:r>
          </a:p>
          <a:p>
            <a:pPr marL="0" lvl="1">
              <a:lnSpc>
                <a:spcPct val="110000"/>
              </a:lnSpc>
              <a:spcBef>
                <a:spcPts val="457"/>
              </a:spcBef>
              <a:spcAft>
                <a:spcPts val="0"/>
              </a:spcAft>
            </a:pPr>
            <a:r>
              <a:rPr lang="en-US" b="1" dirty="0" smtClean="0"/>
              <a:t>How to use:</a:t>
            </a:r>
          </a:p>
          <a:p>
            <a:pPr marL="289984" lvl="1" indent="-181240">
              <a:lnSpc>
                <a:spcPct val="110000"/>
              </a:lnSpc>
              <a:spcBef>
                <a:spcPts val="457"/>
              </a:spcBef>
              <a:spcAft>
                <a:spcPts val="0"/>
              </a:spcAft>
              <a:buFont typeface="Arial" panose="020B0604020202020204" pitchFamily="34" charset="0"/>
              <a:buChar char="•"/>
            </a:pPr>
            <a:r>
              <a:rPr lang="en-US" dirty="0" smtClean="0"/>
              <a:t>Target weak areas of understanding.</a:t>
            </a:r>
          </a:p>
          <a:p>
            <a:pPr marL="289984" lvl="1" indent="-181240">
              <a:lnSpc>
                <a:spcPct val="110000"/>
              </a:lnSpc>
              <a:spcBef>
                <a:spcPts val="457"/>
              </a:spcBef>
              <a:spcAft>
                <a:spcPts val="0"/>
              </a:spcAft>
              <a:buFont typeface="Arial" panose="020B0604020202020204" pitchFamily="34" charset="0"/>
              <a:buChar char="•"/>
            </a:pPr>
            <a:r>
              <a:rPr lang="en-US" dirty="0" smtClean="0"/>
              <a:t>Spend less time on mastered competencies.</a:t>
            </a:r>
          </a:p>
          <a:p>
            <a:pPr marL="289984" lvl="1" indent="-181240">
              <a:lnSpc>
                <a:spcPct val="110000"/>
              </a:lnSpc>
              <a:spcBef>
                <a:spcPts val="457"/>
              </a:spcBef>
              <a:spcAft>
                <a:spcPts val="0"/>
              </a:spcAft>
              <a:buFont typeface="Arial" panose="020B0604020202020204" pitchFamily="34" charset="0"/>
              <a:buChar char="•"/>
            </a:pPr>
            <a:r>
              <a:rPr lang="en-US" dirty="0" smtClean="0"/>
              <a:t>Evaluate retest needs if the sale score falls below accurate range, or the student ran out of time to complete the test.</a:t>
            </a:r>
          </a:p>
          <a:p>
            <a:pPr marL="289984" lvl="1" indent="-181240">
              <a:lnSpc>
                <a:spcPct val="110000"/>
              </a:lnSpc>
              <a:spcBef>
                <a:spcPts val="457"/>
              </a:spcBef>
              <a:spcAft>
                <a:spcPts val="0"/>
              </a:spcAft>
              <a:buFont typeface="Arial" panose="020B0604020202020204" pitchFamily="34" charset="0"/>
              <a:buChar char="•"/>
            </a:pPr>
            <a:r>
              <a:rPr lang="en-US" dirty="0" smtClean="0"/>
              <a:t>Use the report to discuss the competency areas of need with the student.</a:t>
            </a:r>
          </a:p>
          <a:p>
            <a:pPr indent="-374562">
              <a:spcBef>
                <a:spcPts val="0"/>
              </a:spcBef>
              <a:spcAft>
                <a:spcPts val="0"/>
              </a:spcAft>
            </a:pPr>
            <a:endParaRPr lang="en-US" dirty="0"/>
          </a:p>
          <a:p>
            <a:pPr marL="0" lvl="1">
              <a:spcBef>
                <a:spcPts val="0"/>
              </a:spcBef>
              <a:spcAft>
                <a:spcPts val="0"/>
              </a:spcAft>
            </a:pPr>
            <a:endParaRPr lang="en-US" dirty="0"/>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10</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20422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0000"/>
              </a:lnSpc>
              <a:spcBef>
                <a:spcPts val="457"/>
              </a:spcBef>
              <a:spcAft>
                <a:spcPts val="0"/>
              </a:spcAft>
              <a:defRPr/>
            </a:pPr>
            <a:r>
              <a:rPr lang="en-US" altLang="en-US" b="1" dirty="0"/>
              <a:t>Access TE: Reports &gt; Test Results &gt; Competency Performance &gt; Competency Performance Summary</a:t>
            </a:r>
          </a:p>
          <a:p>
            <a:pPr marL="241653" indent="-241653">
              <a:lnSpc>
                <a:spcPct val="110000"/>
              </a:lnSpc>
              <a:spcBef>
                <a:spcPts val="457"/>
              </a:spcBef>
              <a:buFont typeface="+mj-lt"/>
              <a:buAutoNum type="arabicPeriod"/>
              <a:defRPr/>
            </a:pPr>
            <a:r>
              <a:rPr lang="en-US" altLang="en-US" dirty="0"/>
              <a:t>Use </a:t>
            </a:r>
            <a:r>
              <a:rPr lang="en-US" altLang="en-US" b="1" dirty="0"/>
              <a:t>General Settings &gt; Special Options </a:t>
            </a:r>
            <a:r>
              <a:rPr lang="en-US" altLang="en-US" dirty="0"/>
              <a:t>and set </a:t>
            </a:r>
            <a:r>
              <a:rPr lang="en-US" altLang="en-US" b="1" dirty="0"/>
              <a:t>Display Class Based On </a:t>
            </a:r>
            <a:r>
              <a:rPr lang="en-US" altLang="en-US" dirty="0"/>
              <a:t>&gt; </a:t>
            </a:r>
            <a:r>
              <a:rPr lang="en-US" altLang="en-US" b="1" dirty="0"/>
              <a:t>Class Enrollment.</a:t>
            </a:r>
          </a:p>
          <a:p>
            <a:pPr marL="241653" indent="-241653">
              <a:lnSpc>
                <a:spcPct val="110000"/>
              </a:lnSpc>
              <a:spcBef>
                <a:spcPts val="457"/>
              </a:spcBef>
              <a:buFont typeface="+mj-lt"/>
              <a:buAutoNum type="arabicPeriod"/>
              <a:defRPr/>
            </a:pPr>
            <a:r>
              <a:rPr lang="en-US" altLang="en-US" dirty="0"/>
              <a:t>Use the </a:t>
            </a:r>
            <a:r>
              <a:rPr lang="en-US" altLang="en-US" b="1" dirty="0"/>
              <a:t>Navigator</a:t>
            </a:r>
            <a:r>
              <a:rPr lang="en-US" altLang="en-US" dirty="0"/>
              <a:t> to select a </a:t>
            </a:r>
            <a:r>
              <a:rPr lang="en-US" altLang="en-US" b="1" dirty="0"/>
              <a:t>Class Instance </a:t>
            </a:r>
            <a:r>
              <a:rPr lang="en-US" altLang="en-US" dirty="0" smtClean="0"/>
              <a:t>and </a:t>
            </a:r>
            <a:r>
              <a:rPr lang="en-US" altLang="en-US" dirty="0"/>
              <a:t>generate the </a:t>
            </a:r>
            <a:r>
              <a:rPr lang="en-US" altLang="en-US" b="1" dirty="0" smtClean="0"/>
              <a:t>SCPS</a:t>
            </a:r>
            <a:r>
              <a:rPr lang="en-US" altLang="en-US" dirty="0"/>
              <a:t>.</a:t>
            </a:r>
          </a:p>
          <a:p>
            <a:pPr>
              <a:lnSpc>
                <a:spcPct val="110000"/>
              </a:lnSpc>
              <a:spcBef>
                <a:spcPts val="457"/>
              </a:spcBef>
              <a:spcAft>
                <a:spcPts val="0"/>
              </a:spcAft>
            </a:pPr>
            <a:r>
              <a:rPr lang="en-US" dirty="0" smtClean="0"/>
              <a:t>The </a:t>
            </a:r>
            <a:r>
              <a:rPr lang="en-US" b="1" dirty="0" smtClean="0"/>
              <a:t>Class Performance by Test Item &amp; Competency </a:t>
            </a:r>
            <a:r>
              <a:rPr lang="en-US" dirty="0" smtClean="0"/>
              <a:t>report gives </a:t>
            </a:r>
            <a:r>
              <a:rPr lang="en-US" dirty="0"/>
              <a:t>a summary </a:t>
            </a:r>
            <a:r>
              <a:rPr lang="en-US" dirty="0" smtClean="0"/>
              <a:t>of how students in the class performed </a:t>
            </a:r>
            <a:r>
              <a:rPr lang="en-US" dirty="0"/>
              <a:t>on a given </a:t>
            </a:r>
            <a:r>
              <a:rPr lang="en-US" dirty="0" smtClean="0"/>
              <a:t>test.</a:t>
            </a:r>
          </a:p>
          <a:p>
            <a:pPr marL="289984" indent="-181240">
              <a:lnSpc>
                <a:spcPct val="110000"/>
              </a:lnSpc>
              <a:spcBef>
                <a:spcPts val="457"/>
              </a:spcBef>
              <a:spcAft>
                <a:spcPts val="0"/>
              </a:spcAft>
              <a:buFont typeface="Arial" panose="020B0604020202020204" pitchFamily="34" charset="0"/>
              <a:buChar char="•"/>
            </a:pPr>
            <a:r>
              <a:rPr lang="en-US" dirty="0" smtClean="0"/>
              <a:t>Identifies the position of each test item on the form.</a:t>
            </a:r>
          </a:p>
          <a:p>
            <a:pPr marL="289984" indent="-181240">
              <a:lnSpc>
                <a:spcPct val="110000"/>
              </a:lnSpc>
              <a:spcBef>
                <a:spcPts val="457"/>
              </a:spcBef>
              <a:spcAft>
                <a:spcPts val="0"/>
              </a:spcAft>
              <a:buFont typeface="Arial" panose="020B0604020202020204" pitchFamily="34" charset="0"/>
              <a:buChar char="•"/>
            </a:pPr>
            <a:r>
              <a:rPr lang="en-US" dirty="0" smtClean="0"/>
              <a:t>Indicates the percentage by which the number of students who took the form answered correct.</a:t>
            </a:r>
          </a:p>
          <a:p>
            <a:pPr marL="289984" indent="-181240">
              <a:lnSpc>
                <a:spcPct val="110000"/>
              </a:lnSpc>
              <a:spcBef>
                <a:spcPts val="457"/>
              </a:spcBef>
              <a:spcAft>
                <a:spcPts val="0"/>
              </a:spcAft>
              <a:buFont typeface="Arial" panose="020B0604020202020204" pitchFamily="34" charset="0"/>
              <a:buChar char="•"/>
            </a:pPr>
            <a:r>
              <a:rPr lang="en-US" dirty="0" smtClean="0"/>
              <a:t>Includes the competency number and statement assessed per test item.</a:t>
            </a:r>
          </a:p>
          <a:p>
            <a:pPr marL="289984" indent="-181240">
              <a:lnSpc>
                <a:spcPct val="110000"/>
              </a:lnSpc>
              <a:spcBef>
                <a:spcPts val="457"/>
              </a:spcBef>
              <a:spcAft>
                <a:spcPts val="0"/>
              </a:spcAft>
              <a:buFont typeface="Arial" panose="020B0604020202020204" pitchFamily="34" charset="0"/>
              <a:buChar char="•"/>
            </a:pPr>
            <a:r>
              <a:rPr lang="en-US" dirty="0" smtClean="0"/>
              <a:t>Specifies the task area for presenting each test item. </a:t>
            </a:r>
          </a:p>
          <a:p>
            <a:pPr>
              <a:lnSpc>
                <a:spcPct val="110000"/>
              </a:lnSpc>
              <a:spcBef>
                <a:spcPts val="457"/>
              </a:spcBef>
              <a:spcAft>
                <a:spcPts val="0"/>
              </a:spcAft>
            </a:pPr>
            <a:r>
              <a:rPr lang="en-US" dirty="0" smtClean="0"/>
              <a:t>With </a:t>
            </a:r>
            <a:r>
              <a:rPr lang="en-US" dirty="0"/>
              <a:t>this report, an instructor is able to see a percentage by which each item or each competency was successfully completed </a:t>
            </a:r>
            <a:r>
              <a:rPr lang="en-US" dirty="0" smtClean="0"/>
              <a:t>by the </a:t>
            </a:r>
            <a:r>
              <a:rPr lang="en-US" dirty="0"/>
              <a:t>students who </a:t>
            </a:r>
            <a:r>
              <a:rPr lang="en-US" dirty="0" smtClean="0"/>
              <a:t>took </a:t>
            </a:r>
            <a:r>
              <a:rPr lang="en-US" dirty="0"/>
              <a:t>the test.</a:t>
            </a:r>
          </a:p>
          <a:p>
            <a:pPr marL="0" marR="0" lvl="0" indent="0" algn="l" defTabSz="914400" rtl="0" eaLnBrk="0" fontAlgn="base" latinLnBrk="0" hangingPunct="0">
              <a:lnSpc>
                <a:spcPct val="110000"/>
              </a:lnSpc>
              <a:spcBef>
                <a:spcPts val="457"/>
              </a:spcBef>
              <a:spcAft>
                <a:spcPts val="0"/>
              </a:spcAft>
              <a:buClrTx/>
              <a:buSzTx/>
              <a:buFontTx/>
              <a:buNone/>
              <a:tabLst/>
              <a:defRPr/>
            </a:pPr>
            <a:r>
              <a:rPr lang="en-US" b="1" dirty="0" smtClean="0"/>
              <a:t>How to use:</a:t>
            </a:r>
            <a:endParaRPr lang="en-US" b="1" dirty="0"/>
          </a:p>
          <a:p>
            <a:pPr marL="289984" indent="-181240">
              <a:lnSpc>
                <a:spcPct val="110000"/>
              </a:lnSpc>
              <a:spcBef>
                <a:spcPts val="457"/>
              </a:spcBef>
              <a:spcAft>
                <a:spcPts val="0"/>
              </a:spcAft>
              <a:buFont typeface="Arial" panose="020B0604020202020204" pitchFamily="34" charset="0"/>
              <a:buChar char="•"/>
            </a:pPr>
            <a:r>
              <a:rPr lang="en-US" dirty="0" smtClean="0"/>
              <a:t>Teachers use </a:t>
            </a:r>
            <a:r>
              <a:rPr lang="en-US" dirty="0"/>
              <a:t>this </a:t>
            </a:r>
            <a:r>
              <a:rPr lang="en-US" dirty="0" smtClean="0"/>
              <a:t>report to inform instruction and plan lessons.</a:t>
            </a:r>
          </a:p>
          <a:p>
            <a:pPr marL="289984" indent="-181240">
              <a:lnSpc>
                <a:spcPct val="110000"/>
              </a:lnSpc>
              <a:spcBef>
                <a:spcPts val="457"/>
              </a:spcBef>
              <a:spcAft>
                <a:spcPts val="0"/>
              </a:spcAft>
              <a:buFont typeface="Arial" panose="020B0604020202020204" pitchFamily="34" charset="0"/>
              <a:buChar char="•"/>
            </a:pPr>
            <a:r>
              <a:rPr lang="en-US" dirty="0" smtClean="0"/>
              <a:t>Teachers also use this report to </a:t>
            </a:r>
            <a:r>
              <a:rPr lang="en-US" dirty="0"/>
              <a:t>target the areas of greatest </a:t>
            </a:r>
            <a:r>
              <a:rPr lang="en-US" dirty="0" smtClean="0"/>
              <a:t>need to prepare their students for the next testing cycle.</a:t>
            </a:r>
            <a:endParaRPr lang="en-US" dirty="0"/>
          </a:p>
          <a:p>
            <a:pPr marL="289984" indent="-181240">
              <a:lnSpc>
                <a:spcPct val="110000"/>
              </a:lnSpc>
              <a:spcBef>
                <a:spcPts val="457"/>
              </a:spcBef>
              <a:spcAft>
                <a:spcPts val="0"/>
              </a:spcAft>
              <a:buFont typeface="Arial" panose="020B0604020202020204" pitchFamily="34" charset="0"/>
              <a:buChar char="•"/>
            </a:pPr>
            <a:r>
              <a:rPr lang="en-US" dirty="0" smtClean="0"/>
              <a:t>Teachers can identify the students who took a given test and group instruction to work on competencies the students need most to learn.</a:t>
            </a:r>
          </a:p>
          <a:p>
            <a:pPr marL="289984" indent="-181240">
              <a:lnSpc>
                <a:spcPct val="110000"/>
              </a:lnSpc>
              <a:spcBef>
                <a:spcPts val="457"/>
              </a:spcBef>
              <a:spcAft>
                <a:spcPts val="0"/>
              </a:spcAft>
              <a:buFont typeface="Arial" panose="020B0604020202020204" pitchFamily="34" charset="0"/>
              <a:buChar char="•"/>
            </a:pPr>
            <a:r>
              <a:rPr lang="en-US" dirty="0" smtClean="0"/>
              <a:t>Teachers </a:t>
            </a:r>
            <a:r>
              <a:rPr lang="en-US" dirty="0"/>
              <a:t>can share the results with the class as a whole. </a:t>
            </a:r>
          </a:p>
          <a:p>
            <a:pPr>
              <a:lnSpc>
                <a:spcPct val="110000"/>
              </a:lnSpc>
              <a:spcBef>
                <a:spcPts val="457"/>
              </a:spcBef>
              <a:spcAft>
                <a:spcPts val="0"/>
              </a:spcAft>
            </a:pPr>
            <a:r>
              <a:rPr lang="en-US" b="1" dirty="0" smtClean="0"/>
              <a:t>ACTIVITY: </a:t>
            </a:r>
            <a:r>
              <a:rPr lang="en-US" altLang="en-US" dirty="0"/>
              <a:t>Drill down to the list of students who completed a given form</a:t>
            </a:r>
            <a:r>
              <a:rPr lang="en-US" altLang="en-US" dirty="0" smtClean="0"/>
              <a:t>.</a:t>
            </a:r>
            <a:endParaRPr lang="en-US" altLang="en-US" dirty="0"/>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11</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36117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defRPr/>
            </a:pPr>
            <a:r>
              <a:rPr lang="en-US" altLang="en-US" b="1" dirty="0" smtClean="0"/>
              <a:t>Test History</a:t>
            </a:r>
            <a:endParaRPr lang="en-US" altLang="en-US" dirty="0"/>
          </a:p>
          <a:p>
            <a:pPr marL="241653" indent="-241653">
              <a:buFont typeface="+mj-lt"/>
              <a:buAutoNum type="arabicPeriod"/>
              <a:defRPr/>
            </a:pPr>
            <a:r>
              <a:rPr lang="en-US" altLang="en-US" dirty="0" smtClean="0"/>
              <a:t>Student Test Summary</a:t>
            </a:r>
            <a:endParaRPr lang="en-US" altLang="en-US" dirty="0"/>
          </a:p>
          <a:p>
            <a:pPr defTabSz="966612">
              <a:defRPr/>
            </a:pPr>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12</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228718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110000"/>
              </a:lnSpc>
              <a:spcBef>
                <a:spcPts val="457"/>
              </a:spcBef>
              <a:defRPr/>
            </a:pPr>
            <a:r>
              <a:rPr lang="en-US" altLang="en-US" b="1" dirty="0"/>
              <a:t>Access TE: Reports &gt; Test Results &gt; Test History &gt; Student Test Summary</a:t>
            </a:r>
          </a:p>
          <a:p>
            <a:pPr marL="241653" indent="-241653">
              <a:lnSpc>
                <a:spcPct val="110000"/>
              </a:lnSpc>
              <a:spcBef>
                <a:spcPts val="457"/>
              </a:spcBef>
              <a:buFont typeface="+mj-lt"/>
              <a:buAutoNum type="arabicPeriod"/>
              <a:defRPr/>
            </a:pPr>
            <a:r>
              <a:rPr lang="en-US" altLang="en-US" dirty="0"/>
              <a:t>In </a:t>
            </a:r>
            <a:r>
              <a:rPr lang="en-US" altLang="en-US" b="1" dirty="0"/>
              <a:t>General Settings </a:t>
            </a:r>
            <a:r>
              <a:rPr lang="en-US" altLang="en-US" dirty="0"/>
              <a:t>&gt;</a:t>
            </a:r>
            <a:r>
              <a:rPr lang="en-US" altLang="en-US" b="1" dirty="0"/>
              <a:t> Special Options, </a:t>
            </a:r>
            <a:r>
              <a:rPr lang="en-US" altLang="en-US" dirty="0"/>
              <a:t>set </a:t>
            </a:r>
            <a:r>
              <a:rPr lang="en-US" altLang="en-US" b="1" dirty="0"/>
              <a:t>Display Class Based On </a:t>
            </a:r>
            <a:r>
              <a:rPr lang="en-US" altLang="en-US" dirty="0"/>
              <a:t>&gt; </a:t>
            </a:r>
            <a:r>
              <a:rPr lang="en-US" altLang="en-US" b="1" dirty="0"/>
              <a:t>Class Enrollment.</a:t>
            </a:r>
          </a:p>
          <a:p>
            <a:pPr marL="241653" indent="-241653">
              <a:lnSpc>
                <a:spcPct val="110000"/>
              </a:lnSpc>
              <a:spcBef>
                <a:spcPts val="457"/>
              </a:spcBef>
              <a:buFont typeface="+mj-lt"/>
              <a:buAutoNum type="arabicPeriod"/>
              <a:defRPr/>
            </a:pPr>
            <a:r>
              <a:rPr lang="en-US" altLang="en-US" dirty="0"/>
              <a:t>Use the </a:t>
            </a:r>
            <a:r>
              <a:rPr lang="en-US" altLang="en-US" b="1" dirty="0"/>
              <a:t>Navigator</a:t>
            </a:r>
            <a:r>
              <a:rPr lang="en-US" altLang="en-US" dirty="0"/>
              <a:t> to select a </a:t>
            </a:r>
            <a:r>
              <a:rPr lang="en-US" altLang="en-US" b="1" dirty="0"/>
              <a:t>Class Instance </a:t>
            </a:r>
            <a:r>
              <a:rPr lang="en-US" altLang="en-US" dirty="0" smtClean="0"/>
              <a:t>and </a:t>
            </a:r>
            <a:r>
              <a:rPr lang="en-US" altLang="en-US" dirty="0"/>
              <a:t>generate the </a:t>
            </a:r>
            <a:r>
              <a:rPr lang="en-US" altLang="en-US" b="1" dirty="0"/>
              <a:t>STS</a:t>
            </a:r>
            <a:r>
              <a:rPr lang="en-US" altLang="en-US" dirty="0"/>
              <a:t>.</a:t>
            </a:r>
          </a:p>
          <a:p>
            <a:pPr>
              <a:lnSpc>
                <a:spcPct val="110000"/>
              </a:lnSpc>
              <a:spcBef>
                <a:spcPts val="457"/>
              </a:spcBef>
            </a:pPr>
            <a:r>
              <a:rPr lang="en-US" dirty="0" smtClean="0"/>
              <a:t>The </a:t>
            </a:r>
            <a:r>
              <a:rPr lang="en-US" b="1" dirty="0"/>
              <a:t>Student Test Summary by Class </a:t>
            </a:r>
            <a:r>
              <a:rPr lang="en-US" dirty="0"/>
              <a:t>report lists every </a:t>
            </a:r>
            <a:r>
              <a:rPr lang="en-US" dirty="0" smtClean="0"/>
              <a:t>student </a:t>
            </a:r>
            <a:r>
              <a:rPr lang="en-US" dirty="0"/>
              <a:t>that has taken a </a:t>
            </a:r>
            <a:r>
              <a:rPr lang="en-US" dirty="0" smtClean="0"/>
              <a:t>test </a:t>
            </a:r>
            <a:r>
              <a:rPr lang="en-US" dirty="0"/>
              <a:t>in the selected </a:t>
            </a:r>
            <a:r>
              <a:rPr lang="en-US" dirty="0" smtClean="0"/>
              <a:t>class </a:t>
            </a:r>
            <a:r>
              <a:rPr lang="en-US" dirty="0"/>
              <a:t>and displays </a:t>
            </a:r>
            <a:r>
              <a:rPr lang="en-US" dirty="0" smtClean="0"/>
              <a:t>test </a:t>
            </a:r>
            <a:r>
              <a:rPr lang="en-US" dirty="0"/>
              <a:t>history for each </a:t>
            </a:r>
            <a:r>
              <a:rPr lang="en-US" dirty="0" smtClean="0"/>
              <a:t>student. </a:t>
            </a:r>
          </a:p>
          <a:p>
            <a:pPr>
              <a:lnSpc>
                <a:spcPct val="110000"/>
              </a:lnSpc>
              <a:spcBef>
                <a:spcPts val="457"/>
              </a:spcBef>
            </a:pPr>
            <a:r>
              <a:rPr lang="en-US" dirty="0" smtClean="0"/>
              <a:t>Tests </a:t>
            </a:r>
            <a:r>
              <a:rPr lang="en-US" dirty="0"/>
              <a:t>are listed in </a:t>
            </a:r>
            <a:r>
              <a:rPr lang="en-US" dirty="0" smtClean="0"/>
              <a:t>test date order for each student.</a:t>
            </a:r>
          </a:p>
          <a:p>
            <a:pPr>
              <a:lnSpc>
                <a:spcPct val="110000"/>
              </a:lnSpc>
              <a:spcBef>
                <a:spcPts val="457"/>
              </a:spcBef>
            </a:pPr>
            <a:r>
              <a:rPr lang="en-US" dirty="0" smtClean="0"/>
              <a:t>The </a:t>
            </a:r>
            <a:r>
              <a:rPr lang="en-US" dirty="0"/>
              <a:t>report displays </a:t>
            </a:r>
            <a:r>
              <a:rPr lang="en-US" dirty="0" smtClean="0"/>
              <a:t>test date</a:t>
            </a:r>
            <a:r>
              <a:rPr lang="en-US" dirty="0"/>
              <a:t>, the specific </a:t>
            </a:r>
            <a:r>
              <a:rPr lang="en-US" dirty="0" smtClean="0"/>
              <a:t>test </a:t>
            </a:r>
            <a:r>
              <a:rPr lang="en-US" dirty="0"/>
              <a:t>given (Form </a:t>
            </a:r>
            <a:r>
              <a:rPr lang="en-US" dirty="0" smtClean="0"/>
              <a:t>number</a:t>
            </a:r>
            <a:r>
              <a:rPr lang="en-US" dirty="0"/>
              <a:t>), </a:t>
            </a:r>
            <a:r>
              <a:rPr lang="en-US" dirty="0" smtClean="0"/>
              <a:t>scale </a:t>
            </a:r>
            <a:r>
              <a:rPr lang="en-US" dirty="0"/>
              <a:t>score, </a:t>
            </a:r>
            <a:r>
              <a:rPr lang="en-US" dirty="0" smtClean="0"/>
              <a:t>and </a:t>
            </a:r>
            <a:r>
              <a:rPr lang="en-US" dirty="0"/>
              <a:t>cumulative </a:t>
            </a:r>
            <a:r>
              <a:rPr lang="en-US" dirty="0" smtClean="0"/>
              <a:t>hours </a:t>
            </a:r>
            <a:r>
              <a:rPr lang="en-US" dirty="0"/>
              <a:t>of </a:t>
            </a:r>
            <a:r>
              <a:rPr lang="en-US" dirty="0" smtClean="0"/>
              <a:t>instruction.</a:t>
            </a:r>
          </a:p>
          <a:p>
            <a:pPr>
              <a:lnSpc>
                <a:spcPct val="110000"/>
              </a:lnSpc>
              <a:spcBef>
                <a:spcPts val="457"/>
              </a:spcBef>
            </a:pPr>
            <a:r>
              <a:rPr lang="en-US" dirty="0" smtClean="0"/>
              <a:t>The </a:t>
            </a:r>
            <a:r>
              <a:rPr lang="en-US" dirty="0"/>
              <a:t>report also identifies </a:t>
            </a:r>
            <a:r>
              <a:rPr lang="en-US" dirty="0" smtClean="0"/>
              <a:t>test </a:t>
            </a:r>
            <a:r>
              <a:rPr lang="en-US" dirty="0"/>
              <a:t>scores below the </a:t>
            </a:r>
            <a:r>
              <a:rPr lang="en-US" dirty="0" smtClean="0"/>
              <a:t>accurate </a:t>
            </a:r>
            <a:r>
              <a:rPr lang="en-US" dirty="0"/>
              <a:t>range </a:t>
            </a:r>
            <a:r>
              <a:rPr lang="en-US" dirty="0" smtClean="0"/>
              <a:t>with an asterisk (*) and </a:t>
            </a:r>
            <a:r>
              <a:rPr lang="en-US" dirty="0"/>
              <a:t>high-end </a:t>
            </a:r>
            <a:r>
              <a:rPr lang="en-US" dirty="0" smtClean="0"/>
              <a:t>conservative estimate </a:t>
            </a:r>
            <a:r>
              <a:rPr lang="en-US" dirty="0"/>
              <a:t>scores </a:t>
            </a:r>
            <a:r>
              <a:rPr lang="en-US" dirty="0" smtClean="0"/>
              <a:t>with </a:t>
            </a:r>
            <a:r>
              <a:rPr lang="en-US" dirty="0"/>
              <a:t>a diamond </a:t>
            </a:r>
            <a:r>
              <a:rPr lang="en-US" dirty="0" smtClean="0"/>
              <a:t>symbol (</a:t>
            </a:r>
            <a:r>
              <a:rPr lang="en-US" dirty="0" smtClean="0">
                <a:sym typeface="Wingdings" panose="05000000000000000000" pitchFamily="2" charset="2"/>
              </a:rPr>
              <a:t>)</a:t>
            </a:r>
            <a:r>
              <a:rPr lang="en-US" dirty="0" smtClean="0"/>
              <a:t>. </a:t>
            </a:r>
            <a:endParaRPr lang="en-US" dirty="0"/>
          </a:p>
          <a:p>
            <a:pPr>
              <a:lnSpc>
                <a:spcPct val="110000"/>
              </a:lnSpc>
              <a:spcBef>
                <a:spcPts val="457"/>
              </a:spcBef>
            </a:pPr>
            <a:r>
              <a:rPr lang="en-US" b="1" dirty="0"/>
              <a:t>How to use:</a:t>
            </a:r>
          </a:p>
          <a:p>
            <a:pPr marL="289984" indent="-181240">
              <a:lnSpc>
                <a:spcPct val="110000"/>
              </a:lnSpc>
              <a:spcBef>
                <a:spcPts val="457"/>
              </a:spcBef>
              <a:buFont typeface="Arial" panose="020B0604020202020204" pitchFamily="34" charset="0"/>
              <a:buChar char="•"/>
            </a:pPr>
            <a:r>
              <a:rPr lang="en-US" dirty="0"/>
              <a:t>Identify all </a:t>
            </a:r>
            <a:r>
              <a:rPr lang="en-US" dirty="0" smtClean="0"/>
              <a:t>tests </a:t>
            </a:r>
            <a:r>
              <a:rPr lang="en-US" dirty="0"/>
              <a:t>each </a:t>
            </a:r>
            <a:r>
              <a:rPr lang="en-US" dirty="0" smtClean="0"/>
              <a:t>student </a:t>
            </a:r>
            <a:r>
              <a:rPr lang="en-US" dirty="0"/>
              <a:t>has taken in a </a:t>
            </a:r>
            <a:r>
              <a:rPr lang="en-US" dirty="0" smtClean="0"/>
              <a:t>class</a:t>
            </a:r>
            <a:r>
              <a:rPr lang="en-US" dirty="0"/>
              <a:t>.</a:t>
            </a:r>
          </a:p>
          <a:p>
            <a:pPr marL="289984" indent="-181240">
              <a:lnSpc>
                <a:spcPct val="110000"/>
              </a:lnSpc>
              <a:spcBef>
                <a:spcPts val="457"/>
              </a:spcBef>
              <a:buFont typeface="Arial" panose="020B0604020202020204" pitchFamily="34" charset="0"/>
              <a:buChar char="•"/>
            </a:pPr>
            <a:r>
              <a:rPr lang="en-US" dirty="0"/>
              <a:t>Identify </a:t>
            </a:r>
            <a:r>
              <a:rPr lang="en-US" dirty="0" smtClean="0"/>
              <a:t>test </a:t>
            </a:r>
            <a:r>
              <a:rPr lang="en-US" dirty="0"/>
              <a:t>scores that are </a:t>
            </a:r>
            <a:r>
              <a:rPr lang="en-US" dirty="0" smtClean="0"/>
              <a:t>invalid </a:t>
            </a:r>
            <a:r>
              <a:rPr lang="en-US" dirty="0"/>
              <a:t>(asterisk) in a </a:t>
            </a:r>
            <a:r>
              <a:rPr lang="en-US" dirty="0" smtClean="0"/>
              <a:t>class.</a:t>
            </a:r>
            <a:endParaRPr lang="en-US" dirty="0"/>
          </a:p>
          <a:p>
            <a:pPr marL="289984" indent="-181240">
              <a:lnSpc>
                <a:spcPct val="110000"/>
              </a:lnSpc>
              <a:spcBef>
                <a:spcPts val="457"/>
              </a:spcBef>
              <a:buFont typeface="Arial" panose="020B0604020202020204" pitchFamily="34" charset="0"/>
              <a:buChar char="•"/>
            </a:pPr>
            <a:r>
              <a:rPr lang="en-US" dirty="0"/>
              <a:t>Identify </a:t>
            </a:r>
            <a:r>
              <a:rPr lang="en-US" dirty="0" smtClean="0"/>
              <a:t>students </a:t>
            </a:r>
            <a:r>
              <a:rPr lang="en-US" dirty="0"/>
              <a:t>who have taken a specific </a:t>
            </a:r>
            <a:r>
              <a:rPr lang="en-US" dirty="0" smtClean="0"/>
              <a:t>test </a:t>
            </a:r>
            <a:r>
              <a:rPr lang="en-US" dirty="0"/>
              <a:t>(Form Number) in a </a:t>
            </a:r>
            <a:r>
              <a:rPr lang="en-US" dirty="0" smtClean="0"/>
              <a:t>class</a:t>
            </a:r>
            <a:r>
              <a:rPr lang="en-US" dirty="0"/>
              <a:t>.</a:t>
            </a:r>
          </a:p>
          <a:p>
            <a:pPr marL="289984" indent="-181240">
              <a:lnSpc>
                <a:spcPct val="110000"/>
              </a:lnSpc>
              <a:spcBef>
                <a:spcPts val="457"/>
              </a:spcBef>
              <a:buFont typeface="Arial" panose="020B0604020202020204" pitchFamily="34" charset="0"/>
              <a:buChar char="•"/>
            </a:pPr>
            <a:r>
              <a:rPr lang="en-US" dirty="0"/>
              <a:t>Sort </a:t>
            </a:r>
            <a:r>
              <a:rPr lang="en-US" dirty="0" smtClean="0"/>
              <a:t>tests </a:t>
            </a:r>
            <a:r>
              <a:rPr lang="en-US" dirty="0"/>
              <a:t>by </a:t>
            </a:r>
            <a:r>
              <a:rPr lang="en-US" dirty="0" smtClean="0"/>
              <a:t>form number </a:t>
            </a:r>
            <a:r>
              <a:rPr lang="en-US" dirty="0"/>
              <a:t>to see what </a:t>
            </a:r>
            <a:r>
              <a:rPr lang="en-US" dirty="0" smtClean="0"/>
              <a:t>students </a:t>
            </a:r>
            <a:r>
              <a:rPr lang="en-US" dirty="0"/>
              <a:t>have taken each </a:t>
            </a:r>
            <a:r>
              <a:rPr lang="en-US" dirty="0" smtClean="0"/>
              <a:t>test</a:t>
            </a:r>
            <a:r>
              <a:rPr lang="en-US" dirty="0"/>
              <a:t>.</a:t>
            </a:r>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13</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45620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lnSpc>
                <a:spcPct val="110000"/>
              </a:lnSpc>
              <a:spcBef>
                <a:spcPts val="457"/>
              </a:spcBef>
              <a:defRPr/>
            </a:pPr>
            <a:r>
              <a:rPr lang="en-US" altLang="en-US" b="1" dirty="0" smtClean="0"/>
              <a:t>Access TE: Reports &gt; Reports Manager</a:t>
            </a:r>
          </a:p>
          <a:p>
            <a:r>
              <a:rPr lang="en-US" dirty="0"/>
              <a:t>The </a:t>
            </a:r>
            <a:r>
              <a:rPr lang="en-US" b="1" dirty="0"/>
              <a:t>Reports Manager </a:t>
            </a:r>
            <a:r>
              <a:rPr lang="en-US" dirty="0"/>
              <a:t>is a virtual file cabinet that you have access to </a:t>
            </a:r>
            <a:r>
              <a:rPr lang="en-US" dirty="0" smtClean="0"/>
              <a:t>at any </a:t>
            </a:r>
            <a:r>
              <a:rPr lang="en-US" dirty="0"/>
              <a:t>time, and from any location with Internet access to retrieve your saved reports.</a:t>
            </a:r>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14</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548666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457"/>
              </a:spcBef>
              <a:defRPr/>
            </a:pPr>
            <a:r>
              <a:rPr lang="en-US" dirty="0"/>
              <a:t>Use the </a:t>
            </a:r>
            <a:r>
              <a:rPr lang="en-US" b="1" dirty="0"/>
              <a:t>Report Locator Wizard </a:t>
            </a:r>
            <a:r>
              <a:rPr lang="en-US" dirty="0" smtClean="0"/>
              <a:t> to choose the reports you generate most and make them </a:t>
            </a:r>
            <a:r>
              <a:rPr lang="en-US" b="1" dirty="0" smtClean="0"/>
              <a:t>My Reports</a:t>
            </a:r>
            <a:r>
              <a:rPr lang="en-US" dirty="0" smtClean="0"/>
              <a:t>.</a:t>
            </a:r>
            <a:endParaRPr lang="en-US" baseline="0" dirty="0" smtClean="0"/>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15</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85916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lnSpc>
                <a:spcPct val="110000"/>
              </a:lnSpc>
              <a:spcBef>
                <a:spcPts val="457"/>
              </a:spcBef>
              <a:defRPr/>
            </a:pPr>
            <a:r>
              <a:rPr lang="en-US" altLang="en-US" b="1" dirty="0" smtClean="0"/>
              <a:t>Access TE: Reports &gt; My Reports</a:t>
            </a:r>
          </a:p>
          <a:p>
            <a:pPr defTabSz="966612">
              <a:lnSpc>
                <a:spcPct val="110000"/>
              </a:lnSpc>
              <a:spcBef>
                <a:spcPts val="457"/>
              </a:spcBef>
              <a:defRPr/>
            </a:pPr>
            <a:r>
              <a:rPr lang="en-US" dirty="0"/>
              <a:t>When you access TE reports, go to </a:t>
            </a:r>
            <a:r>
              <a:rPr lang="en-US" b="1" dirty="0"/>
              <a:t>My Reports</a:t>
            </a:r>
            <a:r>
              <a:rPr lang="en-US" dirty="0" smtClean="0"/>
              <a:t>!</a:t>
            </a:r>
            <a:endParaRPr lang="en-US" altLang="en-US" b="1" dirty="0" smtClean="0"/>
          </a:p>
          <a:p>
            <a:pPr defTabSz="966612">
              <a:defRPr/>
            </a:pPr>
            <a:endParaRPr lang="en-US" altLang="en-US" b="1" dirty="0"/>
          </a:p>
          <a:p>
            <a:pPr defTabSz="966612">
              <a:defRPr/>
            </a:pPr>
            <a:endParaRPr lang="en-US" altLang="en-US" b="1"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16</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8012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ts val="457"/>
              </a:spcBef>
            </a:pPr>
            <a:r>
              <a:rPr lang="en-US" dirty="0"/>
              <a:t>Reports from </a:t>
            </a:r>
            <a:r>
              <a:rPr lang="en-US" b="1" dirty="0"/>
              <a:t>TE Online </a:t>
            </a:r>
            <a:r>
              <a:rPr lang="en-US" dirty="0"/>
              <a:t>are always available for you to generate for your class. </a:t>
            </a:r>
            <a:endParaRPr lang="en-US" dirty="0" smtClean="0"/>
          </a:p>
          <a:p>
            <a:pPr>
              <a:lnSpc>
                <a:spcPct val="110000"/>
              </a:lnSpc>
              <a:spcBef>
                <a:spcPts val="457"/>
              </a:spcBef>
            </a:pPr>
            <a:r>
              <a:rPr lang="en-US" altLang="en-US" dirty="0"/>
              <a:t>This session focuses on reports that instructors most commonly rely </a:t>
            </a:r>
            <a:r>
              <a:rPr lang="en-US" altLang="en-US" dirty="0" smtClean="0"/>
              <a:t>on.</a:t>
            </a:r>
            <a:endParaRPr lang="en-US" altLang="en-US" dirty="0"/>
          </a:p>
          <a:p>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2</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310781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8744">
              <a:lnSpc>
                <a:spcPct val="110000"/>
              </a:lnSpc>
              <a:spcBef>
                <a:spcPts val="457"/>
              </a:spcBef>
            </a:pPr>
            <a:r>
              <a:rPr lang="en-US" dirty="0"/>
              <a:t>The </a:t>
            </a:r>
            <a:r>
              <a:rPr lang="en-US" b="1" dirty="0"/>
              <a:t>CASAS eTests </a:t>
            </a:r>
            <a:r>
              <a:rPr lang="en-US" dirty="0"/>
              <a:t>report category gives you access to reports directly related to web-based testing. </a:t>
            </a:r>
            <a:endParaRPr lang="en-US" dirty="0" smtClean="0"/>
          </a:p>
          <a:p>
            <a:pPr marL="350397" indent="-241653">
              <a:lnSpc>
                <a:spcPct val="110000"/>
              </a:lnSpc>
              <a:spcBef>
                <a:spcPts val="457"/>
              </a:spcBef>
              <a:buFont typeface="+mj-lt"/>
              <a:buAutoNum type="arabicPeriod"/>
            </a:pPr>
            <a:r>
              <a:rPr lang="en-US" altLang="en-US" dirty="0" smtClean="0"/>
              <a:t>Next-Assigned Test</a:t>
            </a:r>
          </a:p>
          <a:p>
            <a:pPr marL="350397" indent="-241653">
              <a:lnSpc>
                <a:spcPct val="110000"/>
              </a:lnSpc>
              <a:spcBef>
                <a:spcPts val="457"/>
              </a:spcBef>
              <a:buFont typeface="+mj-lt"/>
              <a:buAutoNum type="arabicPeriod"/>
            </a:pPr>
            <a:r>
              <a:rPr lang="en-US" altLang="en-US" dirty="0" smtClean="0"/>
              <a:t>Personal Score Report</a:t>
            </a:r>
            <a:endParaRPr lang="en-US" altLang="en-US" dirty="0"/>
          </a:p>
          <a:p>
            <a:pPr marL="241653" indent="-241653" defTabSz="966612">
              <a:buFont typeface="+mj-lt"/>
              <a:buAutoNum type="arabicPeriod"/>
              <a:defRPr/>
            </a:pPr>
            <a:endParaRPr lang="en-US" altLang="en-US" dirty="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3</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53248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Bef>
                <a:spcPts val="457"/>
              </a:spcBef>
              <a:defRPr/>
            </a:pPr>
            <a:r>
              <a:rPr lang="en-US" altLang="en-US" b="1" dirty="0"/>
              <a:t>Access TE: Reports &gt; </a:t>
            </a:r>
            <a:r>
              <a:rPr lang="en-US" altLang="en-US" b="1" dirty="0" smtClean="0"/>
              <a:t>CASAS eTests &gt; Next-Assigned Test</a:t>
            </a:r>
            <a:endParaRPr lang="en-US" altLang="en-US" b="1" dirty="0"/>
          </a:p>
          <a:p>
            <a:pPr marL="241653" indent="-241653">
              <a:lnSpc>
                <a:spcPct val="110000"/>
              </a:lnSpc>
              <a:spcBef>
                <a:spcPts val="457"/>
              </a:spcBef>
              <a:buFont typeface="+mj-lt"/>
              <a:buAutoNum type="arabicPeriod"/>
              <a:defRPr/>
            </a:pPr>
            <a:r>
              <a:rPr lang="en-US" altLang="en-US" dirty="0" smtClean="0"/>
              <a:t>Use </a:t>
            </a:r>
            <a:r>
              <a:rPr lang="en-US" altLang="en-US" b="1" dirty="0" smtClean="0"/>
              <a:t>General Settings &gt; Special Options </a:t>
            </a:r>
            <a:r>
              <a:rPr lang="en-US" altLang="en-US" dirty="0" smtClean="0"/>
              <a:t>and set </a:t>
            </a:r>
            <a:r>
              <a:rPr lang="en-US" altLang="en-US" b="1" dirty="0" smtClean="0"/>
              <a:t>Display Class Based On </a:t>
            </a:r>
            <a:r>
              <a:rPr lang="en-US" altLang="en-US" dirty="0" smtClean="0"/>
              <a:t>&gt; </a:t>
            </a:r>
            <a:r>
              <a:rPr lang="en-US" altLang="en-US" b="1" dirty="0" smtClean="0"/>
              <a:t>Class Enrollment.</a:t>
            </a:r>
          </a:p>
          <a:p>
            <a:pPr marL="241653" indent="-241653">
              <a:lnSpc>
                <a:spcPct val="110000"/>
              </a:lnSpc>
              <a:spcBef>
                <a:spcPts val="457"/>
              </a:spcBef>
              <a:buFont typeface="+mj-lt"/>
              <a:buAutoNum type="arabicPeriod"/>
              <a:defRPr/>
            </a:pPr>
            <a:r>
              <a:rPr lang="en-US" altLang="en-US" dirty="0" smtClean="0"/>
              <a:t>Use the </a:t>
            </a:r>
            <a:r>
              <a:rPr lang="en-US" altLang="en-US" b="1" dirty="0"/>
              <a:t>Navigator</a:t>
            </a:r>
            <a:r>
              <a:rPr lang="en-US" altLang="en-US" dirty="0"/>
              <a:t> to </a:t>
            </a:r>
            <a:r>
              <a:rPr lang="en-US" altLang="en-US" dirty="0" smtClean="0"/>
              <a:t>select a </a:t>
            </a:r>
            <a:r>
              <a:rPr lang="en-US" altLang="en-US" b="1" dirty="0"/>
              <a:t>Class Instance </a:t>
            </a:r>
            <a:r>
              <a:rPr lang="en-US" altLang="en-US" dirty="0" smtClean="0"/>
              <a:t>and </a:t>
            </a:r>
            <a:r>
              <a:rPr lang="en-US" altLang="en-US" dirty="0"/>
              <a:t>generate the </a:t>
            </a:r>
            <a:r>
              <a:rPr lang="en-US" altLang="en-US" b="1" dirty="0" smtClean="0"/>
              <a:t>NAT</a:t>
            </a:r>
            <a:r>
              <a:rPr lang="en-US" altLang="en-US" dirty="0" smtClean="0"/>
              <a:t>.</a:t>
            </a:r>
            <a:endParaRPr lang="en-US" altLang="en-US" dirty="0"/>
          </a:p>
          <a:p>
            <a:pPr>
              <a:lnSpc>
                <a:spcPct val="110000"/>
              </a:lnSpc>
              <a:spcBef>
                <a:spcPts val="457"/>
              </a:spcBef>
              <a:spcAft>
                <a:spcPts val="0"/>
              </a:spcAft>
            </a:pPr>
            <a:r>
              <a:rPr lang="en-US" kern="1200" dirty="0" smtClean="0">
                <a:solidFill>
                  <a:schemeClr val="tx1"/>
                </a:solidFill>
                <a:effectLst/>
              </a:rPr>
              <a:t>This report is designed to take the legwork out of deciding which test to administer to individual students. TE makes this process easier with the </a:t>
            </a:r>
            <a:r>
              <a:rPr lang="en-US" b="1" kern="1200" dirty="0" smtClean="0">
                <a:solidFill>
                  <a:schemeClr val="tx1"/>
                </a:solidFill>
                <a:effectLst/>
              </a:rPr>
              <a:t>Next-Assigned Test (NAT) </a:t>
            </a:r>
            <a:r>
              <a:rPr lang="en-US" kern="1200" dirty="0" smtClean="0">
                <a:solidFill>
                  <a:schemeClr val="tx1"/>
                </a:solidFill>
                <a:effectLst/>
              </a:rPr>
              <a:t>report.</a:t>
            </a:r>
          </a:p>
          <a:p>
            <a:pPr>
              <a:lnSpc>
                <a:spcPct val="110000"/>
              </a:lnSpc>
              <a:spcBef>
                <a:spcPts val="457"/>
              </a:spcBef>
              <a:spcAft>
                <a:spcPts val="0"/>
              </a:spcAft>
            </a:pPr>
            <a:r>
              <a:rPr lang="en-US" kern="1200" dirty="0" smtClean="0">
                <a:solidFill>
                  <a:schemeClr val="tx1"/>
                </a:solidFill>
                <a:effectLst/>
              </a:rPr>
              <a:t>TE searches the database to find the last test a student took in all classes across sites. Based on the form and score of the last test taken, TE assigns the next test form for tests in each modality that a student tested in such as reading, math and listening. </a:t>
            </a:r>
          </a:p>
          <a:p>
            <a:pPr>
              <a:lnSpc>
                <a:spcPct val="110000"/>
              </a:lnSpc>
              <a:spcBef>
                <a:spcPts val="457"/>
              </a:spcBef>
              <a:spcAft>
                <a:spcPts val="0"/>
              </a:spcAft>
            </a:pPr>
            <a:r>
              <a:rPr lang="en-US" kern="1200" dirty="0" smtClean="0">
                <a:solidFill>
                  <a:schemeClr val="tx1"/>
                </a:solidFill>
                <a:effectLst/>
              </a:rPr>
              <a:t>This report should be used along with other measures, such as hours of instruction, student class work, and teacher judgment. Administrators, database managers, and teachers should remember that the number of hours of instruction between pre- and post-test might affect a decision to post-test with the </a:t>
            </a:r>
            <a:r>
              <a:rPr lang="en-US" b="1" kern="1200" dirty="0" smtClean="0">
                <a:solidFill>
                  <a:schemeClr val="tx1"/>
                </a:solidFill>
                <a:effectLst/>
              </a:rPr>
              <a:t>NAT </a:t>
            </a:r>
            <a:r>
              <a:rPr lang="en-US" kern="1200" dirty="0" smtClean="0">
                <a:solidFill>
                  <a:schemeClr val="tx1"/>
                </a:solidFill>
                <a:effectLst/>
              </a:rPr>
              <a:t>or override the </a:t>
            </a:r>
            <a:r>
              <a:rPr lang="en-US" b="1" dirty="0"/>
              <a:t>NAT </a:t>
            </a:r>
            <a:r>
              <a:rPr lang="en-US" kern="1200" dirty="0" smtClean="0">
                <a:solidFill>
                  <a:schemeClr val="tx1"/>
                </a:solidFill>
                <a:effectLst/>
              </a:rPr>
              <a:t>at the same level or at the next higher level. In addition, the following should be taken into consideration:</a:t>
            </a:r>
          </a:p>
          <a:p>
            <a:pPr marL="289984" indent="-181240">
              <a:lnSpc>
                <a:spcPct val="110000"/>
              </a:lnSpc>
              <a:spcBef>
                <a:spcPts val="457"/>
              </a:spcBef>
              <a:spcAft>
                <a:spcPts val="0"/>
              </a:spcAft>
              <a:buFont typeface="Arial" panose="020B0604020202020204" pitchFamily="34" charset="0"/>
              <a:buChar char="•"/>
            </a:pPr>
            <a:r>
              <a:rPr lang="en-US" kern="1200" dirty="0" smtClean="0">
                <a:solidFill>
                  <a:schemeClr val="tx1"/>
                </a:solidFill>
                <a:effectLst/>
              </a:rPr>
              <a:t>CASAS does not recommend a lower level form at post-test unless the pretest score was inaccurate.</a:t>
            </a:r>
          </a:p>
          <a:p>
            <a:pPr marL="289984" indent="-181240">
              <a:lnSpc>
                <a:spcPct val="110000"/>
              </a:lnSpc>
              <a:spcBef>
                <a:spcPts val="457"/>
              </a:spcBef>
              <a:spcAft>
                <a:spcPts val="0"/>
              </a:spcAft>
              <a:buFont typeface="Arial" panose="020B0604020202020204" pitchFamily="34" charset="0"/>
              <a:buChar char="•"/>
            </a:pPr>
            <a:r>
              <a:rPr lang="en-US" kern="1200" dirty="0" smtClean="0">
                <a:solidFill>
                  <a:schemeClr val="tx1"/>
                </a:solidFill>
                <a:effectLst/>
              </a:rPr>
              <a:t>Extended range forms (081RX or 082RX) are utilized differently than other forms because they are measured across levels. </a:t>
            </a:r>
            <a:endParaRPr lang="en-US" kern="1200" dirty="0">
              <a:solidFill>
                <a:schemeClr val="tx1"/>
              </a:solidFill>
              <a:effectLst/>
            </a:endParaRPr>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4</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95670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10000"/>
              </a:lnSpc>
              <a:spcBef>
                <a:spcPts val="457"/>
              </a:spcBef>
              <a:spcAft>
                <a:spcPts val="0"/>
              </a:spcAft>
            </a:pPr>
            <a:r>
              <a:rPr lang="en-US" altLang="en-US" b="1" dirty="0"/>
              <a:t>Access TE: Reports &gt; Test Results &gt; Skills Profile &gt; Individual Skills Profile</a:t>
            </a:r>
          </a:p>
          <a:p>
            <a:pPr marL="241653" indent="-241653">
              <a:lnSpc>
                <a:spcPct val="110000"/>
              </a:lnSpc>
              <a:spcBef>
                <a:spcPts val="457"/>
              </a:spcBef>
              <a:spcAft>
                <a:spcPts val="0"/>
              </a:spcAft>
              <a:buFont typeface="+mj-lt"/>
              <a:buAutoNum type="arabicPeriod"/>
              <a:defRPr/>
            </a:pPr>
            <a:r>
              <a:rPr lang="en-US" altLang="en-US" dirty="0" smtClean="0"/>
              <a:t>Use </a:t>
            </a:r>
            <a:r>
              <a:rPr lang="en-US" altLang="en-US" dirty="0"/>
              <a:t>the </a:t>
            </a:r>
            <a:r>
              <a:rPr lang="en-US" altLang="en-US" b="1" dirty="0"/>
              <a:t>Navigator </a:t>
            </a:r>
            <a:r>
              <a:rPr lang="en-US" altLang="en-US" dirty="0"/>
              <a:t>to select a </a:t>
            </a:r>
            <a:r>
              <a:rPr lang="en-US" altLang="en-US" b="1" dirty="0" smtClean="0"/>
              <a:t>Test</a:t>
            </a:r>
            <a:r>
              <a:rPr lang="en-US" altLang="en-US" dirty="0" smtClean="0"/>
              <a:t> and </a:t>
            </a:r>
            <a:r>
              <a:rPr lang="en-US" altLang="en-US" dirty="0"/>
              <a:t>generate the </a:t>
            </a:r>
            <a:r>
              <a:rPr lang="en-US" altLang="en-US" b="1" dirty="0" smtClean="0"/>
              <a:t>PSR</a:t>
            </a:r>
            <a:r>
              <a:rPr lang="en-US" altLang="en-US" dirty="0" smtClean="0"/>
              <a:t>.</a:t>
            </a:r>
            <a:endParaRPr lang="en-US" altLang="en-US" dirty="0"/>
          </a:p>
          <a:p>
            <a:pPr>
              <a:lnSpc>
                <a:spcPct val="110000"/>
              </a:lnSpc>
              <a:spcBef>
                <a:spcPts val="457"/>
              </a:spcBef>
              <a:defRPr/>
            </a:pPr>
            <a:r>
              <a:rPr lang="en-US" dirty="0" smtClean="0"/>
              <a:t>This </a:t>
            </a:r>
            <a:r>
              <a:rPr lang="en-US" dirty="0"/>
              <a:t>is a </a:t>
            </a:r>
            <a:r>
              <a:rPr lang="en-US" dirty="0" smtClean="0"/>
              <a:t>copy </a:t>
            </a:r>
            <a:r>
              <a:rPr lang="en-US" dirty="0"/>
              <a:t>of the </a:t>
            </a:r>
            <a:r>
              <a:rPr lang="en-US" b="1" dirty="0"/>
              <a:t>Personal Score Report </a:t>
            </a:r>
            <a:r>
              <a:rPr lang="en-US" dirty="0"/>
              <a:t>that </a:t>
            </a:r>
            <a:r>
              <a:rPr lang="en-US" dirty="0" smtClean="0"/>
              <a:t>students see displayed on the testing station screen after ending a test</a:t>
            </a:r>
            <a:r>
              <a:rPr lang="en-US" dirty="0"/>
              <a:t>. Information displayed to the student may be customized to remove the levels bar and skills description.</a:t>
            </a:r>
          </a:p>
          <a:p>
            <a:pPr>
              <a:lnSpc>
                <a:spcPct val="110000"/>
              </a:lnSpc>
              <a:spcBef>
                <a:spcPts val="457"/>
              </a:spcBef>
              <a:defRPr/>
            </a:pPr>
            <a:r>
              <a:rPr lang="en-US" dirty="0" smtClean="0"/>
              <a:t>The report gives </a:t>
            </a:r>
            <a:r>
              <a:rPr lang="en-US" dirty="0"/>
              <a:t>a summary of the student’s </a:t>
            </a:r>
            <a:r>
              <a:rPr lang="en-US" dirty="0" smtClean="0"/>
              <a:t>results on a given form to </a:t>
            </a:r>
            <a:r>
              <a:rPr lang="en-US" dirty="0"/>
              <a:t>provide them with immediate feedback after completing a test.</a:t>
            </a:r>
          </a:p>
          <a:p>
            <a:pPr>
              <a:lnSpc>
                <a:spcPct val="110000"/>
              </a:lnSpc>
              <a:spcBef>
                <a:spcPts val="457"/>
              </a:spcBef>
              <a:defRPr/>
            </a:pPr>
            <a:r>
              <a:rPr lang="en-US" dirty="0" smtClean="0"/>
              <a:t>This </a:t>
            </a:r>
            <a:r>
              <a:rPr lang="en-US" dirty="0"/>
              <a:t>is an optional report in </a:t>
            </a:r>
            <a:r>
              <a:rPr lang="en-US" dirty="0" smtClean="0"/>
              <a:t>eTests and if enabled, students may print the </a:t>
            </a:r>
            <a:r>
              <a:rPr lang="en-US" b="1" dirty="0" smtClean="0"/>
              <a:t>PSR</a:t>
            </a:r>
            <a:r>
              <a:rPr lang="en-US" dirty="0" smtClean="0"/>
              <a:t>.</a:t>
            </a:r>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5</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268114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8744">
              <a:lnSpc>
                <a:spcPct val="110000"/>
              </a:lnSpc>
              <a:spcBef>
                <a:spcPts val="457"/>
              </a:spcBef>
            </a:pPr>
            <a:r>
              <a:rPr lang="en-US" dirty="0"/>
              <a:t>The </a:t>
            </a:r>
            <a:r>
              <a:rPr lang="en-US" b="1" dirty="0" smtClean="0"/>
              <a:t>Test Results </a:t>
            </a:r>
            <a:r>
              <a:rPr lang="en-US" dirty="0" smtClean="0"/>
              <a:t>report </a:t>
            </a:r>
            <a:r>
              <a:rPr lang="en-US" dirty="0"/>
              <a:t>category gives you access to performance reports for students and classes. </a:t>
            </a:r>
            <a:endParaRPr lang="en-US" dirty="0" smtClean="0"/>
          </a:p>
          <a:p>
            <a:pPr marL="108744">
              <a:lnSpc>
                <a:spcPct val="110000"/>
              </a:lnSpc>
              <a:spcBef>
                <a:spcPts val="457"/>
              </a:spcBef>
            </a:pPr>
            <a:r>
              <a:rPr lang="en-US" b="1" dirty="0" smtClean="0"/>
              <a:t>Skills Profile</a:t>
            </a:r>
          </a:p>
          <a:p>
            <a:pPr marL="350397" indent="-241653">
              <a:lnSpc>
                <a:spcPct val="110000"/>
              </a:lnSpc>
              <a:spcBef>
                <a:spcPts val="457"/>
              </a:spcBef>
              <a:buFont typeface="+mj-lt"/>
              <a:buAutoNum type="arabicPeriod"/>
            </a:pPr>
            <a:r>
              <a:rPr lang="en-US" altLang="en-US" dirty="0" smtClean="0"/>
              <a:t>Individual Skills Profile</a:t>
            </a:r>
          </a:p>
          <a:p>
            <a:pPr marL="350397" indent="-241653">
              <a:lnSpc>
                <a:spcPct val="110000"/>
              </a:lnSpc>
              <a:spcBef>
                <a:spcPts val="457"/>
              </a:spcBef>
              <a:buFont typeface="+mj-lt"/>
              <a:buAutoNum type="arabicPeriod"/>
            </a:pPr>
            <a:r>
              <a:rPr lang="en-US" altLang="en-US" dirty="0" smtClean="0"/>
              <a:t>Individual Skills Profile Summary</a:t>
            </a:r>
            <a:endParaRPr lang="en-US" altLang="en-US" dirty="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6</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249281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lnSpc>
                <a:spcPct val="110000"/>
              </a:lnSpc>
              <a:spcBef>
                <a:spcPts val="457"/>
              </a:spcBef>
              <a:spcAft>
                <a:spcPts val="0"/>
              </a:spcAft>
            </a:pPr>
            <a:r>
              <a:rPr lang="en-US" altLang="en-US" b="1" dirty="0" smtClean="0"/>
              <a:t>Access TE: Reports &gt; Test Results &gt; Skills Profile &gt; Individual Skills Profile</a:t>
            </a:r>
          </a:p>
          <a:p>
            <a:pPr marL="241653" indent="-241653">
              <a:lnSpc>
                <a:spcPct val="110000"/>
              </a:lnSpc>
              <a:spcBef>
                <a:spcPts val="457"/>
              </a:spcBef>
              <a:spcAft>
                <a:spcPts val="0"/>
              </a:spcAft>
              <a:buFont typeface="+mj-lt"/>
              <a:buAutoNum type="arabicPeriod"/>
              <a:defRPr/>
            </a:pPr>
            <a:r>
              <a:rPr lang="en-US" altLang="en-US" dirty="0"/>
              <a:t>Use the </a:t>
            </a:r>
            <a:r>
              <a:rPr lang="en-US" altLang="en-US" b="1" dirty="0"/>
              <a:t>Navigator </a:t>
            </a:r>
            <a:r>
              <a:rPr lang="en-US" altLang="en-US" dirty="0"/>
              <a:t>to select a </a:t>
            </a:r>
            <a:r>
              <a:rPr lang="en-US" altLang="en-US" b="1" dirty="0" smtClean="0"/>
              <a:t>Student</a:t>
            </a:r>
            <a:r>
              <a:rPr lang="en-US" altLang="en-US" dirty="0" smtClean="0"/>
              <a:t> from </a:t>
            </a:r>
            <a:r>
              <a:rPr lang="en-US" altLang="en-US" b="1" dirty="0" smtClean="0"/>
              <a:t>In Program Years </a:t>
            </a:r>
            <a:r>
              <a:rPr lang="en-US" altLang="en-US" dirty="0" smtClean="0"/>
              <a:t>and </a:t>
            </a:r>
            <a:r>
              <a:rPr lang="en-US" altLang="en-US" dirty="0"/>
              <a:t>generate the </a:t>
            </a:r>
            <a:r>
              <a:rPr lang="en-US" altLang="en-US" b="1" dirty="0" smtClean="0"/>
              <a:t>ISP.</a:t>
            </a:r>
            <a:endParaRPr lang="en-US" altLang="en-US" dirty="0" smtClean="0"/>
          </a:p>
          <a:p>
            <a:pPr>
              <a:lnSpc>
                <a:spcPct val="110000"/>
              </a:lnSpc>
              <a:spcBef>
                <a:spcPts val="457"/>
              </a:spcBef>
              <a:spcAft>
                <a:spcPts val="0"/>
              </a:spcAft>
              <a:defRPr/>
            </a:pPr>
            <a:r>
              <a:rPr lang="en-US" dirty="0" smtClean="0"/>
              <a:t>The </a:t>
            </a:r>
            <a:r>
              <a:rPr lang="en-US" b="1" dirty="0" smtClean="0"/>
              <a:t>Individual Skills Profile (ISP) </a:t>
            </a:r>
            <a:r>
              <a:rPr lang="en-US" dirty="0" smtClean="0"/>
              <a:t>shows how an individual student performed on the most recent reading, math, and listening test.</a:t>
            </a:r>
          </a:p>
          <a:p>
            <a:pPr>
              <a:lnSpc>
                <a:spcPct val="110000"/>
              </a:lnSpc>
              <a:spcBef>
                <a:spcPts val="457"/>
              </a:spcBef>
              <a:spcAft>
                <a:spcPts val="0"/>
              </a:spcAft>
              <a:defRPr/>
            </a:pPr>
            <a:r>
              <a:rPr lang="en-US" dirty="0" smtClean="0"/>
              <a:t>The report displays the </a:t>
            </a:r>
            <a:r>
              <a:rPr lang="en-US" b="1" dirty="0" smtClean="0"/>
              <a:t>CASAS Competency Content Areas </a:t>
            </a:r>
            <a:r>
              <a:rPr lang="en-US" dirty="0"/>
              <a:t>and </a:t>
            </a:r>
            <a:r>
              <a:rPr lang="en-US" b="1" dirty="0"/>
              <a:t>CASAS Basic Skills Content Standards Categories </a:t>
            </a:r>
            <a:r>
              <a:rPr lang="en-US" dirty="0" smtClean="0"/>
              <a:t>assessed for each </a:t>
            </a:r>
            <a:r>
              <a:rPr lang="en-US" dirty="0"/>
              <a:t>test </a:t>
            </a:r>
            <a:r>
              <a:rPr lang="en-US" dirty="0" smtClean="0"/>
              <a:t>modality.</a:t>
            </a:r>
          </a:p>
          <a:p>
            <a:pPr marL="0" lvl="1">
              <a:lnSpc>
                <a:spcPct val="110000"/>
              </a:lnSpc>
              <a:spcBef>
                <a:spcPts val="457"/>
              </a:spcBef>
              <a:spcAft>
                <a:spcPts val="0"/>
              </a:spcAft>
            </a:pPr>
            <a:r>
              <a:rPr lang="en-US" dirty="0" smtClean="0"/>
              <a:t>The </a:t>
            </a:r>
            <a:r>
              <a:rPr lang="en-US" b="1" dirty="0" smtClean="0"/>
              <a:t>Skills Profile </a:t>
            </a:r>
            <a:r>
              <a:rPr lang="en-US" dirty="0" smtClean="0"/>
              <a:t>identifies by percentage the number of competencies within a content area the student answered correct, and by percentage the number of underlying </a:t>
            </a:r>
            <a:r>
              <a:rPr lang="en-US" dirty="0"/>
              <a:t>basic skills </a:t>
            </a:r>
            <a:r>
              <a:rPr lang="en-US" dirty="0" smtClean="0"/>
              <a:t>embedded in </a:t>
            </a:r>
            <a:r>
              <a:rPr lang="en-US" dirty="0"/>
              <a:t>CASAS </a:t>
            </a:r>
            <a:r>
              <a:rPr lang="en-US" dirty="0" smtClean="0"/>
              <a:t>Competencies.</a:t>
            </a:r>
            <a:endParaRPr lang="en-US" dirty="0"/>
          </a:p>
          <a:p>
            <a:pPr marL="0" lvl="1">
              <a:lnSpc>
                <a:spcPct val="110000"/>
              </a:lnSpc>
              <a:spcBef>
                <a:spcPts val="457"/>
              </a:spcBef>
              <a:spcAft>
                <a:spcPts val="0"/>
              </a:spcAft>
            </a:pPr>
            <a:r>
              <a:rPr lang="en-US" dirty="0" smtClean="0"/>
              <a:t>At </a:t>
            </a:r>
            <a:r>
              <a:rPr lang="en-US" dirty="0"/>
              <a:t>far right is an optional setting that you may add to the report to indicate </a:t>
            </a:r>
            <a:r>
              <a:rPr lang="en-US" b="1" dirty="0"/>
              <a:t>Grade Level Equivalency</a:t>
            </a:r>
            <a:r>
              <a:rPr lang="en-US" dirty="0"/>
              <a:t>.</a:t>
            </a:r>
          </a:p>
          <a:p>
            <a:pPr marL="0" lvl="1">
              <a:lnSpc>
                <a:spcPct val="110000"/>
              </a:lnSpc>
              <a:spcBef>
                <a:spcPts val="457"/>
              </a:spcBef>
              <a:spcAft>
                <a:spcPts val="0"/>
              </a:spcAft>
            </a:pPr>
            <a:r>
              <a:rPr lang="en-US" dirty="0" smtClean="0"/>
              <a:t>The </a:t>
            </a:r>
            <a:r>
              <a:rPr lang="en-US" b="1" dirty="0" smtClean="0"/>
              <a:t>HSE Predictor </a:t>
            </a:r>
            <a:r>
              <a:rPr lang="en-US" dirty="0" smtClean="0"/>
              <a:t>is included in the report when a test modality score is 236 and above to indicate the likelihood of the student passing a </a:t>
            </a:r>
            <a:r>
              <a:rPr lang="en-US" b="1" dirty="0" smtClean="0"/>
              <a:t>High </a:t>
            </a:r>
            <a:r>
              <a:rPr lang="en-US" b="1" dirty="0"/>
              <a:t>School Equivalency </a:t>
            </a:r>
            <a:r>
              <a:rPr lang="en-US" b="1" dirty="0" smtClean="0"/>
              <a:t>Exam</a:t>
            </a:r>
            <a:r>
              <a:rPr lang="en-US" dirty="0" smtClean="0"/>
              <a:t>.</a:t>
            </a:r>
          </a:p>
          <a:p>
            <a:pPr>
              <a:lnSpc>
                <a:spcPct val="110000"/>
              </a:lnSpc>
              <a:spcBef>
                <a:spcPts val="457"/>
              </a:spcBef>
              <a:spcAft>
                <a:spcPts val="0"/>
              </a:spcAft>
            </a:pPr>
            <a:endParaRPr lang="en-US" b="1" dirty="0" smtClean="0"/>
          </a:p>
          <a:p>
            <a:pPr>
              <a:lnSpc>
                <a:spcPct val="110000"/>
              </a:lnSpc>
              <a:spcBef>
                <a:spcPts val="457"/>
              </a:spcBef>
              <a:spcAft>
                <a:spcPts val="0"/>
              </a:spcAft>
            </a:pPr>
            <a:r>
              <a:rPr lang="en-US" b="1" dirty="0" smtClean="0"/>
              <a:t>ACTIVITY:</a:t>
            </a:r>
            <a:r>
              <a:rPr lang="en-US" dirty="0" smtClean="0"/>
              <a:t> </a:t>
            </a:r>
          </a:p>
          <a:p>
            <a:pPr marL="241653" indent="-241653">
              <a:lnSpc>
                <a:spcPct val="110000"/>
              </a:lnSpc>
              <a:spcBef>
                <a:spcPts val="457"/>
              </a:spcBef>
              <a:spcAft>
                <a:spcPts val="0"/>
              </a:spcAft>
              <a:buFont typeface="+mj-lt"/>
              <a:buAutoNum type="arabicPeriod"/>
            </a:pPr>
            <a:r>
              <a:rPr lang="en-US" altLang="en-US" dirty="0" smtClean="0"/>
              <a:t>Drill </a:t>
            </a:r>
            <a:r>
              <a:rPr lang="en-US" altLang="en-US" dirty="0"/>
              <a:t>down to </a:t>
            </a:r>
            <a:r>
              <a:rPr lang="en-US" altLang="en-US" b="1" dirty="0"/>
              <a:t>Test Item and Competency</a:t>
            </a:r>
          </a:p>
          <a:p>
            <a:pPr marL="241653" indent="-241653">
              <a:lnSpc>
                <a:spcPct val="110000"/>
              </a:lnSpc>
              <a:spcBef>
                <a:spcPts val="457"/>
              </a:spcBef>
              <a:spcAft>
                <a:spcPts val="0"/>
              </a:spcAft>
              <a:buFont typeface="+mj-lt"/>
              <a:buAutoNum type="arabicPeriod"/>
            </a:pPr>
            <a:r>
              <a:rPr lang="en-US" altLang="en-US" dirty="0"/>
              <a:t>Drill down to </a:t>
            </a:r>
            <a:r>
              <a:rPr lang="en-US" altLang="en-US" b="1" dirty="0"/>
              <a:t>Test Item and Content Standard</a:t>
            </a:r>
          </a:p>
          <a:p>
            <a:pPr marL="0" lvl="1">
              <a:spcAft>
                <a:spcPts val="0"/>
              </a:spcAft>
            </a:pPr>
            <a:endParaRPr lang="en-US" dirty="0" smtClean="0"/>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7</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285540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10000"/>
              </a:lnSpc>
              <a:spcBef>
                <a:spcPts val="457"/>
              </a:spcBef>
              <a:spcAft>
                <a:spcPts val="0"/>
              </a:spcAft>
            </a:pPr>
            <a:r>
              <a:rPr lang="en-US" altLang="en-US" b="1" dirty="0"/>
              <a:t>Access TE: Reports &gt; Test Results &gt; Skills Profile &gt; Individual Skills </a:t>
            </a:r>
            <a:r>
              <a:rPr lang="en-US" altLang="en-US" b="1" dirty="0" smtClean="0"/>
              <a:t>Profile Summary</a:t>
            </a:r>
            <a:endParaRPr lang="en-US" altLang="en-US" b="1" dirty="0"/>
          </a:p>
          <a:p>
            <a:pPr marL="241653" indent="-241653">
              <a:lnSpc>
                <a:spcPct val="110000"/>
              </a:lnSpc>
              <a:spcBef>
                <a:spcPts val="457"/>
              </a:spcBef>
              <a:buFont typeface="+mj-lt"/>
              <a:buAutoNum type="arabicPeriod"/>
              <a:defRPr/>
            </a:pPr>
            <a:r>
              <a:rPr lang="en-US" altLang="en-US" dirty="0"/>
              <a:t>Use </a:t>
            </a:r>
            <a:r>
              <a:rPr lang="en-US" altLang="en-US" b="1" dirty="0"/>
              <a:t>General Settings &gt; Special Options </a:t>
            </a:r>
            <a:r>
              <a:rPr lang="en-US" altLang="en-US" dirty="0"/>
              <a:t>and set </a:t>
            </a:r>
            <a:r>
              <a:rPr lang="en-US" altLang="en-US" b="1" dirty="0"/>
              <a:t>Display Class Based On </a:t>
            </a:r>
            <a:r>
              <a:rPr lang="en-US" altLang="en-US" dirty="0"/>
              <a:t>&gt; </a:t>
            </a:r>
            <a:r>
              <a:rPr lang="en-US" altLang="en-US" b="1" dirty="0"/>
              <a:t>Class Enrollment.</a:t>
            </a:r>
          </a:p>
          <a:p>
            <a:pPr marL="241653" indent="-241653">
              <a:lnSpc>
                <a:spcPct val="110000"/>
              </a:lnSpc>
              <a:spcBef>
                <a:spcPts val="457"/>
              </a:spcBef>
              <a:buFont typeface="+mj-lt"/>
              <a:buAutoNum type="arabicPeriod"/>
              <a:defRPr/>
            </a:pPr>
            <a:r>
              <a:rPr lang="en-US" altLang="en-US" dirty="0"/>
              <a:t>Use the </a:t>
            </a:r>
            <a:r>
              <a:rPr lang="en-US" altLang="en-US" b="1" dirty="0"/>
              <a:t>Navigator</a:t>
            </a:r>
            <a:r>
              <a:rPr lang="en-US" altLang="en-US" dirty="0"/>
              <a:t> to select a </a:t>
            </a:r>
            <a:r>
              <a:rPr lang="en-US" altLang="en-US" b="1" dirty="0"/>
              <a:t>Class Instance </a:t>
            </a:r>
            <a:r>
              <a:rPr lang="en-US" altLang="en-US" dirty="0" smtClean="0"/>
              <a:t>and </a:t>
            </a:r>
            <a:r>
              <a:rPr lang="en-US" altLang="en-US" dirty="0"/>
              <a:t>generate the </a:t>
            </a:r>
            <a:r>
              <a:rPr lang="en-US" altLang="en-US" b="1" dirty="0" smtClean="0"/>
              <a:t>ISPS.</a:t>
            </a:r>
          </a:p>
          <a:p>
            <a:pPr>
              <a:lnSpc>
                <a:spcPct val="110000"/>
              </a:lnSpc>
              <a:spcBef>
                <a:spcPts val="457"/>
              </a:spcBef>
              <a:spcAft>
                <a:spcPts val="0"/>
              </a:spcAft>
              <a:defRPr/>
            </a:pPr>
            <a:r>
              <a:rPr lang="en-US" dirty="0" smtClean="0"/>
              <a:t>The </a:t>
            </a:r>
            <a:r>
              <a:rPr lang="en-US" b="1" dirty="0"/>
              <a:t>Individual Skills Profile (ISP) </a:t>
            </a:r>
            <a:r>
              <a:rPr lang="en-US" b="1" dirty="0" smtClean="0"/>
              <a:t>Summary </a:t>
            </a:r>
            <a:r>
              <a:rPr lang="en-US" dirty="0" smtClean="0"/>
              <a:t>shows </a:t>
            </a:r>
            <a:r>
              <a:rPr lang="en-US" dirty="0"/>
              <a:t>how </a:t>
            </a:r>
            <a:r>
              <a:rPr lang="en-US" dirty="0" smtClean="0"/>
              <a:t>groups of students performed on the </a:t>
            </a:r>
            <a:r>
              <a:rPr lang="en-US" dirty="0"/>
              <a:t>same </a:t>
            </a:r>
            <a:r>
              <a:rPr lang="en-US" dirty="0" smtClean="0"/>
              <a:t>form level with their most </a:t>
            </a:r>
            <a:r>
              <a:rPr lang="en-US" dirty="0"/>
              <a:t>recent reading, math, and listening </a:t>
            </a:r>
            <a:r>
              <a:rPr lang="en-US" dirty="0" smtClean="0"/>
              <a:t>test.</a:t>
            </a:r>
          </a:p>
          <a:p>
            <a:pPr>
              <a:lnSpc>
                <a:spcPct val="110000"/>
              </a:lnSpc>
              <a:spcBef>
                <a:spcPts val="457"/>
              </a:spcBef>
              <a:spcAft>
                <a:spcPts val="0"/>
              </a:spcAft>
              <a:defRPr/>
            </a:pPr>
            <a:r>
              <a:rPr lang="en-US" dirty="0" smtClean="0"/>
              <a:t>As with the </a:t>
            </a:r>
            <a:r>
              <a:rPr lang="en-US" b="1" dirty="0" smtClean="0"/>
              <a:t>ISP</a:t>
            </a:r>
            <a:r>
              <a:rPr lang="en-US" dirty="0" smtClean="0"/>
              <a:t>, this </a:t>
            </a:r>
            <a:r>
              <a:rPr lang="en-US" dirty="0"/>
              <a:t>report </a:t>
            </a:r>
            <a:r>
              <a:rPr lang="en-US" dirty="0" smtClean="0"/>
              <a:t>also displays </a:t>
            </a:r>
            <a:r>
              <a:rPr lang="en-US" b="1" dirty="0" smtClean="0"/>
              <a:t>CASAS </a:t>
            </a:r>
            <a:r>
              <a:rPr lang="en-US" b="1" dirty="0"/>
              <a:t>Competency Content Areas </a:t>
            </a:r>
            <a:r>
              <a:rPr lang="en-US" dirty="0"/>
              <a:t>and </a:t>
            </a:r>
            <a:r>
              <a:rPr lang="en-US" b="1" dirty="0"/>
              <a:t>CASAS Basic Skills Content Standards Categories </a:t>
            </a:r>
            <a:r>
              <a:rPr lang="en-US" dirty="0"/>
              <a:t>assessed for each test </a:t>
            </a:r>
            <a:r>
              <a:rPr lang="en-US" dirty="0" smtClean="0"/>
              <a:t>modality at the given form level.</a:t>
            </a:r>
            <a:endParaRPr lang="en-US" dirty="0"/>
          </a:p>
          <a:p>
            <a:pPr marL="0" lvl="1">
              <a:lnSpc>
                <a:spcPct val="110000"/>
              </a:lnSpc>
              <a:spcBef>
                <a:spcPts val="457"/>
              </a:spcBef>
              <a:spcAft>
                <a:spcPts val="0"/>
              </a:spcAft>
            </a:pPr>
            <a:r>
              <a:rPr lang="en-US" dirty="0"/>
              <a:t>The </a:t>
            </a:r>
            <a:r>
              <a:rPr lang="en-US" b="1" dirty="0"/>
              <a:t>Skills Profile </a:t>
            </a:r>
            <a:r>
              <a:rPr lang="en-US" dirty="0"/>
              <a:t>identifies by percentage the number of competencies within a content </a:t>
            </a:r>
            <a:r>
              <a:rPr lang="en-US" dirty="0" smtClean="0"/>
              <a:t>area, </a:t>
            </a:r>
            <a:r>
              <a:rPr lang="en-US" dirty="0"/>
              <a:t>and by percentage the number of underlying basic skills embedded in CASAS </a:t>
            </a:r>
            <a:r>
              <a:rPr lang="en-US" dirty="0" smtClean="0"/>
              <a:t>Competencies the students </a:t>
            </a:r>
            <a:r>
              <a:rPr lang="en-US" dirty="0"/>
              <a:t>answered </a:t>
            </a:r>
            <a:r>
              <a:rPr lang="en-US" dirty="0" smtClean="0"/>
              <a:t>correct.</a:t>
            </a:r>
            <a:endParaRPr lang="en-US" dirty="0"/>
          </a:p>
          <a:p>
            <a:pPr>
              <a:lnSpc>
                <a:spcPct val="110000"/>
              </a:lnSpc>
              <a:spcBef>
                <a:spcPts val="457"/>
              </a:spcBef>
              <a:spcAft>
                <a:spcPts val="0"/>
              </a:spcAft>
            </a:pPr>
            <a:r>
              <a:rPr lang="en-US" b="1" dirty="0" smtClean="0"/>
              <a:t>ACTIVITY</a:t>
            </a:r>
            <a:r>
              <a:rPr lang="en-US" b="1" dirty="0"/>
              <a:t>:</a:t>
            </a:r>
            <a:r>
              <a:rPr lang="en-US" dirty="0"/>
              <a:t> </a:t>
            </a:r>
          </a:p>
          <a:p>
            <a:pPr marL="241653" indent="-241653">
              <a:lnSpc>
                <a:spcPct val="110000"/>
              </a:lnSpc>
              <a:spcBef>
                <a:spcPts val="457"/>
              </a:spcBef>
              <a:spcAft>
                <a:spcPts val="0"/>
              </a:spcAft>
              <a:buFont typeface="+mj-lt"/>
              <a:buAutoNum type="arabicPeriod"/>
            </a:pPr>
            <a:r>
              <a:rPr lang="en-US" altLang="en-US" dirty="0"/>
              <a:t>Drill down to </a:t>
            </a:r>
            <a:r>
              <a:rPr lang="en-US" altLang="en-US" b="1" dirty="0" smtClean="0"/>
              <a:t>Form Level</a:t>
            </a:r>
            <a:r>
              <a:rPr lang="en-US" altLang="en-US" dirty="0" smtClean="0"/>
              <a:t> to see the list of student functioning at that level.</a:t>
            </a:r>
            <a:endParaRPr lang="en-US" altLang="en-US" dirty="0"/>
          </a:p>
          <a:p>
            <a:pPr marL="241653" indent="-241653">
              <a:lnSpc>
                <a:spcPct val="110000"/>
              </a:lnSpc>
              <a:spcBef>
                <a:spcPts val="457"/>
              </a:spcBef>
              <a:spcAft>
                <a:spcPts val="0"/>
              </a:spcAft>
              <a:buFont typeface="+mj-lt"/>
              <a:buAutoNum type="arabicPeriod"/>
            </a:pPr>
            <a:r>
              <a:rPr lang="en-US" altLang="en-US" dirty="0"/>
              <a:t>Drill down to </a:t>
            </a:r>
            <a:r>
              <a:rPr lang="en-US" altLang="en-US" b="1" dirty="0" smtClean="0"/>
              <a:t>Total Tests</a:t>
            </a:r>
            <a:r>
              <a:rPr lang="en-US" altLang="en-US" dirty="0" smtClean="0"/>
              <a:t> to see the list of tests students took at the </a:t>
            </a:r>
            <a:r>
              <a:rPr lang="en-US" altLang="en-US" b="1" dirty="0" smtClean="0"/>
              <a:t>Form Level.</a:t>
            </a:r>
            <a:endParaRPr lang="en-US" altLang="en-US" b="1" dirty="0"/>
          </a:p>
          <a:p>
            <a:endParaRPr lang="en-US" dirty="0"/>
          </a:p>
        </p:txBody>
      </p:sp>
      <p:sp>
        <p:nvSpPr>
          <p:cNvPr id="4" name="Header Placeholder 3"/>
          <p:cNvSpPr>
            <a:spLocks noGrp="1"/>
          </p:cNvSpPr>
          <p:nvPr>
            <p:ph type="hdr" sz="quarter" idx="10"/>
          </p:nvPr>
        </p:nvSpPr>
        <p:spPr/>
        <p:txBody>
          <a:bodyPr/>
          <a:lstStyle/>
          <a:p>
            <a:pPr>
              <a:defRPr/>
            </a:pPr>
            <a:r>
              <a:rPr lang="en-US" dirty="0" smtClean="0"/>
              <a:t>CASAS National Summer Institute</a:t>
            </a:r>
            <a:endParaRPr lang="en-US" dirty="0"/>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6" name="Footer Placeholder 5"/>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7" name="Slide Number Placeholder 6"/>
          <p:cNvSpPr>
            <a:spLocks noGrp="1"/>
          </p:cNvSpPr>
          <p:nvPr>
            <p:ph type="sldNum" sz="quarter" idx="13"/>
          </p:nvPr>
        </p:nvSpPr>
        <p:spPr/>
        <p:txBody>
          <a:bodyPr/>
          <a:lstStyle/>
          <a:p>
            <a:pPr>
              <a:defRPr/>
            </a:pPr>
            <a:fld id="{5D03BAE4-1402-4A80-AFE8-89EA0ABB903D}" type="slidenum">
              <a:rPr lang="en-US" altLang="en-US" smtClean="0"/>
              <a:pPr>
                <a:defRPr/>
              </a:pPr>
              <a:t>8</a:t>
            </a:fld>
            <a:endParaRPr lang="en-US" altLang="en-US" dirty="0"/>
          </a:p>
        </p:txBody>
      </p:sp>
    </p:spTree>
    <p:extLst>
      <p:ext uri="{BB962C8B-B14F-4D97-AF65-F5344CB8AC3E}">
        <p14:creationId xmlns:p14="http://schemas.microsoft.com/office/powerpoint/2010/main" val="177887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nSpc>
                <a:spcPct val="110000"/>
              </a:lnSpc>
              <a:spcBef>
                <a:spcPts val="457"/>
              </a:spcBef>
              <a:defRPr/>
            </a:pPr>
            <a:r>
              <a:rPr lang="en-US" altLang="en-US" b="1" dirty="0" smtClean="0"/>
              <a:t>Competency Performance</a:t>
            </a:r>
            <a:endParaRPr lang="en-US" altLang="en-US" dirty="0" smtClean="0"/>
          </a:p>
          <a:p>
            <a:pPr marL="241653" indent="-241653">
              <a:lnSpc>
                <a:spcPct val="110000"/>
              </a:lnSpc>
              <a:spcBef>
                <a:spcPts val="457"/>
              </a:spcBef>
              <a:buFont typeface="+mj-lt"/>
              <a:buAutoNum type="arabicPeriod"/>
              <a:defRPr/>
            </a:pPr>
            <a:r>
              <a:rPr lang="en-US" altLang="en-US" dirty="0" smtClean="0"/>
              <a:t>Student Competency Performance</a:t>
            </a:r>
          </a:p>
          <a:p>
            <a:pPr marL="241653" indent="-241653">
              <a:lnSpc>
                <a:spcPct val="110000"/>
              </a:lnSpc>
              <a:spcBef>
                <a:spcPts val="457"/>
              </a:spcBef>
              <a:buFont typeface="+mj-lt"/>
              <a:buAutoNum type="arabicPeriod"/>
              <a:defRPr/>
            </a:pPr>
            <a:r>
              <a:rPr lang="en-US" altLang="en-US" dirty="0" smtClean="0"/>
              <a:t>Competency Performance Summary by Class</a:t>
            </a:r>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9</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927027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588" y="6096000"/>
            <a:ext cx="9144001" cy="762000"/>
          </a:xfrm>
          <a:prstGeom prst="rect">
            <a:avLst/>
          </a:prstGeom>
          <a:solidFill>
            <a:srgbClr val="002D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1588" y="1371600"/>
            <a:ext cx="9144001" cy="449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1488" y="215900"/>
            <a:ext cx="32035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304800" y="1600200"/>
            <a:ext cx="7239000" cy="1828800"/>
          </a:xfrm>
        </p:spPr>
        <p:txBody>
          <a:bodyPr/>
          <a:lstStyle>
            <a:lvl1pPr>
              <a:defRPr sz="4000"/>
            </a:lvl1pPr>
          </a:lstStyle>
          <a:p>
            <a:r>
              <a:rPr lang="en-US" dirty="0" smtClean="0"/>
              <a:t>Click to edit Master title style</a:t>
            </a:r>
            <a:endParaRPr lang="en-US" dirty="0"/>
          </a:p>
        </p:txBody>
      </p:sp>
      <p:sp>
        <p:nvSpPr>
          <p:cNvPr id="8" name="Text Placeholder 2"/>
          <p:cNvSpPr>
            <a:spLocks noGrp="1"/>
          </p:cNvSpPr>
          <p:nvPr>
            <p:ph type="body" idx="1"/>
          </p:nvPr>
        </p:nvSpPr>
        <p:spPr>
          <a:xfrm>
            <a:off x="3733800" y="3733800"/>
            <a:ext cx="5103283" cy="1905000"/>
          </a:xfrm>
        </p:spPr>
        <p:txBody>
          <a:bodyPr>
            <a:normAutofit/>
          </a:bodyPr>
          <a:lstStyle>
            <a:lvl1pPr marL="0" indent="0" algn="r">
              <a:lnSpc>
                <a:spcPct val="200000"/>
              </a:lnSpc>
              <a:buNone/>
              <a:defRPr sz="1800" b="0">
                <a:solidFill>
                  <a:srgbClr val="002D6D"/>
                </a:solidFill>
                <a:latin typeface="Trebuchet MS" pitchFamily="34" charset="0"/>
                <a:cs typeface="Arial" pitchFamily="34" charset="0"/>
              </a:defRPr>
            </a:lvl1pPr>
            <a:lvl2pPr marL="457200" indent="0" algn="r">
              <a:lnSpc>
                <a:spcPct val="200000"/>
              </a:lnSpc>
              <a:buNone/>
              <a:defRPr sz="1800">
                <a:solidFill>
                  <a:srgbClr val="002D6D"/>
                </a:solidFill>
              </a:defRPr>
            </a:lvl2pPr>
            <a:lvl3pPr marL="914400" indent="0" algn="r">
              <a:lnSpc>
                <a:spcPct val="200000"/>
              </a:lnSpc>
              <a:buNone/>
              <a:defRPr sz="1800">
                <a:solidFill>
                  <a:srgbClr val="002D6D"/>
                </a:solidFill>
              </a:defRPr>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636102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588" y="2341563"/>
            <a:ext cx="9145588" cy="46037"/>
          </a:xfrm>
          <a:prstGeom prst="rect">
            <a:avLst/>
          </a:prstGeom>
          <a:solidFill>
            <a:srgbClr val="652D9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bwMode="auto">
          <a:xfrm>
            <a:off x="-1588" y="0"/>
            <a:ext cx="9144001"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0225" y="163513"/>
            <a:ext cx="1943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1588" y="6477000"/>
            <a:ext cx="9144001" cy="381000"/>
          </a:xfrm>
          <a:prstGeom prst="rect">
            <a:avLst/>
          </a:prstGeom>
          <a:solidFill>
            <a:srgbClr val="002D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28600" y="838200"/>
            <a:ext cx="8769350" cy="1476375"/>
          </a:xfrm>
        </p:spPr>
        <p:txBody>
          <a:bodyPr anchor="b">
            <a:normAutofit/>
          </a:bodyPr>
          <a:lstStyle>
            <a:lvl1pPr algn="l">
              <a:buNone/>
              <a:defRPr sz="3600" b="1" cap="none"/>
            </a:lvl1pPr>
          </a:lstStyle>
          <a:p>
            <a:r>
              <a:rPr lang="en-US" dirty="0" smtClean="0"/>
              <a:t>Click to edit Master title style</a:t>
            </a:r>
            <a:endParaRPr lang="en-US" dirty="0"/>
          </a:p>
        </p:txBody>
      </p:sp>
      <p:sp>
        <p:nvSpPr>
          <p:cNvPr id="11" name="Text Placeholder 2"/>
          <p:cNvSpPr>
            <a:spLocks noGrp="1"/>
          </p:cNvSpPr>
          <p:nvPr>
            <p:ph type="body" idx="1"/>
          </p:nvPr>
        </p:nvSpPr>
        <p:spPr>
          <a:xfrm>
            <a:off x="228600" y="2590800"/>
            <a:ext cx="8769350" cy="3733800"/>
          </a:xfrm>
        </p:spPr>
        <p:txBody>
          <a:bodyPr/>
          <a:lstStyle>
            <a:lvl1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Char char="§"/>
              <a:tabLst/>
              <a:defRPr sz="2800">
                <a:solidFill>
                  <a:schemeClr val="bg1">
                    <a:lumMod val="50000"/>
                  </a:schemeClr>
                </a:solidFill>
              </a:defRPr>
            </a:lvl1pPr>
            <a:lvl2pPr marL="742950" marR="0" indent="-285750" algn="l" defTabSz="914400" rtl="0" eaLnBrk="0" fontAlgn="base" latinLnBrk="0" hangingPunct="0">
              <a:lnSpc>
                <a:spcPct val="100000"/>
              </a:lnSpc>
              <a:spcBef>
                <a:spcPct val="20000"/>
              </a:spcBef>
              <a:spcAft>
                <a:spcPct val="0"/>
              </a:spcAft>
              <a:buClrTx/>
              <a:buSzPct val="100000"/>
              <a:buFont typeface="Arial" charset="0"/>
              <a:buChar char="•"/>
              <a:tabLst/>
              <a:defRPr sz="2400">
                <a:solidFill>
                  <a:schemeClr val="bg1">
                    <a:lumMod val="50000"/>
                  </a:schemeClr>
                </a:solidFill>
              </a:defRPr>
            </a:lvl2pPr>
            <a:lvl3pPr marL="11430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2000">
                <a:solidFill>
                  <a:schemeClr val="bg1">
                    <a:lumMod val="50000"/>
                  </a:schemeClr>
                </a:solidFill>
              </a:defRPr>
            </a:lvl3pPr>
            <a:lvl4pPr marL="16002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1800">
                <a:solidFill>
                  <a:schemeClr val="bg1">
                    <a:lumMod val="50000"/>
                  </a:schemeClr>
                </a:solidFill>
              </a:defRPr>
            </a:lvl4pPr>
            <a:lvl5pPr marL="2057400" marR="0" indent="-228600" algn="l" defTabSz="914400" rtl="0" eaLnBrk="0" fontAlgn="base" latinLnBrk="0" hangingPunct="0">
              <a:lnSpc>
                <a:spcPct val="100000"/>
              </a:lnSpc>
              <a:spcBef>
                <a:spcPct val="20000"/>
              </a:spcBef>
              <a:spcAft>
                <a:spcPct val="0"/>
              </a:spcAft>
              <a:buClrTx/>
              <a:buSzPct val="100000"/>
              <a:buFont typeface="Trebuchet MS" pitchFamily="34" charset="0"/>
              <a:buChar char="–"/>
              <a:tabLst/>
              <a:defRPr sz="18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noProof="0" dirty="0"/>
          </a:p>
        </p:txBody>
      </p:sp>
      <p:sp>
        <p:nvSpPr>
          <p:cNvPr id="8" name="Rectangle 6"/>
          <p:cNvSpPr>
            <a:spLocks noGrp="1" noChangeArrowheads="1"/>
          </p:cNvSpPr>
          <p:nvPr>
            <p:ph type="sldNum" sz="quarter" idx="10"/>
          </p:nvPr>
        </p:nvSpPr>
        <p:spPr/>
        <p:txBody>
          <a:bodyPr/>
          <a:lstStyle>
            <a:lvl1pPr>
              <a:defRPr/>
            </a:lvl1pPr>
          </a:lstStyle>
          <a:p>
            <a:pPr>
              <a:defRPr/>
            </a:pPr>
            <a:fld id="{6CEF59AB-2FE2-4EB2-85AA-E3C9917A6E92}" type="slidenum">
              <a:rPr lang="en-US" altLang="en-US"/>
              <a:pPr>
                <a:defRPr/>
              </a:pPr>
              <a:t>‹#›</a:t>
            </a:fld>
            <a:endParaRPr lang="en-US" altLang="en-US" dirty="0"/>
          </a:p>
        </p:txBody>
      </p:sp>
      <p:sp>
        <p:nvSpPr>
          <p:cNvPr id="9" name="Footer Placeholder 4"/>
          <p:cNvSpPr>
            <a:spLocks noGrp="1"/>
          </p:cNvSpPr>
          <p:nvPr>
            <p:ph type="ftr" sz="quarter" idx="11"/>
          </p:nvPr>
        </p:nvSpPr>
        <p:spPr/>
        <p:txBody>
          <a:bodyPr/>
          <a:lstStyle>
            <a:lvl1pPr>
              <a:defRPr sz="1100" b="1">
                <a:solidFill>
                  <a:schemeClr val="bg1"/>
                </a:solidFill>
                <a:latin typeface="Trebuchet MS" pitchFamily="34" charset="0"/>
              </a:defRPr>
            </a:lvl1pPr>
          </a:lstStyle>
          <a:p>
            <a:pPr>
              <a:defRPr/>
            </a:pPr>
            <a:r>
              <a:rPr lang="en-US" dirty="0"/>
              <a:t>CASAS National Summer Institute 2018</a:t>
            </a:r>
          </a:p>
        </p:txBody>
      </p:sp>
    </p:spTree>
    <p:extLst>
      <p:ext uri="{BB962C8B-B14F-4D97-AF65-F5344CB8AC3E}">
        <p14:creationId xmlns:p14="http://schemas.microsoft.com/office/powerpoint/2010/main" val="1214549891"/>
      </p:ext>
    </p:extLst>
  </p:cSld>
  <p:clrMapOvr>
    <a:overrideClrMapping bg1="lt1" tx1="dk1" bg2="lt2" tx2="dk2" accent1="accent1" accent2="accent2" accent3="accent3" accent4="accent4" accent5="accent5" accent6="accent6" hlink="hlink" folHlink="folHlink"/>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914400"/>
            <a:ext cx="8763000" cy="5334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588" y="0"/>
            <a:ext cx="6561138" cy="685800"/>
          </a:xfrm>
        </p:spPr>
        <p:txBody>
          <a:bodyPr/>
          <a:lstStyle>
            <a:lvl1pPr>
              <a:defRPr>
                <a:solidFill>
                  <a:srgbClr val="54B959"/>
                </a:solidFill>
              </a:defRPr>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p:txBody>
          <a:bodyPr/>
          <a:lstStyle>
            <a:lvl1pPr>
              <a:defRPr/>
            </a:lvl1pPr>
          </a:lstStyle>
          <a:p>
            <a:pPr>
              <a:defRPr/>
            </a:pPr>
            <a:fld id="{8309F4AB-A5DD-4F42-A911-1EED7238BC28}"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b="1">
                <a:solidFill>
                  <a:schemeClr val="bg1"/>
                </a:solidFill>
              </a:defRPr>
            </a:lvl1pPr>
          </a:lstStyle>
          <a:p>
            <a:pPr>
              <a:defRPr/>
            </a:pPr>
            <a:r>
              <a:rPr lang="en-US" dirty="0"/>
              <a:t>CASAS National Summer Institute 2018</a:t>
            </a:r>
          </a:p>
        </p:txBody>
      </p:sp>
    </p:spTree>
    <p:extLst>
      <p:ext uri="{BB962C8B-B14F-4D97-AF65-F5344CB8AC3E}">
        <p14:creationId xmlns:p14="http://schemas.microsoft.com/office/powerpoint/2010/main" val="178349600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987551"/>
            <a:ext cx="4038600" cy="51389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6"/>
          <p:cNvSpPr>
            <a:spLocks noGrp="1"/>
          </p:cNvSpPr>
          <p:nvPr>
            <p:ph type="title"/>
          </p:nvPr>
        </p:nvSpPr>
        <p:spPr>
          <a:xfrm>
            <a:off x="-1588" y="0"/>
            <a:ext cx="6561138" cy="685800"/>
          </a:xfrm>
        </p:spPr>
        <p:txBody>
          <a:bodyPr/>
          <a:lstStyle/>
          <a:p>
            <a:r>
              <a:rPr lang="en-US" dirty="0" smtClean="0"/>
              <a:t>Click to edit Master title style</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2C2525F7-CC34-4AB5-A78A-D21B52038C5F}" type="slidenum">
              <a:rPr lang="en-US" altLang="en-US"/>
              <a:pPr>
                <a:defRPr/>
              </a:pPr>
              <a:t>‹#›</a:t>
            </a:fld>
            <a:endParaRPr lang="en-US" altLang="en-US" dirty="0"/>
          </a:p>
        </p:txBody>
      </p:sp>
      <p:sp>
        <p:nvSpPr>
          <p:cNvPr id="9" name="Footer Placeholder 4"/>
          <p:cNvSpPr>
            <a:spLocks noGrp="1"/>
          </p:cNvSpPr>
          <p:nvPr>
            <p:ph type="ftr" sz="quarter" idx="11"/>
          </p:nvPr>
        </p:nvSpPr>
        <p:spPr/>
        <p:txBody>
          <a:bodyPr/>
          <a:lstStyle>
            <a:lvl1pPr>
              <a:defRPr b="1">
                <a:solidFill>
                  <a:schemeClr val="bg1"/>
                </a:solidFill>
              </a:defRPr>
            </a:lvl1pPr>
          </a:lstStyle>
          <a:p>
            <a:pPr>
              <a:defRPr/>
            </a:pPr>
            <a:r>
              <a:rPr lang="en-US" dirty="0"/>
              <a:t>CASAS National Summer Institute 2018</a:t>
            </a:r>
          </a:p>
        </p:txBody>
      </p:sp>
    </p:spTree>
    <p:extLst>
      <p:ext uri="{BB962C8B-B14F-4D97-AF65-F5344CB8AC3E}">
        <p14:creationId xmlns:p14="http://schemas.microsoft.com/office/powerpoint/2010/main" val="382655584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rgbClr val="FFFFFF"/>
            </a:gs>
            <a:gs pos="100000">
              <a:schemeClr val="bg1"/>
            </a:gs>
          </a:gsLst>
          <a:lin ang="18900000" scaled="1"/>
        </a:gradFill>
        <a:effectLst/>
      </p:bgPr>
    </p:bg>
    <p:spTree>
      <p:nvGrpSpPr>
        <p:cNvPr id="1" name=""/>
        <p:cNvGrpSpPr/>
        <p:nvPr/>
      </p:nvGrpSpPr>
      <p:grpSpPr>
        <a:xfrm>
          <a:off x="0" y="0"/>
          <a:ext cx="0" cy="0"/>
          <a:chOff x="0" y="0"/>
          <a:chExt cx="0" cy="0"/>
        </a:xfrm>
      </p:grpSpPr>
      <p:sp>
        <p:nvSpPr>
          <p:cNvPr id="10" name="Rectangle 9"/>
          <p:cNvSpPr/>
          <p:nvPr/>
        </p:nvSpPr>
        <p:spPr bwMode="auto">
          <a:xfrm>
            <a:off x="-1588" y="0"/>
            <a:ext cx="9144001"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0225" y="163513"/>
            <a:ext cx="1943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588" y="6477000"/>
            <a:ext cx="9144001" cy="381000"/>
          </a:xfrm>
          <a:prstGeom prst="rect">
            <a:avLst/>
          </a:prstGeom>
          <a:solidFill>
            <a:srgbClr val="002D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1A79D"/>
              </a:solidFill>
            </a:endParaRPr>
          </a:p>
        </p:txBody>
      </p:sp>
      <p:sp>
        <p:nvSpPr>
          <p:cNvPr id="1029" name="Title Placeholder 8"/>
          <p:cNvSpPr>
            <a:spLocks noGrp="1"/>
          </p:cNvSpPr>
          <p:nvPr userDrawn="1">
            <p:ph type="title"/>
          </p:nvPr>
        </p:nvSpPr>
        <p:spPr bwMode="auto">
          <a:xfrm>
            <a:off x="-1588" y="0"/>
            <a:ext cx="6561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 name="Rectangle 6"/>
          <p:cNvSpPr>
            <a:spLocks noGrp="1" noChangeArrowheads="1"/>
          </p:cNvSpPr>
          <p:nvPr userDrawn="1">
            <p:ph type="sldNum" sz="quarter" idx="4"/>
          </p:nvPr>
        </p:nvSpPr>
        <p:spPr>
          <a:xfrm>
            <a:off x="6934200" y="6521450"/>
            <a:ext cx="2133600" cy="247650"/>
          </a:xfrm>
          <a:prstGeom prst="rect">
            <a:avLst/>
          </a:prstGeom>
          <a:ln/>
        </p:spPr>
        <p:txBody>
          <a:bodyPr vert="horz" wrap="square" lIns="91440" tIns="45720" rIns="91440" bIns="45720" numCol="1" anchor="t" anchorCtr="0" compatLnSpc="1">
            <a:prstTxWarp prst="textNoShape">
              <a:avLst/>
            </a:prstTxWarp>
          </a:bodyPr>
          <a:lstStyle>
            <a:lvl1pPr algn="r" eaLnBrk="1" hangingPunct="1">
              <a:defRPr sz="1100" b="1">
                <a:solidFill>
                  <a:schemeClr val="bg1"/>
                </a:solidFill>
                <a:latin typeface="Trebuchet MS" panose="020B0603020202020204" pitchFamily="34" charset="0"/>
              </a:defRPr>
            </a:lvl1pPr>
          </a:lstStyle>
          <a:p>
            <a:pPr>
              <a:defRPr/>
            </a:pPr>
            <a:fld id="{31096D7F-2B5B-4B15-9A59-1AA32566D973}" type="slidenum">
              <a:rPr lang="en-US" altLang="en-US"/>
              <a:pPr>
                <a:defRPr/>
              </a:pPr>
              <a:t>‹#›</a:t>
            </a:fld>
            <a:endParaRPr lang="en-US" altLang="en-US" dirty="0"/>
          </a:p>
        </p:txBody>
      </p:sp>
      <p:sp>
        <p:nvSpPr>
          <p:cNvPr id="1031" name="Rectangle 5"/>
          <p:cNvSpPr>
            <a:spLocks noGrp="1" noChangeArrowheads="1"/>
          </p:cNvSpPr>
          <p:nvPr userDrawn="1">
            <p:ph type="body" idx="1"/>
          </p:nvPr>
        </p:nvSpPr>
        <p:spPr bwMode="auto">
          <a:xfrm>
            <a:off x="152400" y="8382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Footer Placeholder 4"/>
          <p:cNvSpPr>
            <a:spLocks noGrp="1"/>
          </p:cNvSpPr>
          <p:nvPr userDrawn="1">
            <p:ph type="ftr" sz="quarter" idx="3"/>
          </p:nvPr>
        </p:nvSpPr>
        <p:spPr>
          <a:xfrm>
            <a:off x="152400" y="6521450"/>
            <a:ext cx="3124200" cy="304800"/>
          </a:xfrm>
          <a:prstGeom prst="rect">
            <a:avLst/>
          </a:prstGeom>
        </p:spPr>
        <p:txBody>
          <a:bodyPr/>
          <a:lstStyle>
            <a:lvl1pPr eaLnBrk="1" hangingPunct="1">
              <a:defRPr sz="1100" b="1">
                <a:solidFill>
                  <a:srgbClr val="FFFFFF"/>
                </a:solidFill>
                <a:latin typeface="Trebuchet MS" pitchFamily="34" charset="0"/>
                <a:cs typeface="Arial" charset="0"/>
              </a:defRPr>
            </a:lvl1pPr>
          </a:lstStyle>
          <a:p>
            <a:pPr>
              <a:defRPr/>
            </a:pPr>
            <a:r>
              <a:rPr lang="en-US" dirty="0"/>
              <a:t>CASAS National Summer Institute 2018</a:t>
            </a:r>
            <a:endParaRPr lang="en-US"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sz="3200" b="1">
          <a:solidFill>
            <a:srgbClr val="54B959"/>
          </a:solidFill>
          <a:latin typeface="Trebuchet MS" pitchFamily="34" charset="0"/>
          <a:ea typeface="+mj-ea"/>
          <a:cs typeface="Arial" pitchFamily="34" charset="0"/>
        </a:defRPr>
      </a:lvl1pPr>
      <a:lvl2pPr algn="l" rtl="0" eaLnBrk="0" fontAlgn="base" hangingPunct="0">
        <a:spcBef>
          <a:spcPct val="0"/>
        </a:spcBef>
        <a:spcAft>
          <a:spcPct val="0"/>
        </a:spcAft>
        <a:defRPr sz="3200" b="1">
          <a:solidFill>
            <a:srgbClr val="54B959"/>
          </a:solidFill>
          <a:latin typeface="Trebuchet MS" pitchFamily="34" charset="0"/>
          <a:cs typeface="Arial" charset="0"/>
        </a:defRPr>
      </a:lvl2pPr>
      <a:lvl3pPr algn="l" rtl="0" eaLnBrk="0" fontAlgn="base" hangingPunct="0">
        <a:spcBef>
          <a:spcPct val="0"/>
        </a:spcBef>
        <a:spcAft>
          <a:spcPct val="0"/>
        </a:spcAft>
        <a:defRPr sz="3200" b="1">
          <a:solidFill>
            <a:srgbClr val="54B959"/>
          </a:solidFill>
          <a:latin typeface="Trebuchet MS" pitchFamily="34" charset="0"/>
          <a:cs typeface="Arial" charset="0"/>
        </a:defRPr>
      </a:lvl3pPr>
      <a:lvl4pPr algn="l" rtl="0" eaLnBrk="0" fontAlgn="base" hangingPunct="0">
        <a:spcBef>
          <a:spcPct val="0"/>
        </a:spcBef>
        <a:spcAft>
          <a:spcPct val="0"/>
        </a:spcAft>
        <a:defRPr sz="3200" b="1">
          <a:solidFill>
            <a:srgbClr val="54B959"/>
          </a:solidFill>
          <a:latin typeface="Trebuchet MS" pitchFamily="34" charset="0"/>
          <a:cs typeface="Arial" charset="0"/>
        </a:defRPr>
      </a:lvl4pPr>
      <a:lvl5pPr algn="l" rtl="0" eaLnBrk="0" fontAlgn="base" hangingPunct="0">
        <a:spcBef>
          <a:spcPct val="0"/>
        </a:spcBef>
        <a:spcAft>
          <a:spcPct val="0"/>
        </a:spcAft>
        <a:defRPr sz="3200" b="1">
          <a:solidFill>
            <a:srgbClr val="54B959"/>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p:titleStyle>
    <p:bodyStyle>
      <a:lvl1pPr marL="342900" indent="-342900" algn="l" rtl="0" eaLnBrk="0" fontAlgn="base" hangingPunct="0">
        <a:spcBef>
          <a:spcPct val="20000"/>
        </a:spcBef>
        <a:spcAft>
          <a:spcPct val="0"/>
        </a:spcAft>
        <a:buSzPct val="100000"/>
        <a:buFont typeface="Wingdings" panose="05000000000000000000" pitchFamily="2" charset="2"/>
        <a:buChar char="§"/>
        <a:defRPr sz="2800">
          <a:solidFill>
            <a:schemeClr val="tx1"/>
          </a:solidFill>
          <a:latin typeface="Trebuchet MS"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Trebuchet MS" pitchFamily="34" charset="0"/>
          <a:cs typeface="Arial" pitchFamily="34" charset="0"/>
        </a:defRPr>
      </a:lvl2pPr>
      <a:lvl3pPr marL="11430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Trebuchet MS" pitchFamily="34" charset="0"/>
          <a:cs typeface="Arial" pitchFamily="34" charset="0"/>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Trebuchet MS" pitchFamily="34" charset="0"/>
          <a:cs typeface="Arial" pitchFamily="34" charset="0"/>
        </a:defRPr>
      </a:lvl4pPr>
      <a:lvl5pPr marL="2057400" indent="-228600" algn="l" rtl="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itchFamily="34" charset="0"/>
          <a:cs typeface="Arial" pitchFamily="34" charset="0"/>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57200" y="1905000"/>
            <a:ext cx="7467600" cy="1447800"/>
          </a:xfrm>
        </p:spPr>
        <p:txBody>
          <a:bodyPr/>
          <a:lstStyle/>
          <a:p>
            <a:r>
              <a:rPr lang="en-US" altLang="en-US" dirty="0" smtClean="0"/>
              <a:t>TOPSpro Enterprise</a:t>
            </a:r>
            <a:br>
              <a:rPr lang="en-US" altLang="en-US" dirty="0" smtClean="0"/>
            </a:br>
            <a:r>
              <a:rPr lang="en-US" altLang="en-US" dirty="0" smtClean="0"/>
              <a:t>Instructional Reports</a:t>
            </a:r>
          </a:p>
        </p:txBody>
      </p:sp>
      <p:sp>
        <p:nvSpPr>
          <p:cNvPr id="10243" name="Text Placeholder 2"/>
          <p:cNvSpPr>
            <a:spLocks noGrp="1"/>
          </p:cNvSpPr>
          <p:nvPr>
            <p:ph type="body" idx="1"/>
          </p:nvPr>
        </p:nvSpPr>
        <p:spPr>
          <a:xfrm>
            <a:off x="3733800" y="3733800"/>
            <a:ext cx="5103813" cy="1905000"/>
          </a:xfrm>
        </p:spPr>
        <p:txBody>
          <a:bodyPr/>
          <a:lstStyle/>
          <a:p>
            <a:pPr>
              <a:spcBef>
                <a:spcPct val="0"/>
              </a:spcBef>
            </a:pPr>
            <a:endParaRPr lang="en-US" altLang="en-US" dirty="0" smtClean="0"/>
          </a:p>
          <a:p>
            <a:pPr>
              <a:spcBef>
                <a:spcPct val="0"/>
              </a:spcBef>
            </a:pPr>
            <a:endParaRPr lang="en-US" altLang="en-US" dirty="0"/>
          </a:p>
          <a:p>
            <a:pPr>
              <a:spcBef>
                <a:spcPct val="0"/>
              </a:spcBef>
            </a:pPr>
            <a:r>
              <a:rPr lang="en-US" altLang="en-US" dirty="0" smtClean="0"/>
              <a:t>CASAS </a:t>
            </a:r>
            <a:r>
              <a:rPr lang="en-US" altLang="en-US" dirty="0"/>
              <a:t>Technology Trainers</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8" y="0"/>
            <a:ext cx="7088188" cy="685800"/>
          </a:xfrm>
        </p:spPr>
        <p:txBody>
          <a:bodyPr/>
          <a:lstStyle/>
          <a:p>
            <a:r>
              <a:rPr lang="en-US" dirty="0" smtClean="0"/>
              <a:t>Competency Performance (Student)</a:t>
            </a:r>
            <a:endParaRPr lang="en-US" dirty="0"/>
          </a:p>
        </p:txBody>
      </p:sp>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6" name="Slide Number Placeholder 5"/>
          <p:cNvSpPr>
            <a:spLocks noGrp="1"/>
          </p:cNvSpPr>
          <p:nvPr>
            <p:ph type="sldNum" sz="quarter" idx="10"/>
          </p:nvPr>
        </p:nvSpPr>
        <p:spPr/>
        <p:txBody>
          <a:bodyPr/>
          <a:lstStyle/>
          <a:p>
            <a:pPr>
              <a:defRPr/>
            </a:pPr>
            <a:fld id="{8309F4AB-A5DD-4F42-A911-1EED7238BC28}" type="slidenum">
              <a:rPr lang="en-US" altLang="en-US" smtClean="0"/>
              <a:pPr>
                <a:defRPr/>
              </a:pPr>
              <a:t>10</a:t>
            </a:fld>
            <a:endParaRPr lang="en-US" altLang="en-US" dirty="0"/>
          </a:p>
        </p:txBody>
      </p:sp>
      <p:pic>
        <p:nvPicPr>
          <p:cNvPr id="9" name="Picture 8"/>
          <p:cNvPicPr>
            <a:picLocks noChangeAspect="1"/>
          </p:cNvPicPr>
          <p:nvPr/>
        </p:nvPicPr>
        <p:blipFill>
          <a:blip r:embed="rId3"/>
          <a:stretch>
            <a:fillRect/>
          </a:stretch>
        </p:blipFill>
        <p:spPr>
          <a:xfrm>
            <a:off x="914400" y="694944"/>
            <a:ext cx="7315200" cy="5749159"/>
          </a:xfrm>
          <a:prstGeom prst="rect">
            <a:avLst/>
          </a:prstGeom>
        </p:spPr>
      </p:pic>
      <p:sp>
        <p:nvSpPr>
          <p:cNvPr id="10" name="Rounded Rectangle 9"/>
          <p:cNvSpPr/>
          <p:nvPr/>
        </p:nvSpPr>
        <p:spPr>
          <a:xfrm>
            <a:off x="1905000" y="2514600"/>
            <a:ext cx="609600" cy="392035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noFill/>
            </a:endParaRPr>
          </a:p>
        </p:txBody>
      </p:sp>
      <p:sp>
        <p:nvSpPr>
          <p:cNvPr id="11" name="Rounded Rectangle 10"/>
          <p:cNvSpPr/>
          <p:nvPr/>
        </p:nvSpPr>
        <p:spPr>
          <a:xfrm rot="5400000">
            <a:off x="4389120" y="-617221"/>
            <a:ext cx="365760" cy="662940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noFill/>
            </a:endParaRPr>
          </a:p>
        </p:txBody>
      </p:sp>
    </p:spTree>
    <p:extLst>
      <p:ext uri="{BB962C8B-B14F-4D97-AF65-F5344CB8AC3E}">
        <p14:creationId xmlns:p14="http://schemas.microsoft.com/office/powerpoint/2010/main" val="32725953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8" y="0"/>
            <a:ext cx="7088188" cy="685800"/>
          </a:xfrm>
        </p:spPr>
        <p:txBody>
          <a:bodyPr/>
          <a:lstStyle/>
          <a:p>
            <a:r>
              <a:rPr lang="en-US" dirty="0" smtClean="0"/>
              <a:t>Competency Performance (Class)</a:t>
            </a:r>
            <a:endParaRPr lang="en-US" dirty="0"/>
          </a:p>
        </p:txBody>
      </p:sp>
      <p:pic>
        <p:nvPicPr>
          <p:cNvPr id="8" name="Picture 7"/>
          <p:cNvPicPr>
            <a:picLocks noChangeAspect="1"/>
          </p:cNvPicPr>
          <p:nvPr/>
        </p:nvPicPr>
        <p:blipFill>
          <a:blip r:embed="rId3"/>
          <a:stretch>
            <a:fillRect/>
          </a:stretch>
        </p:blipFill>
        <p:spPr>
          <a:xfrm>
            <a:off x="914857" y="694944"/>
            <a:ext cx="7314286" cy="5761905"/>
          </a:xfrm>
          <a:prstGeom prst="rect">
            <a:avLst/>
          </a:prstGeom>
        </p:spPr>
      </p:pic>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6" name="Slide Number Placeholder 5"/>
          <p:cNvSpPr>
            <a:spLocks noGrp="1"/>
          </p:cNvSpPr>
          <p:nvPr>
            <p:ph type="sldNum" sz="quarter" idx="10"/>
          </p:nvPr>
        </p:nvSpPr>
        <p:spPr/>
        <p:txBody>
          <a:bodyPr/>
          <a:lstStyle/>
          <a:p>
            <a:pPr>
              <a:defRPr/>
            </a:pPr>
            <a:fld id="{8309F4AB-A5DD-4F42-A911-1EED7238BC28}" type="slidenum">
              <a:rPr lang="en-US" altLang="en-US" smtClean="0"/>
              <a:pPr>
                <a:defRPr/>
              </a:pPr>
              <a:t>11</a:t>
            </a:fld>
            <a:endParaRPr lang="en-US" altLang="en-US" dirty="0"/>
          </a:p>
        </p:txBody>
      </p:sp>
      <p:sp>
        <p:nvSpPr>
          <p:cNvPr id="9" name="Rounded Rectangle 8"/>
          <p:cNvSpPr/>
          <p:nvPr/>
        </p:nvSpPr>
        <p:spPr>
          <a:xfrm>
            <a:off x="1905000" y="2362200"/>
            <a:ext cx="609600" cy="4085505"/>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noFill/>
            </a:endParaRPr>
          </a:p>
        </p:txBody>
      </p:sp>
      <p:sp>
        <p:nvSpPr>
          <p:cNvPr id="10" name="Rounded Rectangle 9"/>
          <p:cNvSpPr/>
          <p:nvPr/>
        </p:nvSpPr>
        <p:spPr>
          <a:xfrm rot="5400000">
            <a:off x="2579370" y="1040129"/>
            <a:ext cx="365760" cy="3009901"/>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noFill/>
            </a:endParaRPr>
          </a:p>
        </p:txBody>
      </p:sp>
    </p:spTree>
    <p:extLst>
      <p:ext uri="{BB962C8B-B14F-4D97-AF65-F5344CB8AC3E}">
        <p14:creationId xmlns:p14="http://schemas.microsoft.com/office/powerpoint/2010/main" val="397371034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838200"/>
            <a:ext cx="8769350" cy="1371600"/>
          </a:xfrm>
        </p:spPr>
        <p:txBody>
          <a:bodyPr/>
          <a:lstStyle/>
          <a:p>
            <a:r>
              <a:rPr lang="en-US" altLang="en-US" dirty="0" smtClean="0"/>
              <a:t>Test History Report</a:t>
            </a:r>
          </a:p>
        </p:txBody>
      </p:sp>
      <p:pic>
        <p:nvPicPr>
          <p:cNvPr id="2" name="Picture 1"/>
          <p:cNvPicPr>
            <a:picLocks noChangeAspect="1"/>
          </p:cNvPicPr>
          <p:nvPr/>
        </p:nvPicPr>
        <p:blipFill>
          <a:blip r:embed="rId3"/>
          <a:stretch>
            <a:fillRect/>
          </a:stretch>
        </p:blipFill>
        <p:spPr>
          <a:xfrm>
            <a:off x="1357714" y="2743200"/>
            <a:ext cx="6428571" cy="3057143"/>
          </a:xfrm>
          <a:prstGeom prst="rect">
            <a:avLst/>
          </a:prstGeom>
        </p:spPr>
      </p:pic>
      <p:sp>
        <p:nvSpPr>
          <p:cNvPr id="3" name="Footer Placeholder 2"/>
          <p:cNvSpPr>
            <a:spLocks noGrp="1"/>
          </p:cNvSpPr>
          <p:nvPr>
            <p:ph type="ftr" sz="quarter" idx="11"/>
          </p:nvPr>
        </p:nvSpPr>
        <p:spPr/>
        <p:txBody>
          <a:bodyPr/>
          <a:lstStyle/>
          <a:p>
            <a:pPr>
              <a:defRPr/>
            </a:pPr>
            <a:r>
              <a:rPr lang="en-US" dirty="0" smtClean="0"/>
              <a:t>CASAS National Summer Institute 2018</a:t>
            </a:r>
            <a:endParaRPr lang="en-US" dirty="0"/>
          </a:p>
        </p:txBody>
      </p:sp>
      <p:sp>
        <p:nvSpPr>
          <p:cNvPr id="4" name="Slide Number Placeholder 3"/>
          <p:cNvSpPr>
            <a:spLocks noGrp="1"/>
          </p:cNvSpPr>
          <p:nvPr>
            <p:ph type="sldNum" sz="quarter" idx="10"/>
          </p:nvPr>
        </p:nvSpPr>
        <p:spPr/>
        <p:txBody>
          <a:bodyPr/>
          <a:lstStyle/>
          <a:p>
            <a:pPr>
              <a:defRPr/>
            </a:pPr>
            <a:fld id="{6CEF59AB-2FE2-4EB2-85AA-E3C9917A6E92}" type="slidenum">
              <a:rPr lang="en-US" altLang="en-US" smtClean="0"/>
              <a:pPr>
                <a:defRPr/>
              </a:pPr>
              <a:t>12</a:t>
            </a:fld>
            <a:endParaRPr lang="en-US" altLang="en-US" dirty="0"/>
          </a:p>
        </p:txBody>
      </p:sp>
    </p:spTree>
    <p:extLst>
      <p:ext uri="{BB962C8B-B14F-4D97-AF65-F5344CB8AC3E}">
        <p14:creationId xmlns:p14="http://schemas.microsoft.com/office/powerpoint/2010/main" val="38571333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Test Summary (STS)</a:t>
            </a:r>
            <a:endParaRPr lang="en-US" dirty="0"/>
          </a:p>
        </p:txBody>
      </p:sp>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7" name="Slide Number Placeholder 6"/>
          <p:cNvSpPr>
            <a:spLocks noGrp="1"/>
          </p:cNvSpPr>
          <p:nvPr>
            <p:ph type="sldNum" sz="quarter" idx="10"/>
          </p:nvPr>
        </p:nvSpPr>
        <p:spPr/>
        <p:txBody>
          <a:bodyPr/>
          <a:lstStyle/>
          <a:p>
            <a:pPr>
              <a:defRPr/>
            </a:pPr>
            <a:fld id="{8309F4AB-A5DD-4F42-A911-1EED7238BC28}" type="slidenum">
              <a:rPr lang="en-US" altLang="en-US" smtClean="0"/>
              <a:pPr>
                <a:defRPr/>
              </a:pPr>
              <a:t>13</a:t>
            </a:fld>
            <a:endParaRPr lang="en-US" altLang="en-US" dirty="0"/>
          </a:p>
        </p:txBody>
      </p:sp>
      <p:pic>
        <p:nvPicPr>
          <p:cNvPr id="9" name="Picture 8"/>
          <p:cNvPicPr>
            <a:picLocks noChangeAspect="1"/>
          </p:cNvPicPr>
          <p:nvPr/>
        </p:nvPicPr>
        <p:blipFill>
          <a:blip r:embed="rId3"/>
          <a:stretch>
            <a:fillRect/>
          </a:stretch>
        </p:blipFill>
        <p:spPr>
          <a:xfrm>
            <a:off x="914400" y="694944"/>
            <a:ext cx="7315200" cy="5738649"/>
          </a:xfrm>
          <a:prstGeom prst="rect">
            <a:avLst/>
          </a:prstGeom>
        </p:spPr>
      </p:pic>
      <p:sp>
        <p:nvSpPr>
          <p:cNvPr id="10" name="Rounded Rectangle 9"/>
          <p:cNvSpPr/>
          <p:nvPr/>
        </p:nvSpPr>
        <p:spPr>
          <a:xfrm>
            <a:off x="4038600" y="2514598"/>
            <a:ext cx="1691640" cy="393192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noFill/>
            </a:endParaRPr>
          </a:p>
        </p:txBody>
      </p:sp>
    </p:spTree>
    <p:extLst>
      <p:ext uri="{BB962C8B-B14F-4D97-AF65-F5344CB8AC3E}">
        <p14:creationId xmlns:p14="http://schemas.microsoft.com/office/powerpoint/2010/main" val="149594482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838200"/>
            <a:ext cx="8769350" cy="1371600"/>
          </a:xfrm>
        </p:spPr>
        <p:txBody>
          <a:bodyPr/>
          <a:lstStyle/>
          <a:p>
            <a:r>
              <a:rPr lang="en-US" altLang="en-US" dirty="0" smtClean="0"/>
              <a:t>Reports Manager</a:t>
            </a:r>
          </a:p>
        </p:txBody>
      </p:sp>
      <p:pic>
        <p:nvPicPr>
          <p:cNvPr id="4" name="Picture 3"/>
          <p:cNvPicPr>
            <a:picLocks noChangeAspect="1"/>
          </p:cNvPicPr>
          <p:nvPr/>
        </p:nvPicPr>
        <p:blipFill>
          <a:blip r:embed="rId3"/>
          <a:stretch>
            <a:fillRect/>
          </a:stretch>
        </p:blipFill>
        <p:spPr>
          <a:xfrm>
            <a:off x="2024381" y="2743200"/>
            <a:ext cx="5095238" cy="3123809"/>
          </a:xfrm>
          <a:prstGeom prst="rect">
            <a:avLst/>
          </a:prstGeom>
        </p:spPr>
      </p:pic>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3" name="Slide Number Placeholder 2"/>
          <p:cNvSpPr>
            <a:spLocks noGrp="1"/>
          </p:cNvSpPr>
          <p:nvPr>
            <p:ph type="sldNum" sz="quarter" idx="10"/>
          </p:nvPr>
        </p:nvSpPr>
        <p:spPr/>
        <p:txBody>
          <a:bodyPr/>
          <a:lstStyle/>
          <a:p>
            <a:pPr>
              <a:defRPr/>
            </a:pPr>
            <a:fld id="{6CEF59AB-2FE2-4EB2-85AA-E3C9917A6E92}" type="slidenum">
              <a:rPr lang="en-US" altLang="en-US" smtClean="0"/>
              <a:pPr>
                <a:defRPr/>
              </a:pPr>
              <a:t>14</a:t>
            </a:fld>
            <a:endParaRPr lang="en-US" altLang="en-US" dirty="0"/>
          </a:p>
        </p:txBody>
      </p:sp>
    </p:spTree>
    <p:extLst>
      <p:ext uri="{BB962C8B-B14F-4D97-AF65-F5344CB8AC3E}">
        <p14:creationId xmlns:p14="http://schemas.microsoft.com/office/powerpoint/2010/main" val="227612210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Reports</a:t>
            </a:r>
            <a:endParaRPr lang="en-US" dirty="0"/>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228528" rIns="0" bIns="152352" numCol="1" anchor="ctr" anchorCtr="0" compatLnSpc="1">
            <a:prstTxWarp prst="textNoShape">
              <a:avLst/>
            </a:prstTxWarp>
            <a:spAutoFit/>
          </a:bodyPr>
          <a:lstStyle/>
          <a:p>
            <a:endParaRPr lang="en-US" dirty="0"/>
          </a:p>
        </p:txBody>
      </p:sp>
      <p:sp>
        <p:nvSpPr>
          <p:cNvPr id="10" name="Rectangle 8"/>
          <p:cNvSpPr>
            <a:spLocks noChangeArrowheads="1"/>
          </p:cNvSpPr>
          <p:nvPr/>
        </p:nvSpPr>
        <p:spPr bwMode="auto">
          <a:xfrm>
            <a:off x="5492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5"/>
          <p:cNvPicPr>
            <a:picLocks noChangeAspect="1"/>
          </p:cNvPicPr>
          <p:nvPr/>
        </p:nvPicPr>
        <p:blipFill>
          <a:blip r:embed="rId3"/>
          <a:stretch>
            <a:fillRect/>
          </a:stretch>
        </p:blipFill>
        <p:spPr>
          <a:xfrm>
            <a:off x="304800" y="981466"/>
            <a:ext cx="5104762" cy="3123809"/>
          </a:xfrm>
          <a:prstGeom prst="rect">
            <a:avLst/>
          </a:prstGeom>
        </p:spPr>
      </p:pic>
      <p:pic>
        <p:nvPicPr>
          <p:cNvPr id="2049" name="Picture 13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2438400"/>
            <a:ext cx="4572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428998" y="4267200"/>
            <a:ext cx="4261104" cy="109728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b="1" dirty="0"/>
          </a:p>
        </p:txBody>
      </p:sp>
      <p:sp>
        <p:nvSpPr>
          <p:cNvPr id="7" name="Footer Placeholder 6"/>
          <p:cNvSpPr>
            <a:spLocks noGrp="1"/>
          </p:cNvSpPr>
          <p:nvPr>
            <p:ph type="ftr" sz="quarter" idx="11"/>
          </p:nvPr>
        </p:nvSpPr>
        <p:spPr/>
        <p:txBody>
          <a:bodyPr/>
          <a:lstStyle/>
          <a:p>
            <a:pPr>
              <a:defRPr/>
            </a:pPr>
            <a:r>
              <a:rPr lang="en-US" dirty="0" smtClean="0"/>
              <a:t>CASAS National Summer Institute 2018</a:t>
            </a:r>
            <a:endParaRPr lang="en-US" dirty="0"/>
          </a:p>
        </p:txBody>
      </p:sp>
      <p:sp>
        <p:nvSpPr>
          <p:cNvPr id="9" name="Slide Number Placeholder 8"/>
          <p:cNvSpPr>
            <a:spLocks noGrp="1"/>
          </p:cNvSpPr>
          <p:nvPr>
            <p:ph type="sldNum" sz="quarter" idx="10"/>
          </p:nvPr>
        </p:nvSpPr>
        <p:spPr/>
        <p:txBody>
          <a:bodyPr/>
          <a:lstStyle/>
          <a:p>
            <a:pPr>
              <a:defRPr/>
            </a:pPr>
            <a:fld id="{8309F4AB-A5DD-4F42-A911-1EED7238BC28}" type="slidenum">
              <a:rPr lang="en-US" altLang="en-US" smtClean="0"/>
              <a:pPr>
                <a:defRPr/>
              </a:pPr>
              <a:t>15</a:t>
            </a:fld>
            <a:endParaRPr lang="en-US" altLang="en-US" dirty="0"/>
          </a:p>
        </p:txBody>
      </p:sp>
    </p:spTree>
    <p:extLst>
      <p:ext uri="{BB962C8B-B14F-4D97-AF65-F5344CB8AC3E}">
        <p14:creationId xmlns:p14="http://schemas.microsoft.com/office/powerpoint/2010/main" val="345563459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838200"/>
            <a:ext cx="8769350" cy="1371600"/>
          </a:xfrm>
        </p:spPr>
        <p:txBody>
          <a:bodyPr/>
          <a:lstStyle/>
          <a:p>
            <a:r>
              <a:rPr lang="en-US" altLang="en-US" dirty="0" smtClean="0"/>
              <a:t>My Reports</a:t>
            </a:r>
          </a:p>
        </p:txBody>
      </p:sp>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3" name="Slide Number Placeholder 2"/>
          <p:cNvSpPr>
            <a:spLocks noGrp="1"/>
          </p:cNvSpPr>
          <p:nvPr>
            <p:ph type="sldNum" sz="quarter" idx="10"/>
          </p:nvPr>
        </p:nvSpPr>
        <p:spPr/>
        <p:txBody>
          <a:bodyPr/>
          <a:lstStyle/>
          <a:p>
            <a:pPr>
              <a:defRPr/>
            </a:pPr>
            <a:fld id="{6CEF59AB-2FE2-4EB2-85AA-E3C9917A6E92}" type="slidenum">
              <a:rPr lang="en-US" altLang="en-US" smtClean="0"/>
              <a:pPr>
                <a:defRPr/>
              </a:pPr>
              <a:t>16</a:t>
            </a:fld>
            <a:endParaRPr lang="en-US" altLang="en-US" dirty="0"/>
          </a:p>
        </p:txBody>
      </p:sp>
      <p:pic>
        <p:nvPicPr>
          <p:cNvPr id="4" name="Picture 3"/>
          <p:cNvPicPr>
            <a:picLocks noChangeAspect="1"/>
          </p:cNvPicPr>
          <p:nvPr/>
        </p:nvPicPr>
        <p:blipFill>
          <a:blip r:embed="rId3"/>
          <a:stretch>
            <a:fillRect/>
          </a:stretch>
        </p:blipFill>
        <p:spPr>
          <a:xfrm>
            <a:off x="1167238" y="2743200"/>
            <a:ext cx="6809524" cy="3314286"/>
          </a:xfrm>
          <a:prstGeom prst="rect">
            <a:avLst/>
          </a:prstGeom>
        </p:spPr>
      </p:pic>
    </p:spTree>
    <p:extLst>
      <p:ext uri="{BB962C8B-B14F-4D97-AF65-F5344CB8AC3E}">
        <p14:creationId xmlns:p14="http://schemas.microsoft.com/office/powerpoint/2010/main" val="203430073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838200"/>
            <a:ext cx="8769350" cy="1371600"/>
          </a:xfrm>
        </p:spPr>
        <p:txBody>
          <a:bodyPr/>
          <a:lstStyle/>
          <a:p>
            <a:r>
              <a:rPr lang="en-US" altLang="en-US" dirty="0" smtClean="0"/>
              <a:t>Instructional Reports</a:t>
            </a:r>
          </a:p>
        </p:txBody>
      </p:sp>
      <p:sp>
        <p:nvSpPr>
          <p:cNvPr id="4" name="Text Placeholder 3"/>
          <p:cNvSpPr>
            <a:spLocks noGrp="1"/>
          </p:cNvSpPr>
          <p:nvPr>
            <p:ph type="body" idx="1"/>
          </p:nvPr>
        </p:nvSpPr>
        <p:spPr/>
        <p:txBody>
          <a:bodyPr/>
          <a:lstStyle/>
          <a:p>
            <a:r>
              <a:rPr lang="en-US" dirty="0" smtClean="0"/>
              <a:t>eTests Reports</a:t>
            </a:r>
          </a:p>
          <a:p>
            <a:r>
              <a:rPr lang="en-US" dirty="0" smtClean="0"/>
              <a:t>Skills Profile</a:t>
            </a:r>
          </a:p>
          <a:p>
            <a:r>
              <a:rPr lang="en-US" dirty="0" smtClean="0"/>
              <a:t>Competency Performance</a:t>
            </a:r>
          </a:p>
          <a:p>
            <a:r>
              <a:rPr lang="en-US" dirty="0" smtClean="0"/>
              <a:t>Test History</a:t>
            </a:r>
            <a:endParaRPr lang="en-US" dirty="0"/>
          </a:p>
        </p:txBody>
      </p:sp>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3" name="Slide Number Placeholder 2"/>
          <p:cNvSpPr>
            <a:spLocks noGrp="1"/>
          </p:cNvSpPr>
          <p:nvPr>
            <p:ph type="sldNum" sz="quarter" idx="10"/>
          </p:nvPr>
        </p:nvSpPr>
        <p:spPr/>
        <p:txBody>
          <a:bodyPr/>
          <a:lstStyle/>
          <a:p>
            <a:pPr>
              <a:defRPr/>
            </a:pPr>
            <a:fld id="{6CEF59AB-2FE2-4EB2-85AA-E3C9917A6E92}" type="slidenum">
              <a:rPr lang="en-US" altLang="en-US" smtClean="0"/>
              <a:pPr>
                <a:defRPr/>
              </a:pPr>
              <a:t>2</a:t>
            </a:fld>
            <a:endParaRPr lang="en-US" altLang="en-US" dirty="0"/>
          </a:p>
        </p:txBody>
      </p:sp>
    </p:spTree>
    <p:extLst>
      <p:ext uri="{BB962C8B-B14F-4D97-AF65-F5344CB8AC3E}">
        <p14:creationId xmlns:p14="http://schemas.microsoft.com/office/powerpoint/2010/main" val="189031236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838200"/>
            <a:ext cx="8769350" cy="1371600"/>
          </a:xfrm>
        </p:spPr>
        <p:txBody>
          <a:bodyPr/>
          <a:lstStyle/>
          <a:p>
            <a:r>
              <a:rPr lang="en-US" altLang="en-US" dirty="0" smtClean="0"/>
              <a:t>CASAS eTests Reports</a:t>
            </a:r>
          </a:p>
        </p:txBody>
      </p:sp>
      <p:pic>
        <p:nvPicPr>
          <p:cNvPr id="5" name="Picture 4"/>
          <p:cNvPicPr>
            <a:picLocks noChangeAspect="1"/>
          </p:cNvPicPr>
          <p:nvPr/>
        </p:nvPicPr>
        <p:blipFill>
          <a:blip r:embed="rId3"/>
          <a:stretch>
            <a:fillRect/>
          </a:stretch>
        </p:blipFill>
        <p:spPr>
          <a:xfrm>
            <a:off x="1648190" y="2743200"/>
            <a:ext cx="5847619" cy="3123809"/>
          </a:xfrm>
          <a:prstGeom prst="rect">
            <a:avLst/>
          </a:prstGeom>
        </p:spPr>
      </p:pic>
      <p:pic>
        <p:nvPicPr>
          <p:cNvPr id="4" name="Picture 3"/>
          <p:cNvPicPr>
            <a:picLocks noChangeAspect="1"/>
          </p:cNvPicPr>
          <p:nvPr/>
        </p:nvPicPr>
        <p:blipFill>
          <a:blip r:embed="rId4"/>
          <a:stretch>
            <a:fillRect/>
          </a:stretch>
        </p:blipFill>
        <p:spPr>
          <a:xfrm>
            <a:off x="6324600" y="4648200"/>
            <a:ext cx="2114286" cy="1419048"/>
          </a:xfrm>
          <a:prstGeom prst="rect">
            <a:avLst/>
          </a:prstGeom>
        </p:spPr>
      </p:pic>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3" name="Slide Number Placeholder 2"/>
          <p:cNvSpPr>
            <a:spLocks noGrp="1"/>
          </p:cNvSpPr>
          <p:nvPr>
            <p:ph type="sldNum" sz="quarter" idx="10"/>
          </p:nvPr>
        </p:nvSpPr>
        <p:spPr/>
        <p:txBody>
          <a:bodyPr/>
          <a:lstStyle/>
          <a:p>
            <a:pPr>
              <a:defRPr/>
            </a:pPr>
            <a:fld id="{6CEF59AB-2FE2-4EB2-85AA-E3C9917A6E92}" type="slidenum">
              <a:rPr lang="en-US" altLang="en-US" smtClean="0"/>
              <a:pPr>
                <a:defRPr/>
              </a:pPr>
              <a:t>3</a:t>
            </a:fld>
            <a:endParaRPr lang="en-US" altLang="en-US" dirty="0"/>
          </a:p>
        </p:txBody>
      </p:sp>
    </p:spTree>
    <p:extLst>
      <p:ext uri="{BB962C8B-B14F-4D97-AF65-F5344CB8AC3E}">
        <p14:creationId xmlns:p14="http://schemas.microsoft.com/office/powerpoint/2010/main" val="154710865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Next-Assigned Test (NAT)</a:t>
            </a:r>
            <a:endParaRPr lang="en-US" dirty="0"/>
          </a:p>
        </p:txBody>
      </p:sp>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7" name="Slide Number Placeholder 6"/>
          <p:cNvSpPr>
            <a:spLocks noGrp="1"/>
          </p:cNvSpPr>
          <p:nvPr>
            <p:ph type="sldNum" sz="quarter" idx="10"/>
          </p:nvPr>
        </p:nvSpPr>
        <p:spPr/>
        <p:txBody>
          <a:bodyPr/>
          <a:lstStyle/>
          <a:p>
            <a:pPr>
              <a:defRPr/>
            </a:pPr>
            <a:fld id="{8309F4AB-A5DD-4F42-A911-1EED7238BC28}" type="slidenum">
              <a:rPr lang="en-US" altLang="en-US" smtClean="0"/>
              <a:pPr>
                <a:defRPr/>
              </a:pPr>
              <a:t>4</a:t>
            </a:fld>
            <a:endParaRPr lang="en-US" altLang="en-US" dirty="0"/>
          </a:p>
        </p:txBody>
      </p:sp>
      <p:pic>
        <p:nvPicPr>
          <p:cNvPr id="9" name="Picture 8"/>
          <p:cNvPicPr>
            <a:picLocks noChangeAspect="1"/>
          </p:cNvPicPr>
          <p:nvPr/>
        </p:nvPicPr>
        <p:blipFill>
          <a:blip r:embed="rId3"/>
          <a:stretch>
            <a:fillRect/>
          </a:stretch>
        </p:blipFill>
        <p:spPr>
          <a:xfrm>
            <a:off x="914400" y="694944"/>
            <a:ext cx="7315200" cy="5780690"/>
          </a:xfrm>
          <a:prstGeom prst="rect">
            <a:avLst/>
          </a:prstGeom>
        </p:spPr>
      </p:pic>
      <p:sp>
        <p:nvSpPr>
          <p:cNvPr id="10" name="Rounded Rectangle 9"/>
          <p:cNvSpPr/>
          <p:nvPr/>
        </p:nvSpPr>
        <p:spPr>
          <a:xfrm rot="10800000">
            <a:off x="6248398" y="2225039"/>
            <a:ext cx="1752599" cy="42519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noFill/>
            </a:endParaRPr>
          </a:p>
        </p:txBody>
      </p:sp>
    </p:spTree>
    <p:extLst>
      <p:ext uri="{BB962C8B-B14F-4D97-AF65-F5344CB8AC3E}">
        <p14:creationId xmlns:p14="http://schemas.microsoft.com/office/powerpoint/2010/main" val="225416574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Personal Score Report (PSR)</a:t>
            </a:r>
            <a:endParaRPr lang="en-US" dirty="0"/>
          </a:p>
        </p:txBody>
      </p:sp>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7" name="Slide Number Placeholder 6"/>
          <p:cNvSpPr>
            <a:spLocks noGrp="1"/>
          </p:cNvSpPr>
          <p:nvPr>
            <p:ph type="sldNum" sz="quarter" idx="10"/>
          </p:nvPr>
        </p:nvSpPr>
        <p:spPr/>
        <p:txBody>
          <a:bodyPr/>
          <a:lstStyle/>
          <a:p>
            <a:pPr>
              <a:defRPr/>
            </a:pPr>
            <a:fld id="{8309F4AB-A5DD-4F42-A911-1EED7238BC28}" type="slidenum">
              <a:rPr lang="en-US" altLang="en-US" smtClean="0"/>
              <a:pPr>
                <a:defRPr/>
              </a:pPr>
              <a:t>5</a:t>
            </a:fld>
            <a:endParaRPr lang="en-US" altLang="en-US" dirty="0"/>
          </a:p>
        </p:txBody>
      </p:sp>
      <p:pic>
        <p:nvPicPr>
          <p:cNvPr id="12" name="Picture 11"/>
          <p:cNvPicPr>
            <a:picLocks noChangeAspect="1"/>
          </p:cNvPicPr>
          <p:nvPr/>
        </p:nvPicPr>
        <p:blipFill>
          <a:blip r:embed="rId3"/>
          <a:stretch>
            <a:fillRect/>
          </a:stretch>
        </p:blipFill>
        <p:spPr>
          <a:xfrm>
            <a:off x="914400" y="694944"/>
            <a:ext cx="7315200" cy="5774047"/>
          </a:xfrm>
          <a:prstGeom prst="rect">
            <a:avLst/>
          </a:prstGeom>
        </p:spPr>
      </p:pic>
      <p:sp>
        <p:nvSpPr>
          <p:cNvPr id="8" name="Rounded Rectangle 7"/>
          <p:cNvSpPr/>
          <p:nvPr/>
        </p:nvSpPr>
        <p:spPr>
          <a:xfrm rot="5400000">
            <a:off x="4229099" y="1333500"/>
            <a:ext cx="1219199" cy="31242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noFill/>
            </a:endParaRPr>
          </a:p>
        </p:txBody>
      </p:sp>
    </p:spTree>
    <p:extLst>
      <p:ext uri="{BB962C8B-B14F-4D97-AF65-F5344CB8AC3E}">
        <p14:creationId xmlns:p14="http://schemas.microsoft.com/office/powerpoint/2010/main" val="212617384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838200"/>
            <a:ext cx="8769350" cy="1371600"/>
          </a:xfrm>
        </p:spPr>
        <p:txBody>
          <a:bodyPr/>
          <a:lstStyle/>
          <a:p>
            <a:r>
              <a:rPr lang="en-US" altLang="en-US" dirty="0" smtClean="0"/>
              <a:t>Skills Profile Reports</a:t>
            </a:r>
          </a:p>
        </p:txBody>
      </p:sp>
      <p:pic>
        <p:nvPicPr>
          <p:cNvPr id="5" name="Picture 4"/>
          <p:cNvPicPr>
            <a:picLocks noChangeAspect="1"/>
          </p:cNvPicPr>
          <p:nvPr/>
        </p:nvPicPr>
        <p:blipFill>
          <a:blip r:embed="rId3"/>
          <a:stretch>
            <a:fillRect/>
          </a:stretch>
        </p:blipFill>
        <p:spPr>
          <a:xfrm>
            <a:off x="1514857" y="2743200"/>
            <a:ext cx="6114286" cy="3123809"/>
          </a:xfrm>
          <a:prstGeom prst="rect">
            <a:avLst/>
          </a:prstGeom>
        </p:spPr>
      </p:pic>
      <p:pic>
        <p:nvPicPr>
          <p:cNvPr id="4" name="Picture 3"/>
          <p:cNvPicPr>
            <a:picLocks noChangeAspect="1"/>
          </p:cNvPicPr>
          <p:nvPr/>
        </p:nvPicPr>
        <p:blipFill>
          <a:blip r:embed="rId4"/>
          <a:stretch>
            <a:fillRect/>
          </a:stretch>
        </p:blipFill>
        <p:spPr>
          <a:xfrm>
            <a:off x="5943600" y="5437086"/>
            <a:ext cx="2828571" cy="504762"/>
          </a:xfrm>
          <a:prstGeom prst="rect">
            <a:avLst/>
          </a:prstGeom>
        </p:spPr>
      </p:pic>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3" name="Slide Number Placeholder 2"/>
          <p:cNvSpPr>
            <a:spLocks noGrp="1"/>
          </p:cNvSpPr>
          <p:nvPr>
            <p:ph type="sldNum" sz="quarter" idx="10"/>
          </p:nvPr>
        </p:nvSpPr>
        <p:spPr/>
        <p:txBody>
          <a:bodyPr/>
          <a:lstStyle/>
          <a:p>
            <a:pPr>
              <a:defRPr/>
            </a:pPr>
            <a:fld id="{6CEF59AB-2FE2-4EB2-85AA-E3C9917A6E92}" type="slidenum">
              <a:rPr lang="en-US" altLang="en-US" smtClean="0"/>
              <a:pPr>
                <a:defRPr/>
              </a:pPr>
              <a:t>6</a:t>
            </a:fld>
            <a:endParaRPr lang="en-US" altLang="en-US" dirty="0"/>
          </a:p>
        </p:txBody>
      </p:sp>
    </p:spTree>
    <p:extLst>
      <p:ext uri="{BB962C8B-B14F-4D97-AF65-F5344CB8AC3E}">
        <p14:creationId xmlns:p14="http://schemas.microsoft.com/office/powerpoint/2010/main" val="350173439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4400" y="4652755"/>
            <a:ext cx="7315200" cy="1377301"/>
          </a:xfrm>
          <a:prstGeom prst="rect">
            <a:avLst/>
          </a:prstGeom>
        </p:spPr>
      </p:pic>
      <p:sp>
        <p:nvSpPr>
          <p:cNvPr id="3" name="Title 2"/>
          <p:cNvSpPr>
            <a:spLocks noGrp="1"/>
          </p:cNvSpPr>
          <p:nvPr>
            <p:ph type="title"/>
          </p:nvPr>
        </p:nvSpPr>
        <p:spPr/>
        <p:txBody>
          <a:bodyPr/>
          <a:lstStyle/>
          <a:p>
            <a:r>
              <a:rPr lang="en-US" dirty="0" smtClean="0"/>
              <a:t>Individual Skills Profile (ISP)</a:t>
            </a:r>
            <a:endParaRPr lang="en-US" dirty="0"/>
          </a:p>
        </p:txBody>
      </p:sp>
      <p:pic>
        <p:nvPicPr>
          <p:cNvPr id="2" name="Picture 1"/>
          <p:cNvPicPr>
            <a:picLocks noChangeAspect="1"/>
          </p:cNvPicPr>
          <p:nvPr/>
        </p:nvPicPr>
        <p:blipFill>
          <a:blip r:embed="rId4"/>
          <a:stretch>
            <a:fillRect/>
          </a:stretch>
        </p:blipFill>
        <p:spPr>
          <a:xfrm>
            <a:off x="914400" y="693900"/>
            <a:ext cx="7315200" cy="3969806"/>
          </a:xfrm>
          <a:prstGeom prst="rect">
            <a:avLst/>
          </a:prstGeom>
        </p:spPr>
      </p:pic>
      <p:sp>
        <p:nvSpPr>
          <p:cNvPr id="8" name="Rounded Rectangle 7"/>
          <p:cNvSpPr/>
          <p:nvPr/>
        </p:nvSpPr>
        <p:spPr>
          <a:xfrm>
            <a:off x="1097280" y="5341405"/>
            <a:ext cx="3596640" cy="80645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06040" y="3551761"/>
            <a:ext cx="1554480" cy="73025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949440" y="2194560"/>
            <a:ext cx="1066800" cy="802951"/>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p:cNvSpPr>
            <a:spLocks noGrp="1"/>
          </p:cNvSpPr>
          <p:nvPr>
            <p:ph type="ftr" sz="quarter" idx="11"/>
          </p:nvPr>
        </p:nvSpPr>
        <p:spPr/>
        <p:txBody>
          <a:bodyPr/>
          <a:lstStyle/>
          <a:p>
            <a:pPr>
              <a:defRPr/>
            </a:pPr>
            <a:r>
              <a:rPr lang="en-US" dirty="0" smtClean="0"/>
              <a:t>CASAS National Summer Institute 2018</a:t>
            </a:r>
            <a:endParaRPr lang="en-US" dirty="0"/>
          </a:p>
        </p:txBody>
      </p:sp>
      <p:sp>
        <p:nvSpPr>
          <p:cNvPr id="11" name="Slide Number Placeholder 10"/>
          <p:cNvSpPr>
            <a:spLocks noGrp="1"/>
          </p:cNvSpPr>
          <p:nvPr>
            <p:ph type="sldNum" sz="quarter" idx="10"/>
          </p:nvPr>
        </p:nvSpPr>
        <p:spPr/>
        <p:txBody>
          <a:bodyPr/>
          <a:lstStyle/>
          <a:p>
            <a:pPr>
              <a:defRPr/>
            </a:pPr>
            <a:fld id="{8309F4AB-A5DD-4F42-A911-1EED7238BC28}" type="slidenum">
              <a:rPr lang="en-US" altLang="en-US" smtClean="0"/>
              <a:pPr>
                <a:defRPr/>
              </a:pPr>
              <a:t>7</a:t>
            </a:fld>
            <a:endParaRPr lang="en-US" altLang="en-US" dirty="0"/>
          </a:p>
        </p:txBody>
      </p:sp>
    </p:spTree>
    <p:extLst>
      <p:ext uri="{BB962C8B-B14F-4D97-AF65-F5344CB8AC3E}">
        <p14:creationId xmlns:p14="http://schemas.microsoft.com/office/powerpoint/2010/main" val="164927855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Individual Skills Profile Summary</a:t>
            </a:r>
            <a:endParaRPr lang="en-US" dirty="0"/>
          </a:p>
        </p:txBody>
      </p:sp>
      <p:sp>
        <p:nvSpPr>
          <p:cNvPr id="4" name="Slide Number Placeholder 3"/>
          <p:cNvSpPr>
            <a:spLocks noGrp="1"/>
          </p:cNvSpPr>
          <p:nvPr>
            <p:ph type="sldNum" sz="quarter" idx="10"/>
          </p:nvPr>
        </p:nvSpPr>
        <p:spPr/>
        <p:txBody>
          <a:bodyPr/>
          <a:lstStyle/>
          <a:p>
            <a:pPr>
              <a:defRPr/>
            </a:pPr>
            <a:fld id="{8309F4AB-A5DD-4F42-A911-1EED7238BC28}" type="slidenum">
              <a:rPr lang="en-US" altLang="en-US" smtClean="0"/>
              <a:pPr>
                <a:defRPr/>
              </a:pPr>
              <a:t>8</a:t>
            </a:fld>
            <a:endParaRPr lang="en-US" altLang="en-US" dirty="0"/>
          </a:p>
        </p:txBody>
      </p:sp>
      <p:sp>
        <p:nvSpPr>
          <p:cNvPr id="5" name="Footer Placeholder 4"/>
          <p:cNvSpPr>
            <a:spLocks noGrp="1"/>
          </p:cNvSpPr>
          <p:nvPr>
            <p:ph type="ftr" sz="quarter" idx="11"/>
          </p:nvPr>
        </p:nvSpPr>
        <p:spPr/>
        <p:txBody>
          <a:bodyPr/>
          <a:lstStyle/>
          <a:p>
            <a:pPr>
              <a:defRPr/>
            </a:pPr>
            <a:r>
              <a:rPr lang="en-US" dirty="0" smtClean="0"/>
              <a:t>CASAS National Summer Institute 2018</a:t>
            </a:r>
            <a:endParaRPr lang="en-US" dirty="0"/>
          </a:p>
        </p:txBody>
      </p:sp>
      <p:pic>
        <p:nvPicPr>
          <p:cNvPr id="8" name="Picture 7"/>
          <p:cNvPicPr>
            <a:picLocks noChangeAspect="1"/>
          </p:cNvPicPr>
          <p:nvPr/>
        </p:nvPicPr>
        <p:blipFill>
          <a:blip r:embed="rId3"/>
          <a:stretch>
            <a:fillRect/>
          </a:stretch>
        </p:blipFill>
        <p:spPr>
          <a:xfrm>
            <a:off x="914400" y="694944"/>
            <a:ext cx="7315200" cy="5688431"/>
          </a:xfrm>
          <a:prstGeom prst="rect">
            <a:avLst/>
          </a:prstGeom>
        </p:spPr>
      </p:pic>
      <p:sp>
        <p:nvSpPr>
          <p:cNvPr id="9" name="Rounded Rectangle 8"/>
          <p:cNvSpPr/>
          <p:nvPr/>
        </p:nvSpPr>
        <p:spPr>
          <a:xfrm>
            <a:off x="4495800" y="1600200"/>
            <a:ext cx="2438400" cy="5334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059940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838200"/>
            <a:ext cx="8769350" cy="1371600"/>
          </a:xfrm>
        </p:spPr>
        <p:txBody>
          <a:bodyPr/>
          <a:lstStyle/>
          <a:p>
            <a:r>
              <a:rPr lang="en-US" altLang="en-US" dirty="0" smtClean="0"/>
              <a:t>Competency Performance</a:t>
            </a:r>
          </a:p>
        </p:txBody>
      </p:sp>
      <p:pic>
        <p:nvPicPr>
          <p:cNvPr id="3" name="Picture 2"/>
          <p:cNvPicPr>
            <a:picLocks noChangeAspect="1"/>
          </p:cNvPicPr>
          <p:nvPr/>
        </p:nvPicPr>
        <p:blipFill>
          <a:blip r:embed="rId3"/>
          <a:stretch>
            <a:fillRect/>
          </a:stretch>
        </p:blipFill>
        <p:spPr>
          <a:xfrm>
            <a:off x="1519619" y="2651760"/>
            <a:ext cx="6104762" cy="3114286"/>
          </a:xfrm>
          <a:prstGeom prst="rect">
            <a:avLst/>
          </a:prstGeom>
        </p:spPr>
      </p:pic>
      <p:pic>
        <p:nvPicPr>
          <p:cNvPr id="4" name="Picture 3"/>
          <p:cNvPicPr>
            <a:picLocks noChangeAspect="1"/>
          </p:cNvPicPr>
          <p:nvPr/>
        </p:nvPicPr>
        <p:blipFill>
          <a:blip r:embed="rId4"/>
          <a:stretch>
            <a:fillRect/>
          </a:stretch>
        </p:blipFill>
        <p:spPr>
          <a:xfrm>
            <a:off x="5839200" y="5124514"/>
            <a:ext cx="3000000" cy="514286"/>
          </a:xfrm>
          <a:prstGeom prst="rect">
            <a:avLst/>
          </a:prstGeom>
        </p:spPr>
      </p:pic>
      <p:pic>
        <p:nvPicPr>
          <p:cNvPr id="5" name="Picture 4"/>
          <p:cNvPicPr>
            <a:picLocks noChangeAspect="1"/>
          </p:cNvPicPr>
          <p:nvPr/>
        </p:nvPicPr>
        <p:blipFill>
          <a:blip r:embed="rId5"/>
          <a:stretch>
            <a:fillRect/>
          </a:stretch>
        </p:blipFill>
        <p:spPr>
          <a:xfrm>
            <a:off x="5839200" y="5791200"/>
            <a:ext cx="3000000" cy="504762"/>
          </a:xfrm>
          <a:prstGeom prst="rect">
            <a:avLst/>
          </a:prstGeom>
        </p:spPr>
      </p:pic>
      <p:sp>
        <p:nvSpPr>
          <p:cNvPr id="2" name="Footer Placeholder 1"/>
          <p:cNvSpPr>
            <a:spLocks noGrp="1"/>
          </p:cNvSpPr>
          <p:nvPr>
            <p:ph type="ftr" sz="quarter" idx="11"/>
          </p:nvPr>
        </p:nvSpPr>
        <p:spPr/>
        <p:txBody>
          <a:bodyPr/>
          <a:lstStyle/>
          <a:p>
            <a:pPr>
              <a:defRPr/>
            </a:pPr>
            <a:r>
              <a:rPr lang="en-US" dirty="0" smtClean="0"/>
              <a:t>CASAS National Summer Institute 2018</a:t>
            </a:r>
            <a:endParaRPr lang="en-US" dirty="0"/>
          </a:p>
        </p:txBody>
      </p:sp>
      <p:sp>
        <p:nvSpPr>
          <p:cNvPr id="6" name="Slide Number Placeholder 5"/>
          <p:cNvSpPr>
            <a:spLocks noGrp="1"/>
          </p:cNvSpPr>
          <p:nvPr>
            <p:ph type="sldNum" sz="quarter" idx="10"/>
          </p:nvPr>
        </p:nvSpPr>
        <p:spPr/>
        <p:txBody>
          <a:bodyPr/>
          <a:lstStyle/>
          <a:p>
            <a:pPr>
              <a:defRPr/>
            </a:pPr>
            <a:fld id="{6CEF59AB-2FE2-4EB2-85AA-E3C9917A6E92}" type="slidenum">
              <a:rPr lang="en-US" altLang="en-US" smtClean="0"/>
              <a:pPr>
                <a:defRPr/>
              </a:pPr>
              <a:t>9</a:t>
            </a:fld>
            <a:endParaRPr lang="en-US" altLang="en-US" dirty="0"/>
          </a:p>
        </p:txBody>
      </p:sp>
    </p:spTree>
    <p:extLst>
      <p:ext uri="{BB962C8B-B14F-4D97-AF65-F5344CB8AC3E}">
        <p14:creationId xmlns:p14="http://schemas.microsoft.com/office/powerpoint/2010/main" val="373604082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Default Design">
  <a:themeElements>
    <a:clrScheme name="Custom 11">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0042C7"/>
      </a:hlink>
      <a:folHlink>
        <a:srgbClr val="C0C0C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232323"/>
        </a:dk2>
        <a:lt2>
          <a:srgbClr val="333333"/>
        </a:lt2>
        <a:accent1>
          <a:srgbClr val="CECECE"/>
        </a:accent1>
        <a:accent2>
          <a:srgbClr val="474747"/>
        </a:accent2>
        <a:accent3>
          <a:srgbClr val="FFFFFF"/>
        </a:accent3>
        <a:accent4>
          <a:srgbClr val="000000"/>
        </a:accent4>
        <a:accent5>
          <a:srgbClr val="E3E3E3"/>
        </a:accent5>
        <a:accent6>
          <a:srgbClr val="3F3F3F"/>
        </a:accent6>
        <a:hlink>
          <a:srgbClr val="676767"/>
        </a:hlink>
        <a:folHlink>
          <a:srgbClr val="111111"/>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232323"/>
        </a:dk2>
        <a:lt2>
          <a:srgbClr val="333333"/>
        </a:lt2>
        <a:accent1>
          <a:srgbClr val="CECECE"/>
        </a:accent1>
        <a:accent2>
          <a:srgbClr val="474747"/>
        </a:accent2>
        <a:accent3>
          <a:srgbClr val="FFFFFF"/>
        </a:accent3>
        <a:accent4>
          <a:srgbClr val="000000"/>
        </a:accent4>
        <a:accent5>
          <a:srgbClr val="E3E3E3"/>
        </a:accent5>
        <a:accent6>
          <a:srgbClr val="3F3F3F"/>
        </a:accent6>
        <a:hlink>
          <a:srgbClr val="676767"/>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6245</TotalTime>
  <Words>2126</Words>
  <Application>Microsoft Office PowerPoint</Application>
  <PresentationFormat>On-screen Show (4:3)</PresentationFormat>
  <Paragraphs>256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vt:lpstr>
      <vt:lpstr>Trebuchet MS</vt:lpstr>
      <vt:lpstr>Wingdings</vt:lpstr>
      <vt:lpstr>1_Default Design</vt:lpstr>
      <vt:lpstr>TOPSpro Enterprise Instructional Reports</vt:lpstr>
      <vt:lpstr>Instructional Reports</vt:lpstr>
      <vt:lpstr>CASAS eTests Reports</vt:lpstr>
      <vt:lpstr>Next-Assigned Test (NAT)</vt:lpstr>
      <vt:lpstr>Personal Score Report (PSR)</vt:lpstr>
      <vt:lpstr>Skills Profile Reports</vt:lpstr>
      <vt:lpstr>Individual Skills Profile (ISP)</vt:lpstr>
      <vt:lpstr>Individual Skills Profile Summary</vt:lpstr>
      <vt:lpstr>Competency Performance</vt:lpstr>
      <vt:lpstr>Competency Performance (Student)</vt:lpstr>
      <vt:lpstr>Competency Performance (Class)</vt:lpstr>
      <vt:lpstr>Test History Report</vt:lpstr>
      <vt:lpstr>Student Test Summary (STS)</vt:lpstr>
      <vt:lpstr>Reports Manager</vt:lpstr>
      <vt:lpstr>My Reports</vt:lpstr>
      <vt:lpstr>My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adolney</dc:creator>
  <cp:lastModifiedBy>Elizabeth Scheib</cp:lastModifiedBy>
  <cp:revision>337</cp:revision>
  <cp:lastPrinted>2018-06-17T18:42:03Z</cp:lastPrinted>
  <dcterms:created xsi:type="dcterms:W3CDTF">2008-03-13T22:52:28Z</dcterms:created>
  <dcterms:modified xsi:type="dcterms:W3CDTF">2019-02-02T00:11:52Z</dcterms:modified>
</cp:coreProperties>
</file>