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Source Sans Pro" panose="020B0604020202020204" charset="0"/>
      <p:regular r:id="rId25"/>
      <p:bold r:id="rId26"/>
      <p:italic r:id="rId27"/>
      <p:boldItalic r:id="rId28"/>
    </p:embeddedFont>
    <p:embeddedFont>
      <p:font typeface="Raleway"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4ed8481fc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94ed8481fc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4ed8481fc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4ed8481fc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4ed8481fc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4ed8481fc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4ed8481fc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4ed8481f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4ed8481fc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94ed8481fc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4ed8481fc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4ed8481fc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4ed8481fc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4ed8481fc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4ed8481fc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4ed8481fc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4ed8481fc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4ed8481fc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94ed8481fc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94ed8481fc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94ed8481fc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94ed8481fc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c43dcfc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9c43dcfc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94ed8481fc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94ed8481fc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94ed8481fc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94ed8481fc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4ed8481f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4ed8481f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4ed8481fc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4ed8481f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4ed8481f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4ed8481f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4ed8481fc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4ed8481fc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4ed8481fc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4ed8481fc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4ed8481fc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4ed8481fc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4ed8481fc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4ed8481fc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rgbClr val="D9D2E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sas.org/product-overviews/remote-test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hyperlink" Target="http://www.youtube.com/watch?v=uLoaw-BHo-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www.speedtest.ne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casasportal.org/eTests"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ca.etestsonline.org/html5/#/"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Remote Proctor Training</a:t>
            </a:r>
            <a:endParaRPr/>
          </a:p>
        </p:txBody>
      </p:sp>
      <p:sp>
        <p:nvSpPr>
          <p:cNvPr id="59" name="Google Shape;59;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https://www.casas.org/product-overviews/remote-testing</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490250" y="173650"/>
            <a:ext cx="7935300" cy="271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Meeting with the student...</a:t>
            </a:r>
            <a:endParaRPr/>
          </a:p>
        </p:txBody>
      </p:sp>
      <p:pic>
        <p:nvPicPr>
          <p:cNvPr id="125" name="Google Shape;125;p22"/>
          <p:cNvPicPr preferRelativeResize="0"/>
          <p:nvPr/>
        </p:nvPicPr>
        <p:blipFill>
          <a:blip r:embed="rId3">
            <a:alphaModFix/>
          </a:blip>
          <a:stretch>
            <a:fillRect/>
          </a:stretch>
        </p:blipFill>
        <p:spPr>
          <a:xfrm>
            <a:off x="390525" y="2505075"/>
            <a:ext cx="3425376" cy="2247900"/>
          </a:xfrm>
          <a:prstGeom prst="rect">
            <a:avLst/>
          </a:prstGeom>
          <a:noFill/>
          <a:ln>
            <a:noFill/>
          </a:ln>
        </p:spPr>
      </p:pic>
      <p:pic>
        <p:nvPicPr>
          <p:cNvPr id="126" name="Google Shape;126;p22" descr="Find all the information regarding Remote Testing on the CASAS website:&#10;https://www.casas.org/product-overviews/remote-testing&#10;&#10;#CASASRemoteTesting #CASAScommunity #AdultEdu&#10;ABOUT CASAS:&#10;CASAS provides assessments of basic and academic skills for youth and adults and curriculum tools to target instruction. Federal and state government agencies, business and industry, community colleges, education and training providers, correctional facilities, and technical programs are all using CASAS. &#10;&#10;Use the links below to find out more about how CASAS can assist your program: &#10;&#10;CASAS WEBSITE: https://www.casas.org/&#10;TRAINING AND SUPPORT: https://www.casas.org/training-and-su...&#10;PRODUCT OVERVIEWS: https://www.casas.org/product-overviews&#10;CASAS NATIONAL SUMMER INSTITUE: https://www.casas.org/training-and-su...&#10;&#10;If you have a question or would like more information about a specific product, please send a brief e-mail to casas@casas.org, including your contact information and your question.&#10;&#10;Join our online CASAS community:&#10;&#10;TWITTER: https://twitter.com/CASASsystem&#10;FACEBOOK: https://www.facebook.com/CASASsystem" title="CASAS Remote Testing 1:1 Demonstration">
            <a:hlinkClick r:id="rId4"/>
          </p:cNvPr>
          <p:cNvPicPr preferRelativeResize="0"/>
          <p:nvPr/>
        </p:nvPicPr>
        <p:blipFill>
          <a:blip r:embed="rId5">
            <a:alphaModFix/>
          </a:blip>
          <a:stretch>
            <a:fillRect/>
          </a:stretch>
        </p:blipFill>
        <p:spPr>
          <a:xfrm>
            <a:off x="4217850" y="1744500"/>
            <a:ext cx="4097476" cy="307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Devices</a:t>
            </a:r>
            <a:endParaRPr/>
          </a:p>
        </p:txBody>
      </p:sp>
      <p:sp>
        <p:nvSpPr>
          <p:cNvPr id="132" name="Google Shape;132;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the test on:</a:t>
            </a:r>
            <a:endParaRPr/>
          </a:p>
          <a:p>
            <a:pPr marL="457200" lvl="0" indent="-342900" algn="l" rtl="0">
              <a:spcBef>
                <a:spcPts val="1600"/>
              </a:spcBef>
              <a:spcAft>
                <a:spcPts val="0"/>
              </a:spcAft>
              <a:buSzPts val="1800"/>
              <a:buChar char="●"/>
            </a:pPr>
            <a:r>
              <a:rPr lang="en"/>
              <a:t>PC - Download</a:t>
            </a:r>
            <a:endParaRPr/>
          </a:p>
          <a:p>
            <a:pPr marL="457200" lvl="0" indent="-342900" algn="l" rtl="0">
              <a:spcBef>
                <a:spcPts val="0"/>
              </a:spcBef>
              <a:spcAft>
                <a:spcPts val="0"/>
              </a:spcAft>
              <a:buSzPts val="1800"/>
              <a:buChar char="●"/>
            </a:pPr>
            <a:r>
              <a:rPr lang="en"/>
              <a:t>Mac - Download</a:t>
            </a:r>
            <a:endParaRPr/>
          </a:p>
          <a:p>
            <a:pPr marL="457200" lvl="0" indent="-342900" algn="l" rtl="0">
              <a:spcBef>
                <a:spcPts val="0"/>
              </a:spcBef>
              <a:spcAft>
                <a:spcPts val="0"/>
              </a:spcAft>
              <a:buSzPts val="1800"/>
              <a:buChar char="●"/>
            </a:pPr>
            <a:r>
              <a:rPr lang="en"/>
              <a:t>iPad - App</a:t>
            </a:r>
            <a:endParaRPr/>
          </a:p>
          <a:p>
            <a:pPr marL="457200" lvl="0" indent="-342900" algn="l" rtl="0">
              <a:spcBef>
                <a:spcPts val="0"/>
              </a:spcBef>
              <a:spcAft>
                <a:spcPts val="0"/>
              </a:spcAft>
              <a:buSzPts val="1800"/>
              <a:buChar char="●"/>
            </a:pPr>
            <a:r>
              <a:rPr lang="en"/>
              <a:t>Tablet - App</a:t>
            </a:r>
            <a:endParaRPr/>
          </a:p>
          <a:p>
            <a:pPr marL="457200" lvl="0" indent="-342900" algn="l" rtl="0">
              <a:spcBef>
                <a:spcPts val="0"/>
              </a:spcBef>
              <a:spcAft>
                <a:spcPts val="0"/>
              </a:spcAft>
              <a:buSzPts val="1800"/>
              <a:buChar char="●"/>
            </a:pPr>
            <a:r>
              <a:rPr lang="en"/>
              <a:t>Chromebook - Oral Responses Only</a:t>
            </a:r>
            <a:endParaRPr/>
          </a:p>
          <a:p>
            <a:pPr marL="0" lvl="0" indent="0" algn="l" rtl="0">
              <a:spcBef>
                <a:spcPts val="1600"/>
              </a:spcBef>
              <a:spcAft>
                <a:spcPts val="0"/>
              </a:spcAft>
              <a:buNone/>
            </a:pPr>
            <a:r>
              <a:rPr lang="en"/>
              <a:t>If there is no camera on the device:</a:t>
            </a:r>
            <a:endParaRPr/>
          </a:p>
          <a:p>
            <a:pPr marL="457200" lvl="0" indent="-342900" algn="l" rtl="0">
              <a:spcBef>
                <a:spcPts val="1600"/>
              </a:spcBef>
              <a:spcAft>
                <a:spcPts val="0"/>
              </a:spcAft>
              <a:buSzPts val="1800"/>
              <a:buChar char="●"/>
            </a:pPr>
            <a:r>
              <a:rPr lang="en"/>
              <a:t>Student needs to sign into Zoom twice: Phone and Computer</a:t>
            </a:r>
            <a:endParaRPr/>
          </a:p>
          <a:p>
            <a:pPr marL="457200" lvl="0" indent="-342900" algn="l" rtl="0">
              <a:spcBef>
                <a:spcPts val="0"/>
              </a:spcBef>
              <a:spcAft>
                <a:spcPts val="0"/>
              </a:spcAft>
              <a:buSzPts val="1800"/>
              <a:buChar char="●"/>
            </a:pPr>
            <a:r>
              <a:rPr lang="en"/>
              <a:t>Ask them to Mute and turn off the volume for the computer</a:t>
            </a:r>
            <a:endParaRPr/>
          </a:p>
          <a:p>
            <a:pPr marL="914400" lvl="1" indent="-317500" algn="l" rtl="0">
              <a:spcBef>
                <a:spcPts val="0"/>
              </a:spcBef>
              <a:spcAft>
                <a:spcPts val="0"/>
              </a:spcAft>
              <a:buSzPts val="1400"/>
              <a:buChar char="○"/>
            </a:pPr>
            <a:r>
              <a:rPr lang="en"/>
              <a:t>It creates an awful echo</a:t>
            </a:r>
            <a:endParaRPr/>
          </a:p>
        </p:txBody>
      </p:sp>
      <p:pic>
        <p:nvPicPr>
          <p:cNvPr id="133" name="Google Shape;133;p23"/>
          <p:cNvPicPr preferRelativeResize="0"/>
          <p:nvPr/>
        </p:nvPicPr>
        <p:blipFill>
          <a:blip r:embed="rId3">
            <a:alphaModFix/>
          </a:blip>
          <a:stretch>
            <a:fillRect/>
          </a:stretch>
        </p:blipFill>
        <p:spPr>
          <a:xfrm>
            <a:off x="3939775" y="933450"/>
            <a:ext cx="1878575" cy="2009776"/>
          </a:xfrm>
          <a:prstGeom prst="rect">
            <a:avLst/>
          </a:prstGeom>
          <a:noFill/>
          <a:ln>
            <a:noFill/>
          </a:ln>
        </p:spPr>
      </p:pic>
      <p:pic>
        <p:nvPicPr>
          <p:cNvPr id="134" name="Google Shape;134;p23"/>
          <p:cNvPicPr preferRelativeResize="0"/>
          <p:nvPr/>
        </p:nvPicPr>
        <p:blipFill>
          <a:blip r:embed="rId4">
            <a:alphaModFix/>
          </a:blip>
          <a:stretch>
            <a:fillRect/>
          </a:stretch>
        </p:blipFill>
        <p:spPr>
          <a:xfrm>
            <a:off x="6374025" y="1857377"/>
            <a:ext cx="2665200" cy="1779575"/>
          </a:xfrm>
          <a:prstGeom prst="rect">
            <a:avLst/>
          </a:prstGeom>
          <a:noFill/>
          <a:ln>
            <a:noFill/>
          </a:ln>
        </p:spPr>
      </p:pic>
      <p:pic>
        <p:nvPicPr>
          <p:cNvPr id="135" name="Google Shape;135;p23"/>
          <p:cNvPicPr preferRelativeResize="0"/>
          <p:nvPr/>
        </p:nvPicPr>
        <p:blipFill>
          <a:blip r:embed="rId5">
            <a:alphaModFix/>
          </a:blip>
          <a:stretch>
            <a:fillRect/>
          </a:stretch>
        </p:blipFill>
        <p:spPr>
          <a:xfrm>
            <a:off x="7046350" y="3788125"/>
            <a:ext cx="1878575" cy="1250594"/>
          </a:xfrm>
          <a:prstGeom prst="rect">
            <a:avLst/>
          </a:prstGeom>
          <a:noFill/>
          <a:ln>
            <a:noFill/>
          </a:ln>
        </p:spPr>
      </p:pic>
      <p:pic>
        <p:nvPicPr>
          <p:cNvPr id="136" name="Google Shape;136;p23"/>
          <p:cNvPicPr preferRelativeResize="0"/>
          <p:nvPr/>
        </p:nvPicPr>
        <p:blipFill>
          <a:blip r:embed="rId6">
            <a:alphaModFix/>
          </a:blip>
          <a:stretch>
            <a:fillRect/>
          </a:stretch>
        </p:blipFill>
        <p:spPr>
          <a:xfrm>
            <a:off x="6141000" y="85725"/>
            <a:ext cx="2564846" cy="17098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yourself</a:t>
            </a:r>
            <a:endParaRPr/>
          </a:p>
        </p:txBody>
      </p:sp>
      <p:sp>
        <p:nvSpPr>
          <p:cNvPr id="142" name="Google Shape;142;p24"/>
          <p:cNvSpPr txBox="1">
            <a:spLocks noGrp="1"/>
          </p:cNvSpPr>
          <p:nvPr>
            <p:ph type="body" idx="1"/>
          </p:nvPr>
        </p:nvSpPr>
        <p:spPr>
          <a:xfrm>
            <a:off x="311700" y="1152475"/>
            <a:ext cx="3869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for the student’s ID</a:t>
            </a:r>
            <a:endParaRPr/>
          </a:p>
          <a:p>
            <a:pPr marL="0" lvl="0" indent="0" algn="l" rtl="0">
              <a:spcBef>
                <a:spcPts val="1600"/>
              </a:spcBef>
              <a:spcAft>
                <a:spcPts val="0"/>
              </a:spcAft>
              <a:buNone/>
            </a:pPr>
            <a:r>
              <a:rPr lang="en"/>
              <a:t>It can be:</a:t>
            </a:r>
            <a:endParaRPr/>
          </a:p>
          <a:p>
            <a:pPr marL="457200" lvl="0" indent="-342900" algn="l" rtl="0">
              <a:spcBef>
                <a:spcPts val="1600"/>
              </a:spcBef>
              <a:spcAft>
                <a:spcPts val="0"/>
              </a:spcAft>
              <a:buSzPts val="1800"/>
              <a:buChar char="●"/>
            </a:pPr>
            <a:r>
              <a:rPr lang="en"/>
              <a:t>CACE ID</a:t>
            </a:r>
            <a:endParaRPr/>
          </a:p>
          <a:p>
            <a:pPr marL="457200" lvl="0" indent="-342900" algn="l" rtl="0">
              <a:spcBef>
                <a:spcPts val="0"/>
              </a:spcBef>
              <a:spcAft>
                <a:spcPts val="0"/>
              </a:spcAft>
              <a:buSzPts val="1800"/>
              <a:buChar char="●"/>
            </a:pPr>
            <a:r>
              <a:rPr lang="en"/>
              <a:t>Driver’s License</a:t>
            </a:r>
            <a:endParaRPr/>
          </a:p>
          <a:p>
            <a:pPr marL="457200" lvl="0" indent="-342900" algn="l" rtl="0">
              <a:spcBef>
                <a:spcPts val="0"/>
              </a:spcBef>
              <a:spcAft>
                <a:spcPts val="0"/>
              </a:spcAft>
              <a:buSzPts val="1800"/>
              <a:buChar char="●"/>
            </a:pPr>
            <a:r>
              <a:rPr lang="en"/>
              <a:t>Passport</a:t>
            </a:r>
            <a:endParaRPr/>
          </a:p>
          <a:p>
            <a:pPr marL="457200" lvl="0" indent="-342900" algn="l" rtl="0">
              <a:spcBef>
                <a:spcPts val="0"/>
              </a:spcBef>
              <a:spcAft>
                <a:spcPts val="0"/>
              </a:spcAft>
              <a:buSzPts val="1800"/>
              <a:buChar char="●"/>
            </a:pPr>
            <a:r>
              <a:rPr lang="en"/>
              <a:t>Green Card</a:t>
            </a:r>
            <a:endParaRPr/>
          </a:p>
          <a:p>
            <a:pPr marL="457200" lvl="0" indent="-342900" algn="l" rtl="0">
              <a:spcBef>
                <a:spcPts val="0"/>
              </a:spcBef>
              <a:spcAft>
                <a:spcPts val="0"/>
              </a:spcAft>
              <a:buSzPts val="1800"/>
              <a:buChar char="●"/>
            </a:pPr>
            <a:r>
              <a:rPr lang="en"/>
              <a:t>Etc…</a:t>
            </a:r>
            <a:endParaRPr/>
          </a:p>
          <a:p>
            <a:pPr marL="0" lvl="0" indent="0" algn="l" rtl="0">
              <a:spcBef>
                <a:spcPts val="1600"/>
              </a:spcBef>
              <a:spcAft>
                <a:spcPts val="1600"/>
              </a:spcAft>
              <a:buNone/>
            </a:pPr>
            <a:endParaRPr/>
          </a:p>
        </p:txBody>
      </p:sp>
      <p:pic>
        <p:nvPicPr>
          <p:cNvPr id="143" name="Google Shape;143;p24"/>
          <p:cNvPicPr preferRelativeResize="0"/>
          <p:nvPr/>
        </p:nvPicPr>
        <p:blipFill>
          <a:blip r:embed="rId3">
            <a:alphaModFix/>
          </a:blip>
          <a:stretch>
            <a:fillRect/>
          </a:stretch>
        </p:blipFill>
        <p:spPr>
          <a:xfrm>
            <a:off x="5731316" y="95250"/>
            <a:ext cx="2946390" cy="2095497"/>
          </a:xfrm>
          <a:prstGeom prst="rect">
            <a:avLst/>
          </a:prstGeom>
          <a:noFill/>
          <a:ln>
            <a:noFill/>
          </a:ln>
        </p:spPr>
      </p:pic>
      <p:pic>
        <p:nvPicPr>
          <p:cNvPr id="144" name="Google Shape;144;p24"/>
          <p:cNvPicPr preferRelativeResize="0"/>
          <p:nvPr/>
        </p:nvPicPr>
        <p:blipFill>
          <a:blip r:embed="rId4">
            <a:alphaModFix/>
          </a:blip>
          <a:stretch>
            <a:fillRect/>
          </a:stretch>
        </p:blipFill>
        <p:spPr>
          <a:xfrm>
            <a:off x="4848224" y="445013"/>
            <a:ext cx="3741026" cy="2095502"/>
          </a:xfrm>
          <a:prstGeom prst="rect">
            <a:avLst/>
          </a:prstGeom>
          <a:noFill/>
          <a:ln>
            <a:noFill/>
          </a:ln>
        </p:spPr>
      </p:pic>
      <p:pic>
        <p:nvPicPr>
          <p:cNvPr id="145" name="Google Shape;145;p24"/>
          <p:cNvPicPr preferRelativeResize="0"/>
          <p:nvPr/>
        </p:nvPicPr>
        <p:blipFill>
          <a:blip r:embed="rId5">
            <a:alphaModFix/>
          </a:blip>
          <a:stretch>
            <a:fillRect/>
          </a:stretch>
        </p:blipFill>
        <p:spPr>
          <a:xfrm>
            <a:off x="2772638" y="2666999"/>
            <a:ext cx="3598721" cy="2095500"/>
          </a:xfrm>
          <a:prstGeom prst="rect">
            <a:avLst/>
          </a:prstGeom>
          <a:noFill/>
          <a:ln>
            <a:noFill/>
          </a:ln>
        </p:spPr>
      </p:pic>
      <p:pic>
        <p:nvPicPr>
          <p:cNvPr id="146" name="Google Shape;146;p24"/>
          <p:cNvPicPr preferRelativeResize="0"/>
          <p:nvPr/>
        </p:nvPicPr>
        <p:blipFill>
          <a:blip r:embed="rId3">
            <a:alphaModFix/>
          </a:blip>
          <a:stretch>
            <a:fillRect/>
          </a:stretch>
        </p:blipFill>
        <p:spPr>
          <a:xfrm>
            <a:off x="6599958" y="2704472"/>
            <a:ext cx="2467843" cy="20205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Speedtest</a:t>
            </a:r>
            <a:endParaRPr/>
          </a:p>
        </p:txBody>
      </p:sp>
      <p:sp>
        <p:nvSpPr>
          <p:cNvPr id="152" name="Google Shape;152;p25"/>
          <p:cNvSpPr txBox="1">
            <a:spLocks noGrp="1"/>
          </p:cNvSpPr>
          <p:nvPr>
            <p:ph type="body" idx="1"/>
          </p:nvPr>
        </p:nvSpPr>
        <p:spPr>
          <a:xfrm>
            <a:off x="311700" y="1152475"/>
            <a:ext cx="3898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internet speed needs to be at least 2 mbps for Download</a:t>
            </a:r>
            <a:endParaRPr/>
          </a:p>
          <a:p>
            <a:pPr marL="0" lvl="0" indent="0" algn="l" rtl="0">
              <a:spcBef>
                <a:spcPts val="1600"/>
              </a:spcBef>
              <a:spcAft>
                <a:spcPts val="0"/>
              </a:spcAft>
              <a:buNone/>
            </a:pPr>
            <a:endParaRPr/>
          </a:p>
          <a:p>
            <a:pPr marL="0" lvl="0" indent="0" algn="l" rtl="0">
              <a:spcBef>
                <a:spcPts val="1600"/>
              </a:spcBef>
              <a:spcAft>
                <a:spcPts val="0"/>
              </a:spcAft>
              <a:buNone/>
            </a:pPr>
            <a:r>
              <a:rPr lang="en" u="sng">
                <a:solidFill>
                  <a:schemeClr val="hlink"/>
                </a:solidFill>
                <a:hlinkClick r:id="rId3"/>
              </a:rPr>
              <a:t>https://www.speedtest.net</a:t>
            </a:r>
            <a:endParaRPr/>
          </a:p>
          <a:p>
            <a:pPr marL="0" lvl="0" indent="0" algn="l" rtl="0">
              <a:spcBef>
                <a:spcPts val="1600"/>
              </a:spcBef>
              <a:spcAft>
                <a:spcPts val="0"/>
              </a:spcAft>
              <a:buNone/>
            </a:pPr>
            <a:endParaRPr/>
          </a:p>
          <a:p>
            <a:pPr marL="0" lvl="0" indent="0" algn="l" rtl="0">
              <a:spcBef>
                <a:spcPts val="1600"/>
              </a:spcBef>
              <a:spcAft>
                <a:spcPts val="0"/>
              </a:spcAft>
              <a:buNone/>
            </a:pPr>
            <a:r>
              <a:rPr lang="en"/>
              <a:t>Have student share their screen so that you can see the Speedtest score and make sure Zoom is the only thing open</a:t>
            </a:r>
            <a:endParaRPr/>
          </a:p>
          <a:p>
            <a:pPr marL="0" lvl="0" indent="0" algn="l" rtl="0">
              <a:spcBef>
                <a:spcPts val="1600"/>
              </a:spcBef>
              <a:spcAft>
                <a:spcPts val="1600"/>
              </a:spcAft>
              <a:buNone/>
            </a:pPr>
            <a:endParaRPr/>
          </a:p>
        </p:txBody>
      </p:sp>
      <p:pic>
        <p:nvPicPr>
          <p:cNvPr id="153" name="Google Shape;153;p25"/>
          <p:cNvPicPr preferRelativeResize="0"/>
          <p:nvPr/>
        </p:nvPicPr>
        <p:blipFill>
          <a:blip r:embed="rId4">
            <a:alphaModFix/>
          </a:blip>
          <a:stretch>
            <a:fillRect/>
          </a:stretch>
        </p:blipFill>
        <p:spPr>
          <a:xfrm>
            <a:off x="4362300" y="1220825"/>
            <a:ext cx="4629298" cy="3089224"/>
          </a:xfrm>
          <a:prstGeom prst="rect">
            <a:avLst/>
          </a:prstGeom>
          <a:noFill/>
          <a:ln>
            <a:noFill/>
          </a:ln>
        </p:spPr>
      </p:pic>
      <p:cxnSp>
        <p:nvCxnSpPr>
          <p:cNvPr id="154" name="Google Shape;154;p25"/>
          <p:cNvCxnSpPr/>
          <p:nvPr/>
        </p:nvCxnSpPr>
        <p:spPr>
          <a:xfrm rot="10800000">
            <a:off x="6828150" y="1709075"/>
            <a:ext cx="371400" cy="762000"/>
          </a:xfrm>
          <a:prstGeom prst="straightConnector1">
            <a:avLst/>
          </a:prstGeom>
          <a:noFill/>
          <a:ln w="28575" cap="flat" cmpd="sng">
            <a:solidFill>
              <a:srgbClr val="00FFFF"/>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1783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Environment</a:t>
            </a:r>
            <a:endParaRPr/>
          </a:p>
        </p:txBody>
      </p:sp>
      <p:sp>
        <p:nvSpPr>
          <p:cNvPr id="160" name="Google Shape;160;p26"/>
          <p:cNvSpPr txBox="1">
            <a:spLocks noGrp="1"/>
          </p:cNvSpPr>
          <p:nvPr>
            <p:ph type="body" idx="1"/>
          </p:nvPr>
        </p:nvSpPr>
        <p:spPr>
          <a:xfrm>
            <a:off x="4245525" y="863550"/>
            <a:ext cx="4784100" cy="375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the student to move the device so that you can view the room</a:t>
            </a:r>
            <a:endParaRPr/>
          </a:p>
          <a:p>
            <a:pPr marL="0" lvl="0" indent="0" algn="l" rtl="0">
              <a:spcBef>
                <a:spcPts val="1600"/>
              </a:spcBef>
              <a:spcAft>
                <a:spcPts val="0"/>
              </a:spcAft>
              <a:buNone/>
            </a:pPr>
            <a:r>
              <a:rPr lang="en"/>
              <a:t>There can not be any of these things close by:</a:t>
            </a:r>
            <a:endParaRPr/>
          </a:p>
          <a:p>
            <a:pPr marL="457200" lvl="0" indent="-342900" algn="l" rtl="0">
              <a:spcBef>
                <a:spcPts val="1600"/>
              </a:spcBef>
              <a:spcAft>
                <a:spcPts val="0"/>
              </a:spcAft>
              <a:buSzPts val="1800"/>
              <a:buChar char="●"/>
            </a:pPr>
            <a:r>
              <a:rPr lang="en"/>
              <a:t>Notes/Paper</a:t>
            </a:r>
            <a:endParaRPr/>
          </a:p>
          <a:p>
            <a:pPr marL="457200" lvl="0" indent="-342900" algn="l" rtl="0">
              <a:spcBef>
                <a:spcPts val="0"/>
              </a:spcBef>
              <a:spcAft>
                <a:spcPts val="0"/>
              </a:spcAft>
              <a:buSzPts val="1800"/>
              <a:buChar char="●"/>
            </a:pPr>
            <a:r>
              <a:rPr lang="en"/>
              <a:t>Pens/Pencils</a:t>
            </a:r>
            <a:endParaRPr/>
          </a:p>
          <a:p>
            <a:pPr marL="457200" lvl="0" indent="-342900" algn="l" rtl="0">
              <a:spcBef>
                <a:spcPts val="0"/>
              </a:spcBef>
              <a:spcAft>
                <a:spcPts val="0"/>
              </a:spcAft>
              <a:buSzPts val="1800"/>
              <a:buChar char="●"/>
            </a:pPr>
            <a:r>
              <a:rPr lang="en"/>
              <a:t>Books</a:t>
            </a:r>
            <a:endParaRPr/>
          </a:p>
          <a:p>
            <a:pPr marL="457200" lvl="0" indent="-342900" algn="l" rtl="0">
              <a:spcBef>
                <a:spcPts val="0"/>
              </a:spcBef>
              <a:spcAft>
                <a:spcPts val="0"/>
              </a:spcAft>
              <a:buSzPts val="1800"/>
              <a:buChar char="●"/>
            </a:pPr>
            <a:r>
              <a:rPr lang="en"/>
              <a:t>Dictionaries</a:t>
            </a:r>
            <a:endParaRPr/>
          </a:p>
          <a:p>
            <a:pPr marL="457200" lvl="0" indent="-342900" algn="l" rtl="0">
              <a:spcBef>
                <a:spcPts val="0"/>
              </a:spcBef>
              <a:spcAft>
                <a:spcPts val="0"/>
              </a:spcAft>
              <a:buSzPts val="1800"/>
              <a:buChar char="●"/>
            </a:pPr>
            <a:r>
              <a:rPr lang="en"/>
              <a:t>Translators</a:t>
            </a:r>
            <a:endParaRPr/>
          </a:p>
          <a:p>
            <a:pPr marL="457200" lvl="0" indent="-342900" algn="l" rtl="0">
              <a:spcBef>
                <a:spcPts val="0"/>
              </a:spcBef>
              <a:spcAft>
                <a:spcPts val="0"/>
              </a:spcAft>
              <a:buSzPts val="1800"/>
              <a:buChar char="●"/>
            </a:pPr>
            <a:r>
              <a:rPr lang="en"/>
              <a:t>Phone</a:t>
            </a:r>
            <a:endParaRPr/>
          </a:p>
          <a:p>
            <a:pPr marL="457200" lvl="0" indent="-342900" algn="l" rtl="0">
              <a:spcBef>
                <a:spcPts val="0"/>
              </a:spcBef>
              <a:spcAft>
                <a:spcPts val="0"/>
              </a:spcAft>
              <a:buSzPts val="1800"/>
              <a:buChar char="●"/>
            </a:pPr>
            <a:r>
              <a:rPr lang="en"/>
              <a:t>Other People</a:t>
            </a:r>
            <a:endParaRPr/>
          </a:p>
        </p:txBody>
      </p:sp>
      <p:pic>
        <p:nvPicPr>
          <p:cNvPr id="161" name="Google Shape;161;p26"/>
          <p:cNvPicPr preferRelativeResize="0"/>
          <p:nvPr/>
        </p:nvPicPr>
        <p:blipFill>
          <a:blip r:embed="rId3">
            <a:alphaModFix/>
          </a:blip>
          <a:stretch>
            <a:fillRect/>
          </a:stretch>
        </p:blipFill>
        <p:spPr>
          <a:xfrm>
            <a:off x="183356" y="3550192"/>
            <a:ext cx="1565389" cy="890532"/>
          </a:xfrm>
          <a:prstGeom prst="rect">
            <a:avLst/>
          </a:prstGeom>
          <a:noFill/>
          <a:ln>
            <a:noFill/>
          </a:ln>
        </p:spPr>
      </p:pic>
      <p:pic>
        <p:nvPicPr>
          <p:cNvPr id="162" name="Google Shape;162;p26"/>
          <p:cNvPicPr preferRelativeResize="0"/>
          <p:nvPr/>
        </p:nvPicPr>
        <p:blipFill>
          <a:blip r:embed="rId4">
            <a:alphaModFix/>
          </a:blip>
          <a:stretch>
            <a:fillRect/>
          </a:stretch>
        </p:blipFill>
        <p:spPr>
          <a:xfrm>
            <a:off x="183350" y="3138213"/>
            <a:ext cx="3571877" cy="1714500"/>
          </a:xfrm>
          <a:prstGeom prst="rect">
            <a:avLst/>
          </a:prstGeom>
          <a:noFill/>
          <a:ln>
            <a:noFill/>
          </a:ln>
        </p:spPr>
      </p:pic>
      <p:pic>
        <p:nvPicPr>
          <p:cNvPr id="163" name="Google Shape;163;p26"/>
          <p:cNvPicPr preferRelativeResize="0"/>
          <p:nvPr/>
        </p:nvPicPr>
        <p:blipFill>
          <a:blip r:embed="rId3">
            <a:alphaModFix/>
          </a:blip>
          <a:stretch>
            <a:fillRect/>
          </a:stretch>
        </p:blipFill>
        <p:spPr>
          <a:xfrm>
            <a:off x="228600" y="787150"/>
            <a:ext cx="3276976" cy="2184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Agreement:</a:t>
            </a:r>
            <a:endParaRPr/>
          </a:p>
        </p:txBody>
      </p:sp>
      <p:sp>
        <p:nvSpPr>
          <p:cNvPr id="169" name="Google Shape;169;p27"/>
          <p:cNvSpPr txBox="1">
            <a:spLocks noGrp="1"/>
          </p:cNvSpPr>
          <p:nvPr>
            <p:ph type="body" idx="1"/>
          </p:nvPr>
        </p:nvSpPr>
        <p:spPr>
          <a:xfrm>
            <a:off x="311700" y="1152475"/>
            <a:ext cx="8520600" cy="2171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chemeClr val="dk2"/>
                </a:solidFill>
                <a:latin typeface="Arial"/>
                <a:ea typeface="Arial"/>
                <a:cs typeface="Arial"/>
                <a:sym typeface="Arial"/>
              </a:rPr>
              <a:t>Next I need to ask you five questions in which you will answer Yes or No:</a:t>
            </a:r>
            <a:endParaRPr sz="1400">
              <a:solidFill>
                <a:schemeClr val="dk2"/>
              </a:solidFill>
              <a:latin typeface="Arial"/>
              <a:ea typeface="Arial"/>
              <a:cs typeface="Arial"/>
              <a:sym typeface="Arial"/>
            </a:endParaRPr>
          </a:p>
          <a:p>
            <a:pPr marL="0" lvl="0" indent="0" algn="l" rtl="0">
              <a:lnSpc>
                <a:spcPct val="100000"/>
              </a:lnSpc>
              <a:spcBef>
                <a:spcPts val="0"/>
              </a:spcBef>
              <a:spcAft>
                <a:spcPts val="0"/>
              </a:spcAft>
              <a:buClr>
                <a:schemeClr val="dk2"/>
              </a:buClr>
              <a:buSzPts val="1100"/>
              <a:buFont typeface="Arial"/>
              <a:buNone/>
            </a:pPr>
            <a:endParaRPr sz="1400">
              <a:solidFill>
                <a:schemeClr val="dk2"/>
              </a:solidFill>
              <a:latin typeface="Arial"/>
              <a:ea typeface="Arial"/>
              <a:cs typeface="Arial"/>
              <a:sym typeface="Arial"/>
            </a:endParaRPr>
          </a:p>
          <a:p>
            <a:pPr marL="457200" lvl="0" indent="-317500" algn="l" rtl="0">
              <a:lnSpc>
                <a:spcPct val="100000"/>
              </a:lnSpc>
              <a:spcBef>
                <a:spcPts val="0"/>
              </a:spcBef>
              <a:spcAft>
                <a:spcPts val="0"/>
              </a:spcAft>
              <a:buClr>
                <a:schemeClr val="dk2"/>
              </a:buClr>
              <a:buSzPts val="1400"/>
              <a:buFont typeface="Arial"/>
              <a:buAutoNum type="arabicPeriod"/>
            </a:pPr>
            <a:r>
              <a:rPr lang="en" sz="1400">
                <a:solidFill>
                  <a:schemeClr val="dk2"/>
                </a:solidFill>
                <a:latin typeface="Arial"/>
                <a:ea typeface="Arial"/>
                <a:cs typeface="Arial"/>
                <a:sym typeface="Arial"/>
              </a:rPr>
              <a:t>I need you to keep the camera and audio on at all times during the test. Do you understand?</a:t>
            </a:r>
            <a:endParaRPr sz="1400">
              <a:solidFill>
                <a:schemeClr val="dk2"/>
              </a:solidFill>
              <a:latin typeface="Arial"/>
              <a:ea typeface="Arial"/>
              <a:cs typeface="Arial"/>
              <a:sym typeface="Arial"/>
            </a:endParaRPr>
          </a:p>
          <a:p>
            <a:pPr marL="457200" lvl="0" indent="-317500" algn="l" rtl="0">
              <a:lnSpc>
                <a:spcPct val="100000"/>
              </a:lnSpc>
              <a:spcBef>
                <a:spcPts val="0"/>
              </a:spcBef>
              <a:spcAft>
                <a:spcPts val="0"/>
              </a:spcAft>
              <a:buClr>
                <a:schemeClr val="dk2"/>
              </a:buClr>
              <a:buSzPts val="1400"/>
              <a:buFont typeface="Arial"/>
              <a:buAutoNum type="arabicPeriod"/>
            </a:pPr>
            <a:r>
              <a:rPr lang="en" sz="1400">
                <a:solidFill>
                  <a:schemeClr val="dk2"/>
                </a:solidFill>
                <a:latin typeface="Arial"/>
                <a:ea typeface="Arial"/>
                <a:cs typeface="Arial"/>
                <a:sym typeface="Arial"/>
              </a:rPr>
              <a:t>Is there anyone else in the room with you?</a:t>
            </a:r>
            <a:endParaRPr sz="1400">
              <a:solidFill>
                <a:schemeClr val="dk2"/>
              </a:solidFill>
              <a:latin typeface="Arial"/>
              <a:ea typeface="Arial"/>
              <a:cs typeface="Arial"/>
              <a:sym typeface="Arial"/>
            </a:endParaRPr>
          </a:p>
          <a:p>
            <a:pPr marL="457200" lvl="0" indent="-317500" algn="l" rtl="0">
              <a:lnSpc>
                <a:spcPct val="100000"/>
              </a:lnSpc>
              <a:spcBef>
                <a:spcPts val="0"/>
              </a:spcBef>
              <a:spcAft>
                <a:spcPts val="0"/>
              </a:spcAft>
              <a:buClr>
                <a:schemeClr val="dk2"/>
              </a:buClr>
              <a:buSzPts val="1400"/>
              <a:buFont typeface="Arial"/>
              <a:buAutoNum type="arabicPeriod"/>
            </a:pPr>
            <a:r>
              <a:rPr lang="en" sz="1400">
                <a:solidFill>
                  <a:schemeClr val="dk2"/>
                </a:solidFill>
                <a:latin typeface="Arial"/>
                <a:ea typeface="Arial"/>
                <a:cs typeface="Arial"/>
                <a:sym typeface="Arial"/>
              </a:rPr>
              <a:t>Will you take the test by yourself?</a:t>
            </a:r>
            <a:endParaRPr sz="1400">
              <a:solidFill>
                <a:schemeClr val="dk2"/>
              </a:solidFill>
              <a:latin typeface="Arial"/>
              <a:ea typeface="Arial"/>
              <a:cs typeface="Arial"/>
              <a:sym typeface="Arial"/>
            </a:endParaRPr>
          </a:p>
          <a:p>
            <a:pPr marL="457200" lvl="0" indent="-317500" algn="l" rtl="0">
              <a:lnSpc>
                <a:spcPct val="100000"/>
              </a:lnSpc>
              <a:spcBef>
                <a:spcPts val="0"/>
              </a:spcBef>
              <a:spcAft>
                <a:spcPts val="0"/>
              </a:spcAft>
              <a:buClr>
                <a:schemeClr val="dk2"/>
              </a:buClr>
              <a:buSzPts val="1400"/>
              <a:buFont typeface="Arial"/>
              <a:buAutoNum type="arabicPeriod"/>
            </a:pPr>
            <a:r>
              <a:rPr lang="en" sz="1400">
                <a:solidFill>
                  <a:schemeClr val="dk2"/>
                </a:solidFill>
                <a:latin typeface="Arial"/>
                <a:ea typeface="Arial"/>
                <a:cs typeface="Arial"/>
                <a:sym typeface="Arial"/>
              </a:rPr>
              <a:t>You cannot use any dictionaries, cell phones, books or notes during the test. Do you understand?</a:t>
            </a:r>
            <a:endParaRPr sz="1400">
              <a:solidFill>
                <a:schemeClr val="dk2"/>
              </a:solidFill>
              <a:latin typeface="Arial"/>
              <a:ea typeface="Arial"/>
              <a:cs typeface="Arial"/>
              <a:sym typeface="Arial"/>
            </a:endParaRPr>
          </a:p>
          <a:p>
            <a:pPr marL="457200" lvl="0" indent="-317500" algn="l" rtl="0">
              <a:lnSpc>
                <a:spcPct val="100000"/>
              </a:lnSpc>
              <a:spcBef>
                <a:spcPts val="0"/>
              </a:spcBef>
              <a:spcAft>
                <a:spcPts val="0"/>
              </a:spcAft>
              <a:buClr>
                <a:schemeClr val="dk2"/>
              </a:buClr>
              <a:buSzPts val="1400"/>
              <a:buFont typeface="Arial"/>
              <a:buAutoNum type="arabicPeriod"/>
            </a:pPr>
            <a:r>
              <a:rPr lang="en" sz="1400">
                <a:solidFill>
                  <a:schemeClr val="dk2"/>
                </a:solidFill>
                <a:latin typeface="Arial"/>
                <a:ea typeface="Arial"/>
                <a:cs typeface="Arial"/>
                <a:sym typeface="Arial"/>
              </a:rPr>
              <a:t>You cannot take any pictures or write down any notes during the test. Do you understand?</a:t>
            </a:r>
            <a:endParaRPr sz="1400">
              <a:solidFill>
                <a:schemeClr val="dk2"/>
              </a:solidFill>
              <a:latin typeface="Arial"/>
              <a:ea typeface="Arial"/>
              <a:cs typeface="Arial"/>
              <a:sym typeface="Arial"/>
            </a:endParaRPr>
          </a:p>
          <a:p>
            <a:pPr marL="0" lvl="0" indent="0" algn="l" rtl="0">
              <a:lnSpc>
                <a:spcPct val="100000"/>
              </a:lnSpc>
              <a:spcBef>
                <a:spcPts val="0"/>
              </a:spcBef>
              <a:spcAft>
                <a:spcPts val="0"/>
              </a:spcAft>
              <a:buNone/>
            </a:pPr>
            <a:endParaRPr sz="1400">
              <a:solidFill>
                <a:schemeClr val="dk2"/>
              </a:solidFill>
              <a:latin typeface="Arial"/>
              <a:ea typeface="Arial"/>
              <a:cs typeface="Arial"/>
              <a:sym typeface="Arial"/>
            </a:endParaRPr>
          </a:p>
          <a:p>
            <a:pPr marL="0" lvl="0" indent="0" algn="l" rtl="0">
              <a:lnSpc>
                <a:spcPct val="100000"/>
              </a:lnSpc>
              <a:spcBef>
                <a:spcPts val="0"/>
              </a:spcBef>
              <a:spcAft>
                <a:spcPts val="0"/>
              </a:spcAft>
              <a:buNone/>
            </a:pPr>
            <a:r>
              <a:rPr lang="en" sz="1400">
                <a:solidFill>
                  <a:schemeClr val="dk2"/>
                </a:solidFill>
                <a:latin typeface="Arial"/>
                <a:ea typeface="Arial"/>
                <a:cs typeface="Arial"/>
                <a:sym typeface="Arial"/>
              </a:rPr>
              <a:t>Ask to turn off cell phones</a:t>
            </a:r>
            <a:endParaRPr sz="1400">
              <a:solidFill>
                <a:schemeClr val="dk2"/>
              </a:solidFill>
              <a:latin typeface="Arial"/>
              <a:ea typeface="Arial"/>
              <a:cs typeface="Arial"/>
              <a:sym typeface="Arial"/>
            </a:endParaRPr>
          </a:p>
        </p:txBody>
      </p:sp>
      <p:sp>
        <p:nvSpPr>
          <p:cNvPr id="170" name="Google Shape;170;p27"/>
          <p:cNvSpPr txBox="1"/>
          <p:nvPr/>
        </p:nvSpPr>
        <p:spPr>
          <a:xfrm>
            <a:off x="685800" y="3686175"/>
            <a:ext cx="52668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After confirming that the student understands, you can share your screen.</a:t>
            </a:r>
            <a:endParaRPr>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the Test:</a:t>
            </a:r>
            <a:endParaRPr/>
          </a:p>
        </p:txBody>
      </p:sp>
      <p:sp>
        <p:nvSpPr>
          <p:cNvPr id="176" name="Google Shape;176;p28"/>
          <p:cNvSpPr txBox="1">
            <a:spLocks noGrp="1"/>
          </p:cNvSpPr>
          <p:nvPr>
            <p:ph type="body" idx="1"/>
          </p:nvPr>
        </p:nvSpPr>
        <p:spPr>
          <a:xfrm>
            <a:off x="4762500" y="1828800"/>
            <a:ext cx="4069800" cy="27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Repeat the process of downloading the test.</a:t>
            </a:r>
            <a:endParaRPr/>
          </a:p>
          <a:p>
            <a:pPr marL="0" lvl="0" indent="0" algn="l" rtl="0">
              <a:spcBef>
                <a:spcPts val="1600"/>
              </a:spcBef>
              <a:spcAft>
                <a:spcPts val="0"/>
              </a:spcAft>
              <a:buNone/>
            </a:pPr>
            <a:r>
              <a:rPr lang="en"/>
              <a:t>Enter the student’s ID number. </a:t>
            </a:r>
            <a:endParaRPr/>
          </a:p>
          <a:p>
            <a:pPr marL="0" lvl="0" indent="0" algn="l" rtl="0">
              <a:spcBef>
                <a:spcPts val="1600"/>
              </a:spcBef>
              <a:spcAft>
                <a:spcPts val="1600"/>
              </a:spcAft>
              <a:buNone/>
            </a:pPr>
            <a:r>
              <a:rPr lang="en"/>
              <a:t>Student confirms name</a:t>
            </a:r>
            <a:endParaRPr/>
          </a:p>
        </p:txBody>
      </p:sp>
      <p:pic>
        <p:nvPicPr>
          <p:cNvPr id="177" name="Google Shape;177;p28"/>
          <p:cNvPicPr preferRelativeResize="0"/>
          <p:nvPr/>
        </p:nvPicPr>
        <p:blipFill>
          <a:blip r:embed="rId3">
            <a:alphaModFix/>
          </a:blip>
          <a:stretch>
            <a:fillRect/>
          </a:stretch>
        </p:blipFill>
        <p:spPr>
          <a:xfrm>
            <a:off x="311700" y="1504950"/>
            <a:ext cx="4267199" cy="2843128"/>
          </a:xfrm>
          <a:prstGeom prst="rect">
            <a:avLst/>
          </a:prstGeom>
          <a:noFill/>
          <a:ln>
            <a:noFill/>
          </a:ln>
        </p:spPr>
      </p:pic>
      <p:sp>
        <p:nvSpPr>
          <p:cNvPr id="178" name="Google Shape;178;p28"/>
          <p:cNvSpPr/>
          <p:nvPr/>
        </p:nvSpPr>
        <p:spPr>
          <a:xfrm>
            <a:off x="1847850" y="3248025"/>
            <a:ext cx="1095300" cy="485700"/>
          </a:xfrm>
          <a:prstGeom prst="ellipse">
            <a:avLst/>
          </a:pr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the video icons?</a:t>
            </a:r>
            <a:endParaRPr/>
          </a:p>
        </p:txBody>
      </p:sp>
      <p:pic>
        <p:nvPicPr>
          <p:cNvPr id="184" name="Google Shape;184;p29"/>
          <p:cNvPicPr preferRelativeResize="0"/>
          <p:nvPr/>
        </p:nvPicPr>
        <p:blipFill>
          <a:blip r:embed="rId3">
            <a:alphaModFix/>
          </a:blip>
          <a:stretch>
            <a:fillRect/>
          </a:stretch>
        </p:blipFill>
        <p:spPr>
          <a:xfrm>
            <a:off x="495300" y="1068425"/>
            <a:ext cx="5027033" cy="3770275"/>
          </a:xfrm>
          <a:prstGeom prst="rect">
            <a:avLst/>
          </a:prstGeom>
          <a:noFill/>
          <a:ln>
            <a:noFill/>
          </a:ln>
        </p:spPr>
      </p:pic>
      <p:sp>
        <p:nvSpPr>
          <p:cNvPr id="185" name="Google Shape;185;p29"/>
          <p:cNvSpPr txBox="1"/>
          <p:nvPr/>
        </p:nvSpPr>
        <p:spPr>
          <a:xfrm>
            <a:off x="5953125" y="685800"/>
            <a:ext cx="2505000" cy="12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I ask this because the questions are on the right side of the screen</a:t>
            </a:r>
            <a:endParaRPr>
              <a:latin typeface="Source Sans Pro"/>
              <a:ea typeface="Source Sans Pro"/>
              <a:cs typeface="Source Sans Pro"/>
              <a:sym typeface="Source Sans Pro"/>
            </a:endParaRPr>
          </a:p>
        </p:txBody>
      </p:sp>
      <p:pic>
        <p:nvPicPr>
          <p:cNvPr id="186" name="Google Shape;186;p29"/>
          <p:cNvPicPr preferRelativeResize="0"/>
          <p:nvPr/>
        </p:nvPicPr>
        <p:blipFill>
          <a:blip r:embed="rId4">
            <a:alphaModFix/>
          </a:blip>
          <a:stretch>
            <a:fillRect/>
          </a:stretch>
        </p:blipFill>
        <p:spPr>
          <a:xfrm>
            <a:off x="5953133" y="1638150"/>
            <a:ext cx="2324100" cy="628650"/>
          </a:xfrm>
          <a:prstGeom prst="rect">
            <a:avLst/>
          </a:prstGeom>
          <a:noFill/>
          <a:ln>
            <a:noFill/>
          </a:ln>
        </p:spPr>
      </p:pic>
      <p:pic>
        <p:nvPicPr>
          <p:cNvPr id="187" name="Google Shape;187;p29"/>
          <p:cNvPicPr preferRelativeResize="0"/>
          <p:nvPr/>
        </p:nvPicPr>
        <p:blipFill>
          <a:blip r:embed="rId5">
            <a:alphaModFix/>
          </a:blip>
          <a:stretch>
            <a:fillRect/>
          </a:stretch>
        </p:blipFill>
        <p:spPr>
          <a:xfrm>
            <a:off x="5953133" y="2836525"/>
            <a:ext cx="2324100" cy="1590675"/>
          </a:xfrm>
          <a:prstGeom prst="rect">
            <a:avLst/>
          </a:prstGeom>
          <a:noFill/>
          <a:ln>
            <a:noFill/>
          </a:ln>
        </p:spPr>
      </p:pic>
      <p:pic>
        <p:nvPicPr>
          <p:cNvPr id="188" name="Google Shape;188;p29"/>
          <p:cNvPicPr preferRelativeResize="0"/>
          <p:nvPr/>
        </p:nvPicPr>
        <p:blipFill>
          <a:blip r:embed="rId6">
            <a:alphaModFix/>
          </a:blip>
          <a:stretch>
            <a:fillRect/>
          </a:stretch>
        </p:blipFill>
        <p:spPr>
          <a:xfrm>
            <a:off x="4382525" y="1552575"/>
            <a:ext cx="1058150" cy="3105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Ready to test</a:t>
            </a:r>
            <a:endParaRPr/>
          </a:p>
        </p:txBody>
      </p:sp>
      <p:pic>
        <p:nvPicPr>
          <p:cNvPr id="194" name="Google Shape;194;p30"/>
          <p:cNvPicPr preferRelativeResize="0"/>
          <p:nvPr/>
        </p:nvPicPr>
        <p:blipFill>
          <a:blip r:embed="rId3">
            <a:alphaModFix/>
          </a:blip>
          <a:stretch>
            <a:fillRect/>
          </a:stretch>
        </p:blipFill>
        <p:spPr>
          <a:xfrm>
            <a:off x="311703" y="1133125"/>
            <a:ext cx="6325198" cy="3696049"/>
          </a:xfrm>
          <a:prstGeom prst="rect">
            <a:avLst/>
          </a:prstGeom>
          <a:noFill/>
          <a:ln>
            <a:noFill/>
          </a:ln>
        </p:spPr>
      </p:pic>
      <p:sp>
        <p:nvSpPr>
          <p:cNvPr id="195" name="Google Shape;195;p30"/>
          <p:cNvSpPr txBox="1"/>
          <p:nvPr/>
        </p:nvSpPr>
        <p:spPr>
          <a:xfrm>
            <a:off x="6943725" y="1285875"/>
            <a:ext cx="1657200" cy="24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Student Camera and Audio are on</a:t>
            </a:r>
            <a:endParaRPr>
              <a:latin typeface="Source Sans Pro"/>
              <a:ea typeface="Source Sans Pro"/>
              <a:cs typeface="Source Sans Pro"/>
              <a:sym typeface="Source Sans Pro"/>
            </a:endParaRPr>
          </a:p>
          <a:p>
            <a:pPr marL="0" lvl="0" indent="0" algn="l" rtl="0">
              <a:spcBef>
                <a:spcPts val="0"/>
              </a:spcBef>
              <a:spcAft>
                <a:spcPts val="0"/>
              </a:spcAft>
              <a:buNone/>
            </a:pPr>
            <a:endParaRPr>
              <a:latin typeface="Source Sans Pro"/>
              <a:ea typeface="Source Sans Pro"/>
              <a:cs typeface="Source Sans Pro"/>
              <a:sym typeface="Source Sans Pro"/>
            </a:endParaRPr>
          </a:p>
          <a:p>
            <a:pPr marL="0" lvl="0" indent="0" algn="l" rtl="0">
              <a:spcBef>
                <a:spcPts val="0"/>
              </a:spcBef>
              <a:spcAft>
                <a:spcPts val="0"/>
              </a:spcAft>
              <a:buNone/>
            </a:pPr>
            <a:r>
              <a:rPr lang="en">
                <a:latin typeface="Source Sans Pro"/>
                <a:ea typeface="Source Sans Pro"/>
                <a:cs typeface="Source Sans Pro"/>
                <a:sym typeface="Source Sans Pro"/>
              </a:rPr>
              <a:t>Proctor Camera and Audio are turned off</a:t>
            </a:r>
            <a:endParaRPr>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student remote control</a:t>
            </a:r>
            <a:endParaRPr/>
          </a:p>
        </p:txBody>
      </p:sp>
      <p:pic>
        <p:nvPicPr>
          <p:cNvPr id="201" name="Google Shape;201;p31"/>
          <p:cNvPicPr preferRelativeResize="0"/>
          <p:nvPr/>
        </p:nvPicPr>
        <p:blipFill>
          <a:blip r:embed="rId3">
            <a:alphaModFix/>
          </a:blip>
          <a:stretch>
            <a:fillRect/>
          </a:stretch>
        </p:blipFill>
        <p:spPr>
          <a:xfrm>
            <a:off x="3924350" y="1182725"/>
            <a:ext cx="4867275" cy="1247775"/>
          </a:xfrm>
          <a:prstGeom prst="rect">
            <a:avLst/>
          </a:prstGeom>
          <a:noFill/>
          <a:ln>
            <a:noFill/>
          </a:ln>
        </p:spPr>
      </p:pic>
      <p:sp>
        <p:nvSpPr>
          <p:cNvPr id="202" name="Google Shape;202;p31"/>
          <p:cNvSpPr txBox="1"/>
          <p:nvPr/>
        </p:nvSpPr>
        <p:spPr>
          <a:xfrm>
            <a:off x="657225" y="1381125"/>
            <a:ext cx="3171900" cy="28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The student can click on View Options at the top and then Request Remote Control</a:t>
            </a:r>
            <a:endParaRPr>
              <a:latin typeface="Source Sans Pro"/>
              <a:ea typeface="Source Sans Pro"/>
              <a:cs typeface="Source Sans Pro"/>
              <a:sym typeface="Source Sans Pro"/>
            </a:endParaRPr>
          </a:p>
          <a:p>
            <a:pPr marL="0" lvl="0" indent="0" algn="l" rtl="0">
              <a:spcBef>
                <a:spcPts val="0"/>
              </a:spcBef>
              <a:spcAft>
                <a:spcPts val="0"/>
              </a:spcAft>
              <a:buNone/>
            </a:pPr>
            <a:endParaRPr>
              <a:latin typeface="Source Sans Pro"/>
              <a:ea typeface="Source Sans Pro"/>
              <a:cs typeface="Source Sans Pro"/>
              <a:sym typeface="Source Sans Pro"/>
            </a:endParaRPr>
          </a:p>
          <a:p>
            <a:pPr marL="0" lvl="0" indent="0" algn="ctr" rtl="0">
              <a:spcBef>
                <a:spcPts val="0"/>
              </a:spcBef>
              <a:spcAft>
                <a:spcPts val="0"/>
              </a:spcAft>
              <a:buNone/>
            </a:pPr>
            <a:r>
              <a:rPr lang="en">
                <a:latin typeface="Source Sans Pro"/>
                <a:ea typeface="Source Sans Pro"/>
                <a:cs typeface="Source Sans Pro"/>
                <a:sym typeface="Source Sans Pro"/>
              </a:rPr>
              <a:t>Or</a:t>
            </a:r>
            <a:endParaRPr>
              <a:latin typeface="Source Sans Pro"/>
              <a:ea typeface="Source Sans Pro"/>
              <a:cs typeface="Source Sans Pro"/>
              <a:sym typeface="Source Sans Pro"/>
            </a:endParaRPr>
          </a:p>
          <a:p>
            <a:pPr marL="0" lvl="0" indent="0" algn="ctr" rtl="0">
              <a:spcBef>
                <a:spcPts val="0"/>
              </a:spcBef>
              <a:spcAft>
                <a:spcPts val="0"/>
              </a:spcAft>
              <a:buNone/>
            </a:pPr>
            <a:endParaRPr>
              <a:latin typeface="Source Sans Pro"/>
              <a:ea typeface="Source Sans Pro"/>
              <a:cs typeface="Source Sans Pro"/>
              <a:sym typeface="Source Sans Pro"/>
            </a:endParaRPr>
          </a:p>
          <a:p>
            <a:pPr marL="0" lvl="0" indent="0" algn="l" rtl="0">
              <a:spcBef>
                <a:spcPts val="0"/>
              </a:spcBef>
              <a:spcAft>
                <a:spcPts val="0"/>
              </a:spcAft>
              <a:buNone/>
            </a:pPr>
            <a:r>
              <a:rPr lang="en">
                <a:latin typeface="Source Sans Pro"/>
                <a:ea typeface="Source Sans Pro"/>
                <a:cs typeface="Source Sans Pro"/>
                <a:sym typeface="Source Sans Pro"/>
              </a:rPr>
              <a:t>You can give the student Remote Control by clicking on the icon at the top of the screen</a:t>
            </a:r>
            <a:endParaRPr>
              <a:latin typeface="Source Sans Pro"/>
              <a:ea typeface="Source Sans Pro"/>
              <a:cs typeface="Source Sans Pro"/>
              <a:sym typeface="Source Sans Pro"/>
            </a:endParaRPr>
          </a:p>
          <a:p>
            <a:pPr marL="0" lvl="0" indent="0" algn="l" rtl="0">
              <a:spcBef>
                <a:spcPts val="0"/>
              </a:spcBef>
              <a:spcAft>
                <a:spcPts val="0"/>
              </a:spcAft>
              <a:buNone/>
            </a:pPr>
            <a:r>
              <a:rPr lang="en">
                <a:latin typeface="Source Sans Pro"/>
                <a:ea typeface="Source Sans Pro"/>
                <a:cs typeface="Source Sans Pro"/>
                <a:sym typeface="Source Sans Pro"/>
              </a:rPr>
              <a:t>	</a:t>
            </a:r>
            <a:r>
              <a:rPr lang="en">
                <a:solidFill>
                  <a:srgbClr val="FF0000"/>
                </a:solidFill>
                <a:latin typeface="Source Sans Pro"/>
                <a:ea typeface="Source Sans Pro"/>
                <a:cs typeface="Source Sans Pro"/>
                <a:sym typeface="Source Sans Pro"/>
              </a:rPr>
              <a:t>*This step for iPads</a:t>
            </a:r>
            <a:endParaRPr>
              <a:solidFill>
                <a:srgbClr val="FF0000"/>
              </a:solidFill>
              <a:latin typeface="Source Sans Pro"/>
              <a:ea typeface="Source Sans Pro"/>
              <a:cs typeface="Source Sans Pro"/>
              <a:sym typeface="Source Sans Pro"/>
            </a:endParaRPr>
          </a:p>
          <a:p>
            <a:pPr marL="0" lvl="0" indent="0" algn="l" rtl="0">
              <a:spcBef>
                <a:spcPts val="0"/>
              </a:spcBef>
              <a:spcAft>
                <a:spcPts val="0"/>
              </a:spcAft>
              <a:buNone/>
            </a:pPr>
            <a:r>
              <a:rPr lang="en">
                <a:latin typeface="Source Sans Pro"/>
                <a:ea typeface="Source Sans Pro"/>
                <a:cs typeface="Source Sans Pro"/>
                <a:sym typeface="Source Sans Pro"/>
              </a:rPr>
              <a:t>Click on the name you want to give control to</a:t>
            </a:r>
            <a:endParaRPr>
              <a:latin typeface="Source Sans Pro"/>
              <a:ea typeface="Source Sans Pro"/>
              <a:cs typeface="Source Sans Pro"/>
              <a:sym typeface="Source Sans Pro"/>
            </a:endParaRPr>
          </a:p>
        </p:txBody>
      </p:sp>
      <p:pic>
        <p:nvPicPr>
          <p:cNvPr id="203" name="Google Shape;203;p31"/>
          <p:cNvPicPr preferRelativeResize="0"/>
          <p:nvPr/>
        </p:nvPicPr>
        <p:blipFill>
          <a:blip r:embed="rId4">
            <a:alphaModFix/>
          </a:blip>
          <a:stretch>
            <a:fillRect/>
          </a:stretch>
        </p:blipFill>
        <p:spPr>
          <a:xfrm>
            <a:off x="3752950" y="3305250"/>
            <a:ext cx="5210073" cy="590475"/>
          </a:xfrm>
          <a:prstGeom prst="rect">
            <a:avLst/>
          </a:prstGeom>
          <a:noFill/>
          <a:ln>
            <a:noFill/>
          </a:ln>
        </p:spPr>
      </p:pic>
      <p:sp>
        <p:nvSpPr>
          <p:cNvPr id="204" name="Google Shape;204;p31"/>
          <p:cNvSpPr/>
          <p:nvPr/>
        </p:nvSpPr>
        <p:spPr>
          <a:xfrm>
            <a:off x="7723425" y="3111825"/>
            <a:ext cx="685800" cy="783900"/>
          </a:xfrm>
          <a:prstGeom prst="ellipse">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 name="Google Shape;205;p31"/>
          <p:cNvCxnSpPr>
            <a:stCxn id="200" idx="3"/>
          </p:cNvCxnSpPr>
          <p:nvPr/>
        </p:nvCxnSpPr>
        <p:spPr>
          <a:xfrm flipH="1">
            <a:off x="7641900" y="756725"/>
            <a:ext cx="1190400" cy="516900"/>
          </a:xfrm>
          <a:prstGeom prst="straightConnector1">
            <a:avLst/>
          </a:prstGeom>
          <a:noFill/>
          <a:ln w="76200" cap="flat" cmpd="sng">
            <a:solidFill>
              <a:srgbClr val="00FFFF"/>
            </a:solidFill>
            <a:prstDash val="solid"/>
            <a:round/>
            <a:headEnd type="none" w="med" len="med"/>
            <a:tailEnd type="triangle" w="med" len="med"/>
          </a:ln>
        </p:spPr>
      </p:cxnSp>
      <p:sp>
        <p:nvSpPr>
          <p:cNvPr id="206" name="Google Shape;206;p31"/>
          <p:cNvSpPr/>
          <p:nvPr/>
        </p:nvSpPr>
        <p:spPr>
          <a:xfrm>
            <a:off x="6596750" y="1684225"/>
            <a:ext cx="1812600" cy="244800"/>
          </a:xfrm>
          <a:prstGeom prst="ellipse">
            <a:avLst/>
          </a:prstGeom>
          <a:noFill/>
          <a:ln w="1905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90250" y="173650"/>
            <a:ext cx="7935300" cy="271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Before meeting with the student...</a:t>
            </a:r>
            <a:endParaRPr/>
          </a:p>
        </p:txBody>
      </p:sp>
      <p:pic>
        <p:nvPicPr>
          <p:cNvPr id="65" name="Google Shape;65;p14"/>
          <p:cNvPicPr preferRelativeResize="0"/>
          <p:nvPr/>
        </p:nvPicPr>
        <p:blipFill>
          <a:blip r:embed="rId3">
            <a:alphaModFix/>
          </a:blip>
          <a:stretch>
            <a:fillRect/>
          </a:stretch>
        </p:blipFill>
        <p:spPr>
          <a:xfrm>
            <a:off x="2248100" y="2710050"/>
            <a:ext cx="4419600" cy="1951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311700" y="1021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testing on an iPad</a:t>
            </a:r>
            <a:endParaRPr/>
          </a:p>
        </p:txBody>
      </p:sp>
      <p:sp>
        <p:nvSpPr>
          <p:cNvPr id="212" name="Google Shape;212;p32"/>
          <p:cNvSpPr txBox="1">
            <a:spLocks noGrp="1"/>
          </p:cNvSpPr>
          <p:nvPr>
            <p:ph type="body" idx="1"/>
          </p:nvPr>
        </p:nvSpPr>
        <p:spPr>
          <a:xfrm>
            <a:off x="213725" y="725525"/>
            <a:ext cx="2872500" cy="39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can not request Remote Control access. You need to give them access via the host toolbar.</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When the student is given access, they will see a circle at the bottom. Tapping on the circle gives them Remote Control.</a:t>
            </a:r>
            <a:endParaRPr/>
          </a:p>
        </p:txBody>
      </p:sp>
      <p:pic>
        <p:nvPicPr>
          <p:cNvPr id="213" name="Google Shape;213;p32"/>
          <p:cNvPicPr preferRelativeResize="0"/>
          <p:nvPr/>
        </p:nvPicPr>
        <p:blipFill>
          <a:blip r:embed="rId3">
            <a:alphaModFix/>
          </a:blip>
          <a:stretch>
            <a:fillRect/>
          </a:stretch>
        </p:blipFill>
        <p:spPr>
          <a:xfrm>
            <a:off x="3820875" y="725525"/>
            <a:ext cx="5210073" cy="590475"/>
          </a:xfrm>
          <a:prstGeom prst="rect">
            <a:avLst/>
          </a:prstGeom>
          <a:noFill/>
          <a:ln>
            <a:noFill/>
          </a:ln>
        </p:spPr>
      </p:pic>
      <p:sp>
        <p:nvSpPr>
          <p:cNvPr id="214" name="Google Shape;214;p32"/>
          <p:cNvSpPr/>
          <p:nvPr/>
        </p:nvSpPr>
        <p:spPr>
          <a:xfrm>
            <a:off x="7693000" y="579913"/>
            <a:ext cx="849000" cy="881700"/>
          </a:xfrm>
          <a:prstGeom prst="ellipse">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32"/>
          <p:cNvPicPr preferRelativeResize="0"/>
          <p:nvPr/>
        </p:nvPicPr>
        <p:blipFill>
          <a:blip r:embed="rId4">
            <a:alphaModFix/>
          </a:blip>
          <a:stretch>
            <a:fillRect/>
          </a:stretch>
        </p:blipFill>
        <p:spPr>
          <a:xfrm>
            <a:off x="4048853" y="1708377"/>
            <a:ext cx="4313525" cy="3175234"/>
          </a:xfrm>
          <a:prstGeom prst="rect">
            <a:avLst/>
          </a:prstGeom>
          <a:noFill/>
          <a:ln>
            <a:noFill/>
          </a:ln>
        </p:spPr>
      </p:pic>
      <p:cxnSp>
        <p:nvCxnSpPr>
          <p:cNvPr id="216" name="Google Shape;216;p32"/>
          <p:cNvCxnSpPr/>
          <p:nvPr/>
        </p:nvCxnSpPr>
        <p:spPr>
          <a:xfrm rot="10800000" flipH="1">
            <a:off x="3461650" y="3870000"/>
            <a:ext cx="979800" cy="130500"/>
          </a:xfrm>
          <a:prstGeom prst="straightConnector1">
            <a:avLst/>
          </a:prstGeom>
          <a:noFill/>
          <a:ln w="38100" cap="flat" cmpd="sng">
            <a:solidFill>
              <a:srgbClr val="674EA7"/>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3"/>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p:nvPr/>
        </p:nvSpPr>
        <p:spPr>
          <a:xfrm>
            <a:off x="1981200" y="1400175"/>
            <a:ext cx="4772100" cy="195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Practice</a:t>
            </a:r>
            <a:endParaRPr sz="2100">
              <a:latin typeface="Source Sans Pro"/>
              <a:ea typeface="Source Sans Pro"/>
              <a:cs typeface="Source Sans Pro"/>
              <a:sym typeface="Source Sans Pro"/>
            </a:endParaRPr>
          </a:p>
          <a:p>
            <a:pPr marL="0" lvl="0" indent="0" algn="l" rtl="0">
              <a:spcBef>
                <a:spcPts val="0"/>
              </a:spcBef>
              <a:spcAft>
                <a:spcPts val="0"/>
              </a:spcAft>
              <a:buNone/>
            </a:pPr>
            <a:endParaRPr sz="2100">
              <a:latin typeface="Source Sans Pro"/>
              <a:ea typeface="Source Sans Pro"/>
              <a:cs typeface="Source Sans Pro"/>
              <a:sym typeface="Source Sans Pro"/>
            </a:endParaRPr>
          </a:p>
          <a:p>
            <a:pPr marL="0" lvl="0" indent="0" algn="l" rtl="0">
              <a:spcBef>
                <a:spcPts val="0"/>
              </a:spcBef>
              <a:spcAft>
                <a:spcPts val="0"/>
              </a:spcAft>
              <a:buNone/>
            </a:pPr>
            <a:r>
              <a:rPr lang="en" sz="2100" u="sng">
                <a:solidFill>
                  <a:schemeClr val="hlink"/>
                </a:solidFill>
                <a:latin typeface="Source Sans Pro"/>
                <a:ea typeface="Source Sans Pro"/>
                <a:cs typeface="Source Sans Pro"/>
                <a:sym typeface="Source Sans Pro"/>
                <a:hlinkClick r:id="rId3"/>
              </a:rPr>
              <a:t>https://casasportal.org/eTests</a:t>
            </a:r>
            <a:endParaRPr sz="2100">
              <a:latin typeface="Source Sans Pro"/>
              <a:ea typeface="Source Sans Pro"/>
              <a:cs typeface="Source Sans Pro"/>
              <a:sym typeface="Source Sans Pro"/>
            </a:endParaRPr>
          </a:p>
          <a:p>
            <a:pPr marL="0" lvl="0" indent="0" algn="l" rtl="0">
              <a:spcBef>
                <a:spcPts val="0"/>
              </a:spcBef>
              <a:spcAft>
                <a:spcPts val="0"/>
              </a:spcAft>
              <a:buNone/>
            </a:pPr>
            <a:endParaRPr sz="2100">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Setting up eTests</a:t>
            </a:r>
            <a:endParaRPr/>
          </a:p>
        </p:txBody>
      </p:sp>
      <p:sp>
        <p:nvSpPr>
          <p:cNvPr id="71" name="Google Shape;71;p15"/>
          <p:cNvSpPr txBox="1">
            <a:spLocks noGrp="1"/>
          </p:cNvSpPr>
          <p:nvPr>
            <p:ph type="body" idx="1"/>
          </p:nvPr>
        </p:nvSpPr>
        <p:spPr>
          <a:xfrm>
            <a:off x="311700" y="1152475"/>
            <a:ext cx="4260300" cy="34164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Testing Link: </a:t>
            </a:r>
            <a:r>
              <a:rPr lang="en" u="sng">
                <a:solidFill>
                  <a:schemeClr val="hlink"/>
                </a:solidFill>
                <a:hlinkClick r:id="rId3"/>
              </a:rPr>
              <a:t>https://ca.etestsonline.org/html5/#/</a:t>
            </a:r>
            <a:endParaRPr/>
          </a:p>
          <a:p>
            <a:pPr marL="0" lvl="0" indent="0" algn="l" rtl="0">
              <a:spcBef>
                <a:spcPts val="1600"/>
              </a:spcBef>
              <a:spcAft>
                <a:spcPts val="0"/>
              </a:spcAft>
              <a:buNone/>
            </a:pPr>
            <a:r>
              <a:rPr lang="en"/>
              <a:t>Sign in at the top right corner</a:t>
            </a:r>
            <a:endParaRPr/>
          </a:p>
          <a:p>
            <a:pPr marL="0" lvl="0" indent="0" algn="l" rtl="0">
              <a:spcBef>
                <a:spcPts val="1600"/>
              </a:spcBef>
              <a:spcAft>
                <a:spcPts val="0"/>
              </a:spcAft>
              <a:buNone/>
            </a:pPr>
            <a:r>
              <a:rPr lang="en"/>
              <a:t>Agency/Site Code: 9380</a:t>
            </a:r>
            <a:endParaRPr/>
          </a:p>
          <a:p>
            <a:pPr marL="0" lvl="0" indent="0" algn="l" rtl="0">
              <a:spcBef>
                <a:spcPts val="1600"/>
              </a:spcBef>
              <a:spcAft>
                <a:spcPts val="0"/>
              </a:spcAft>
              <a:buNone/>
            </a:pPr>
            <a:r>
              <a:rPr lang="en" u="sng"/>
              <a:t>Needed:</a:t>
            </a:r>
            <a:endParaRPr/>
          </a:p>
          <a:p>
            <a:pPr marL="457200" lvl="0" indent="-342900" algn="l" rtl="0">
              <a:spcBef>
                <a:spcPts val="1600"/>
              </a:spcBef>
              <a:spcAft>
                <a:spcPts val="0"/>
              </a:spcAft>
              <a:buSzPts val="1800"/>
              <a:buChar char="●"/>
            </a:pPr>
            <a:r>
              <a:rPr lang="en"/>
              <a:t>PC with Windows 10</a:t>
            </a:r>
            <a:endParaRPr/>
          </a:p>
          <a:p>
            <a:pPr marL="457200" lvl="0" indent="-342900" algn="l" rtl="0">
              <a:spcBef>
                <a:spcPts val="0"/>
              </a:spcBef>
              <a:spcAft>
                <a:spcPts val="0"/>
              </a:spcAft>
              <a:buSzPts val="1800"/>
              <a:buChar char="●"/>
            </a:pPr>
            <a:r>
              <a:rPr lang="en"/>
              <a:t>Google Chrome</a:t>
            </a:r>
            <a:endParaRPr/>
          </a:p>
        </p:txBody>
      </p:sp>
      <p:pic>
        <p:nvPicPr>
          <p:cNvPr id="72" name="Google Shape;72;p15"/>
          <p:cNvPicPr preferRelativeResize="0"/>
          <p:nvPr/>
        </p:nvPicPr>
        <p:blipFill>
          <a:blip r:embed="rId4">
            <a:alphaModFix/>
          </a:blip>
          <a:stretch>
            <a:fillRect/>
          </a:stretch>
        </p:blipFill>
        <p:spPr>
          <a:xfrm>
            <a:off x="4685200" y="0"/>
            <a:ext cx="4267199" cy="2843128"/>
          </a:xfrm>
          <a:prstGeom prst="rect">
            <a:avLst/>
          </a:prstGeom>
          <a:noFill/>
          <a:ln>
            <a:noFill/>
          </a:ln>
        </p:spPr>
      </p:pic>
      <p:pic>
        <p:nvPicPr>
          <p:cNvPr id="73" name="Google Shape;73;p15"/>
          <p:cNvPicPr preferRelativeResize="0"/>
          <p:nvPr/>
        </p:nvPicPr>
        <p:blipFill>
          <a:blip r:embed="rId5">
            <a:alphaModFix/>
          </a:blip>
          <a:stretch>
            <a:fillRect/>
          </a:stretch>
        </p:blipFill>
        <p:spPr>
          <a:xfrm>
            <a:off x="4685200" y="2843125"/>
            <a:ext cx="4260300" cy="2509999"/>
          </a:xfrm>
          <a:prstGeom prst="rect">
            <a:avLst/>
          </a:prstGeom>
          <a:noFill/>
          <a:ln>
            <a:noFill/>
          </a:ln>
        </p:spPr>
      </p:pic>
      <p:sp>
        <p:nvSpPr>
          <p:cNvPr id="74" name="Google Shape;74;p15"/>
          <p:cNvSpPr/>
          <p:nvPr/>
        </p:nvSpPr>
        <p:spPr>
          <a:xfrm>
            <a:off x="8190400" y="222075"/>
            <a:ext cx="762000" cy="6651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662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the testing session</a:t>
            </a:r>
            <a:endParaRPr/>
          </a:p>
        </p:txBody>
      </p:sp>
      <p:sp>
        <p:nvSpPr>
          <p:cNvPr id="80" name="Google Shape;80;p16"/>
          <p:cNvSpPr txBox="1">
            <a:spLocks noGrp="1"/>
          </p:cNvSpPr>
          <p:nvPr>
            <p:ph type="body" idx="1"/>
          </p:nvPr>
        </p:nvSpPr>
        <p:spPr>
          <a:xfrm>
            <a:off x="5925300" y="1539350"/>
            <a:ext cx="3135600" cy="24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rgbClr val="000000"/>
                </a:solidFill>
              </a:rPr>
              <a:t>ESL:</a:t>
            </a:r>
            <a:r>
              <a:rPr lang="en"/>
              <a:t> </a:t>
            </a:r>
            <a:r>
              <a:rPr lang="en" sz="1050">
                <a:solidFill>
                  <a:schemeClr val="accent1"/>
                </a:solidFill>
                <a:latin typeface="Arial"/>
                <a:ea typeface="Arial"/>
                <a:cs typeface="Arial"/>
                <a:sym typeface="Arial"/>
              </a:rPr>
              <a:t>Del Mar ESL Reading (2020-2021) Remote Testing</a:t>
            </a:r>
            <a:endParaRPr/>
          </a:p>
          <a:p>
            <a:pPr marL="0" lvl="0" indent="0" algn="l" rtl="0">
              <a:spcBef>
                <a:spcPts val="1600"/>
              </a:spcBef>
              <a:spcAft>
                <a:spcPts val="0"/>
              </a:spcAft>
              <a:buNone/>
            </a:pPr>
            <a:r>
              <a:rPr lang="en" sz="1500" b="1" u="sng">
                <a:solidFill>
                  <a:srgbClr val="000000"/>
                </a:solidFill>
              </a:rPr>
              <a:t>ABE/HSD:</a:t>
            </a:r>
            <a:r>
              <a:rPr lang="en"/>
              <a:t> </a:t>
            </a:r>
            <a:r>
              <a:rPr lang="en" sz="1050">
                <a:solidFill>
                  <a:schemeClr val="accent1"/>
                </a:solidFill>
                <a:latin typeface="Arial"/>
                <a:ea typeface="Arial"/>
                <a:cs typeface="Arial"/>
                <a:sym typeface="Arial"/>
              </a:rPr>
              <a:t>ABE/ASE Assessment Reading Goals (2020-2021) Remote Testing</a:t>
            </a:r>
            <a:endParaRPr sz="1050">
              <a:solidFill>
                <a:schemeClr val="accent1"/>
              </a:solidFill>
              <a:latin typeface="Arial"/>
              <a:ea typeface="Arial"/>
              <a:cs typeface="Arial"/>
              <a:sym typeface="Arial"/>
            </a:endParaRPr>
          </a:p>
          <a:p>
            <a:pPr marL="0" lvl="0" indent="0" algn="l" rtl="0">
              <a:spcBef>
                <a:spcPts val="1600"/>
              </a:spcBef>
              <a:spcAft>
                <a:spcPts val="1600"/>
              </a:spcAft>
              <a:buClr>
                <a:schemeClr val="dk2"/>
              </a:buClr>
              <a:buSzPts val="1100"/>
              <a:buFont typeface="Arial"/>
              <a:buNone/>
            </a:pPr>
            <a:r>
              <a:rPr lang="en" sz="1500" b="1" u="sng">
                <a:solidFill>
                  <a:schemeClr val="dk2"/>
                </a:solidFill>
              </a:rPr>
              <a:t>HSE/Span HSE: </a:t>
            </a:r>
            <a:r>
              <a:rPr lang="en" sz="1050">
                <a:solidFill>
                  <a:schemeClr val="accent1"/>
                </a:solidFill>
                <a:latin typeface="Arial"/>
                <a:ea typeface="Arial"/>
                <a:cs typeface="Arial"/>
                <a:sym typeface="Arial"/>
              </a:rPr>
              <a:t>HSE Math Goals (2020-2021) Remote Testing</a:t>
            </a:r>
            <a:endParaRPr sz="1050">
              <a:solidFill>
                <a:schemeClr val="accent1"/>
              </a:solidFill>
              <a:latin typeface="Arial"/>
              <a:ea typeface="Arial"/>
              <a:cs typeface="Arial"/>
              <a:sym typeface="Arial"/>
            </a:endParaRPr>
          </a:p>
        </p:txBody>
      </p:sp>
      <p:pic>
        <p:nvPicPr>
          <p:cNvPr id="81" name="Google Shape;81;p16"/>
          <p:cNvPicPr preferRelativeResize="0"/>
          <p:nvPr/>
        </p:nvPicPr>
        <p:blipFill rotWithShape="1">
          <a:blip r:embed="rId3">
            <a:alphaModFix/>
          </a:blip>
          <a:srcRect l="2399" r="34301"/>
          <a:stretch/>
        </p:blipFill>
        <p:spPr>
          <a:xfrm>
            <a:off x="0" y="987525"/>
            <a:ext cx="5788148" cy="3581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201975" y="9755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Select Start Remote Session</a:t>
            </a:r>
            <a:endParaRPr/>
          </a:p>
        </p:txBody>
      </p:sp>
      <p:sp>
        <p:nvSpPr>
          <p:cNvPr id="87" name="Google Shape;87;p17"/>
          <p:cNvSpPr txBox="1">
            <a:spLocks noGrp="1"/>
          </p:cNvSpPr>
          <p:nvPr>
            <p:ph type="body" idx="1"/>
          </p:nvPr>
        </p:nvSpPr>
        <p:spPr>
          <a:xfrm>
            <a:off x="349050" y="3648450"/>
            <a:ext cx="7936200" cy="1335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    </a:t>
            </a:r>
            <a:endParaRPr/>
          </a:p>
          <a:p>
            <a:pPr marL="0" lvl="0" indent="0" algn="l" rtl="0">
              <a:spcBef>
                <a:spcPts val="0"/>
              </a:spcBef>
              <a:spcAft>
                <a:spcPts val="1600"/>
              </a:spcAft>
              <a:buNone/>
            </a:pPr>
            <a:r>
              <a:rPr lang="en"/>
              <a:t>This step is important because you can not add a computer remotely if you select “On-Site”. </a:t>
            </a:r>
            <a:endParaRPr/>
          </a:p>
        </p:txBody>
      </p:sp>
      <p:pic>
        <p:nvPicPr>
          <p:cNvPr id="88" name="Google Shape;88;p17"/>
          <p:cNvPicPr preferRelativeResize="0"/>
          <p:nvPr/>
        </p:nvPicPr>
        <p:blipFill rotWithShape="1">
          <a:blip r:embed="rId3">
            <a:alphaModFix/>
          </a:blip>
          <a:srcRect t="13971"/>
          <a:stretch/>
        </p:blipFill>
        <p:spPr>
          <a:xfrm>
            <a:off x="914400" y="649225"/>
            <a:ext cx="6805502" cy="2999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Registration Code</a:t>
            </a:r>
            <a:endParaRPr/>
          </a:p>
        </p:txBody>
      </p:sp>
      <p:sp>
        <p:nvSpPr>
          <p:cNvPr id="94" name="Google Shape;94;p18"/>
          <p:cNvSpPr txBox="1">
            <a:spLocks noGrp="1"/>
          </p:cNvSpPr>
          <p:nvPr>
            <p:ph type="body" idx="1"/>
          </p:nvPr>
        </p:nvSpPr>
        <p:spPr>
          <a:xfrm>
            <a:off x="0" y="1161625"/>
            <a:ext cx="2889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one time code that changes every time a new testing session is started. </a:t>
            </a:r>
            <a:endParaRPr/>
          </a:p>
          <a:p>
            <a:pPr marL="0" lvl="0" indent="0" algn="l" rtl="0">
              <a:spcBef>
                <a:spcPts val="1600"/>
              </a:spcBef>
              <a:spcAft>
                <a:spcPts val="1600"/>
              </a:spcAft>
              <a:buNone/>
            </a:pPr>
            <a:r>
              <a:rPr lang="en"/>
              <a:t>This code is used to register the computer that will be used for testing.</a:t>
            </a:r>
            <a:endParaRPr/>
          </a:p>
        </p:txBody>
      </p:sp>
      <p:pic>
        <p:nvPicPr>
          <p:cNvPr id="95" name="Google Shape;95;p18"/>
          <p:cNvPicPr preferRelativeResize="0"/>
          <p:nvPr/>
        </p:nvPicPr>
        <p:blipFill>
          <a:blip r:embed="rId3">
            <a:alphaModFix/>
          </a:blip>
          <a:stretch>
            <a:fillRect/>
          </a:stretch>
        </p:blipFill>
        <p:spPr>
          <a:xfrm>
            <a:off x="2889550" y="1068425"/>
            <a:ext cx="6418455"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Registering your computer</a:t>
            </a:r>
            <a:endParaRPr/>
          </a:p>
        </p:txBody>
      </p:sp>
      <p:sp>
        <p:nvSpPr>
          <p:cNvPr id="101" name="Google Shape;101;p19"/>
          <p:cNvSpPr txBox="1">
            <a:spLocks noGrp="1"/>
          </p:cNvSpPr>
          <p:nvPr>
            <p:ph type="body" idx="1"/>
          </p:nvPr>
        </p:nvSpPr>
        <p:spPr>
          <a:xfrm>
            <a:off x="4657725" y="1152475"/>
            <a:ext cx="4410000" cy="3416400"/>
          </a:xfrm>
          <a:prstGeom prst="rect">
            <a:avLst/>
          </a:prstGeom>
          <a:ln w="9525" cap="flat" cmpd="sng">
            <a:solidFill>
              <a:srgbClr val="674EA7"/>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Log out of eTests</a:t>
            </a:r>
            <a:endParaRPr/>
          </a:p>
          <a:p>
            <a:pPr marL="457200" lvl="0" indent="-342900" algn="l" rtl="0">
              <a:spcBef>
                <a:spcPts val="0"/>
              </a:spcBef>
              <a:spcAft>
                <a:spcPts val="0"/>
              </a:spcAft>
              <a:buSzPts val="1800"/>
              <a:buChar char="●"/>
            </a:pPr>
            <a:r>
              <a:rPr lang="en"/>
              <a:t>Exit the login screen</a:t>
            </a:r>
            <a:endParaRPr/>
          </a:p>
          <a:p>
            <a:pPr marL="457200" lvl="0" indent="-342900" algn="l" rtl="0">
              <a:spcBef>
                <a:spcPts val="0"/>
              </a:spcBef>
              <a:spcAft>
                <a:spcPts val="0"/>
              </a:spcAft>
              <a:buSzPts val="1800"/>
              <a:buChar char="●"/>
            </a:pPr>
            <a:r>
              <a:rPr lang="en"/>
              <a:t>Click on “Register this Computer” (your computer)</a:t>
            </a:r>
            <a:endParaRPr/>
          </a:p>
          <a:p>
            <a:pPr marL="457200" lvl="0" indent="-342900" algn="l" rtl="0">
              <a:spcBef>
                <a:spcPts val="0"/>
              </a:spcBef>
              <a:spcAft>
                <a:spcPts val="0"/>
              </a:spcAft>
              <a:buSzPts val="1800"/>
              <a:buChar char="●"/>
            </a:pPr>
            <a:r>
              <a:rPr lang="en"/>
              <a:t>Download the test</a:t>
            </a:r>
            <a:endParaRPr/>
          </a:p>
        </p:txBody>
      </p:sp>
      <p:pic>
        <p:nvPicPr>
          <p:cNvPr id="102" name="Google Shape;102;p19"/>
          <p:cNvPicPr preferRelativeResize="0"/>
          <p:nvPr/>
        </p:nvPicPr>
        <p:blipFill>
          <a:blip r:embed="rId3">
            <a:alphaModFix/>
          </a:blip>
          <a:stretch>
            <a:fillRect/>
          </a:stretch>
        </p:blipFill>
        <p:spPr>
          <a:xfrm>
            <a:off x="311700" y="1400175"/>
            <a:ext cx="4267199" cy="2843128"/>
          </a:xfrm>
          <a:prstGeom prst="rect">
            <a:avLst/>
          </a:prstGeom>
          <a:noFill/>
          <a:ln>
            <a:noFill/>
          </a:ln>
        </p:spPr>
      </p:pic>
      <p:sp>
        <p:nvSpPr>
          <p:cNvPr id="103" name="Google Shape;103;p19"/>
          <p:cNvSpPr/>
          <p:nvPr/>
        </p:nvSpPr>
        <p:spPr>
          <a:xfrm>
            <a:off x="1762125" y="3514725"/>
            <a:ext cx="1305000" cy="2763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 name="Google Shape;104;p19"/>
          <p:cNvCxnSpPr>
            <a:endCxn id="103" idx="1"/>
          </p:cNvCxnSpPr>
          <p:nvPr/>
        </p:nvCxnSpPr>
        <p:spPr>
          <a:xfrm>
            <a:off x="1285725" y="3124275"/>
            <a:ext cx="476400" cy="5286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Enter the Registration Code</a:t>
            </a:r>
            <a:endParaRPr/>
          </a:p>
        </p:txBody>
      </p:sp>
      <p:sp>
        <p:nvSpPr>
          <p:cNvPr id="110" name="Google Shape;110;p20"/>
          <p:cNvSpPr txBox="1">
            <a:spLocks noGrp="1"/>
          </p:cNvSpPr>
          <p:nvPr>
            <p:ph type="body" idx="1"/>
          </p:nvPr>
        </p:nvSpPr>
        <p:spPr>
          <a:xfrm>
            <a:off x="114225" y="1248400"/>
            <a:ext cx="30765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Enter the station code</a:t>
            </a:r>
            <a:endParaRPr/>
          </a:p>
          <a:p>
            <a:pPr marL="457200" lvl="0" indent="-342900" algn="l" rtl="0">
              <a:spcBef>
                <a:spcPts val="0"/>
              </a:spcBef>
              <a:spcAft>
                <a:spcPts val="0"/>
              </a:spcAft>
              <a:buSzPts val="1800"/>
              <a:buChar char="●"/>
            </a:pPr>
            <a:r>
              <a:rPr lang="en"/>
              <a:t>After the station code is entered, it will go to the test page</a:t>
            </a:r>
            <a:endParaRPr/>
          </a:p>
          <a:p>
            <a:pPr marL="457200" lvl="0" indent="-342900" algn="l" rtl="0">
              <a:spcBef>
                <a:spcPts val="0"/>
              </a:spcBef>
              <a:spcAft>
                <a:spcPts val="0"/>
              </a:spcAft>
              <a:buSzPts val="1800"/>
              <a:buChar char="●"/>
            </a:pPr>
            <a:r>
              <a:rPr lang="en"/>
              <a:t>You need to exit until you and the student are ready to begin the test</a:t>
            </a:r>
            <a:endParaRPr/>
          </a:p>
        </p:txBody>
      </p:sp>
      <p:pic>
        <p:nvPicPr>
          <p:cNvPr id="111" name="Google Shape;111;p20"/>
          <p:cNvPicPr preferRelativeResize="0"/>
          <p:nvPr/>
        </p:nvPicPr>
        <p:blipFill>
          <a:blip r:embed="rId3">
            <a:alphaModFix/>
          </a:blip>
          <a:stretch>
            <a:fillRect/>
          </a:stretch>
        </p:blipFill>
        <p:spPr>
          <a:xfrm>
            <a:off x="3190725" y="1068425"/>
            <a:ext cx="5978249" cy="3466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400875" y="1026050"/>
            <a:ext cx="4107900" cy="623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Enable the test</a:t>
            </a:r>
            <a:endParaRPr/>
          </a:p>
        </p:txBody>
      </p:sp>
      <p:sp>
        <p:nvSpPr>
          <p:cNvPr id="117" name="Google Shape;117;p21"/>
          <p:cNvSpPr txBox="1">
            <a:spLocks noGrp="1"/>
          </p:cNvSpPr>
          <p:nvPr>
            <p:ph type="body" idx="1"/>
          </p:nvPr>
        </p:nvSpPr>
        <p:spPr>
          <a:xfrm>
            <a:off x="311700" y="2076400"/>
            <a:ext cx="85206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Before the test can be taken, the proctor has to log back into the testing session.</a:t>
            </a:r>
            <a:endParaRPr/>
          </a:p>
          <a:p>
            <a:pPr marL="0" lvl="0" indent="0" algn="l" rtl="0">
              <a:spcBef>
                <a:spcPts val="1600"/>
              </a:spcBef>
              <a:spcAft>
                <a:spcPts val="0"/>
              </a:spcAft>
              <a:buNone/>
            </a:pPr>
            <a:r>
              <a:rPr lang="en"/>
              <a:t>Next to the station name, “Enable Test” needs to be selected.</a:t>
            </a:r>
            <a:endParaRPr/>
          </a:p>
          <a:p>
            <a:pPr marL="0" lvl="0" indent="0" algn="l" rtl="0">
              <a:spcBef>
                <a:spcPts val="1600"/>
              </a:spcBef>
              <a:spcAft>
                <a:spcPts val="1600"/>
              </a:spcAft>
              <a:buNone/>
            </a:pPr>
            <a:r>
              <a:rPr lang="en"/>
              <a:t>Log out again</a:t>
            </a:r>
            <a:endParaRPr/>
          </a:p>
        </p:txBody>
      </p:sp>
      <p:sp>
        <p:nvSpPr>
          <p:cNvPr id="118" name="Google Shape;118;p21"/>
          <p:cNvSpPr txBox="1"/>
          <p:nvPr/>
        </p:nvSpPr>
        <p:spPr>
          <a:xfrm rot="1054851">
            <a:off x="5286391" y="4095750"/>
            <a:ext cx="2762114" cy="80969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I like to have an extra computer or Tablet incase I forget</a:t>
            </a:r>
            <a:endParaRPr>
              <a:latin typeface="Source Sans Pro"/>
              <a:ea typeface="Source Sans Pro"/>
              <a:cs typeface="Source Sans Pro"/>
              <a:sym typeface="Source Sans Pro"/>
            </a:endParaRPr>
          </a:p>
        </p:txBody>
      </p:sp>
      <p:pic>
        <p:nvPicPr>
          <p:cNvPr id="119" name="Google Shape;119;p21"/>
          <p:cNvPicPr preferRelativeResize="0"/>
          <p:nvPr/>
        </p:nvPicPr>
        <p:blipFill>
          <a:blip r:embed="rId3">
            <a:alphaModFix/>
          </a:blip>
          <a:stretch>
            <a:fillRect/>
          </a:stretch>
        </p:blipFill>
        <p:spPr>
          <a:xfrm>
            <a:off x="476250" y="47625"/>
            <a:ext cx="3924624" cy="1847849"/>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685</Words>
  <Application>Microsoft Office PowerPoint</Application>
  <PresentationFormat>On-screen Show (16:9)</PresentationFormat>
  <Paragraphs>107</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Source Sans Pro</vt:lpstr>
      <vt:lpstr>Raleway</vt:lpstr>
      <vt:lpstr>Arial</vt:lpstr>
      <vt:lpstr>Plum</vt:lpstr>
      <vt:lpstr>Remote Proctor Training</vt:lpstr>
      <vt:lpstr>Before meeting with the student...</vt:lpstr>
      <vt:lpstr>Setting up eTests</vt:lpstr>
      <vt:lpstr>Start the testing session</vt:lpstr>
      <vt:lpstr>Select Start Remote Session</vt:lpstr>
      <vt:lpstr>Registration Code</vt:lpstr>
      <vt:lpstr>Registering your computer</vt:lpstr>
      <vt:lpstr>Enter the Registration Code</vt:lpstr>
      <vt:lpstr>Enable the test</vt:lpstr>
      <vt:lpstr>Meeting with the student...</vt:lpstr>
      <vt:lpstr>Student Devices</vt:lpstr>
      <vt:lpstr>Introduce yourself</vt:lpstr>
      <vt:lpstr>Speedtest</vt:lpstr>
      <vt:lpstr>Environment</vt:lpstr>
      <vt:lpstr>Agreement:</vt:lpstr>
      <vt:lpstr>Start the Test:</vt:lpstr>
      <vt:lpstr>Where are the video icons?</vt:lpstr>
      <vt:lpstr>Ready to test</vt:lpstr>
      <vt:lpstr>Give student remote control</vt:lpstr>
      <vt:lpstr>Students testing on an iPad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Proctor Training</dc:title>
  <dc:creator>Karen Weldon</dc:creator>
  <cp:lastModifiedBy>Berenice Weber</cp:lastModifiedBy>
  <cp:revision>1</cp:revision>
  <dcterms:modified xsi:type="dcterms:W3CDTF">2020-10-21T22:35:40Z</dcterms:modified>
</cp:coreProperties>
</file>