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5"/>
  </p:notesMasterIdLst>
  <p:handoutMasterIdLst>
    <p:handoutMasterId r:id="rId76"/>
  </p:handoutMasterIdLst>
  <p:sldIdLst>
    <p:sldId id="283" r:id="rId2"/>
    <p:sldId id="335" r:id="rId3"/>
    <p:sldId id="351" r:id="rId4"/>
    <p:sldId id="354" r:id="rId5"/>
    <p:sldId id="373" r:id="rId6"/>
    <p:sldId id="384" r:id="rId7"/>
    <p:sldId id="385" r:id="rId8"/>
    <p:sldId id="386" r:id="rId9"/>
    <p:sldId id="387" r:id="rId10"/>
    <p:sldId id="388" r:id="rId11"/>
    <p:sldId id="389" r:id="rId12"/>
    <p:sldId id="390" r:id="rId13"/>
    <p:sldId id="393" r:id="rId14"/>
    <p:sldId id="286" r:id="rId15"/>
    <p:sldId id="290" r:id="rId16"/>
    <p:sldId id="291" r:id="rId17"/>
    <p:sldId id="292" r:id="rId18"/>
    <p:sldId id="361" r:id="rId19"/>
    <p:sldId id="363" r:id="rId20"/>
    <p:sldId id="293" r:id="rId21"/>
    <p:sldId id="294" r:id="rId22"/>
    <p:sldId id="297" r:id="rId23"/>
    <p:sldId id="365" r:id="rId24"/>
    <p:sldId id="380" r:id="rId25"/>
    <p:sldId id="295" r:id="rId26"/>
    <p:sldId id="299" r:id="rId27"/>
    <p:sldId id="300" r:id="rId28"/>
    <p:sldId id="301" r:id="rId29"/>
    <p:sldId id="302" r:id="rId30"/>
    <p:sldId id="298" r:id="rId31"/>
    <p:sldId id="375" r:id="rId32"/>
    <p:sldId id="296" r:id="rId33"/>
    <p:sldId id="303" r:id="rId34"/>
    <p:sldId id="349" r:id="rId35"/>
    <p:sldId id="284" r:id="rId36"/>
    <p:sldId id="366" r:id="rId37"/>
    <p:sldId id="367" r:id="rId38"/>
    <p:sldId id="304" r:id="rId39"/>
    <p:sldId id="368" r:id="rId40"/>
    <p:sldId id="370" r:id="rId41"/>
    <p:sldId id="305" r:id="rId42"/>
    <p:sldId id="371" r:id="rId43"/>
    <p:sldId id="391" r:id="rId44"/>
    <p:sldId id="392" r:id="rId45"/>
    <p:sldId id="377" r:id="rId46"/>
    <p:sldId id="306" r:id="rId47"/>
    <p:sldId id="307" r:id="rId48"/>
    <p:sldId id="308" r:id="rId49"/>
    <p:sldId id="336" r:id="rId50"/>
    <p:sldId id="337" r:id="rId51"/>
    <p:sldId id="309" r:id="rId52"/>
    <p:sldId id="310" r:id="rId53"/>
    <p:sldId id="311" r:id="rId54"/>
    <p:sldId id="313" r:id="rId55"/>
    <p:sldId id="369" r:id="rId56"/>
    <p:sldId id="314" r:id="rId57"/>
    <p:sldId id="338" r:id="rId58"/>
    <p:sldId id="376" r:id="rId59"/>
    <p:sldId id="315" r:id="rId60"/>
    <p:sldId id="316" r:id="rId61"/>
    <p:sldId id="317" r:id="rId62"/>
    <p:sldId id="328" r:id="rId63"/>
    <p:sldId id="327" r:id="rId64"/>
    <p:sldId id="329" r:id="rId65"/>
    <p:sldId id="326" r:id="rId66"/>
    <p:sldId id="362" r:id="rId67"/>
    <p:sldId id="381" r:id="rId68"/>
    <p:sldId id="347" r:id="rId69"/>
    <p:sldId id="330" r:id="rId70"/>
    <p:sldId id="382" r:id="rId71"/>
    <p:sldId id="331" r:id="rId72"/>
    <p:sldId id="379" r:id="rId73"/>
    <p:sldId id="282" r:id="rId74"/>
  </p:sldIdLst>
  <p:sldSz cx="9144000" cy="6858000" type="screen4x3"/>
  <p:notesSz cx="6985000" cy="9283700"/>
  <p:custDataLst>
    <p:tags r:id="rId7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99"/>
    <a:srgbClr val="FF0000"/>
    <a:srgbClr val="B6F0AC"/>
    <a:srgbClr val="99FFCC"/>
    <a:srgbClr val="0DACD1"/>
    <a:srgbClr val="0B95B5"/>
    <a:srgbClr val="F3EEA9"/>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107" autoAdjust="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212" y="-7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29760">
              <a:defRPr sz="1300">
                <a:latin typeface="Arial" charset="0"/>
                <a:cs typeface="+mn-cs"/>
              </a:defRPr>
            </a:lvl1pPr>
          </a:lstStyle>
          <a:p>
            <a:pPr>
              <a:defRPr/>
            </a:pPr>
            <a:endParaRPr lang="en-US"/>
          </a:p>
        </p:txBody>
      </p:sp>
      <p:sp>
        <p:nvSpPr>
          <p:cNvPr id="102403" name="Rectangle 3"/>
          <p:cNvSpPr>
            <a:spLocks noGrp="1" noChangeArrowheads="1"/>
          </p:cNvSpPr>
          <p:nvPr>
            <p:ph type="dt" sz="quarter" idx="1"/>
          </p:nvPr>
        </p:nvSpPr>
        <p:spPr bwMode="auto">
          <a:xfrm>
            <a:off x="3956348"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29760">
              <a:defRPr sz="1300">
                <a:latin typeface="Arial" charset="0"/>
                <a:cs typeface="+mn-cs"/>
              </a:defRPr>
            </a:lvl1pPr>
          </a:lstStyle>
          <a:p>
            <a:pPr>
              <a:defRPr/>
            </a:pPr>
            <a:endParaRPr lang="en-US"/>
          </a:p>
        </p:txBody>
      </p:sp>
      <p:sp>
        <p:nvSpPr>
          <p:cNvPr id="102404" name="Rectangle 4"/>
          <p:cNvSpPr>
            <a:spLocks noGrp="1" noChangeArrowheads="1"/>
          </p:cNvSpPr>
          <p:nvPr>
            <p:ph type="ftr" sz="quarter" idx="2"/>
          </p:nvPr>
        </p:nvSpPr>
        <p:spPr bwMode="auto">
          <a:xfrm>
            <a:off x="0"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29760">
              <a:defRPr sz="1300">
                <a:latin typeface="Arial" charset="0"/>
                <a:cs typeface="+mn-cs"/>
              </a:defRPr>
            </a:lvl1pPr>
          </a:lstStyle>
          <a:p>
            <a:pPr>
              <a:defRPr/>
            </a:pPr>
            <a:r>
              <a:rPr lang="en-US" smtClean="0"/>
              <a:t>CASAS 2010</a:t>
            </a:r>
            <a:endParaRPr lang="en-US"/>
          </a:p>
        </p:txBody>
      </p:sp>
      <p:sp>
        <p:nvSpPr>
          <p:cNvPr id="102405" name="Rectangle 5"/>
          <p:cNvSpPr>
            <a:spLocks noGrp="1" noChangeArrowheads="1"/>
          </p:cNvSpPr>
          <p:nvPr>
            <p:ph type="sldNum" sz="quarter" idx="3"/>
          </p:nvPr>
        </p:nvSpPr>
        <p:spPr bwMode="auto">
          <a:xfrm>
            <a:off x="3956348"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29760">
              <a:defRPr sz="1300">
                <a:latin typeface="Arial" charset="0"/>
                <a:cs typeface="+mn-cs"/>
              </a:defRPr>
            </a:lvl1pPr>
          </a:lstStyle>
          <a:p>
            <a:pPr>
              <a:defRPr/>
            </a:pPr>
            <a:fld id="{1323086E-7481-491D-992F-7FF19641DEFD}" type="slidenum">
              <a:rPr lang="en-US"/>
              <a:pPr>
                <a:defRPr/>
              </a:pPr>
              <a:t>‹#›</a:t>
            </a:fld>
            <a:endParaRPr lang="en-US"/>
          </a:p>
        </p:txBody>
      </p:sp>
    </p:spTree>
    <p:extLst>
      <p:ext uri="{BB962C8B-B14F-4D97-AF65-F5344CB8AC3E}">
        <p14:creationId xmlns:p14="http://schemas.microsoft.com/office/powerpoint/2010/main" xmlns="" val="3471469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29760">
              <a:defRPr sz="1300">
                <a:latin typeface="Arial" charset="0"/>
                <a:cs typeface="+mn-cs"/>
              </a:defRPr>
            </a:lvl1pPr>
          </a:lstStyle>
          <a:p>
            <a:pPr>
              <a:defRPr/>
            </a:pPr>
            <a:endParaRPr lang="en-US"/>
          </a:p>
        </p:txBody>
      </p:sp>
      <p:sp>
        <p:nvSpPr>
          <p:cNvPr id="55299" name="Rectangle 3"/>
          <p:cNvSpPr>
            <a:spLocks noGrp="1" noChangeArrowheads="1"/>
          </p:cNvSpPr>
          <p:nvPr>
            <p:ph type="dt" idx="1"/>
          </p:nvPr>
        </p:nvSpPr>
        <p:spPr bwMode="auto">
          <a:xfrm>
            <a:off x="3956348"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29760">
              <a:defRPr sz="1300">
                <a:latin typeface="Arial" charset="0"/>
                <a:cs typeface="+mn-cs"/>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98804" y="4410065"/>
            <a:ext cx="5587394" cy="4176744"/>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29760">
              <a:defRPr sz="1300">
                <a:latin typeface="Arial" charset="0"/>
                <a:cs typeface="+mn-cs"/>
              </a:defRPr>
            </a:lvl1pPr>
          </a:lstStyle>
          <a:p>
            <a:pPr>
              <a:defRPr/>
            </a:pPr>
            <a:r>
              <a:rPr lang="en-US" smtClean="0"/>
              <a:t>CASAS 2010</a:t>
            </a:r>
            <a:endParaRPr lang="en-US"/>
          </a:p>
        </p:txBody>
      </p:sp>
      <p:sp>
        <p:nvSpPr>
          <p:cNvPr id="55303" name="Rectangle 7"/>
          <p:cNvSpPr>
            <a:spLocks noGrp="1" noChangeArrowheads="1"/>
          </p:cNvSpPr>
          <p:nvPr>
            <p:ph type="sldNum" sz="quarter" idx="5"/>
          </p:nvPr>
        </p:nvSpPr>
        <p:spPr bwMode="auto">
          <a:xfrm>
            <a:off x="3956348"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29760">
              <a:defRPr sz="1300">
                <a:latin typeface="Arial" charset="0"/>
                <a:cs typeface="+mn-cs"/>
              </a:defRPr>
            </a:lvl1pPr>
          </a:lstStyle>
          <a:p>
            <a:pPr>
              <a:defRPr/>
            </a:pPr>
            <a:fld id="{1B6F0C87-5BFC-48AF-A56F-709598CF344F}" type="slidenum">
              <a:rPr lang="en-US"/>
              <a:pPr>
                <a:defRPr/>
              </a:pPr>
              <a:t>‹#›</a:t>
            </a:fld>
            <a:endParaRPr lang="en-US"/>
          </a:p>
        </p:txBody>
      </p:sp>
    </p:spTree>
    <p:extLst>
      <p:ext uri="{BB962C8B-B14F-4D97-AF65-F5344CB8AC3E}">
        <p14:creationId xmlns:p14="http://schemas.microsoft.com/office/powerpoint/2010/main" xmlns="" val="266399912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2F943B04-900F-4A29-B891-FAC4FD101DC3}" type="slidenum">
              <a:rPr lang="en-US" smtClean="0">
                <a:latin typeface="Arial" pitchFamily="34" charset="0"/>
              </a:rPr>
              <a:pPr>
                <a:defRPr/>
              </a:pPr>
              <a:t>1</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CFE4DB14-53CD-4B80-85E0-65E68A854D85}" type="slidenum">
              <a:rPr lang="en-US" smtClean="0">
                <a:latin typeface="Arial" pitchFamily="34" charset="0"/>
              </a:rPr>
              <a:pPr>
                <a:defRPr/>
              </a:pPr>
              <a:t>28</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30727" y="4410065"/>
            <a:ext cx="5123546" cy="4176744"/>
          </a:xfrm>
          <a:noFill/>
          <a:ln/>
        </p:spPr>
        <p:txBody>
          <a:bodyPr lIns="90782" tIns="45392" rIns="90782" bIns="45392"/>
          <a:lstStyle/>
          <a:p>
            <a:pPr eaLnBrk="1" hangingPunct="1"/>
            <a:endParaRPr lang="en-US" smtClean="0"/>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23C5BD81-4905-4B92-84BB-5394509DC201}" type="slidenum">
              <a:rPr lang="en-US" smtClean="0">
                <a:latin typeface="Arial" pitchFamily="34" charset="0"/>
              </a:rPr>
              <a:pPr>
                <a:defRPr/>
              </a:pPr>
              <a:t>29</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30727" y="4410065"/>
            <a:ext cx="5123546" cy="4176744"/>
          </a:xfrm>
          <a:noFill/>
          <a:ln/>
        </p:spPr>
        <p:txBody>
          <a:bodyPr lIns="90782" tIns="45392" rIns="90782" bIns="45392"/>
          <a:lstStyle/>
          <a:p>
            <a:pPr eaLnBrk="1" hangingPunct="1"/>
            <a:endParaRPr lang="en-US" smtClean="0"/>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52F5C44A-DEE0-44AE-97E7-95C58DCD2AC7}" type="slidenum">
              <a:rPr lang="en-US" smtClean="0">
                <a:latin typeface="Arial" pitchFamily="34" charset="0"/>
              </a:rPr>
              <a:pPr>
                <a:defRPr/>
              </a:pPr>
              <a:t>32</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30727" y="4410065"/>
            <a:ext cx="5123546" cy="4176744"/>
          </a:xfrm>
          <a:noFill/>
          <a:ln/>
        </p:spPr>
        <p:txBody>
          <a:bodyPr lIns="90782" tIns="45392" rIns="90782" bIns="45392"/>
          <a:lstStyle/>
          <a:p>
            <a:pPr eaLnBrk="1" hangingPunct="1"/>
            <a:r>
              <a:rPr lang="en-US" smtClean="0"/>
              <a:t>Discuss Reading Math</a:t>
            </a:r>
          </a:p>
          <a:p>
            <a:pPr eaLnBrk="1" hangingPunct="1"/>
            <a:r>
              <a:rPr lang="en-US" smtClean="0"/>
              <a:t>Reading Listening combination</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75BD5E94-7BBF-4534-B334-CBCA3DA52DC1}" type="slidenum">
              <a:rPr lang="en-US" smtClean="0">
                <a:latin typeface="Arial" pitchFamily="34" charset="0"/>
              </a:rPr>
              <a:pPr>
                <a:defRPr/>
              </a:pPr>
              <a:t>34</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30727" y="4410065"/>
            <a:ext cx="5123546" cy="4176744"/>
          </a:xfrm>
          <a:noFill/>
          <a:ln/>
        </p:spPr>
        <p:txBody>
          <a:bodyPr/>
          <a:lstStyle/>
          <a:p>
            <a:pPr eaLnBrk="1" hangingPunct="1"/>
            <a:r>
              <a:rPr lang="en-US" sz="1500" dirty="0" smtClean="0"/>
              <a:t>This new policy shown here will be effective immediately. It states that for a learner to have a primary or secondary goal of GED/High School Diploma, the learner must have a CASAS pretest score at or above specific thresholds. For ASE Low learners, their CASAS Reading pretest score must be 236 to 245. For ASE High learners, the CASAS Reading score must be 246 or above.</a:t>
            </a:r>
          </a:p>
          <a:p>
            <a:pPr eaLnBrk="1" hangingPunct="1"/>
            <a:r>
              <a:rPr lang="en-US" sz="1500" dirty="0" smtClean="0"/>
              <a:t>We will send a message to all agencies explaining and including a copy of the policy.  The policy will be included in the CASAS Administration Manual and an error check incorporated into </a:t>
            </a:r>
            <a:r>
              <a:rPr lang="en-US" sz="1500" dirty="0" err="1" smtClean="0"/>
              <a:t>TOPSpro</a:t>
            </a:r>
            <a:r>
              <a:rPr lang="en-US" sz="1500" dirty="0" smtClean="0"/>
              <a:t>. We are also encouraging agencies to focus on goal setting for instruction and WIA Title II reporting purposes this year and will be working through the State Leadership Projects to help agencies with this.</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34A7ACA2-DD34-4339-B66B-66362F212FDA}" type="slidenum">
              <a:rPr lang="en-US" smtClean="0">
                <a:latin typeface="Arial" pitchFamily="34" charset="0"/>
              </a:rPr>
              <a:pPr>
                <a:defRPr/>
              </a:pPr>
              <a:t>38</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225 + 231 refer to two paragraphs in WIA</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E009CD5F-244E-420C-802F-A51A5D392B5D}" type="slidenum">
              <a:rPr lang="en-US" smtClean="0">
                <a:latin typeface="Arial" pitchFamily="34" charset="0"/>
              </a:rPr>
              <a:pPr>
                <a:defRPr/>
              </a:pPr>
              <a:t>41</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Note Additional Assessment Import Wizard</a:t>
            </a:r>
          </a:p>
          <a:p>
            <a:pPr eaLnBrk="1" hangingPunct="1"/>
            <a:r>
              <a:rPr lang="en-US" smtClean="0"/>
              <a:t>Reminder re: no ESL Citizenship</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942C2D34-1AF0-4E13-90BA-54B573C1A85C}" type="slidenum">
              <a:rPr lang="en-US" smtClean="0">
                <a:latin typeface="Arial" pitchFamily="34" charset="0"/>
              </a:rPr>
              <a:pPr>
                <a:defRPr/>
              </a:pPr>
              <a:t>53</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Note changes to NRS Levels upcoming in 2006-07</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D2F9F5A7-532C-4481-9422-E8F97284FE28}" type="slidenum">
              <a:rPr lang="en-US" smtClean="0">
                <a:latin typeface="Arial" pitchFamily="34" charset="0"/>
              </a:rPr>
              <a:pPr>
                <a:defRPr/>
              </a:pPr>
              <a:t>54</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GED – more info needed for these individuals because of CDE data match</a:t>
            </a:r>
          </a:p>
          <a:p>
            <a:pPr eaLnBrk="1" hangingPunct="1"/>
            <a:r>
              <a:rPr lang="en-US" smtClean="0"/>
              <a:t>HSD – student must pass CAHSEE to earn HSD</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65347DAD-C3E1-4B35-9004-79274BC32C1E}" type="slidenum">
              <a:rPr lang="en-US" smtClean="0">
                <a:latin typeface="Arial" pitchFamily="34" charset="0"/>
              </a:rPr>
              <a:pPr>
                <a:defRPr/>
              </a:pPr>
              <a:t>72</a:t>
            </a:fld>
            <a:endParaRPr lang="en-US"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It is important that contact information be updated in a timely manner. If there are new people or jobs have changed please immediately update the contact information.</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3710C679-3469-477A-97EA-815BD95E7EA8}" type="slidenum">
              <a:rPr lang="en-US" smtClean="0">
                <a:latin typeface="Arial" pitchFamily="34" charset="0"/>
              </a:rPr>
              <a:pPr>
                <a:defRPr/>
              </a:pPr>
              <a:t>2</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How long have participants been involved?</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3C5BB986-81F4-4563-A056-06DEA1A4BB14}" type="slidenum">
              <a:rPr lang="en-US" smtClean="0">
                <a:latin typeface="Arial" pitchFamily="34" charset="0"/>
              </a:rPr>
              <a:pPr>
                <a:defRPr/>
              </a:pPr>
              <a:t>5</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xfrm>
            <a:off x="1173163" y="696913"/>
            <a:ext cx="4641850" cy="3481387"/>
          </a:xfrm>
          <a:ln/>
        </p:spPr>
      </p:sp>
      <p:sp>
        <p:nvSpPr>
          <p:cNvPr id="78852" name="Rectangle 3"/>
          <p:cNvSpPr>
            <a:spLocks noGrp="1" noChangeArrowheads="1"/>
          </p:cNvSpPr>
          <p:nvPr>
            <p:ph type="body" idx="1"/>
          </p:nvPr>
        </p:nvSpPr>
        <p:spPr>
          <a:noFill/>
          <a:ln/>
        </p:spPr>
        <p:txBody>
          <a:bodyPr/>
          <a:lstStyle/>
          <a:p>
            <a:pPr eaLnBrk="1" hangingPunct="1"/>
            <a:r>
              <a:rPr lang="en-US" smtClean="0"/>
              <a:t>Probe for familiarity with Core Perf, Inst Questionnaire, WIA Survey</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CASAS 2010</a:t>
            </a:r>
            <a:endParaRPr lang="en-US"/>
          </a:p>
        </p:txBody>
      </p:sp>
      <p:sp>
        <p:nvSpPr>
          <p:cNvPr id="5" name="Slide Number Placeholder 4"/>
          <p:cNvSpPr>
            <a:spLocks noGrp="1"/>
          </p:cNvSpPr>
          <p:nvPr>
            <p:ph type="sldNum" sz="quarter" idx="11"/>
          </p:nvPr>
        </p:nvSpPr>
        <p:spPr/>
        <p:txBody>
          <a:bodyPr/>
          <a:lstStyle/>
          <a:p>
            <a:pPr>
              <a:defRPr/>
            </a:pPr>
            <a:fld id="{1B6F0C87-5BFC-48AF-A56F-709598CF344F}"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50F5FC73-5348-43A1-94E3-791BE83D3ABF}" type="slidenum">
              <a:rPr lang="en-US" smtClean="0">
                <a:latin typeface="Arial" pitchFamily="34" charset="0"/>
              </a:rPr>
              <a:pPr>
                <a:defRPr/>
              </a:pPr>
              <a:t>15</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Note starred fields</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BF3CDFA5-80C2-4821-BF94-C646E389E52F}" type="slidenum">
              <a:rPr lang="en-US" smtClean="0">
                <a:latin typeface="Arial" pitchFamily="34" charset="0"/>
              </a:rPr>
              <a:pPr>
                <a:defRPr/>
              </a:pPr>
              <a:t>22</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30727" y="4410065"/>
            <a:ext cx="5123546" cy="4176744"/>
          </a:xfrm>
          <a:noFill/>
          <a:ln/>
        </p:spPr>
        <p:txBody>
          <a:bodyPr lIns="90782" tIns="45392" rIns="90782" bIns="45392"/>
          <a:lstStyle/>
          <a:p>
            <a:pPr eaLnBrk="1" hangingPunct="1"/>
            <a:endParaRPr lang="en-US" smtClean="0"/>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0A3B01A1-8B36-4785-9CC1-4F4162AD1543}" type="slidenum">
              <a:rPr lang="en-US" smtClean="0">
                <a:latin typeface="Arial" pitchFamily="34" charset="0"/>
              </a:rPr>
              <a:pPr>
                <a:defRPr/>
              </a:pPr>
              <a:t>25</a:t>
            </a:fld>
            <a:endParaRPr lang="en-US"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Define * scores and </a:t>
            </a:r>
            <a:r>
              <a:rPr lang="en-US" smtClean="0">
                <a:cs typeface="Arial" charset="0"/>
              </a:rPr>
              <a:t>◊ scores</a:t>
            </a:r>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C16B7280-661A-4004-9F58-E3BA8881C1D6}" type="slidenum">
              <a:rPr lang="en-US" smtClean="0">
                <a:latin typeface="Arial" pitchFamily="34" charset="0"/>
              </a:rPr>
              <a:pPr>
                <a:defRPr/>
              </a:pPr>
              <a:t>26</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30727" y="4410065"/>
            <a:ext cx="5123546" cy="4176744"/>
          </a:xfrm>
          <a:noFill/>
          <a:ln/>
        </p:spPr>
        <p:txBody>
          <a:bodyPr lIns="90782" tIns="45392" rIns="90782" bIns="45392"/>
          <a:lstStyle/>
          <a:p>
            <a:pPr eaLnBrk="1" hangingPunct="1"/>
            <a:endParaRPr lang="en-US" smtClean="0"/>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C0BDE92C-6CDE-41B8-BAE2-46C255D0A020}" type="slidenum">
              <a:rPr lang="en-US" smtClean="0">
                <a:latin typeface="Arial" pitchFamily="34" charset="0"/>
              </a:rPr>
              <a:pPr>
                <a:defRPr/>
              </a:pPr>
              <a:t>27</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0727" y="4410065"/>
            <a:ext cx="5123546" cy="4176744"/>
          </a:xfrm>
          <a:noFill/>
          <a:ln/>
        </p:spPr>
        <p:txBody>
          <a:bodyPr lIns="90782" tIns="45392" rIns="90782" bIns="45392"/>
          <a:lstStyle/>
          <a:p>
            <a:pPr eaLnBrk="1" hangingPunct="1"/>
            <a:endParaRPr lang="en-US" smtClean="0"/>
          </a:p>
        </p:txBody>
      </p:sp>
      <p:sp>
        <p:nvSpPr>
          <p:cNvPr id="5" name="Footer Placeholder 4"/>
          <p:cNvSpPr>
            <a:spLocks noGrp="1"/>
          </p:cNvSpPr>
          <p:nvPr>
            <p:ph type="ftr" sz="quarter" idx="4"/>
          </p:nvPr>
        </p:nvSpPr>
        <p:spPr/>
        <p:txBody>
          <a:bodyPr/>
          <a:lstStyle/>
          <a:p>
            <a:pPr>
              <a:defRPr/>
            </a:pPr>
            <a:r>
              <a:rPr lang="en-US" smtClean="0"/>
              <a:t>CASAS 2010</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BC33244-1D77-475A-89A9-3CF5AB5D9073}"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B5D5E06-D18B-49E0-A778-9D09227F75B0}"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D2BA9B2-8CEB-4913-A4C3-1CA5836C9A9A}"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229600" cy="4830763"/>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52770B8E-5DE9-40B9-90C7-0421C3CF4D76}"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33399"/>
                </a:solidFill>
              </a:defRPr>
            </a:lvl1pPr>
            <a:lvl2pPr>
              <a:defRPr>
                <a:solidFill>
                  <a:srgbClr val="333399"/>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E09F5453-2C4A-4F48-BC4D-B6C43C8010DF}"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F4C95E6-622F-460A-8B8D-1C0BEB1196FB}"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EB7A5E6E-DCBC-4FAF-AFA2-D75A969C80C3}"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DFBF59EE-BD87-4737-B6AD-8B3E5B47725B}"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82CC024-D0E3-4720-8A26-796C4CD400F6}"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C732E74-5D8D-44D8-832B-31A4D9C7BE9C}"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AD08D7A-E4D4-4E73-AF02-A28750166ACD}"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BDAFF21-C5DC-48D4-A43E-0CED8FFDCD66}"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tint val="20000"/>
                <a:invGamma/>
              </a:schemeClr>
            </a:gs>
            <a:gs pos="100000">
              <a:schemeClr val="bg1"/>
            </a:gs>
          </a:gsLst>
          <a:lin ang="18900000" scaled="1"/>
        </a:gradFill>
        <a:effectLst/>
      </p:bgPr>
    </p:bg>
    <p:spTree>
      <p:nvGrpSpPr>
        <p:cNvPr id="1" name=""/>
        <p:cNvGrpSpPr/>
        <p:nvPr/>
      </p:nvGrpSpPr>
      <p:grpSpPr>
        <a:xfrm>
          <a:off x="0" y="0"/>
          <a:ext cx="0" cy="0"/>
          <a:chOff x="0" y="0"/>
          <a:chExt cx="0" cy="0"/>
        </a:xfrm>
      </p:grpSpPr>
      <p:pic>
        <p:nvPicPr>
          <p:cNvPr id="6146" name="Picture 2" descr="header"/>
          <p:cNvPicPr>
            <a:picLocks noChangeAspect="1" noChangeArrowheads="1"/>
          </p:cNvPicPr>
          <p:nvPr userDrawn="1"/>
        </p:nvPicPr>
        <p:blipFill>
          <a:blip r:embed="rId15" cstate="print">
            <a:lum bright="16000" contrast="-12000"/>
          </a:blip>
          <a:srcRect/>
          <a:stretch>
            <a:fillRect/>
          </a:stretch>
        </p:blipFill>
        <p:spPr bwMode="auto">
          <a:xfrm>
            <a:off x="0" y="0"/>
            <a:ext cx="9144000" cy="9906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533400" y="12192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sldNum" sz="quarter" idx="4"/>
          </p:nvPr>
        </p:nvSpPr>
        <p:spPr bwMode="auto">
          <a:xfrm>
            <a:off x="68580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765B6B30-6806-481B-94BE-9373043963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ransition spd="slow">
    <p:fade/>
  </p:transition>
  <p:timing>
    <p:tnLst>
      <p:par>
        <p:cTn id="1" dur="indefinite" restart="never" nodeType="tmRoot"/>
      </p:par>
    </p:tnLst>
  </p:timing>
  <p:hf hdr="0" ftr="0" dt="0"/>
  <p:txStyles>
    <p:titleStyle>
      <a:lvl1pPr algn="r" rtl="0" eaLnBrk="0" fontAlgn="base" hangingPunct="0">
        <a:spcBef>
          <a:spcPct val="0"/>
        </a:spcBef>
        <a:spcAft>
          <a:spcPct val="0"/>
        </a:spcAft>
        <a:defRPr sz="3200" b="1">
          <a:solidFill>
            <a:srgbClr val="008080"/>
          </a:solidFill>
          <a:latin typeface="+mj-lt"/>
          <a:ea typeface="+mj-ea"/>
          <a:cs typeface="+mj-cs"/>
        </a:defRPr>
      </a:lvl1pPr>
      <a:lvl2pPr algn="r" rtl="0" eaLnBrk="0" fontAlgn="base" hangingPunct="0">
        <a:spcBef>
          <a:spcPct val="0"/>
        </a:spcBef>
        <a:spcAft>
          <a:spcPct val="0"/>
        </a:spcAft>
        <a:defRPr sz="3200" b="1">
          <a:solidFill>
            <a:srgbClr val="008080"/>
          </a:solidFill>
          <a:latin typeface="Helvetica" pitchFamily="34" charset="0"/>
        </a:defRPr>
      </a:lvl2pPr>
      <a:lvl3pPr algn="r" rtl="0" eaLnBrk="0" fontAlgn="base" hangingPunct="0">
        <a:spcBef>
          <a:spcPct val="0"/>
        </a:spcBef>
        <a:spcAft>
          <a:spcPct val="0"/>
        </a:spcAft>
        <a:defRPr sz="3200" b="1">
          <a:solidFill>
            <a:srgbClr val="008080"/>
          </a:solidFill>
          <a:latin typeface="Helvetica" pitchFamily="34" charset="0"/>
        </a:defRPr>
      </a:lvl3pPr>
      <a:lvl4pPr algn="r" rtl="0" eaLnBrk="0" fontAlgn="base" hangingPunct="0">
        <a:spcBef>
          <a:spcPct val="0"/>
        </a:spcBef>
        <a:spcAft>
          <a:spcPct val="0"/>
        </a:spcAft>
        <a:defRPr sz="3200" b="1">
          <a:solidFill>
            <a:srgbClr val="008080"/>
          </a:solidFill>
          <a:latin typeface="Helvetica" pitchFamily="34" charset="0"/>
        </a:defRPr>
      </a:lvl4pPr>
      <a:lvl5pPr algn="r" rtl="0" eaLnBrk="0" fontAlgn="base" hangingPunct="0">
        <a:spcBef>
          <a:spcPct val="0"/>
        </a:spcBef>
        <a:spcAft>
          <a:spcPct val="0"/>
        </a:spcAft>
        <a:defRPr sz="3200" b="1">
          <a:solidFill>
            <a:srgbClr val="008080"/>
          </a:solidFill>
          <a:latin typeface="Helvetica" pitchFamily="34" charset="0"/>
        </a:defRPr>
      </a:lvl5pPr>
      <a:lvl6pPr marL="457200" algn="r" rtl="0" fontAlgn="base">
        <a:spcBef>
          <a:spcPct val="0"/>
        </a:spcBef>
        <a:spcAft>
          <a:spcPct val="0"/>
        </a:spcAft>
        <a:defRPr sz="3200" b="1">
          <a:solidFill>
            <a:srgbClr val="008080"/>
          </a:solidFill>
          <a:latin typeface="Helvetica" pitchFamily="34" charset="0"/>
        </a:defRPr>
      </a:lvl6pPr>
      <a:lvl7pPr marL="914400" algn="r" rtl="0" fontAlgn="base">
        <a:spcBef>
          <a:spcPct val="0"/>
        </a:spcBef>
        <a:spcAft>
          <a:spcPct val="0"/>
        </a:spcAft>
        <a:defRPr sz="3200" b="1">
          <a:solidFill>
            <a:srgbClr val="008080"/>
          </a:solidFill>
          <a:latin typeface="Helvetica" pitchFamily="34" charset="0"/>
        </a:defRPr>
      </a:lvl7pPr>
      <a:lvl8pPr marL="1371600" algn="r" rtl="0" fontAlgn="base">
        <a:spcBef>
          <a:spcPct val="0"/>
        </a:spcBef>
        <a:spcAft>
          <a:spcPct val="0"/>
        </a:spcAft>
        <a:defRPr sz="3200" b="1">
          <a:solidFill>
            <a:srgbClr val="008080"/>
          </a:solidFill>
          <a:latin typeface="Helvetica" pitchFamily="34" charset="0"/>
        </a:defRPr>
      </a:lvl8pPr>
      <a:lvl9pPr marL="1828800" algn="r" rtl="0" fontAlgn="base">
        <a:spcBef>
          <a:spcPct val="0"/>
        </a:spcBef>
        <a:spcAft>
          <a:spcPct val="0"/>
        </a:spcAft>
        <a:defRPr sz="3200" b="1">
          <a:solidFill>
            <a:srgbClr val="008080"/>
          </a:solidFill>
          <a:latin typeface="Helvetica" pitchFamily="34" charset="0"/>
        </a:defRPr>
      </a:lvl9pPr>
    </p:titleStyle>
    <p:bodyStyle>
      <a:lvl1pPr marL="342900" indent="-342900" algn="l" rtl="0" eaLnBrk="0" fontAlgn="base" hangingPunct="0">
        <a:spcBef>
          <a:spcPct val="20000"/>
        </a:spcBef>
        <a:spcAft>
          <a:spcPct val="0"/>
        </a:spcAft>
        <a:buSzPct val="100000"/>
        <a:buFont typeface="Wingdings" pitchFamily="2" charset="2"/>
        <a:buChar char="Ü"/>
        <a:defRPr sz="2800" b="1">
          <a:solidFill>
            <a:srgbClr val="008080"/>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asas.org/home/index.cfm?fuseaction=home.logi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nrsonline.org/" TargetMode="External"/><Relationship Id="rId2" Type="http://schemas.openxmlformats.org/officeDocument/2006/relationships/hyperlink" Target="http://www.nrsweb.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jpeg"/><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asas.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casas.org/"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casa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casas.org/"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capm@casas.org" TargetMode="External"/><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hyperlink" Target="mailto:topspro@casas.or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otan.us/adult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p:txBody>
          <a:bodyPr/>
          <a:lstStyle/>
          <a:p>
            <a:pPr>
              <a:defRPr/>
            </a:pPr>
            <a:fld id="{9F0C0C2A-C78A-4789-9DE1-256683CEC2A0}" type="slidenum">
              <a:rPr lang="en-US" smtClean="0">
                <a:latin typeface="Arial" pitchFamily="34" charset="0"/>
              </a:rPr>
              <a:pPr>
                <a:defRPr/>
              </a:pPr>
              <a:t>1</a:t>
            </a:fld>
            <a:endParaRPr lang="en-US" smtClean="0">
              <a:latin typeface="Arial" pitchFamily="34" charset="0"/>
            </a:endParaRPr>
          </a:p>
        </p:txBody>
      </p:sp>
      <p:sp>
        <p:nvSpPr>
          <p:cNvPr id="8195" name="Rectangle 3"/>
          <p:cNvSpPr>
            <a:spLocks noChangeArrowheads="1"/>
          </p:cNvSpPr>
          <p:nvPr/>
        </p:nvSpPr>
        <p:spPr bwMode="auto">
          <a:xfrm>
            <a:off x="2819400" y="0"/>
            <a:ext cx="6324600" cy="2133600"/>
          </a:xfrm>
          <a:prstGeom prst="rect">
            <a:avLst/>
          </a:prstGeom>
          <a:solidFill>
            <a:schemeClr val="bg1"/>
          </a:solidFill>
          <a:ln w="9525">
            <a:noFill/>
            <a:miter lim="800000"/>
            <a:headEnd/>
            <a:tailEnd/>
          </a:ln>
        </p:spPr>
        <p:txBody>
          <a:bodyPr wrap="none" anchor="ctr"/>
          <a:lstStyle/>
          <a:p>
            <a:endParaRPr lang="en-US"/>
          </a:p>
        </p:txBody>
      </p:sp>
      <p:pic>
        <p:nvPicPr>
          <p:cNvPr id="8196" name="Picture 5"/>
          <p:cNvPicPr>
            <a:picLocks noChangeAspect="1" noChangeArrowheads="1"/>
          </p:cNvPicPr>
          <p:nvPr/>
        </p:nvPicPr>
        <p:blipFill>
          <a:blip r:embed="rId3" cstate="print"/>
          <a:srcRect/>
          <a:stretch>
            <a:fillRect/>
          </a:stretch>
        </p:blipFill>
        <p:spPr bwMode="auto">
          <a:xfrm>
            <a:off x="0" y="0"/>
            <a:ext cx="6019800" cy="6838950"/>
          </a:xfrm>
          <a:prstGeom prst="rect">
            <a:avLst/>
          </a:prstGeom>
          <a:noFill/>
          <a:ln w="9525">
            <a:noFill/>
            <a:miter lim="800000"/>
            <a:headEnd/>
            <a:tailEnd/>
          </a:ln>
        </p:spPr>
      </p:pic>
      <p:sp>
        <p:nvSpPr>
          <p:cNvPr id="40964" name="Text Box 4"/>
          <p:cNvSpPr txBox="1">
            <a:spLocks noChangeArrowheads="1"/>
          </p:cNvSpPr>
          <p:nvPr/>
        </p:nvSpPr>
        <p:spPr bwMode="auto">
          <a:xfrm>
            <a:off x="3048000" y="381000"/>
            <a:ext cx="5867400" cy="5062538"/>
          </a:xfrm>
          <a:prstGeom prst="rect">
            <a:avLst/>
          </a:prstGeom>
          <a:noFill/>
          <a:ln w="9525">
            <a:noFill/>
            <a:miter lim="800000"/>
            <a:headEnd/>
            <a:tailEnd/>
          </a:ln>
          <a:effectLst/>
        </p:spPr>
        <p:txBody>
          <a:bodyPr>
            <a:spAutoFit/>
          </a:bodyPr>
          <a:lstStyle/>
          <a:p>
            <a:pPr algn="ctr">
              <a:spcBef>
                <a:spcPct val="50000"/>
              </a:spcBef>
              <a:defRPr/>
            </a:pPr>
            <a:r>
              <a:rPr lang="en-US" sz="4400" b="1" dirty="0">
                <a:cs typeface="+mn-cs"/>
              </a:rPr>
              <a:t>CASAS Technical Assistance for California WIA Title II Funded Agencies</a:t>
            </a:r>
          </a:p>
          <a:p>
            <a:pPr algn="ctr">
              <a:spcBef>
                <a:spcPct val="50000"/>
              </a:spcBef>
              <a:defRPr/>
            </a:pPr>
            <a:r>
              <a:rPr lang="en-US" sz="5400" b="1" dirty="0">
                <a:effectLst>
                  <a:outerShdw blurRad="38100" dist="38100" dir="2700000" algn="tl">
                    <a:srgbClr val="C0C0C0"/>
                  </a:outerShdw>
                </a:effectLst>
                <a:cs typeface="+mn-cs"/>
              </a:rPr>
              <a:t>New Staff</a:t>
            </a:r>
            <a:r>
              <a:rPr lang="en-US" sz="4400" b="1" dirty="0">
                <a:cs typeface="+mn-cs"/>
              </a:rPr>
              <a:t>  </a:t>
            </a:r>
          </a:p>
          <a:p>
            <a:pPr algn="ctr">
              <a:spcBef>
                <a:spcPct val="50000"/>
              </a:spcBef>
              <a:defRPr/>
            </a:pPr>
            <a:r>
              <a:rPr lang="en-US" sz="4400" b="1" dirty="0" smtClean="0">
                <a:cs typeface="+mn-cs"/>
              </a:rPr>
              <a:t>2010-11</a:t>
            </a:r>
            <a:endParaRPr lang="en-US" sz="4400" b="1" dirty="0">
              <a:cs typeface="+mn-cs"/>
            </a:endParaRPr>
          </a:p>
        </p:txBody>
      </p:sp>
    </p:spTree>
  </p:cSld>
  <p:clrMapOvr>
    <a:masterClrMapping/>
  </p:clrMapOvr>
  <p:transition spd="slow" advTm="1554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p:txBody>
          <a:bodyPr/>
          <a:lstStyle/>
          <a:p>
            <a:pPr>
              <a:defRPr/>
            </a:pPr>
            <a:fld id="{0D86F6D7-82EF-47A3-BAE0-55D1C86DC3B3}" type="slidenum">
              <a:rPr lang="en-US" smtClean="0">
                <a:latin typeface="Arial" pitchFamily="34" charset="0"/>
              </a:rPr>
              <a:pPr>
                <a:defRPr/>
              </a:pPr>
              <a:t>10</a:t>
            </a:fld>
            <a:endParaRPr lang="en-US" smtClean="0">
              <a:latin typeface="Arial" pitchFamily="34" charset="0"/>
            </a:endParaRPr>
          </a:p>
        </p:txBody>
      </p:sp>
      <p:sp>
        <p:nvSpPr>
          <p:cNvPr id="17411" name="Rectangle 2"/>
          <p:cNvSpPr>
            <a:spLocks noGrp="1" noChangeArrowheads="1"/>
          </p:cNvSpPr>
          <p:nvPr>
            <p:ph type="title"/>
          </p:nvPr>
        </p:nvSpPr>
        <p:spPr/>
        <p:txBody>
          <a:bodyPr/>
          <a:lstStyle/>
          <a:p>
            <a:pPr eaLnBrk="1" hangingPunct="1"/>
            <a:r>
              <a:rPr lang="en-US" smtClean="0">
                <a:solidFill>
                  <a:srgbClr val="333399"/>
                </a:solidFill>
              </a:rPr>
              <a:t>Third Quarter Data Submission</a:t>
            </a:r>
          </a:p>
        </p:txBody>
      </p:sp>
      <p:pic>
        <p:nvPicPr>
          <p:cNvPr id="34817" name="Picture 1"/>
          <p:cNvPicPr>
            <a:picLocks noChangeAspect="1" noChangeArrowheads="1"/>
          </p:cNvPicPr>
          <p:nvPr/>
        </p:nvPicPr>
        <p:blipFill>
          <a:blip r:embed="rId2" cstate="print"/>
          <a:srcRect/>
          <a:stretch>
            <a:fillRect/>
          </a:stretch>
        </p:blipFill>
        <p:spPr bwMode="auto">
          <a:xfrm>
            <a:off x="377301" y="1219200"/>
            <a:ext cx="8309499" cy="5283200"/>
          </a:xfrm>
          <a:prstGeom prst="rect">
            <a:avLst/>
          </a:prstGeom>
          <a:noFill/>
          <a:ln w="9525">
            <a:noFill/>
            <a:miter lim="800000"/>
            <a:headEnd/>
            <a:tailEnd/>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p:txBody>
          <a:bodyPr/>
          <a:lstStyle/>
          <a:p>
            <a:pPr>
              <a:defRPr/>
            </a:pPr>
            <a:fld id="{A2DD9381-7D28-4134-8181-97886831AFA7}" type="slidenum">
              <a:rPr lang="en-US" smtClean="0">
                <a:latin typeface="Arial" pitchFamily="34" charset="0"/>
              </a:rPr>
              <a:pPr>
                <a:defRPr/>
              </a:pPr>
              <a:t>11</a:t>
            </a:fld>
            <a:endParaRPr lang="en-US" smtClean="0">
              <a:latin typeface="Arial" pitchFamily="34" charset="0"/>
            </a:endParaRPr>
          </a:p>
        </p:txBody>
      </p:sp>
      <p:sp>
        <p:nvSpPr>
          <p:cNvPr id="18435" name="Rectangle 2"/>
          <p:cNvSpPr>
            <a:spLocks noGrp="1" noChangeArrowheads="1"/>
          </p:cNvSpPr>
          <p:nvPr>
            <p:ph type="title"/>
          </p:nvPr>
        </p:nvSpPr>
        <p:spPr/>
        <p:txBody>
          <a:bodyPr/>
          <a:lstStyle/>
          <a:p>
            <a:pPr eaLnBrk="1" hangingPunct="1"/>
            <a:r>
              <a:rPr lang="en-US" smtClean="0">
                <a:solidFill>
                  <a:srgbClr val="333399"/>
                </a:solidFill>
              </a:rPr>
              <a:t>Fourth Quarter Data Submission</a:t>
            </a:r>
          </a:p>
        </p:txBody>
      </p:sp>
      <p:pic>
        <p:nvPicPr>
          <p:cNvPr id="2" name="Picture 1"/>
          <p:cNvPicPr>
            <a:picLocks noChangeAspect="1" noChangeArrowheads="1"/>
          </p:cNvPicPr>
          <p:nvPr/>
        </p:nvPicPr>
        <p:blipFill>
          <a:blip r:embed="rId2" cstate="print"/>
          <a:srcRect/>
          <a:stretch>
            <a:fillRect/>
          </a:stretch>
        </p:blipFill>
        <p:spPr bwMode="auto">
          <a:xfrm>
            <a:off x="617273" y="1245012"/>
            <a:ext cx="7764727" cy="5236398"/>
          </a:xfrm>
          <a:prstGeom prst="rect">
            <a:avLst/>
          </a:prstGeom>
          <a:noFill/>
          <a:ln w="9525">
            <a:noFill/>
            <a:miter lim="800000"/>
            <a:headEnd/>
            <a:tailEnd/>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p:txBody>
          <a:bodyPr/>
          <a:lstStyle/>
          <a:p>
            <a:pPr>
              <a:defRPr/>
            </a:pPr>
            <a:fld id="{8AB1328F-0E00-4B06-AB38-3E0B23536F79}" type="slidenum">
              <a:rPr lang="en-US" smtClean="0">
                <a:latin typeface="Arial" pitchFamily="34" charset="0"/>
              </a:rPr>
              <a:pPr>
                <a:defRPr/>
              </a:pPr>
              <a:t>12</a:t>
            </a:fld>
            <a:endParaRPr lang="en-US" smtClean="0">
              <a:latin typeface="Arial" pitchFamily="34" charset="0"/>
            </a:endParaRPr>
          </a:p>
        </p:txBody>
      </p:sp>
      <p:sp>
        <p:nvSpPr>
          <p:cNvPr id="19459" name="Rectangle 2"/>
          <p:cNvSpPr>
            <a:spLocks noGrp="1" noChangeArrowheads="1"/>
          </p:cNvSpPr>
          <p:nvPr>
            <p:ph type="title"/>
          </p:nvPr>
        </p:nvSpPr>
        <p:spPr/>
        <p:txBody>
          <a:bodyPr/>
          <a:lstStyle/>
          <a:p>
            <a:pPr eaLnBrk="1" hangingPunct="1"/>
            <a:r>
              <a:rPr lang="en-US" smtClean="0">
                <a:solidFill>
                  <a:srgbClr val="333399"/>
                </a:solidFill>
              </a:rPr>
              <a:t>Follow-Up Quarter Data Submission</a:t>
            </a:r>
          </a:p>
        </p:txBody>
      </p:sp>
      <p:graphicFrame>
        <p:nvGraphicFramePr>
          <p:cNvPr id="5" name="Table 4"/>
          <p:cNvGraphicFramePr>
            <a:graphicFrameLocks noGrp="1"/>
          </p:cNvGraphicFramePr>
          <p:nvPr/>
        </p:nvGraphicFramePr>
        <p:xfrm>
          <a:off x="381000" y="1981200"/>
          <a:ext cx="8001000" cy="1752600"/>
        </p:xfrm>
        <a:graphic>
          <a:graphicData uri="http://schemas.openxmlformats.org/drawingml/2006/table">
            <a:tbl>
              <a:tblPr/>
              <a:tblGrid>
                <a:gridCol w="2251481"/>
                <a:gridCol w="2251481"/>
                <a:gridCol w="3498038"/>
              </a:tblGrid>
              <a:tr h="685508">
                <a:tc>
                  <a:txBody>
                    <a:bodyPr/>
                    <a:lstStyle/>
                    <a:p>
                      <a:pPr marL="0" marR="0" algn="ctr">
                        <a:spcBef>
                          <a:spcPts val="0"/>
                        </a:spcBef>
                        <a:spcAft>
                          <a:spcPts val="0"/>
                        </a:spcAft>
                      </a:pPr>
                      <a:r>
                        <a:rPr lang="en-US" sz="1400" b="1" dirty="0">
                          <a:solidFill>
                            <a:srgbClr val="FFFF00"/>
                          </a:solidFill>
                          <a:latin typeface="Trebuchet MS"/>
                          <a:ea typeface="Times New Roman"/>
                          <a:cs typeface="Arial"/>
                        </a:rPr>
                        <a:t>Required Data and Documents</a:t>
                      </a:r>
                      <a:endParaRPr lang="en-US" sz="2400" dirty="0">
                        <a:solidFill>
                          <a:srgbClr val="FFFF00"/>
                        </a:solidFill>
                        <a:latin typeface="Arial"/>
                        <a:ea typeface="Times New Roman"/>
                        <a:cs typeface="Times New Roman"/>
                      </a:endParaRPr>
                    </a:p>
                  </a:txBody>
                  <a:tcPr marL="9030" marR="9030" marT="9030" marB="90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6600"/>
                    </a:solidFill>
                  </a:tcPr>
                </a:tc>
                <a:tc>
                  <a:txBody>
                    <a:bodyPr/>
                    <a:lstStyle/>
                    <a:p>
                      <a:pPr marL="0" marR="0" algn="ctr">
                        <a:spcBef>
                          <a:spcPts val="0"/>
                        </a:spcBef>
                        <a:spcAft>
                          <a:spcPts val="0"/>
                        </a:spcAft>
                      </a:pPr>
                      <a:r>
                        <a:rPr lang="en-US" sz="1400" b="1" dirty="0">
                          <a:solidFill>
                            <a:srgbClr val="FFFF00"/>
                          </a:solidFill>
                          <a:latin typeface="Trebuchet MS"/>
                          <a:ea typeface="Times New Roman"/>
                          <a:cs typeface="Arial"/>
                        </a:rPr>
                        <a:t>Submit online/Electronically </a:t>
                      </a:r>
                      <a:endParaRPr lang="en-US" sz="2400" dirty="0">
                        <a:solidFill>
                          <a:srgbClr val="FFFF00"/>
                        </a:solidFill>
                        <a:latin typeface="Arial"/>
                        <a:ea typeface="Times New Roman"/>
                        <a:cs typeface="Times New Roman"/>
                      </a:endParaRPr>
                    </a:p>
                  </a:txBody>
                  <a:tcPr marL="9030" marR="9030" marT="9030" marB="90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6600"/>
                    </a:solidFill>
                  </a:tcPr>
                </a:tc>
                <a:tc>
                  <a:txBody>
                    <a:bodyPr/>
                    <a:lstStyle/>
                    <a:p>
                      <a:pPr marL="0" marR="0" algn="ctr">
                        <a:spcBef>
                          <a:spcPts val="0"/>
                        </a:spcBef>
                        <a:spcAft>
                          <a:spcPts val="0"/>
                        </a:spcAft>
                      </a:pPr>
                      <a:r>
                        <a:rPr lang="en-US" sz="1400" b="1" dirty="0">
                          <a:solidFill>
                            <a:srgbClr val="FFFF00"/>
                          </a:solidFill>
                          <a:latin typeface="Trebuchet MS"/>
                          <a:ea typeface="Times New Roman"/>
                          <a:cs typeface="Arial"/>
                        </a:rPr>
                        <a:t>Mail hard copy </a:t>
                      </a:r>
                      <a:endParaRPr lang="en-US" sz="2400" dirty="0">
                        <a:solidFill>
                          <a:srgbClr val="FFFF00"/>
                        </a:solidFill>
                        <a:latin typeface="Arial"/>
                        <a:ea typeface="Times New Roman"/>
                        <a:cs typeface="Times New Roman"/>
                      </a:endParaRPr>
                    </a:p>
                  </a:txBody>
                  <a:tcPr marL="9030" marR="9030" marT="9030" marB="90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6600"/>
                    </a:solidFill>
                  </a:tcPr>
                </a:tc>
              </a:tr>
              <a:tr h="1067092">
                <a:tc>
                  <a:txBody>
                    <a:bodyPr/>
                    <a:lstStyle/>
                    <a:p>
                      <a:pPr marL="0" marR="0" algn="ctr">
                        <a:spcBef>
                          <a:spcPts val="0"/>
                        </a:spcBef>
                        <a:spcAft>
                          <a:spcPts val="0"/>
                        </a:spcAft>
                      </a:pPr>
                      <a:r>
                        <a:rPr lang="en-US" sz="1600" dirty="0">
                          <a:latin typeface="Arial"/>
                          <a:ea typeface="Times New Roman"/>
                          <a:cs typeface="Arial"/>
                        </a:rPr>
                        <a:t>Fourth Quarter Core Performance Follow-up Survey</a:t>
                      </a:r>
                      <a:endParaRPr lang="en-US" sz="2400" dirty="0">
                        <a:latin typeface="Arial"/>
                        <a:ea typeface="Times New Roman"/>
                        <a:cs typeface="Times New Roman"/>
                      </a:endParaRPr>
                    </a:p>
                  </a:txBody>
                  <a:tcPr marL="9030" marR="9030" marT="9030" marB="90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u="sng" dirty="0">
                          <a:solidFill>
                            <a:srgbClr val="0000FF"/>
                          </a:solidFill>
                          <a:latin typeface="Arial"/>
                          <a:ea typeface="Times New Roman"/>
                          <a:cs typeface="Arial"/>
                          <a:hlinkClick r:id="rId2"/>
                        </a:rPr>
                        <a:t>http://www.casas.org</a:t>
                      </a:r>
                      <a:r>
                        <a:rPr lang="en-US" sz="1600" dirty="0">
                          <a:latin typeface="Arial"/>
                          <a:ea typeface="Times New Roman"/>
                          <a:cs typeface="Arial"/>
                        </a:rPr>
                        <a:t> </a:t>
                      </a:r>
                      <a:br>
                        <a:rPr lang="en-US" sz="1600" dirty="0">
                          <a:latin typeface="Arial"/>
                          <a:ea typeface="Times New Roman"/>
                          <a:cs typeface="Arial"/>
                        </a:rPr>
                      </a:br>
                      <a:endParaRPr lang="en-US" sz="2400" dirty="0">
                        <a:latin typeface="Arial"/>
                        <a:ea typeface="Times New Roman"/>
                        <a:cs typeface="Times New Roman"/>
                      </a:endParaRPr>
                    </a:p>
                  </a:txBody>
                  <a:tcPr marL="9030" marR="9030" marT="9030" marB="90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Times New Roman"/>
                          <a:cs typeface="Arial"/>
                        </a:rPr>
                        <a:t>Not Applicable (Online Only)</a:t>
                      </a:r>
                      <a:endParaRPr lang="en-US" sz="2400" dirty="0">
                        <a:latin typeface="Arial"/>
                        <a:ea typeface="Times New Roman"/>
                        <a:cs typeface="Times New Roman"/>
                      </a:endParaRPr>
                    </a:p>
                  </a:txBody>
                  <a:tcPr marL="9030" marR="9030" marT="9030" marB="90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474" name="Rectangle 5"/>
          <p:cNvSpPr>
            <a:spLocks noChangeArrowheads="1"/>
          </p:cNvSpPr>
          <p:nvPr/>
        </p:nvSpPr>
        <p:spPr bwMode="auto">
          <a:xfrm>
            <a:off x="228600" y="1219349"/>
            <a:ext cx="3522759" cy="461665"/>
          </a:xfrm>
          <a:prstGeom prst="rect">
            <a:avLst/>
          </a:prstGeom>
          <a:noFill/>
          <a:ln w="9525">
            <a:noFill/>
            <a:miter lim="800000"/>
            <a:headEnd/>
            <a:tailEnd/>
          </a:ln>
        </p:spPr>
        <p:txBody>
          <a:bodyPr wrap="none" anchor="ctr">
            <a:spAutoFit/>
          </a:bodyPr>
          <a:lstStyle/>
          <a:p>
            <a:pPr eaLnBrk="0" hangingPunct="0"/>
            <a:r>
              <a:rPr lang="en-US" sz="2400" b="1" dirty="0">
                <a:solidFill>
                  <a:srgbClr val="333399"/>
                </a:solidFill>
                <a:cs typeface="Times New Roman" pitchFamily="18" charset="0"/>
              </a:rPr>
              <a:t>By September 30, </a:t>
            </a:r>
            <a:r>
              <a:rPr lang="en-US" sz="2400" b="1" dirty="0" smtClean="0">
                <a:solidFill>
                  <a:srgbClr val="333399"/>
                </a:solidFill>
                <a:cs typeface="Times New Roman" pitchFamily="18" charset="0"/>
              </a:rPr>
              <a:t>2011</a:t>
            </a:r>
            <a:endParaRPr lang="en-US" sz="3600" dirty="0">
              <a:solidFill>
                <a:srgbClr val="333399"/>
              </a:solidFil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p:txBody>
          <a:bodyPr/>
          <a:lstStyle/>
          <a:p>
            <a:pPr>
              <a:defRPr/>
            </a:pPr>
            <a:fld id="{8C55ABBA-2AA6-4C00-A7B3-AD964302B3FA}" type="slidenum">
              <a:rPr lang="en-US" smtClean="0">
                <a:latin typeface="Arial" pitchFamily="34" charset="0"/>
              </a:rPr>
              <a:pPr>
                <a:defRPr/>
              </a:pPr>
              <a:t>13</a:t>
            </a:fld>
            <a:endParaRPr lang="en-US" smtClean="0">
              <a:latin typeface="Arial" pitchFamily="34" charset="0"/>
            </a:endParaRPr>
          </a:p>
        </p:txBody>
      </p:sp>
      <p:sp>
        <p:nvSpPr>
          <p:cNvPr id="19459" name="Rectangle 2"/>
          <p:cNvSpPr>
            <a:spLocks noGrp="1" noChangeArrowheads="1"/>
          </p:cNvSpPr>
          <p:nvPr>
            <p:ph type="title"/>
          </p:nvPr>
        </p:nvSpPr>
        <p:spPr/>
        <p:txBody>
          <a:bodyPr/>
          <a:lstStyle/>
          <a:p>
            <a:pPr eaLnBrk="1" hangingPunct="1"/>
            <a:r>
              <a:rPr lang="en-US" smtClean="0">
                <a:solidFill>
                  <a:srgbClr val="333399"/>
                </a:solidFill>
              </a:rPr>
              <a:t>Summary of Required Surveys</a:t>
            </a:r>
          </a:p>
        </p:txBody>
      </p:sp>
      <p:graphicFrame>
        <p:nvGraphicFramePr>
          <p:cNvPr id="328746" name="Group 42"/>
          <p:cNvGraphicFramePr>
            <a:graphicFrameLocks noGrp="1"/>
          </p:cNvGraphicFramePr>
          <p:nvPr>
            <p:ph idx="1"/>
          </p:nvPr>
        </p:nvGraphicFramePr>
        <p:xfrm>
          <a:off x="381000" y="1447800"/>
          <a:ext cx="8382000" cy="4781868"/>
        </p:xfrm>
        <a:graphic>
          <a:graphicData uri="http://schemas.openxmlformats.org/drawingml/2006/table">
            <a:tbl>
              <a:tblPr/>
              <a:tblGrid>
                <a:gridCol w="2794000"/>
                <a:gridCol w="2794000"/>
                <a:gridCol w="2794000"/>
              </a:tblGrid>
              <a:tr h="887413">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800" b="1" i="0" u="none" strike="noStrike" cap="none" normalizeH="0" baseline="0" smtClean="0">
                          <a:ln>
                            <a:noFill/>
                          </a:ln>
                          <a:solidFill>
                            <a:srgbClr val="333399"/>
                          </a:solidFill>
                          <a:effectLst/>
                          <a:latin typeface="Helvetica" pitchFamily="34" charset="0"/>
                        </a:rPr>
                        <a:t>WIA Title II Requirement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800" b="1" i="0" u="none" strike="noStrike" cap="none" normalizeH="0" baseline="0" smtClean="0">
                          <a:ln>
                            <a:noFill/>
                          </a:ln>
                          <a:solidFill>
                            <a:srgbClr val="333399"/>
                          </a:solidFill>
                          <a:effectLst/>
                          <a:latin typeface="Helvetica" pitchFamily="34" charset="0"/>
                        </a:rPr>
                        <a:t>Frequency of Submission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800" b="1" i="0" u="none" strike="noStrike" cap="none" normalizeH="0" baseline="0" smtClean="0">
                          <a:ln>
                            <a:noFill/>
                          </a:ln>
                          <a:solidFill>
                            <a:srgbClr val="333399"/>
                          </a:solidFill>
                          <a:effectLst/>
                          <a:latin typeface="Helvetica" pitchFamily="34" charset="0"/>
                        </a:rPr>
                        <a:t>Submission Method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525">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Core Performance Survey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rgbClr val="FF0000"/>
                          </a:solidFill>
                          <a:effectLst/>
                          <a:latin typeface="Helvetica" pitchFamily="34" charset="0"/>
                        </a:rPr>
                        <a:t>Quarterly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rgbClr val="FF0000"/>
                          </a:solidFill>
                          <a:effectLst/>
                          <a:latin typeface="Helvetica" pitchFamily="34" charset="0"/>
                        </a:rPr>
                        <a:t>Online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938">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WIA Survey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rgbClr val="FF0000"/>
                          </a:solidFill>
                          <a:effectLst/>
                          <a:latin typeface="Helvetica" pitchFamily="34" charset="0"/>
                        </a:rPr>
                        <a:t>Annually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rgbClr val="FF0000"/>
                          </a:solidFill>
                          <a:effectLst/>
                          <a:latin typeface="Helvetica" pitchFamily="34" charset="0"/>
                        </a:rPr>
                        <a:t>Online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79525">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Class Questionnaire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rgbClr val="FF0000"/>
                          </a:solidFill>
                          <a:effectLst/>
                          <a:latin typeface="Helvetica" pitchFamily="34" charset="0"/>
                        </a:rPr>
                        <a:t>Annually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rgbClr val="FF0000"/>
                          </a:solidFill>
                          <a:effectLst/>
                          <a:latin typeface="Helvetica" pitchFamily="34" charset="0"/>
                        </a:rPr>
                        <a:t>Paper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p:txBody>
          <a:bodyPr/>
          <a:lstStyle/>
          <a:p>
            <a:pPr>
              <a:defRPr/>
            </a:pPr>
            <a:fld id="{E0202DF7-23B9-40C1-8F2C-AC3E221F2D69}" type="slidenum">
              <a:rPr lang="en-US" smtClean="0">
                <a:latin typeface="Arial" pitchFamily="34" charset="0"/>
              </a:rPr>
              <a:pPr>
                <a:defRPr/>
              </a:pPr>
              <a:t>14</a:t>
            </a:fld>
            <a:endParaRPr lang="en-US" smtClean="0">
              <a:latin typeface="Arial" pitchFamily="34" charset="0"/>
            </a:endParaRPr>
          </a:p>
        </p:txBody>
      </p:sp>
      <p:sp>
        <p:nvSpPr>
          <p:cNvPr id="20483" name="Rectangle 2"/>
          <p:cNvSpPr>
            <a:spLocks noGrp="1" noChangeArrowheads="1"/>
          </p:cNvSpPr>
          <p:nvPr>
            <p:ph type="title"/>
          </p:nvPr>
        </p:nvSpPr>
        <p:spPr>
          <a:xfrm>
            <a:off x="914400" y="0"/>
            <a:ext cx="8229600" cy="1143000"/>
          </a:xfrm>
        </p:spPr>
        <p:txBody>
          <a:bodyPr/>
          <a:lstStyle/>
          <a:p>
            <a:pPr eaLnBrk="1" hangingPunct="1"/>
            <a:r>
              <a:rPr lang="en-US" smtClean="0">
                <a:solidFill>
                  <a:srgbClr val="333399"/>
                </a:solidFill>
              </a:rPr>
              <a:t>Data Collection Overview</a:t>
            </a:r>
          </a:p>
        </p:txBody>
      </p:sp>
      <p:sp>
        <p:nvSpPr>
          <p:cNvPr id="20484" name="Rectangle 3"/>
          <p:cNvSpPr>
            <a:spLocks noGrp="1" noChangeArrowheads="1"/>
          </p:cNvSpPr>
          <p:nvPr>
            <p:ph type="body" idx="1"/>
          </p:nvPr>
        </p:nvSpPr>
        <p:spPr>
          <a:xfrm>
            <a:off x="304800" y="1143000"/>
            <a:ext cx="8305800" cy="4572000"/>
          </a:xfrm>
        </p:spPr>
        <p:txBody>
          <a:bodyPr/>
          <a:lstStyle/>
          <a:p>
            <a:pPr eaLnBrk="1" hangingPunct="1"/>
            <a:r>
              <a:rPr lang="en-US" dirty="0" smtClean="0">
                <a:solidFill>
                  <a:srgbClr val="333399"/>
                </a:solidFill>
              </a:rPr>
              <a:t>Entry Record for all WIA II learners upon entry into class</a:t>
            </a:r>
          </a:p>
          <a:p>
            <a:pPr eaLnBrk="1" hangingPunct="1"/>
            <a:r>
              <a:rPr lang="en-US" dirty="0" smtClean="0">
                <a:solidFill>
                  <a:srgbClr val="333399"/>
                </a:solidFill>
              </a:rPr>
              <a:t>Update Record for all WIA II learners who attend 12 or more hours of instruction</a:t>
            </a:r>
          </a:p>
          <a:p>
            <a:pPr eaLnBrk="1" hangingPunct="1"/>
            <a:r>
              <a:rPr lang="en-US" dirty="0" smtClean="0">
                <a:solidFill>
                  <a:srgbClr val="333399"/>
                </a:solidFill>
              </a:rPr>
              <a:t>Test all WIA Title II learners (ABE, ESL, ASE)</a:t>
            </a:r>
          </a:p>
          <a:p>
            <a:pPr eaLnBrk="1" hangingPunct="1"/>
            <a:r>
              <a:rPr lang="en-US" dirty="0" smtClean="0">
                <a:solidFill>
                  <a:srgbClr val="333399"/>
                </a:solidFill>
              </a:rPr>
              <a:t>Hours of instruction on Update Record </a:t>
            </a:r>
          </a:p>
          <a:p>
            <a:pPr eaLnBrk="1" hangingPunct="1"/>
            <a:r>
              <a:rPr lang="en-US" dirty="0" smtClean="0">
                <a:solidFill>
                  <a:srgbClr val="333399"/>
                </a:solidFill>
              </a:rPr>
              <a:t>Entries and Updates for concurrent learners (K-12) enrolled in WIA funded programs</a:t>
            </a:r>
          </a:p>
          <a:p>
            <a:pPr eaLnBrk="1" hangingPunct="1"/>
            <a:r>
              <a:rPr lang="en-US" dirty="0" smtClean="0">
                <a:solidFill>
                  <a:srgbClr val="333399"/>
                </a:solidFill>
              </a:rPr>
              <a:t>Enter aggregated personnel information (Federal Table 7) for staff assigned to WIA funded programs into </a:t>
            </a:r>
            <a:r>
              <a:rPr lang="en-US" dirty="0" err="1" smtClean="0">
                <a:solidFill>
                  <a:srgbClr val="333399"/>
                </a:solidFill>
              </a:rPr>
              <a:t>TOPSpro</a:t>
            </a:r>
            <a:r>
              <a:rPr lang="en-US" dirty="0" smtClean="0">
                <a:solidFill>
                  <a:srgbClr val="333399"/>
                </a:solidFill>
              </a:rPr>
              <a:t> </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p:txBody>
          <a:bodyPr/>
          <a:lstStyle/>
          <a:p>
            <a:pPr>
              <a:defRPr/>
            </a:pPr>
            <a:fld id="{9E5A648B-5A79-44FB-BE4C-1366CA3A2D23}" type="slidenum">
              <a:rPr lang="en-US" smtClean="0">
                <a:latin typeface="Arial" pitchFamily="34" charset="0"/>
              </a:rPr>
              <a:pPr>
                <a:defRPr/>
              </a:pPr>
              <a:t>15</a:t>
            </a:fld>
            <a:endParaRPr lang="en-US" smtClean="0">
              <a:latin typeface="Arial" pitchFamily="34" charset="0"/>
            </a:endParaRPr>
          </a:p>
        </p:txBody>
      </p:sp>
      <p:sp>
        <p:nvSpPr>
          <p:cNvPr id="21507" name="Rectangle 2"/>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Entry Record</a:t>
            </a:r>
          </a:p>
        </p:txBody>
      </p:sp>
      <p:sp>
        <p:nvSpPr>
          <p:cNvPr id="21508" name="Rectangle 3"/>
          <p:cNvSpPr>
            <a:spLocks noGrp="1" noChangeArrowheads="1"/>
          </p:cNvSpPr>
          <p:nvPr>
            <p:ph type="body" idx="1"/>
          </p:nvPr>
        </p:nvSpPr>
        <p:spPr>
          <a:xfrm>
            <a:off x="685800" y="1371600"/>
            <a:ext cx="7772400" cy="4114800"/>
          </a:xfrm>
        </p:spPr>
        <p:txBody>
          <a:bodyPr/>
          <a:lstStyle/>
          <a:p>
            <a:pPr eaLnBrk="1" hangingPunct="1"/>
            <a:r>
              <a:rPr lang="en-US" smtClean="0">
                <a:solidFill>
                  <a:srgbClr val="333399"/>
                </a:solidFill>
                <a:cs typeface="Arial" charset="0"/>
              </a:rPr>
              <a:t>Includes fields to collect demographics, such as learner gender and date of birth </a:t>
            </a:r>
          </a:p>
          <a:p>
            <a:pPr eaLnBrk="1" hangingPunct="1"/>
            <a:r>
              <a:rPr lang="en-US" smtClean="0">
                <a:solidFill>
                  <a:srgbClr val="333399"/>
                </a:solidFill>
                <a:cs typeface="Arial" charset="0"/>
              </a:rPr>
              <a:t>Includes program-related information, such as instructional program or date of entry into a class</a:t>
            </a:r>
          </a:p>
          <a:p>
            <a:pPr eaLnBrk="1" hangingPunct="1">
              <a:buFont typeface="Wingdings" pitchFamily="2" charset="2"/>
              <a:buNone/>
            </a:pPr>
            <a:r>
              <a:rPr lang="en-US" sz="2400" smtClean="0">
                <a:cs typeface="Arial" charset="0"/>
              </a:rPr>
              <a:t>   </a:t>
            </a:r>
          </a:p>
        </p:txBody>
      </p:sp>
      <p:pic>
        <p:nvPicPr>
          <p:cNvPr id="21509" name="Picture 5"/>
          <p:cNvPicPr>
            <a:picLocks noChangeAspect="1" noChangeArrowheads="1"/>
          </p:cNvPicPr>
          <p:nvPr/>
        </p:nvPicPr>
        <p:blipFill>
          <a:blip r:embed="rId3" cstate="print">
            <a:lum bright="-6000" contrast="12000"/>
          </a:blip>
          <a:srcRect/>
          <a:stretch>
            <a:fillRect/>
          </a:stretch>
        </p:blipFill>
        <p:spPr bwMode="auto">
          <a:xfrm>
            <a:off x="1371600" y="3933825"/>
            <a:ext cx="6400800" cy="2587625"/>
          </a:xfrm>
          <a:prstGeom prst="rect">
            <a:avLst/>
          </a:prstGeom>
          <a:noFill/>
          <a:ln w="9525">
            <a:solidFill>
              <a:schemeClr val="tx1"/>
            </a:solid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p:txBody>
          <a:bodyPr/>
          <a:lstStyle/>
          <a:p>
            <a:pPr>
              <a:defRPr/>
            </a:pPr>
            <a:fld id="{89C2E606-616A-4825-B3B0-CE1EDC7A9A2E}" type="slidenum">
              <a:rPr lang="en-US" smtClean="0">
                <a:latin typeface="Arial" pitchFamily="34" charset="0"/>
              </a:rPr>
              <a:pPr>
                <a:defRPr/>
              </a:pPr>
              <a:t>16</a:t>
            </a:fld>
            <a:endParaRPr lang="en-US" smtClean="0">
              <a:latin typeface="Arial" pitchFamily="34" charset="0"/>
            </a:endParaRPr>
          </a:p>
        </p:txBody>
      </p:sp>
      <p:sp>
        <p:nvSpPr>
          <p:cNvPr id="22531" name="Rectangle 2"/>
          <p:cNvSpPr>
            <a:spLocks noGrp="1" noChangeArrowheads="1"/>
          </p:cNvSpPr>
          <p:nvPr>
            <p:ph type="body" idx="1"/>
          </p:nvPr>
        </p:nvSpPr>
        <p:spPr>
          <a:xfrm>
            <a:off x="457200" y="1447800"/>
            <a:ext cx="8001000" cy="4114800"/>
          </a:xfrm>
        </p:spPr>
        <p:txBody>
          <a:bodyPr/>
          <a:lstStyle/>
          <a:p>
            <a:pPr eaLnBrk="1" hangingPunct="1"/>
            <a:r>
              <a:rPr lang="en-US" smtClean="0">
                <a:solidFill>
                  <a:srgbClr val="333399"/>
                </a:solidFill>
                <a:cs typeface="Arial" charset="0"/>
              </a:rPr>
              <a:t>Tracks learner progress and indicates results of instruction the learner received at your school or program.</a:t>
            </a:r>
            <a:endParaRPr lang="en-US" sz="2400" smtClean="0">
              <a:solidFill>
                <a:srgbClr val="333399"/>
              </a:solidFill>
              <a:cs typeface="Arial" charset="0"/>
            </a:endParaRPr>
          </a:p>
          <a:p>
            <a:pPr eaLnBrk="1" hangingPunct="1"/>
            <a:endParaRPr lang="en-US" smtClean="0">
              <a:solidFill>
                <a:srgbClr val="333399"/>
              </a:solidFill>
            </a:endParaRPr>
          </a:p>
        </p:txBody>
      </p:sp>
      <p:sp>
        <p:nvSpPr>
          <p:cNvPr id="22532" name="Rectangle 3"/>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Update Record</a:t>
            </a:r>
          </a:p>
        </p:txBody>
      </p:sp>
      <p:pic>
        <p:nvPicPr>
          <p:cNvPr id="22533" name="Picture 5"/>
          <p:cNvPicPr>
            <a:picLocks noChangeAspect="1" noChangeArrowheads="1"/>
          </p:cNvPicPr>
          <p:nvPr/>
        </p:nvPicPr>
        <p:blipFill>
          <a:blip r:embed="rId2" cstate="print">
            <a:lum bright="-6000" contrast="12000"/>
          </a:blip>
          <a:srcRect/>
          <a:stretch>
            <a:fillRect/>
          </a:stretch>
        </p:blipFill>
        <p:spPr bwMode="auto">
          <a:xfrm>
            <a:off x="1524000" y="3352800"/>
            <a:ext cx="6324600" cy="2921000"/>
          </a:xfrm>
          <a:prstGeom prst="rect">
            <a:avLst/>
          </a:prstGeom>
          <a:noFill/>
          <a:ln w="9525">
            <a:solidFill>
              <a:schemeClr val="tx1"/>
            </a:solid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p:txBody>
          <a:bodyPr/>
          <a:lstStyle/>
          <a:p>
            <a:pPr>
              <a:defRPr/>
            </a:pPr>
            <a:fld id="{CB5B55F0-65AC-460B-8EF7-A98CB15F9BFF}" type="slidenum">
              <a:rPr lang="en-US" smtClean="0">
                <a:latin typeface="Arial" pitchFamily="34" charset="0"/>
              </a:rPr>
              <a:pPr>
                <a:defRPr/>
              </a:pPr>
              <a:t>17</a:t>
            </a:fld>
            <a:endParaRPr lang="en-US" smtClean="0">
              <a:latin typeface="Arial" pitchFamily="34" charset="0"/>
            </a:endParaRPr>
          </a:p>
        </p:txBody>
      </p:sp>
      <p:sp>
        <p:nvSpPr>
          <p:cNvPr id="23555" name="Rectangle 2"/>
          <p:cNvSpPr>
            <a:spLocks noGrp="1" noChangeArrowheads="1"/>
          </p:cNvSpPr>
          <p:nvPr>
            <p:ph type="body" idx="1"/>
          </p:nvPr>
        </p:nvSpPr>
        <p:spPr>
          <a:xfrm>
            <a:off x="762000" y="1295400"/>
            <a:ext cx="7772400" cy="4114800"/>
          </a:xfrm>
        </p:spPr>
        <p:txBody>
          <a:bodyPr/>
          <a:lstStyle/>
          <a:p>
            <a:pPr eaLnBrk="1" hangingPunct="1"/>
            <a:r>
              <a:rPr lang="en-US" smtClean="0">
                <a:solidFill>
                  <a:srgbClr val="333399"/>
                </a:solidFill>
              </a:rPr>
              <a:t>Records answers to a single CASAS test and includes information about the test, such as test date and form number</a:t>
            </a:r>
          </a:p>
          <a:p>
            <a:pPr eaLnBrk="1" hangingPunct="1">
              <a:buFont typeface="Wingdings" pitchFamily="2" charset="2"/>
              <a:buNone/>
            </a:pPr>
            <a:endParaRPr lang="en-US" smtClean="0"/>
          </a:p>
        </p:txBody>
      </p:sp>
      <p:sp>
        <p:nvSpPr>
          <p:cNvPr id="23556" name="Rectangle 3"/>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Test Record</a:t>
            </a:r>
          </a:p>
        </p:txBody>
      </p:sp>
      <p:pic>
        <p:nvPicPr>
          <p:cNvPr id="23557" name="Picture 5"/>
          <p:cNvPicPr>
            <a:picLocks noChangeAspect="1" noChangeArrowheads="1"/>
          </p:cNvPicPr>
          <p:nvPr/>
        </p:nvPicPr>
        <p:blipFill>
          <a:blip r:embed="rId2" cstate="print">
            <a:lum bright="-12000" contrast="18000"/>
          </a:blip>
          <a:srcRect/>
          <a:stretch>
            <a:fillRect/>
          </a:stretch>
        </p:blipFill>
        <p:spPr bwMode="auto">
          <a:xfrm>
            <a:off x="1371600" y="3200400"/>
            <a:ext cx="6629400" cy="3028950"/>
          </a:xfrm>
          <a:prstGeom prst="rect">
            <a:avLst/>
          </a:prstGeom>
          <a:noFill/>
          <a:ln w="9525">
            <a:solidFill>
              <a:schemeClr val="tx1"/>
            </a:solid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p:txBody>
          <a:bodyPr/>
          <a:lstStyle/>
          <a:p>
            <a:pPr>
              <a:defRPr/>
            </a:pPr>
            <a:fld id="{FDDBA11C-756B-46C6-BD6B-07671E12C05D}" type="slidenum">
              <a:rPr lang="en-US" smtClean="0">
                <a:latin typeface="Arial" pitchFamily="34" charset="0"/>
              </a:rPr>
              <a:pPr>
                <a:defRPr/>
              </a:pPr>
              <a:t>18</a:t>
            </a:fld>
            <a:endParaRPr lang="en-US" smtClean="0">
              <a:latin typeface="Arial" pitchFamily="34" charset="0"/>
            </a:endParaRPr>
          </a:p>
        </p:txBody>
      </p:sp>
      <p:sp>
        <p:nvSpPr>
          <p:cNvPr id="24579" name="Rectangle 2"/>
          <p:cNvSpPr>
            <a:spLocks noGrp="1" noChangeArrowheads="1"/>
          </p:cNvSpPr>
          <p:nvPr>
            <p:ph type="title"/>
          </p:nvPr>
        </p:nvSpPr>
        <p:spPr/>
        <p:txBody>
          <a:bodyPr/>
          <a:lstStyle/>
          <a:p>
            <a:pPr eaLnBrk="1" hangingPunct="1"/>
            <a:r>
              <a:rPr lang="en-US" smtClean="0">
                <a:solidFill>
                  <a:srgbClr val="333399"/>
                </a:solidFill>
              </a:rPr>
              <a:t>Data Collection Requirements</a:t>
            </a:r>
          </a:p>
        </p:txBody>
      </p:sp>
      <p:sp>
        <p:nvSpPr>
          <p:cNvPr id="24580" name="Rectangle 3"/>
          <p:cNvSpPr>
            <a:spLocks noGrp="1" noChangeArrowheads="1"/>
          </p:cNvSpPr>
          <p:nvPr>
            <p:ph type="body" idx="1"/>
          </p:nvPr>
        </p:nvSpPr>
        <p:spPr>
          <a:xfrm>
            <a:off x="457200" y="1066800"/>
            <a:ext cx="8001000" cy="5638800"/>
          </a:xfrm>
        </p:spPr>
        <p:txBody>
          <a:bodyPr/>
          <a:lstStyle/>
          <a:p>
            <a:pPr eaLnBrk="1" hangingPunct="1">
              <a:lnSpc>
                <a:spcPct val="90000"/>
              </a:lnSpc>
              <a:buFont typeface="Wingdings" pitchFamily="2" charset="2"/>
              <a:buNone/>
            </a:pPr>
            <a:r>
              <a:rPr lang="en-US" sz="3200" smtClean="0">
                <a:solidFill>
                  <a:srgbClr val="FF0000"/>
                </a:solidFill>
              </a:rPr>
              <a:t>Entry Records</a:t>
            </a:r>
          </a:p>
          <a:p>
            <a:pPr eaLnBrk="1" hangingPunct="1">
              <a:lnSpc>
                <a:spcPct val="90000"/>
              </a:lnSpc>
              <a:buFont typeface="Wingdings" pitchFamily="2" charset="2"/>
              <a:buNone/>
            </a:pPr>
            <a:r>
              <a:rPr lang="en-US" smtClean="0">
                <a:solidFill>
                  <a:srgbClr val="333399"/>
                </a:solidFill>
              </a:rPr>
              <a:t>For Each WIA Title II Learner:</a:t>
            </a:r>
          </a:p>
          <a:p>
            <a:pPr eaLnBrk="1" hangingPunct="1">
              <a:lnSpc>
                <a:spcPct val="90000"/>
              </a:lnSpc>
            </a:pPr>
            <a:r>
              <a:rPr lang="en-US" smtClean="0">
                <a:solidFill>
                  <a:srgbClr val="333399"/>
                </a:solidFill>
              </a:rPr>
              <a:t>Collect Gender (Field 4) and Date of Birth (Field 5)</a:t>
            </a:r>
          </a:p>
          <a:p>
            <a:pPr eaLnBrk="1" hangingPunct="1">
              <a:lnSpc>
                <a:spcPct val="90000"/>
              </a:lnSpc>
            </a:pPr>
            <a:r>
              <a:rPr lang="en-US" smtClean="0">
                <a:solidFill>
                  <a:srgbClr val="333399"/>
                </a:solidFill>
              </a:rPr>
              <a:t>Assist the learner in selecting primary and secondary goals, labor force status, and Distance Learning, if applicable</a:t>
            </a:r>
          </a:p>
          <a:p>
            <a:pPr eaLnBrk="1" hangingPunct="1">
              <a:lnSpc>
                <a:spcPct val="90000"/>
              </a:lnSpc>
            </a:pPr>
            <a:r>
              <a:rPr lang="en-US" smtClean="0">
                <a:solidFill>
                  <a:srgbClr val="333399"/>
                </a:solidFill>
              </a:rPr>
              <a:t>Learners with a goal of attaining a high school diploma or GED (Field 12) must have a CASAS test at or above</a:t>
            </a:r>
            <a:r>
              <a:rPr lang="en-US" smtClean="0"/>
              <a:t> </a:t>
            </a:r>
            <a:r>
              <a:rPr lang="en-US" i="1" smtClean="0">
                <a:solidFill>
                  <a:srgbClr val="FF0000"/>
                </a:solidFill>
              </a:rPr>
              <a:t>236</a:t>
            </a:r>
            <a:endParaRPr lang="en-US" sz="2400" i="1" smtClean="0">
              <a:solidFill>
                <a:srgbClr val="FF0000"/>
              </a:solidFill>
            </a:endParaRPr>
          </a:p>
        </p:txBody>
      </p:sp>
      <p:pic>
        <p:nvPicPr>
          <p:cNvPr id="24581" name="Picture 10"/>
          <p:cNvPicPr>
            <a:picLocks noChangeAspect="1" noChangeArrowheads="1"/>
          </p:cNvPicPr>
          <p:nvPr/>
        </p:nvPicPr>
        <p:blipFill>
          <a:blip r:embed="rId2" cstate="print">
            <a:lum bright="-6000" contrast="12000"/>
          </a:blip>
          <a:srcRect l="34523" r="35715" b="69447"/>
          <a:stretch>
            <a:fillRect/>
          </a:stretch>
        </p:blipFill>
        <p:spPr bwMode="auto">
          <a:xfrm>
            <a:off x="6858000" y="1143000"/>
            <a:ext cx="2057400" cy="854075"/>
          </a:xfrm>
          <a:prstGeom prst="rect">
            <a:avLst/>
          </a:prstGeom>
          <a:noFill/>
          <a:ln w="9525">
            <a:solidFill>
              <a:schemeClr val="tx1"/>
            </a:solidFill>
            <a:miter lim="800000"/>
            <a:headEnd/>
            <a:tailEn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p:txBody>
          <a:bodyPr/>
          <a:lstStyle/>
          <a:p>
            <a:pPr>
              <a:defRPr/>
            </a:pPr>
            <a:fld id="{4DE3AD30-8356-48C3-A67A-C485840600EF}" type="slidenum">
              <a:rPr lang="en-US" smtClean="0">
                <a:latin typeface="Arial" pitchFamily="34" charset="0"/>
              </a:rPr>
              <a:pPr>
                <a:defRPr/>
              </a:pPr>
              <a:t>19</a:t>
            </a:fld>
            <a:endParaRPr lang="en-US" smtClean="0">
              <a:latin typeface="Arial" pitchFamily="34" charset="0"/>
            </a:endParaRPr>
          </a:p>
        </p:txBody>
      </p:sp>
      <p:sp>
        <p:nvSpPr>
          <p:cNvPr id="25603" name="Rectangle 2"/>
          <p:cNvSpPr>
            <a:spLocks noGrp="1" noChangeArrowheads="1"/>
          </p:cNvSpPr>
          <p:nvPr>
            <p:ph type="title"/>
          </p:nvPr>
        </p:nvSpPr>
        <p:spPr/>
        <p:txBody>
          <a:bodyPr/>
          <a:lstStyle/>
          <a:p>
            <a:pPr eaLnBrk="1" hangingPunct="1"/>
            <a:r>
              <a:rPr lang="en-US" smtClean="0">
                <a:solidFill>
                  <a:srgbClr val="333399"/>
                </a:solidFill>
              </a:rPr>
              <a:t>Data Collection Requirements</a:t>
            </a:r>
          </a:p>
        </p:txBody>
      </p:sp>
      <p:sp>
        <p:nvSpPr>
          <p:cNvPr id="25604" name="Rectangle 3"/>
          <p:cNvSpPr>
            <a:spLocks noGrp="1" noChangeArrowheads="1"/>
          </p:cNvSpPr>
          <p:nvPr>
            <p:ph type="body" idx="1"/>
          </p:nvPr>
        </p:nvSpPr>
        <p:spPr>
          <a:xfrm>
            <a:off x="457200" y="1447800"/>
            <a:ext cx="8229600" cy="4830763"/>
          </a:xfrm>
        </p:spPr>
        <p:txBody>
          <a:bodyPr/>
          <a:lstStyle/>
          <a:p>
            <a:pPr marL="533400" indent="-533400" eaLnBrk="1" hangingPunct="1">
              <a:buFont typeface="Wingdings" pitchFamily="2" charset="2"/>
              <a:buNone/>
            </a:pPr>
            <a:r>
              <a:rPr lang="en-US" sz="3200" smtClean="0">
                <a:solidFill>
                  <a:srgbClr val="FF0000"/>
                </a:solidFill>
              </a:rPr>
              <a:t>Update Records</a:t>
            </a:r>
            <a:r>
              <a:rPr lang="en-US" smtClean="0"/>
              <a:t> </a:t>
            </a:r>
          </a:p>
          <a:p>
            <a:pPr marL="533400" indent="-533400" eaLnBrk="1" hangingPunct="1"/>
            <a:r>
              <a:rPr lang="en-US" smtClean="0">
                <a:solidFill>
                  <a:srgbClr val="333399"/>
                </a:solidFill>
              </a:rPr>
              <a:t>Must be completed after a substantial block of instruction or at the end of the instructional period (semester, quarter, term)</a:t>
            </a:r>
          </a:p>
          <a:p>
            <a:pPr marL="533400" indent="-533400" eaLnBrk="1" hangingPunct="1"/>
            <a:r>
              <a:rPr lang="en-US" smtClean="0">
                <a:solidFill>
                  <a:srgbClr val="333399"/>
                </a:solidFill>
              </a:rPr>
              <a:t>Must be completed when a learner exits a program</a:t>
            </a:r>
          </a:p>
          <a:p>
            <a:pPr marL="533400" indent="-533400" eaLnBrk="1" hangingPunct="1"/>
            <a:r>
              <a:rPr lang="en-US" smtClean="0">
                <a:solidFill>
                  <a:srgbClr val="333399"/>
                </a:solidFill>
              </a:rPr>
              <a:t>Mark the appropriate learner status, progress, instructional level and reason for exiting </a:t>
            </a:r>
          </a:p>
        </p:txBody>
      </p:sp>
      <p:pic>
        <p:nvPicPr>
          <p:cNvPr id="25605" name="Picture 4"/>
          <p:cNvPicPr>
            <a:picLocks noChangeAspect="1" noChangeArrowheads="1"/>
          </p:cNvPicPr>
          <p:nvPr/>
        </p:nvPicPr>
        <p:blipFill>
          <a:blip r:embed="rId2" cstate="print">
            <a:lum bright="-6000" contrast="12000"/>
          </a:blip>
          <a:srcRect l="34940" r="34940" b="76521"/>
          <a:stretch>
            <a:fillRect/>
          </a:stretch>
        </p:blipFill>
        <p:spPr bwMode="auto">
          <a:xfrm>
            <a:off x="6629400" y="1143000"/>
            <a:ext cx="2133600" cy="768350"/>
          </a:xfrm>
          <a:prstGeom prst="rect">
            <a:avLst/>
          </a:prstGeom>
          <a:noFill/>
          <a:ln w="9525">
            <a:solidFill>
              <a:schemeClr val="tx1"/>
            </a:solidFill>
            <a:miter lim="800000"/>
            <a:headEnd/>
            <a:tailEnd/>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0"/>
          </p:nvPr>
        </p:nvSpPr>
        <p:spPr/>
        <p:txBody>
          <a:bodyPr/>
          <a:lstStyle/>
          <a:p>
            <a:pPr>
              <a:defRPr/>
            </a:pPr>
            <a:fld id="{BD6E3BD6-B958-4534-AF4D-7F484D7D5DA6}" type="slidenum">
              <a:rPr lang="en-US" smtClean="0">
                <a:latin typeface="Arial" pitchFamily="34" charset="0"/>
              </a:rPr>
              <a:pPr>
                <a:defRPr/>
              </a:pPr>
              <a:t>2</a:t>
            </a:fld>
            <a:endParaRPr lang="en-US" smtClean="0">
              <a:latin typeface="Arial" pitchFamily="34" charset="0"/>
            </a:endParaRPr>
          </a:p>
        </p:txBody>
      </p:sp>
      <p:sp>
        <p:nvSpPr>
          <p:cNvPr id="13315" name="Rectangle 2"/>
          <p:cNvSpPr>
            <a:spLocks noGrp="1" noChangeArrowheads="1"/>
          </p:cNvSpPr>
          <p:nvPr>
            <p:ph type="body" sz="half" idx="1"/>
          </p:nvPr>
        </p:nvSpPr>
        <p:spPr>
          <a:xfrm>
            <a:off x="609600" y="1295400"/>
            <a:ext cx="7924800" cy="5257800"/>
          </a:xfrm>
        </p:spPr>
        <p:txBody>
          <a:bodyPr/>
          <a:lstStyle/>
          <a:p>
            <a:pPr marL="0" indent="0" eaLnBrk="1" hangingPunct="1">
              <a:lnSpc>
                <a:spcPct val="90000"/>
              </a:lnSpc>
              <a:buFont typeface="Wingdings" pitchFamily="2" charset="2"/>
              <a:buNone/>
              <a:defRPr/>
            </a:pPr>
            <a:r>
              <a:rPr lang="en-US" dirty="0" smtClean="0">
                <a:solidFill>
                  <a:srgbClr val="FF0000"/>
                </a:solidFill>
              </a:rPr>
              <a:t>At the end of this session, participants will be able to:</a:t>
            </a:r>
          </a:p>
          <a:p>
            <a:pPr marL="465138" indent="-465138" eaLnBrk="1" hangingPunct="1">
              <a:lnSpc>
                <a:spcPct val="90000"/>
              </a:lnSpc>
              <a:defRPr/>
            </a:pPr>
            <a:r>
              <a:rPr lang="en-US" smtClean="0">
                <a:solidFill>
                  <a:srgbClr val="333399"/>
                </a:solidFill>
              </a:rPr>
              <a:t>Describe </a:t>
            </a:r>
            <a:r>
              <a:rPr lang="en-US" dirty="0" smtClean="0">
                <a:solidFill>
                  <a:srgbClr val="333399"/>
                </a:solidFill>
              </a:rPr>
              <a:t>WIA and NRS requirements</a:t>
            </a:r>
          </a:p>
          <a:p>
            <a:pPr marL="465138" indent="-465138" eaLnBrk="1" hangingPunct="1">
              <a:lnSpc>
                <a:spcPct val="90000"/>
              </a:lnSpc>
              <a:defRPr/>
            </a:pPr>
            <a:r>
              <a:rPr lang="en-US" dirty="0" smtClean="0">
                <a:solidFill>
                  <a:srgbClr val="333399"/>
                </a:solidFill>
              </a:rPr>
              <a:t>Identify the data submission timeline and deliverables</a:t>
            </a:r>
          </a:p>
          <a:p>
            <a:pPr marL="465138" indent="-465138" eaLnBrk="1" hangingPunct="1">
              <a:lnSpc>
                <a:spcPct val="90000"/>
              </a:lnSpc>
              <a:defRPr/>
            </a:pPr>
            <a:r>
              <a:rPr lang="en-US" dirty="0" smtClean="0">
                <a:solidFill>
                  <a:srgbClr val="333399"/>
                </a:solidFill>
              </a:rPr>
              <a:t>Implement basic data collection    requirements</a:t>
            </a:r>
          </a:p>
          <a:p>
            <a:pPr marL="465138" indent="-465138" eaLnBrk="1" hangingPunct="1">
              <a:lnSpc>
                <a:spcPct val="90000"/>
              </a:lnSpc>
              <a:defRPr/>
            </a:pPr>
            <a:r>
              <a:rPr lang="en-US" dirty="0" smtClean="0">
                <a:solidFill>
                  <a:srgbClr val="333399"/>
                </a:solidFill>
              </a:rPr>
              <a:t>Implement appropriate pre- and post-testing</a:t>
            </a:r>
          </a:p>
          <a:p>
            <a:pPr marL="465138" indent="-465138" eaLnBrk="1" hangingPunct="1">
              <a:lnSpc>
                <a:spcPct val="90000"/>
              </a:lnSpc>
              <a:defRPr/>
            </a:pPr>
            <a:r>
              <a:rPr lang="en-US" dirty="0" smtClean="0">
                <a:solidFill>
                  <a:srgbClr val="333399"/>
                </a:solidFill>
              </a:rPr>
              <a:t>Identify funding sources and payment points</a:t>
            </a:r>
          </a:p>
          <a:p>
            <a:pPr marL="465138" indent="-465138" eaLnBrk="1" hangingPunct="1">
              <a:lnSpc>
                <a:spcPct val="90000"/>
              </a:lnSpc>
              <a:defRPr/>
            </a:pPr>
            <a:r>
              <a:rPr lang="en-US" dirty="0" smtClean="0">
                <a:solidFill>
                  <a:srgbClr val="333399"/>
                </a:solidFill>
              </a:rPr>
              <a:t>Locate resources and technical assistance</a:t>
            </a:r>
          </a:p>
          <a:p>
            <a:pPr marL="465138" indent="-465138" eaLnBrk="1" hangingPunct="1">
              <a:lnSpc>
                <a:spcPct val="90000"/>
              </a:lnSpc>
              <a:defRPr/>
            </a:pPr>
            <a:endParaRPr lang="en-US" sz="1400" dirty="0" smtClean="0"/>
          </a:p>
        </p:txBody>
      </p:sp>
      <p:sp>
        <p:nvSpPr>
          <p:cNvPr id="9220" name="Rectangle 5"/>
          <p:cNvSpPr>
            <a:spLocks noGrp="1" noChangeArrowheads="1"/>
          </p:cNvSpPr>
          <p:nvPr>
            <p:ph type="title"/>
          </p:nvPr>
        </p:nvSpPr>
        <p:spPr/>
        <p:txBody>
          <a:bodyPr/>
          <a:lstStyle/>
          <a:p>
            <a:pPr eaLnBrk="1" hangingPunct="1"/>
            <a:r>
              <a:rPr lang="en-US" sz="3600" smtClean="0">
                <a:solidFill>
                  <a:srgbClr val="333399"/>
                </a:solidFill>
              </a:rPr>
              <a:t>California Accountability for New Users</a:t>
            </a:r>
          </a:p>
        </p:txBody>
      </p:sp>
    </p:spTree>
  </p:cSld>
  <p:clrMapOvr>
    <a:masterClrMapping/>
  </p:clrMapOvr>
  <p:transition spd="slow" advTm="24906">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p:txBody>
          <a:bodyPr/>
          <a:lstStyle/>
          <a:p>
            <a:pPr>
              <a:defRPr/>
            </a:pPr>
            <a:fld id="{6F15CDA0-2414-4D05-A50F-A4D08AF8DFF9}" type="slidenum">
              <a:rPr lang="en-US" smtClean="0">
                <a:latin typeface="Arial" pitchFamily="34" charset="0"/>
              </a:rPr>
              <a:pPr>
                <a:defRPr/>
              </a:pPr>
              <a:t>20</a:t>
            </a:fld>
            <a:endParaRPr lang="en-US" smtClean="0">
              <a:latin typeface="Arial" pitchFamily="34" charset="0"/>
            </a:endParaRPr>
          </a:p>
        </p:txBody>
      </p:sp>
      <p:sp>
        <p:nvSpPr>
          <p:cNvPr id="26627" name="Rectangle 2"/>
          <p:cNvSpPr>
            <a:spLocks noGrp="1" noChangeArrowheads="1"/>
          </p:cNvSpPr>
          <p:nvPr>
            <p:ph type="title"/>
          </p:nvPr>
        </p:nvSpPr>
        <p:spPr>
          <a:xfrm>
            <a:off x="914400" y="0"/>
            <a:ext cx="8229600" cy="1143000"/>
          </a:xfrm>
        </p:spPr>
        <p:txBody>
          <a:bodyPr/>
          <a:lstStyle/>
          <a:p>
            <a:pPr eaLnBrk="1" hangingPunct="1"/>
            <a:r>
              <a:rPr lang="en-US" smtClean="0">
                <a:solidFill>
                  <a:srgbClr val="333399"/>
                </a:solidFill>
              </a:rPr>
              <a:t>Data Collection Requirements</a:t>
            </a:r>
          </a:p>
        </p:txBody>
      </p:sp>
      <p:sp>
        <p:nvSpPr>
          <p:cNvPr id="26628" name="Rectangle 3"/>
          <p:cNvSpPr>
            <a:spLocks noGrp="1" noChangeArrowheads="1"/>
          </p:cNvSpPr>
          <p:nvPr>
            <p:ph type="body" idx="1"/>
          </p:nvPr>
        </p:nvSpPr>
        <p:spPr>
          <a:xfrm>
            <a:off x="533400" y="1371600"/>
            <a:ext cx="7772400" cy="4724400"/>
          </a:xfrm>
        </p:spPr>
        <p:txBody>
          <a:bodyPr/>
          <a:lstStyle/>
          <a:p>
            <a:pPr eaLnBrk="1" hangingPunct="1">
              <a:buFont typeface="Wingdings" pitchFamily="2" charset="2"/>
              <a:buNone/>
            </a:pPr>
            <a:r>
              <a:rPr lang="en-US" sz="3200" smtClean="0">
                <a:solidFill>
                  <a:srgbClr val="FF0000"/>
                </a:solidFill>
              </a:rPr>
              <a:t>Entry and Update Records</a:t>
            </a:r>
          </a:p>
          <a:p>
            <a:pPr eaLnBrk="1" hangingPunct="1"/>
            <a:r>
              <a:rPr lang="en-US" smtClean="0">
                <a:solidFill>
                  <a:srgbClr val="333399"/>
                </a:solidFill>
              </a:rPr>
              <a:t>Complete one Entry and one Update Record on a student for each class (strongly recommended)</a:t>
            </a:r>
          </a:p>
          <a:p>
            <a:pPr eaLnBrk="1" hangingPunct="1"/>
            <a:r>
              <a:rPr lang="en-US" smtClean="0">
                <a:solidFill>
                  <a:srgbClr val="333399"/>
                </a:solidFill>
              </a:rPr>
              <a:t>If your agency uses only one Entry and Update Record for multiple classes, the Update Record must accurately report the learner’s total hours of instruction and outcomes for the year within an instructional program.</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p:txBody>
          <a:bodyPr/>
          <a:lstStyle/>
          <a:p>
            <a:pPr>
              <a:defRPr/>
            </a:pPr>
            <a:fld id="{5E89596E-F862-4FF2-A861-8A2C7C54FF0C}" type="slidenum">
              <a:rPr lang="en-US" smtClean="0">
                <a:latin typeface="Arial" pitchFamily="34" charset="0"/>
              </a:rPr>
              <a:pPr>
                <a:defRPr/>
              </a:pPr>
              <a:t>21</a:t>
            </a:fld>
            <a:endParaRPr lang="en-US" smtClean="0">
              <a:latin typeface="Arial" pitchFamily="34" charset="0"/>
            </a:endParaRPr>
          </a:p>
        </p:txBody>
      </p:sp>
      <p:sp>
        <p:nvSpPr>
          <p:cNvPr id="27651" name="Rectangle 2"/>
          <p:cNvSpPr>
            <a:spLocks noGrp="1" noChangeArrowheads="1"/>
          </p:cNvSpPr>
          <p:nvPr>
            <p:ph type="title"/>
          </p:nvPr>
        </p:nvSpPr>
        <p:spPr>
          <a:xfrm>
            <a:off x="914400" y="0"/>
            <a:ext cx="8229600" cy="1143000"/>
          </a:xfrm>
        </p:spPr>
        <p:txBody>
          <a:bodyPr/>
          <a:lstStyle/>
          <a:p>
            <a:pPr eaLnBrk="1" hangingPunct="1"/>
            <a:r>
              <a:rPr lang="en-US" smtClean="0">
                <a:solidFill>
                  <a:srgbClr val="333399"/>
                </a:solidFill>
              </a:rPr>
              <a:t>Hours of Instruction</a:t>
            </a:r>
          </a:p>
        </p:txBody>
      </p:sp>
      <p:sp>
        <p:nvSpPr>
          <p:cNvPr id="27652" name="Rectangle 3"/>
          <p:cNvSpPr>
            <a:spLocks noGrp="1" noChangeArrowheads="1"/>
          </p:cNvSpPr>
          <p:nvPr>
            <p:ph type="body" idx="1"/>
          </p:nvPr>
        </p:nvSpPr>
        <p:spPr>
          <a:xfrm>
            <a:off x="533400" y="1219200"/>
            <a:ext cx="8229600" cy="4495800"/>
          </a:xfrm>
        </p:spPr>
        <p:txBody>
          <a:bodyPr/>
          <a:lstStyle/>
          <a:p>
            <a:pPr eaLnBrk="1" hangingPunct="1"/>
            <a:r>
              <a:rPr lang="en-US" sz="3200" smtClean="0">
                <a:solidFill>
                  <a:srgbClr val="FF0000"/>
                </a:solidFill>
              </a:rPr>
              <a:t>On an Update Record</a:t>
            </a:r>
            <a:r>
              <a:rPr lang="en-US" sz="3200" smtClean="0">
                <a:solidFill>
                  <a:srgbClr val="333399"/>
                </a:solidFill>
              </a:rPr>
              <a:t> </a:t>
            </a:r>
            <a:r>
              <a:rPr lang="en-US" sz="3200" smtClean="0">
                <a:solidFill>
                  <a:srgbClr val="FF0000"/>
                </a:solidFill>
              </a:rPr>
              <a:t>—</a:t>
            </a:r>
            <a:r>
              <a:rPr lang="en-US" sz="3200" smtClean="0">
                <a:solidFill>
                  <a:srgbClr val="333399"/>
                </a:solidFill>
              </a:rPr>
              <a:t> should accurately reflect the learner’s total hours of instruction  </a:t>
            </a:r>
          </a:p>
          <a:p>
            <a:pPr eaLnBrk="1" hangingPunct="1">
              <a:buFont typeface="Wingdings" pitchFamily="2" charset="2"/>
              <a:buNone/>
            </a:pPr>
            <a:endParaRPr lang="en-US" sz="3200" smtClean="0">
              <a:solidFill>
                <a:srgbClr val="333399"/>
              </a:solidFill>
            </a:endParaRPr>
          </a:p>
          <a:p>
            <a:pPr eaLnBrk="1" hangingPunct="1"/>
            <a:r>
              <a:rPr lang="en-US" sz="3200" smtClean="0">
                <a:solidFill>
                  <a:srgbClr val="FF0000"/>
                </a:solidFill>
              </a:rPr>
              <a:t>On a Test Record —</a:t>
            </a:r>
            <a:r>
              <a:rPr lang="en-US" sz="3200" smtClean="0">
                <a:solidFill>
                  <a:srgbClr val="333399"/>
                </a:solidFill>
              </a:rPr>
              <a:t> should accurately reflect the hours of instruction the learner received since the previous test</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p:txBody>
          <a:bodyPr/>
          <a:lstStyle/>
          <a:p>
            <a:pPr>
              <a:defRPr/>
            </a:pPr>
            <a:fld id="{634C509D-6D2C-4C9A-A26F-5895A74AA5EF}" type="slidenum">
              <a:rPr lang="en-US" smtClean="0">
                <a:latin typeface="Arial" pitchFamily="34" charset="0"/>
              </a:rPr>
              <a:pPr>
                <a:defRPr/>
              </a:pPr>
              <a:t>22</a:t>
            </a:fld>
            <a:endParaRPr lang="en-US" smtClean="0">
              <a:latin typeface="Arial" pitchFamily="34" charset="0"/>
            </a:endParaRPr>
          </a:p>
        </p:txBody>
      </p:sp>
      <p:sp>
        <p:nvSpPr>
          <p:cNvPr id="28675" name="Rectangle 2"/>
          <p:cNvSpPr>
            <a:spLocks noGrp="1" noChangeArrowheads="1"/>
          </p:cNvSpPr>
          <p:nvPr>
            <p:ph type="body" idx="1"/>
          </p:nvPr>
        </p:nvSpPr>
        <p:spPr>
          <a:xfrm>
            <a:off x="533400" y="1219200"/>
            <a:ext cx="8229600" cy="4800600"/>
          </a:xfrm>
        </p:spPr>
        <p:txBody>
          <a:bodyPr/>
          <a:lstStyle/>
          <a:p>
            <a:pPr eaLnBrk="1" hangingPunct="1"/>
            <a:r>
              <a:rPr lang="en-US" dirty="0" smtClean="0">
                <a:solidFill>
                  <a:srgbClr val="333399"/>
                </a:solidFill>
              </a:rPr>
              <a:t>The CDE requires WIA Title II funded local agencies to test all students enrolled in ABE, ESL, and ASE instructional programs. </a:t>
            </a:r>
          </a:p>
          <a:p>
            <a:pPr eaLnBrk="1" hangingPunct="1"/>
            <a:r>
              <a:rPr lang="en-US" dirty="0" smtClean="0">
                <a:solidFill>
                  <a:srgbClr val="333399"/>
                </a:solidFill>
              </a:rPr>
              <a:t>Pretests are recommended as soon as the student enrolls in the program </a:t>
            </a:r>
          </a:p>
          <a:p>
            <a:pPr eaLnBrk="1" hangingPunct="1"/>
            <a:r>
              <a:rPr lang="en-US" dirty="0" smtClean="0">
                <a:solidFill>
                  <a:srgbClr val="333399"/>
                </a:solidFill>
              </a:rPr>
              <a:t>Post-tests are recommended at the end of each quarter, semester, or term to document continuous learner improvement – after approximately 70-100 hours of instruction.</a:t>
            </a:r>
          </a:p>
          <a:p>
            <a:pPr eaLnBrk="1" hangingPunct="1"/>
            <a:r>
              <a:rPr lang="en-US" dirty="0" smtClean="0">
                <a:solidFill>
                  <a:srgbClr val="333399"/>
                </a:solidFill>
              </a:rPr>
              <a:t>Document is available for download on the CDE and CASAS Web sites</a:t>
            </a:r>
          </a:p>
          <a:p>
            <a:pPr eaLnBrk="1" hangingPunct="1">
              <a:buFont typeface="Wingdings" pitchFamily="2" charset="2"/>
              <a:buNone/>
            </a:pPr>
            <a:endParaRPr lang="en-US" b="0" dirty="0" smtClean="0">
              <a:solidFill>
                <a:srgbClr val="333399"/>
              </a:solidFill>
            </a:endParaRPr>
          </a:p>
        </p:txBody>
      </p:sp>
      <p:sp>
        <p:nvSpPr>
          <p:cNvPr id="28676" name="Text Box 3"/>
          <p:cNvSpPr txBox="1">
            <a:spLocks noChangeArrowheads="1"/>
          </p:cNvSpPr>
          <p:nvPr/>
        </p:nvSpPr>
        <p:spPr bwMode="auto">
          <a:xfrm>
            <a:off x="2117725" y="801688"/>
            <a:ext cx="184150" cy="457200"/>
          </a:xfrm>
          <a:prstGeom prst="rect">
            <a:avLst/>
          </a:prstGeom>
          <a:noFill/>
          <a:ln w="9525">
            <a:noFill/>
            <a:miter lim="800000"/>
            <a:headEnd/>
            <a:tailEnd/>
          </a:ln>
        </p:spPr>
        <p:txBody>
          <a:bodyPr wrap="none">
            <a:spAutoFit/>
          </a:bodyPr>
          <a:lstStyle/>
          <a:p>
            <a:pPr eaLnBrk="0" hangingPunct="0"/>
            <a:endParaRPr lang="en-US" sz="2400"/>
          </a:p>
        </p:txBody>
      </p:sp>
      <p:sp>
        <p:nvSpPr>
          <p:cNvPr id="28677" name="Rectangle 4"/>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California Assessment Policy</a:t>
            </a:r>
          </a:p>
        </p:txBody>
      </p:sp>
    </p:spTree>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p:txBody>
          <a:bodyPr/>
          <a:lstStyle/>
          <a:p>
            <a:pPr>
              <a:defRPr/>
            </a:pPr>
            <a:fld id="{A76EE9B4-28D1-4722-9CA8-757633120720}" type="slidenum">
              <a:rPr lang="en-US" smtClean="0">
                <a:latin typeface="Arial" pitchFamily="34" charset="0"/>
              </a:rPr>
              <a:pPr>
                <a:defRPr/>
              </a:pPr>
              <a:t>23</a:t>
            </a:fld>
            <a:endParaRPr lang="en-US" smtClean="0">
              <a:latin typeface="Arial" pitchFamily="34" charset="0"/>
            </a:endParaRPr>
          </a:p>
        </p:txBody>
      </p:sp>
      <p:sp>
        <p:nvSpPr>
          <p:cNvPr id="29699" name="Rectangle 2"/>
          <p:cNvSpPr>
            <a:spLocks noGrp="1" noChangeArrowheads="1"/>
          </p:cNvSpPr>
          <p:nvPr>
            <p:ph type="title"/>
          </p:nvPr>
        </p:nvSpPr>
        <p:spPr/>
        <p:txBody>
          <a:bodyPr/>
          <a:lstStyle/>
          <a:p>
            <a:pPr eaLnBrk="1" hangingPunct="1"/>
            <a:r>
              <a:rPr lang="en-US" smtClean="0">
                <a:solidFill>
                  <a:srgbClr val="333399"/>
                </a:solidFill>
              </a:rPr>
              <a:t>California Assessment Policy</a:t>
            </a:r>
          </a:p>
        </p:txBody>
      </p:sp>
      <p:sp>
        <p:nvSpPr>
          <p:cNvPr id="29700" name="Rectangle 3"/>
          <p:cNvSpPr>
            <a:spLocks noGrp="1" noChangeArrowheads="1"/>
          </p:cNvSpPr>
          <p:nvPr>
            <p:ph type="body" idx="1"/>
          </p:nvPr>
        </p:nvSpPr>
        <p:spPr>
          <a:xfrm>
            <a:off x="381000" y="1143000"/>
            <a:ext cx="8458200" cy="5257800"/>
          </a:xfrm>
        </p:spPr>
        <p:txBody>
          <a:bodyPr/>
          <a:lstStyle/>
          <a:p>
            <a:pPr marL="533400" indent="-533400" eaLnBrk="1" hangingPunct="1">
              <a:lnSpc>
                <a:spcPct val="90000"/>
              </a:lnSpc>
              <a:buFont typeface="Wingdings" pitchFamily="2" charset="2"/>
              <a:buNone/>
            </a:pPr>
            <a:r>
              <a:rPr lang="en-US" dirty="0" smtClean="0">
                <a:solidFill>
                  <a:srgbClr val="FF0000"/>
                </a:solidFill>
              </a:rPr>
              <a:t>Highlights of 2010-11 CDE Assessment Policy</a:t>
            </a:r>
          </a:p>
          <a:p>
            <a:pPr marL="533400" indent="-533400" eaLnBrk="1" hangingPunct="1">
              <a:lnSpc>
                <a:spcPct val="90000"/>
              </a:lnSpc>
            </a:pPr>
            <a:r>
              <a:rPr lang="en-US" dirty="0" smtClean="0">
                <a:solidFill>
                  <a:srgbClr val="333399"/>
                </a:solidFill>
              </a:rPr>
              <a:t>Lists appropriate CASAS assessment instruments authorized for use for WIA II accountability reporting.</a:t>
            </a:r>
          </a:p>
          <a:p>
            <a:pPr marL="533400" indent="-533400" eaLnBrk="1" hangingPunct="1">
              <a:lnSpc>
                <a:spcPct val="90000"/>
              </a:lnSpc>
            </a:pPr>
            <a:r>
              <a:rPr lang="en-US" dirty="0" smtClean="0">
                <a:solidFill>
                  <a:srgbClr val="333399"/>
                </a:solidFill>
              </a:rPr>
              <a:t>Details policies for appropriate test administration, scoring, and use of test results.</a:t>
            </a:r>
          </a:p>
          <a:p>
            <a:pPr marL="533400" indent="-533400" eaLnBrk="1" hangingPunct="1">
              <a:lnSpc>
                <a:spcPct val="90000"/>
              </a:lnSpc>
            </a:pPr>
            <a:r>
              <a:rPr lang="en-US" dirty="0" smtClean="0">
                <a:solidFill>
                  <a:srgbClr val="333399"/>
                </a:solidFill>
              </a:rPr>
              <a:t>Includes updated instructions for hours between pre-/post-testing and distance learning programs</a:t>
            </a:r>
          </a:p>
          <a:p>
            <a:pPr marL="533400" indent="-533400" eaLnBrk="1" hangingPunct="1">
              <a:lnSpc>
                <a:spcPct val="90000"/>
              </a:lnSpc>
            </a:pPr>
            <a:r>
              <a:rPr lang="en-US" dirty="0" smtClean="0">
                <a:solidFill>
                  <a:srgbClr val="333399"/>
                </a:solidFill>
              </a:rPr>
              <a:t>Documents CDE training attendance policy for WIA II agencies</a:t>
            </a:r>
          </a:p>
          <a:p>
            <a:pPr marL="533400" indent="-533400" eaLnBrk="1" hangingPunct="1">
              <a:lnSpc>
                <a:spcPct val="90000"/>
              </a:lnSpc>
            </a:pPr>
            <a:r>
              <a:rPr lang="en-US" dirty="0" smtClean="0">
                <a:solidFill>
                  <a:srgbClr val="333399"/>
                </a:solidFill>
              </a:rPr>
              <a:t>Includes Guidelines for Local Assessment</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p:txBody>
          <a:bodyPr/>
          <a:lstStyle/>
          <a:p>
            <a:pPr>
              <a:defRPr/>
            </a:pPr>
            <a:fld id="{539F228D-E8D7-4C1F-B1BD-A532E8ABE2F8}" type="slidenum">
              <a:rPr lang="en-US" smtClean="0">
                <a:latin typeface="Arial" pitchFamily="34" charset="0"/>
              </a:rPr>
              <a:pPr>
                <a:defRPr/>
              </a:pPr>
              <a:t>24</a:t>
            </a:fld>
            <a:endParaRPr lang="en-US" smtClean="0">
              <a:latin typeface="Arial" pitchFamily="34" charset="0"/>
            </a:endParaRPr>
          </a:p>
        </p:txBody>
      </p:sp>
      <p:sp>
        <p:nvSpPr>
          <p:cNvPr id="31747" name="Rectangle 2"/>
          <p:cNvSpPr>
            <a:spLocks noGrp="1" noChangeArrowheads="1"/>
          </p:cNvSpPr>
          <p:nvPr>
            <p:ph type="title"/>
          </p:nvPr>
        </p:nvSpPr>
        <p:spPr/>
        <p:txBody>
          <a:bodyPr/>
          <a:lstStyle/>
          <a:p>
            <a:pPr eaLnBrk="1" hangingPunct="1"/>
            <a:r>
              <a:rPr lang="en-US" dirty="0" smtClean="0">
                <a:solidFill>
                  <a:srgbClr val="333399"/>
                </a:solidFill>
              </a:rPr>
              <a:t>Guidelines for Local Assessment</a:t>
            </a:r>
          </a:p>
        </p:txBody>
      </p:sp>
      <p:sp>
        <p:nvSpPr>
          <p:cNvPr id="31748" name="Rectangle 3"/>
          <p:cNvSpPr>
            <a:spLocks noGrp="1" noChangeArrowheads="1"/>
          </p:cNvSpPr>
          <p:nvPr>
            <p:ph type="body" idx="1"/>
          </p:nvPr>
        </p:nvSpPr>
        <p:spPr/>
        <p:txBody>
          <a:bodyPr/>
          <a:lstStyle/>
          <a:p>
            <a:pPr eaLnBrk="1" hangingPunct="1"/>
            <a:r>
              <a:rPr lang="en-US" dirty="0" smtClean="0">
                <a:solidFill>
                  <a:srgbClr val="333399"/>
                </a:solidFill>
              </a:rPr>
              <a:t>WIA Title II agencies must develop and implement a Local Agency Assessment Policy, and update it annually.</a:t>
            </a:r>
          </a:p>
          <a:p>
            <a:pPr eaLnBrk="1" hangingPunct="1"/>
            <a:r>
              <a:rPr lang="en-US" dirty="0" smtClean="0">
                <a:solidFill>
                  <a:srgbClr val="333399"/>
                </a:solidFill>
              </a:rPr>
              <a:t>Local agencies may develop their own assessment policy guidelines, but must address, at a minimum, all CDE assessment policy guidelines and those included in the Guidelines for Local Assessment template.</a:t>
            </a:r>
          </a:p>
          <a:p>
            <a:pPr eaLnBrk="1" hangingPunct="1"/>
            <a:r>
              <a:rPr lang="en-US" dirty="0" smtClean="0">
                <a:solidFill>
                  <a:srgbClr val="333399"/>
                </a:solidFill>
              </a:rPr>
              <a:t>Download the template at the California Accountability page, at www.casas.org </a:t>
            </a:r>
          </a:p>
          <a:p>
            <a:pPr eaLnBrk="1" hangingPunct="1"/>
            <a:r>
              <a:rPr lang="en-US" dirty="0" smtClean="0">
                <a:solidFill>
                  <a:srgbClr val="333399"/>
                </a:solidFill>
              </a:rPr>
              <a:t>CDE will review local policy and implementation during program monitoring.</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p:txBody>
          <a:bodyPr/>
          <a:lstStyle/>
          <a:p>
            <a:pPr>
              <a:defRPr/>
            </a:pPr>
            <a:fld id="{FC32C2F3-E1F9-4A80-AABE-8EC698BF0D1B}" type="slidenum">
              <a:rPr lang="en-US" smtClean="0">
                <a:latin typeface="Arial" pitchFamily="34" charset="0"/>
              </a:rPr>
              <a:pPr>
                <a:defRPr/>
              </a:pPr>
              <a:t>25</a:t>
            </a:fld>
            <a:endParaRPr lang="en-US" smtClean="0">
              <a:latin typeface="Arial" pitchFamily="34" charset="0"/>
            </a:endParaRPr>
          </a:p>
        </p:txBody>
      </p:sp>
      <p:sp>
        <p:nvSpPr>
          <p:cNvPr id="32771" name="Rectangle 2"/>
          <p:cNvSpPr>
            <a:spLocks noGrp="1" noChangeArrowheads="1"/>
          </p:cNvSpPr>
          <p:nvPr>
            <p:ph type="title"/>
          </p:nvPr>
        </p:nvSpPr>
        <p:spPr/>
        <p:txBody>
          <a:bodyPr/>
          <a:lstStyle/>
          <a:p>
            <a:pPr eaLnBrk="1" hangingPunct="1"/>
            <a:r>
              <a:rPr lang="en-US" smtClean="0">
                <a:solidFill>
                  <a:srgbClr val="333399"/>
                </a:solidFill>
              </a:rPr>
              <a:t>Valid Paired Test Records</a:t>
            </a:r>
          </a:p>
        </p:txBody>
      </p:sp>
      <p:sp>
        <p:nvSpPr>
          <p:cNvPr id="32772" name="Rectangle 3"/>
          <p:cNvSpPr>
            <a:spLocks noGrp="1" noChangeArrowheads="1"/>
          </p:cNvSpPr>
          <p:nvPr>
            <p:ph type="body" idx="1"/>
          </p:nvPr>
        </p:nvSpPr>
        <p:spPr>
          <a:xfrm>
            <a:off x="1752600" y="1371600"/>
            <a:ext cx="7162800" cy="4830763"/>
          </a:xfrm>
        </p:spPr>
        <p:txBody>
          <a:bodyPr/>
          <a:lstStyle/>
          <a:p>
            <a:pPr eaLnBrk="1" hangingPunct="1">
              <a:lnSpc>
                <a:spcPct val="90000"/>
              </a:lnSpc>
            </a:pPr>
            <a:r>
              <a:rPr lang="en-US" b="0" smtClean="0">
                <a:solidFill>
                  <a:srgbClr val="333399"/>
                </a:solidFill>
              </a:rPr>
              <a:t>Accurate Pretest</a:t>
            </a:r>
          </a:p>
          <a:p>
            <a:pPr lvl="1" eaLnBrk="1" hangingPunct="1">
              <a:lnSpc>
                <a:spcPct val="90000"/>
              </a:lnSpc>
            </a:pPr>
            <a:r>
              <a:rPr lang="en-US" sz="2800" smtClean="0"/>
              <a:t>Test score is within the accurate range </a:t>
            </a:r>
            <a:r>
              <a:rPr lang="en-US" sz="2800" b="1" smtClean="0"/>
              <a:t>or conservative estimate </a:t>
            </a:r>
            <a:r>
              <a:rPr lang="en-US" sz="2800" smtClean="0"/>
              <a:t>range (high end or </a:t>
            </a:r>
            <a:r>
              <a:rPr lang="en-US" sz="2800" smtClean="0">
                <a:sym typeface="Wingdings" pitchFamily="2" charset="2"/>
              </a:rPr>
              <a:t> score</a:t>
            </a:r>
            <a:r>
              <a:rPr lang="en-US" sz="2800" smtClean="0"/>
              <a:t>)</a:t>
            </a:r>
          </a:p>
          <a:p>
            <a:pPr eaLnBrk="1" hangingPunct="1">
              <a:lnSpc>
                <a:spcPct val="90000"/>
              </a:lnSpc>
            </a:pPr>
            <a:r>
              <a:rPr lang="en-US" b="0" smtClean="0">
                <a:solidFill>
                  <a:srgbClr val="333399"/>
                </a:solidFill>
              </a:rPr>
              <a:t>Appropriate Post-Test</a:t>
            </a:r>
          </a:p>
          <a:p>
            <a:pPr lvl="1" eaLnBrk="1" hangingPunct="1">
              <a:lnSpc>
                <a:spcPct val="90000"/>
              </a:lnSpc>
            </a:pPr>
            <a:r>
              <a:rPr lang="en-US" sz="2800" smtClean="0"/>
              <a:t>Scored within the accurate or conservative estimate range</a:t>
            </a:r>
          </a:p>
          <a:p>
            <a:pPr lvl="1" eaLnBrk="1" hangingPunct="1">
              <a:lnSpc>
                <a:spcPct val="90000"/>
              </a:lnSpc>
            </a:pPr>
            <a:r>
              <a:rPr lang="en-US" sz="2800" smtClean="0"/>
              <a:t>Post-test form of equal or higher level, but not administered consecutively</a:t>
            </a:r>
          </a:p>
        </p:txBody>
      </p:sp>
      <p:pic>
        <p:nvPicPr>
          <p:cNvPr id="32773" name="Picture 4"/>
          <p:cNvPicPr>
            <a:picLocks noChangeAspect="1" noChangeArrowheads="1"/>
          </p:cNvPicPr>
          <p:nvPr/>
        </p:nvPicPr>
        <p:blipFill>
          <a:blip r:embed="rId3" cstate="print">
            <a:lum contrast="10000"/>
          </a:blip>
          <a:srcRect/>
          <a:stretch>
            <a:fillRect/>
          </a:stretch>
        </p:blipFill>
        <p:spPr bwMode="auto">
          <a:xfrm>
            <a:off x="393700" y="1066800"/>
            <a:ext cx="977900" cy="5562600"/>
          </a:xfrm>
          <a:prstGeom prst="rect">
            <a:avLst/>
          </a:prstGeom>
          <a:noFill/>
          <a:ln w="9525">
            <a:noFill/>
            <a:miter lim="800000"/>
            <a:headEnd/>
            <a:tailEnd/>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3"/>
          <p:cNvSpPr>
            <a:spLocks noGrp="1"/>
          </p:cNvSpPr>
          <p:nvPr>
            <p:ph type="sldNum" sz="quarter" idx="10"/>
          </p:nvPr>
        </p:nvSpPr>
        <p:spPr/>
        <p:txBody>
          <a:bodyPr/>
          <a:lstStyle/>
          <a:p>
            <a:pPr>
              <a:defRPr/>
            </a:pPr>
            <a:fld id="{DDD5479C-D13C-462B-968C-91DDFE5535F7}" type="slidenum">
              <a:rPr lang="en-US" smtClean="0">
                <a:latin typeface="Arial" pitchFamily="34" charset="0"/>
              </a:rPr>
              <a:pPr>
                <a:defRPr/>
              </a:pPr>
              <a:t>26</a:t>
            </a:fld>
            <a:endParaRPr lang="en-US" smtClean="0">
              <a:latin typeface="Arial" pitchFamily="34" charset="0"/>
            </a:endParaRPr>
          </a:p>
        </p:txBody>
      </p:sp>
      <p:sp>
        <p:nvSpPr>
          <p:cNvPr id="33795" name="Rectangle 2"/>
          <p:cNvSpPr>
            <a:spLocks noGrp="1" noChangeArrowheads="1"/>
          </p:cNvSpPr>
          <p:nvPr>
            <p:ph type="body" idx="1"/>
          </p:nvPr>
        </p:nvSpPr>
        <p:spPr>
          <a:xfrm>
            <a:off x="685800" y="1676400"/>
            <a:ext cx="7772400" cy="4876800"/>
          </a:xfrm>
        </p:spPr>
        <p:txBody>
          <a:bodyPr/>
          <a:lstStyle/>
          <a:p>
            <a:pPr eaLnBrk="1" hangingPunct="1"/>
            <a:r>
              <a:rPr lang="en-US" sz="3200" b="0" smtClean="0">
                <a:solidFill>
                  <a:srgbClr val="333399"/>
                </a:solidFill>
              </a:rPr>
              <a:t>Can I administer the same test form more than once?</a:t>
            </a:r>
            <a:r>
              <a:rPr lang="en-US" b="0" smtClean="0"/>
              <a:t>  </a:t>
            </a:r>
          </a:p>
          <a:p>
            <a:pPr lvl="1" eaLnBrk="1" hangingPunct="1">
              <a:lnSpc>
                <a:spcPct val="130000"/>
              </a:lnSpc>
            </a:pPr>
            <a:r>
              <a:rPr lang="en-US" sz="2800" smtClean="0"/>
              <a:t>Yes, but not consecutively</a:t>
            </a:r>
            <a:r>
              <a:rPr lang="en-US" smtClean="0"/>
              <a:t>.</a:t>
            </a:r>
          </a:p>
          <a:p>
            <a:pPr lvl="1" eaLnBrk="1" hangingPunct="1">
              <a:lnSpc>
                <a:spcPct val="50000"/>
              </a:lnSpc>
              <a:buFontTx/>
              <a:buNone/>
            </a:pPr>
            <a:endParaRPr lang="en-US" smtClean="0"/>
          </a:p>
          <a:p>
            <a:pPr lvl="1" eaLnBrk="1" hangingPunct="1"/>
            <a:endParaRPr lang="en-US" b="1" smtClean="0"/>
          </a:p>
        </p:txBody>
      </p:sp>
      <p:sp>
        <p:nvSpPr>
          <p:cNvPr id="33796" name="Text Box 3"/>
          <p:cNvSpPr txBox="1">
            <a:spLocks noChangeArrowheads="1"/>
          </p:cNvSpPr>
          <p:nvPr/>
        </p:nvSpPr>
        <p:spPr bwMode="auto">
          <a:xfrm>
            <a:off x="2117725" y="801688"/>
            <a:ext cx="184150" cy="457200"/>
          </a:xfrm>
          <a:prstGeom prst="rect">
            <a:avLst/>
          </a:prstGeom>
          <a:noFill/>
          <a:ln w="9525">
            <a:noFill/>
            <a:miter lim="800000"/>
            <a:headEnd/>
            <a:tailEnd/>
          </a:ln>
        </p:spPr>
        <p:txBody>
          <a:bodyPr wrap="none">
            <a:spAutoFit/>
          </a:bodyPr>
          <a:lstStyle/>
          <a:p>
            <a:pPr eaLnBrk="0" hangingPunct="0"/>
            <a:endParaRPr lang="en-US" sz="2400"/>
          </a:p>
        </p:txBody>
      </p:sp>
      <p:sp>
        <p:nvSpPr>
          <p:cNvPr id="33797" name="Rectangle 4"/>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gn="ctr">
              <a:spcBef>
                <a:spcPct val="20000"/>
              </a:spcBef>
              <a:buSzPct val="100000"/>
              <a:buFont typeface="Wingdings" pitchFamily="2" charset="2"/>
              <a:buNone/>
            </a:pPr>
            <a:endParaRPr lang="en-US" sz="2800" b="1">
              <a:solidFill>
                <a:srgbClr val="008080"/>
              </a:solidFill>
              <a:latin typeface="Helvetica" pitchFamily="34" charset="0"/>
            </a:endParaRPr>
          </a:p>
        </p:txBody>
      </p:sp>
      <p:sp>
        <p:nvSpPr>
          <p:cNvPr id="33798" name="Text Box 5"/>
          <p:cNvSpPr txBox="1">
            <a:spLocks noChangeArrowheads="1"/>
          </p:cNvSpPr>
          <p:nvPr/>
        </p:nvSpPr>
        <p:spPr bwMode="auto">
          <a:xfrm>
            <a:off x="2117725" y="801688"/>
            <a:ext cx="184150" cy="457200"/>
          </a:xfrm>
          <a:prstGeom prst="rect">
            <a:avLst/>
          </a:prstGeom>
          <a:noFill/>
          <a:ln w="9525">
            <a:noFill/>
            <a:miter lim="800000"/>
            <a:headEnd/>
            <a:tailEnd/>
          </a:ln>
        </p:spPr>
        <p:txBody>
          <a:bodyPr wrap="none">
            <a:spAutoFit/>
          </a:bodyPr>
          <a:lstStyle/>
          <a:p>
            <a:pPr eaLnBrk="0" hangingPunct="0"/>
            <a:endParaRPr lang="en-US" sz="2400"/>
          </a:p>
        </p:txBody>
      </p:sp>
      <p:sp>
        <p:nvSpPr>
          <p:cNvPr id="33799" name="Rectangle 6"/>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SzPct val="100000"/>
              <a:buFont typeface="Wingdings" pitchFamily="2" charset="2"/>
              <a:buChar char="Ü"/>
            </a:pPr>
            <a:endParaRPr lang="en-US" sz="2800" b="1">
              <a:solidFill>
                <a:srgbClr val="008080"/>
              </a:solidFill>
              <a:latin typeface="Helvetica" pitchFamily="34" charset="0"/>
            </a:endParaRPr>
          </a:p>
        </p:txBody>
      </p:sp>
      <p:sp>
        <p:nvSpPr>
          <p:cNvPr id="33800" name="AutoShape 11"/>
          <p:cNvSpPr>
            <a:spLocks noChangeArrowheads="1"/>
          </p:cNvSpPr>
          <p:nvPr/>
        </p:nvSpPr>
        <p:spPr bwMode="auto">
          <a:xfrm>
            <a:off x="2590800" y="4648200"/>
            <a:ext cx="914400" cy="609600"/>
          </a:xfrm>
          <a:prstGeom prst="notchedRight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a:p>
        </p:txBody>
      </p:sp>
      <p:sp>
        <p:nvSpPr>
          <p:cNvPr id="33801" name="AutoShape 14"/>
          <p:cNvSpPr>
            <a:spLocks noChangeArrowheads="1"/>
          </p:cNvSpPr>
          <p:nvPr/>
        </p:nvSpPr>
        <p:spPr bwMode="auto">
          <a:xfrm>
            <a:off x="5867400" y="4648200"/>
            <a:ext cx="914400" cy="609600"/>
          </a:xfrm>
          <a:prstGeom prst="notchedRight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a:p>
        </p:txBody>
      </p:sp>
      <p:sp>
        <p:nvSpPr>
          <p:cNvPr id="33802" name="Rectangle 15"/>
          <p:cNvSpPr>
            <a:spLocks noChangeArrowheads="1"/>
          </p:cNvSpPr>
          <p:nvPr/>
        </p:nvSpPr>
        <p:spPr bwMode="auto">
          <a:xfrm>
            <a:off x="1371600" y="0"/>
            <a:ext cx="7772400" cy="1143000"/>
          </a:xfrm>
          <a:prstGeom prst="rect">
            <a:avLst/>
          </a:prstGeom>
          <a:noFill/>
          <a:ln w="9525">
            <a:noFill/>
            <a:miter lim="800000"/>
            <a:headEnd/>
            <a:tailEnd/>
          </a:ln>
        </p:spPr>
        <p:txBody>
          <a:bodyPr anchor="ctr"/>
          <a:lstStyle/>
          <a:p>
            <a:pPr algn="r"/>
            <a:r>
              <a:rPr lang="en-US" sz="3200" b="1">
                <a:solidFill>
                  <a:srgbClr val="333399"/>
                </a:solidFill>
              </a:rPr>
              <a:t>Pre- and Post-test Examples</a:t>
            </a:r>
          </a:p>
        </p:txBody>
      </p:sp>
      <p:grpSp>
        <p:nvGrpSpPr>
          <p:cNvPr id="33803" name="Group 18"/>
          <p:cNvGrpSpPr>
            <a:grpSpLocks/>
          </p:cNvGrpSpPr>
          <p:nvPr/>
        </p:nvGrpSpPr>
        <p:grpSpPr bwMode="auto">
          <a:xfrm>
            <a:off x="609600" y="3962400"/>
            <a:ext cx="1943100" cy="2354263"/>
            <a:chOff x="609600" y="3962400"/>
            <a:chExt cx="1943100" cy="2354997"/>
          </a:xfrm>
        </p:grpSpPr>
        <p:pic>
          <p:nvPicPr>
            <p:cNvPr id="33810" name="Picture 17" descr="\\Fileshare\files\IMAGE BANK\Test Booklet Covers\Life and Work Reading\LWR 81A.jpg"/>
            <p:cNvPicPr>
              <a:picLocks noChangeAspect="1" noChangeArrowheads="1"/>
            </p:cNvPicPr>
            <p:nvPr/>
          </p:nvPicPr>
          <p:blipFill>
            <a:blip r:embed="rId3" cstate="print"/>
            <a:srcRect l="4459" t="5405" r="3807" b="35135"/>
            <a:stretch>
              <a:fillRect/>
            </a:stretch>
          </p:blipFill>
          <p:spPr bwMode="auto">
            <a:xfrm>
              <a:off x="609600" y="3962400"/>
              <a:ext cx="1943100" cy="1676400"/>
            </a:xfrm>
            <a:prstGeom prst="rect">
              <a:avLst/>
            </a:prstGeom>
            <a:noFill/>
            <a:ln w="9525">
              <a:noFill/>
              <a:miter lim="800000"/>
              <a:headEnd/>
              <a:tailEnd/>
            </a:ln>
          </p:spPr>
        </p:pic>
        <p:sp>
          <p:nvSpPr>
            <p:cNvPr id="33811" name="Text Box 13"/>
            <p:cNvSpPr txBox="1">
              <a:spLocks noChangeArrowheads="1"/>
            </p:cNvSpPr>
            <p:nvPr/>
          </p:nvSpPr>
          <p:spPr bwMode="auto">
            <a:xfrm>
              <a:off x="914400" y="5486400"/>
              <a:ext cx="1447800" cy="830997"/>
            </a:xfrm>
            <a:prstGeom prst="rect">
              <a:avLst/>
            </a:prstGeom>
            <a:solidFill>
              <a:srgbClr val="0B95B5"/>
            </a:solidFill>
            <a:ln w="9525">
              <a:solidFill>
                <a:schemeClr val="accent1"/>
              </a:solidFill>
              <a:miter lim="800000"/>
              <a:headEnd/>
              <a:tailEnd/>
            </a:ln>
          </p:spPr>
          <p:txBody>
            <a:bodyPr>
              <a:spAutoFit/>
            </a:bodyPr>
            <a:lstStyle/>
            <a:p>
              <a:pPr algn="ctr" eaLnBrk="0" hangingPunct="0">
                <a:spcBef>
                  <a:spcPct val="50000"/>
                </a:spcBef>
              </a:pPr>
              <a:r>
                <a:rPr lang="en-US" sz="2400" b="1">
                  <a:solidFill>
                    <a:srgbClr val="F3EEA9"/>
                  </a:solidFill>
                </a:rPr>
                <a:t>81 R</a:t>
              </a:r>
            </a:p>
            <a:p>
              <a:pPr algn="ctr" eaLnBrk="0" hangingPunct="0"/>
              <a:r>
                <a:rPr lang="en-US" sz="2400" b="1">
                  <a:solidFill>
                    <a:srgbClr val="F3EEA9"/>
                  </a:solidFill>
                </a:rPr>
                <a:t>“A” test</a:t>
              </a:r>
            </a:p>
          </p:txBody>
        </p:sp>
      </p:grpSp>
      <p:grpSp>
        <p:nvGrpSpPr>
          <p:cNvPr id="33804" name="Group 19"/>
          <p:cNvGrpSpPr>
            <a:grpSpLocks/>
          </p:cNvGrpSpPr>
          <p:nvPr/>
        </p:nvGrpSpPr>
        <p:grpSpPr bwMode="auto">
          <a:xfrm>
            <a:off x="6858000" y="3962400"/>
            <a:ext cx="1943100" cy="2354263"/>
            <a:chOff x="609600" y="3962400"/>
            <a:chExt cx="1943100" cy="2354997"/>
          </a:xfrm>
        </p:grpSpPr>
        <p:pic>
          <p:nvPicPr>
            <p:cNvPr id="33808" name="Picture 17" descr="\\Fileshare\files\IMAGE BANK\Test Booklet Covers\Life and Work Reading\LWR 81A.jpg"/>
            <p:cNvPicPr>
              <a:picLocks noChangeAspect="1" noChangeArrowheads="1"/>
            </p:cNvPicPr>
            <p:nvPr/>
          </p:nvPicPr>
          <p:blipFill>
            <a:blip r:embed="rId3" cstate="print"/>
            <a:srcRect l="4459" t="5405" r="3807" b="35135"/>
            <a:stretch>
              <a:fillRect/>
            </a:stretch>
          </p:blipFill>
          <p:spPr bwMode="auto">
            <a:xfrm>
              <a:off x="609600" y="3962400"/>
              <a:ext cx="1943100" cy="1676400"/>
            </a:xfrm>
            <a:prstGeom prst="rect">
              <a:avLst/>
            </a:prstGeom>
            <a:noFill/>
            <a:ln w="9525">
              <a:noFill/>
              <a:miter lim="800000"/>
              <a:headEnd/>
              <a:tailEnd/>
            </a:ln>
          </p:spPr>
        </p:pic>
        <p:sp>
          <p:nvSpPr>
            <p:cNvPr id="33809" name="Text Box 13"/>
            <p:cNvSpPr txBox="1">
              <a:spLocks noChangeArrowheads="1"/>
            </p:cNvSpPr>
            <p:nvPr/>
          </p:nvSpPr>
          <p:spPr bwMode="auto">
            <a:xfrm>
              <a:off x="914400" y="5486400"/>
              <a:ext cx="1447800" cy="830997"/>
            </a:xfrm>
            <a:prstGeom prst="rect">
              <a:avLst/>
            </a:prstGeom>
            <a:solidFill>
              <a:srgbClr val="0B95B5"/>
            </a:solidFill>
            <a:ln w="9525">
              <a:solidFill>
                <a:schemeClr val="accent1"/>
              </a:solidFill>
              <a:miter lim="800000"/>
              <a:headEnd/>
              <a:tailEnd/>
            </a:ln>
          </p:spPr>
          <p:txBody>
            <a:bodyPr>
              <a:spAutoFit/>
            </a:bodyPr>
            <a:lstStyle/>
            <a:p>
              <a:pPr algn="ctr" eaLnBrk="0" hangingPunct="0">
                <a:spcBef>
                  <a:spcPct val="50000"/>
                </a:spcBef>
              </a:pPr>
              <a:r>
                <a:rPr lang="en-US" sz="2400" b="1">
                  <a:solidFill>
                    <a:srgbClr val="F3EEA9"/>
                  </a:solidFill>
                </a:rPr>
                <a:t>81 R</a:t>
              </a:r>
            </a:p>
            <a:p>
              <a:pPr algn="ctr" eaLnBrk="0" hangingPunct="0"/>
              <a:r>
                <a:rPr lang="en-US" sz="2400" b="1">
                  <a:solidFill>
                    <a:srgbClr val="F3EEA9"/>
                  </a:solidFill>
                </a:rPr>
                <a:t>“A” test</a:t>
              </a:r>
            </a:p>
          </p:txBody>
        </p:sp>
      </p:grpSp>
      <p:grpSp>
        <p:nvGrpSpPr>
          <p:cNvPr id="33805" name="Group 23"/>
          <p:cNvGrpSpPr>
            <a:grpSpLocks/>
          </p:cNvGrpSpPr>
          <p:nvPr/>
        </p:nvGrpSpPr>
        <p:grpSpPr bwMode="auto">
          <a:xfrm>
            <a:off x="3581400" y="3962400"/>
            <a:ext cx="2214563" cy="2362200"/>
            <a:chOff x="3581400" y="3962400"/>
            <a:chExt cx="2214563" cy="2431197"/>
          </a:xfrm>
        </p:grpSpPr>
        <p:pic>
          <p:nvPicPr>
            <p:cNvPr id="33806" name="Picture 18" descr="\\Fileshare\files\IMAGE BANK\Test Booklet Covers\Life and Work Reading\LWR 82A.jpg"/>
            <p:cNvPicPr>
              <a:picLocks noChangeAspect="1" noChangeArrowheads="1"/>
            </p:cNvPicPr>
            <p:nvPr/>
          </p:nvPicPr>
          <p:blipFill>
            <a:blip r:embed="rId4" cstate="print"/>
            <a:srcRect l="6111" t="5556" r="2689" b="35185"/>
            <a:stretch>
              <a:fillRect/>
            </a:stretch>
          </p:blipFill>
          <p:spPr bwMode="auto">
            <a:xfrm>
              <a:off x="3581400" y="3962400"/>
              <a:ext cx="2214563" cy="1915297"/>
            </a:xfrm>
            <a:prstGeom prst="rect">
              <a:avLst/>
            </a:prstGeom>
            <a:noFill/>
            <a:ln w="9525">
              <a:noFill/>
              <a:miter lim="800000"/>
              <a:headEnd/>
              <a:tailEnd/>
            </a:ln>
          </p:spPr>
        </p:pic>
        <p:sp>
          <p:nvSpPr>
            <p:cNvPr id="33807" name="Text Box 10"/>
            <p:cNvSpPr txBox="1">
              <a:spLocks noChangeArrowheads="1"/>
            </p:cNvSpPr>
            <p:nvPr/>
          </p:nvSpPr>
          <p:spPr bwMode="auto">
            <a:xfrm>
              <a:off x="3962400" y="5562600"/>
              <a:ext cx="1447800" cy="830997"/>
            </a:xfrm>
            <a:prstGeom prst="rect">
              <a:avLst/>
            </a:prstGeom>
            <a:solidFill>
              <a:srgbClr val="0DACD1"/>
            </a:solidFill>
            <a:ln w="9525">
              <a:solidFill>
                <a:schemeClr val="tx1"/>
              </a:solidFill>
              <a:miter lim="800000"/>
              <a:headEnd/>
              <a:tailEnd/>
            </a:ln>
          </p:spPr>
          <p:txBody>
            <a:bodyPr>
              <a:spAutoFit/>
            </a:bodyPr>
            <a:lstStyle/>
            <a:p>
              <a:pPr algn="ctr" eaLnBrk="0" hangingPunct="0">
                <a:spcBef>
                  <a:spcPct val="50000"/>
                </a:spcBef>
              </a:pPr>
              <a:r>
                <a:rPr lang="en-US" sz="2400" b="1"/>
                <a:t>82 R</a:t>
              </a:r>
            </a:p>
            <a:p>
              <a:pPr algn="ctr" eaLnBrk="0" hangingPunct="0"/>
              <a:r>
                <a:rPr lang="en-US" sz="2400" b="1"/>
                <a:t>“A” test</a:t>
              </a:r>
            </a:p>
          </p:txBody>
        </p:sp>
      </p:grpSp>
    </p:spTree>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3"/>
          <p:cNvSpPr>
            <a:spLocks noGrp="1"/>
          </p:cNvSpPr>
          <p:nvPr>
            <p:ph type="sldNum" sz="quarter" idx="10"/>
          </p:nvPr>
        </p:nvSpPr>
        <p:spPr/>
        <p:txBody>
          <a:bodyPr/>
          <a:lstStyle/>
          <a:p>
            <a:pPr>
              <a:defRPr/>
            </a:pPr>
            <a:fld id="{7D95672A-C17E-4332-87A8-F4E1E9819902}" type="slidenum">
              <a:rPr lang="en-US" smtClean="0">
                <a:latin typeface="Arial" pitchFamily="34" charset="0"/>
              </a:rPr>
              <a:pPr>
                <a:defRPr/>
              </a:pPr>
              <a:t>27</a:t>
            </a:fld>
            <a:endParaRPr lang="en-US" dirty="0" smtClean="0">
              <a:latin typeface="Arial" pitchFamily="34" charset="0"/>
            </a:endParaRPr>
          </a:p>
        </p:txBody>
      </p:sp>
      <p:sp>
        <p:nvSpPr>
          <p:cNvPr id="34819" name="Rectangle 2"/>
          <p:cNvSpPr>
            <a:spLocks noGrp="1" noChangeArrowheads="1"/>
          </p:cNvSpPr>
          <p:nvPr>
            <p:ph type="body" idx="1"/>
          </p:nvPr>
        </p:nvSpPr>
        <p:spPr>
          <a:xfrm>
            <a:off x="228600" y="1600200"/>
            <a:ext cx="8458200" cy="4830763"/>
          </a:xfrm>
        </p:spPr>
        <p:txBody>
          <a:bodyPr/>
          <a:lstStyle/>
          <a:p>
            <a:pPr algn="ctr" eaLnBrk="1" hangingPunct="1">
              <a:buFont typeface="Wingdings" pitchFamily="2" charset="2"/>
              <a:buNone/>
            </a:pPr>
            <a:r>
              <a:rPr lang="en-US" sz="3200" smtClean="0">
                <a:solidFill>
                  <a:srgbClr val="333399"/>
                </a:solidFill>
              </a:rPr>
              <a:t>All tests within a level are interchangeable.</a:t>
            </a:r>
          </a:p>
        </p:txBody>
      </p:sp>
      <p:sp>
        <p:nvSpPr>
          <p:cNvPr id="34820" name="Text Box 3"/>
          <p:cNvSpPr txBox="1">
            <a:spLocks noChangeArrowheads="1"/>
          </p:cNvSpPr>
          <p:nvPr/>
        </p:nvSpPr>
        <p:spPr bwMode="auto">
          <a:xfrm>
            <a:off x="2117725" y="801688"/>
            <a:ext cx="184150" cy="457200"/>
          </a:xfrm>
          <a:prstGeom prst="rect">
            <a:avLst/>
          </a:prstGeom>
          <a:noFill/>
          <a:ln w="9525">
            <a:noFill/>
            <a:miter lim="800000"/>
            <a:headEnd/>
            <a:tailEnd/>
          </a:ln>
        </p:spPr>
        <p:txBody>
          <a:bodyPr wrap="none">
            <a:spAutoFit/>
          </a:bodyPr>
          <a:lstStyle/>
          <a:p>
            <a:pPr eaLnBrk="0" hangingPunct="0"/>
            <a:endParaRPr lang="en-US" sz="2400"/>
          </a:p>
        </p:txBody>
      </p:sp>
      <p:sp>
        <p:nvSpPr>
          <p:cNvPr id="34821" name="Rectangle 4"/>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2057400" lvl="4" indent="-228600">
              <a:spcBef>
                <a:spcPct val="20000"/>
              </a:spcBef>
              <a:buSzPct val="100000"/>
            </a:pPr>
            <a:endParaRPr lang="en-US" sz="2000">
              <a:latin typeface="Helvetica" pitchFamily="34" charset="0"/>
            </a:endParaRPr>
          </a:p>
        </p:txBody>
      </p:sp>
      <p:sp>
        <p:nvSpPr>
          <p:cNvPr id="34822" name="AutoShape 9"/>
          <p:cNvSpPr>
            <a:spLocks noChangeArrowheads="1"/>
          </p:cNvSpPr>
          <p:nvPr/>
        </p:nvSpPr>
        <p:spPr bwMode="auto">
          <a:xfrm>
            <a:off x="2419350" y="3895725"/>
            <a:ext cx="1011238" cy="754063"/>
          </a:xfrm>
          <a:prstGeom prst="notchedRightArrow">
            <a:avLst>
              <a:gd name="adj1" fmla="val 50000"/>
              <a:gd name="adj2" fmla="val 37506"/>
            </a:avLst>
          </a:prstGeom>
          <a:solidFill>
            <a:schemeClr val="accent2"/>
          </a:solidFill>
          <a:ln w="9525">
            <a:solidFill>
              <a:schemeClr val="tx1"/>
            </a:solidFill>
            <a:miter lim="800000"/>
            <a:headEnd/>
            <a:tailEnd/>
          </a:ln>
        </p:spPr>
        <p:txBody>
          <a:bodyPr wrap="none" anchor="ctr"/>
          <a:lstStyle/>
          <a:p>
            <a:endParaRPr lang="en-US"/>
          </a:p>
        </p:txBody>
      </p:sp>
      <p:sp>
        <p:nvSpPr>
          <p:cNvPr id="34823" name="AutoShape 12"/>
          <p:cNvSpPr>
            <a:spLocks noChangeArrowheads="1"/>
          </p:cNvSpPr>
          <p:nvPr/>
        </p:nvSpPr>
        <p:spPr bwMode="auto">
          <a:xfrm>
            <a:off x="5562600" y="3886200"/>
            <a:ext cx="1011238" cy="754063"/>
          </a:xfrm>
          <a:prstGeom prst="notchedRightArrow">
            <a:avLst>
              <a:gd name="adj1" fmla="val 50000"/>
              <a:gd name="adj2" fmla="val 37506"/>
            </a:avLst>
          </a:prstGeom>
          <a:solidFill>
            <a:schemeClr val="accent2"/>
          </a:solidFill>
          <a:ln w="9525">
            <a:solidFill>
              <a:schemeClr val="tx1"/>
            </a:solidFill>
            <a:miter lim="800000"/>
            <a:headEnd/>
            <a:tailEnd/>
          </a:ln>
        </p:spPr>
        <p:txBody>
          <a:bodyPr wrap="none" anchor="ctr"/>
          <a:lstStyle/>
          <a:p>
            <a:endParaRPr lang="en-US"/>
          </a:p>
        </p:txBody>
      </p:sp>
      <p:sp>
        <p:nvSpPr>
          <p:cNvPr id="34824" name="Rectangle 14"/>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Pre- and Post-test Examples</a:t>
            </a:r>
          </a:p>
        </p:txBody>
      </p:sp>
      <p:grpSp>
        <p:nvGrpSpPr>
          <p:cNvPr id="34825" name="Group 15"/>
          <p:cNvGrpSpPr>
            <a:grpSpLocks/>
          </p:cNvGrpSpPr>
          <p:nvPr/>
        </p:nvGrpSpPr>
        <p:grpSpPr bwMode="auto">
          <a:xfrm>
            <a:off x="152400" y="3352800"/>
            <a:ext cx="2214563" cy="2362200"/>
            <a:chOff x="3581400" y="3962400"/>
            <a:chExt cx="2214563" cy="2431197"/>
          </a:xfrm>
        </p:grpSpPr>
        <p:pic>
          <p:nvPicPr>
            <p:cNvPr id="34832" name="Picture 18" descr="\\Fileshare\files\IMAGE BANK\Test Booklet Covers\Life and Work Reading\LWR 82A.jpg"/>
            <p:cNvPicPr>
              <a:picLocks noChangeAspect="1" noChangeArrowheads="1"/>
            </p:cNvPicPr>
            <p:nvPr/>
          </p:nvPicPr>
          <p:blipFill>
            <a:blip r:embed="rId3" cstate="print"/>
            <a:srcRect l="6111" t="5556" r="2689" b="35185"/>
            <a:stretch>
              <a:fillRect/>
            </a:stretch>
          </p:blipFill>
          <p:spPr bwMode="auto">
            <a:xfrm>
              <a:off x="3581400" y="3962400"/>
              <a:ext cx="2214563" cy="1915297"/>
            </a:xfrm>
            <a:prstGeom prst="rect">
              <a:avLst/>
            </a:prstGeom>
            <a:noFill/>
            <a:ln w="9525">
              <a:noFill/>
              <a:miter lim="800000"/>
              <a:headEnd/>
              <a:tailEnd/>
            </a:ln>
          </p:spPr>
        </p:pic>
        <p:sp>
          <p:nvSpPr>
            <p:cNvPr id="34833" name="Text Box 10"/>
            <p:cNvSpPr txBox="1">
              <a:spLocks noChangeArrowheads="1"/>
            </p:cNvSpPr>
            <p:nvPr/>
          </p:nvSpPr>
          <p:spPr bwMode="auto">
            <a:xfrm>
              <a:off x="3962400" y="5562600"/>
              <a:ext cx="1447800" cy="830997"/>
            </a:xfrm>
            <a:prstGeom prst="rect">
              <a:avLst/>
            </a:prstGeom>
            <a:solidFill>
              <a:srgbClr val="0DACD1"/>
            </a:solidFill>
            <a:ln w="9525">
              <a:solidFill>
                <a:schemeClr val="tx1"/>
              </a:solidFill>
              <a:miter lim="800000"/>
              <a:headEnd/>
              <a:tailEnd/>
            </a:ln>
          </p:spPr>
          <p:txBody>
            <a:bodyPr>
              <a:spAutoFit/>
            </a:bodyPr>
            <a:lstStyle/>
            <a:p>
              <a:pPr algn="ctr" eaLnBrk="0" hangingPunct="0">
                <a:spcBef>
                  <a:spcPct val="50000"/>
                </a:spcBef>
              </a:pPr>
              <a:r>
                <a:rPr lang="en-US" sz="2400" b="1"/>
                <a:t>82 R</a:t>
              </a:r>
            </a:p>
            <a:p>
              <a:pPr algn="ctr" eaLnBrk="0" hangingPunct="0"/>
              <a:r>
                <a:rPr lang="en-US" sz="2400" b="1"/>
                <a:t>“A” test</a:t>
              </a:r>
            </a:p>
          </p:txBody>
        </p:sp>
      </p:grpSp>
      <p:grpSp>
        <p:nvGrpSpPr>
          <p:cNvPr id="34826" name="Group 18"/>
          <p:cNvGrpSpPr>
            <a:grpSpLocks/>
          </p:cNvGrpSpPr>
          <p:nvPr/>
        </p:nvGrpSpPr>
        <p:grpSpPr bwMode="auto">
          <a:xfrm>
            <a:off x="3505200" y="3352800"/>
            <a:ext cx="1943100" cy="2354263"/>
            <a:chOff x="609600" y="3962400"/>
            <a:chExt cx="1943100" cy="2354997"/>
          </a:xfrm>
        </p:grpSpPr>
        <p:pic>
          <p:nvPicPr>
            <p:cNvPr id="34830" name="Picture 17" descr="\\Fileshare\files\IMAGE BANK\Test Booklet Covers\Life and Work Reading\LWR 81A.jpg"/>
            <p:cNvPicPr>
              <a:picLocks noChangeAspect="1" noChangeArrowheads="1"/>
            </p:cNvPicPr>
            <p:nvPr/>
          </p:nvPicPr>
          <p:blipFill>
            <a:blip r:embed="rId4" cstate="print"/>
            <a:srcRect l="4459" t="5405" r="3807" b="35135"/>
            <a:stretch>
              <a:fillRect/>
            </a:stretch>
          </p:blipFill>
          <p:spPr bwMode="auto">
            <a:xfrm>
              <a:off x="609600" y="3962400"/>
              <a:ext cx="1943100" cy="1676400"/>
            </a:xfrm>
            <a:prstGeom prst="rect">
              <a:avLst/>
            </a:prstGeom>
            <a:noFill/>
            <a:ln w="9525">
              <a:noFill/>
              <a:miter lim="800000"/>
              <a:headEnd/>
              <a:tailEnd/>
            </a:ln>
          </p:spPr>
        </p:pic>
        <p:sp>
          <p:nvSpPr>
            <p:cNvPr id="34831" name="Text Box 13"/>
            <p:cNvSpPr txBox="1">
              <a:spLocks noChangeArrowheads="1"/>
            </p:cNvSpPr>
            <p:nvPr/>
          </p:nvSpPr>
          <p:spPr bwMode="auto">
            <a:xfrm>
              <a:off x="914400" y="5486400"/>
              <a:ext cx="1447800" cy="830997"/>
            </a:xfrm>
            <a:prstGeom prst="rect">
              <a:avLst/>
            </a:prstGeom>
            <a:solidFill>
              <a:srgbClr val="0B95B5"/>
            </a:solidFill>
            <a:ln w="9525">
              <a:solidFill>
                <a:schemeClr val="accent1"/>
              </a:solidFill>
              <a:miter lim="800000"/>
              <a:headEnd/>
              <a:tailEnd/>
            </a:ln>
          </p:spPr>
          <p:txBody>
            <a:bodyPr>
              <a:spAutoFit/>
            </a:bodyPr>
            <a:lstStyle/>
            <a:p>
              <a:pPr algn="ctr" eaLnBrk="0" hangingPunct="0">
                <a:spcBef>
                  <a:spcPct val="50000"/>
                </a:spcBef>
              </a:pPr>
              <a:r>
                <a:rPr lang="en-US" sz="2400" b="1">
                  <a:solidFill>
                    <a:srgbClr val="F3EEA9"/>
                  </a:solidFill>
                </a:rPr>
                <a:t>81 R</a:t>
              </a:r>
            </a:p>
            <a:p>
              <a:pPr algn="ctr" eaLnBrk="0" hangingPunct="0"/>
              <a:r>
                <a:rPr lang="en-US" sz="2400" b="1">
                  <a:solidFill>
                    <a:srgbClr val="F3EEA9"/>
                  </a:solidFill>
                </a:rPr>
                <a:t>“A” test</a:t>
              </a:r>
            </a:p>
          </p:txBody>
        </p:sp>
      </p:grpSp>
      <p:grpSp>
        <p:nvGrpSpPr>
          <p:cNvPr id="34827" name="Group 22"/>
          <p:cNvGrpSpPr>
            <a:grpSpLocks/>
          </p:cNvGrpSpPr>
          <p:nvPr/>
        </p:nvGrpSpPr>
        <p:grpSpPr bwMode="auto">
          <a:xfrm>
            <a:off x="6629400" y="3352800"/>
            <a:ext cx="2163763" cy="2430463"/>
            <a:chOff x="6629400" y="3352800"/>
            <a:chExt cx="2164080" cy="2431197"/>
          </a:xfrm>
        </p:grpSpPr>
        <p:pic>
          <p:nvPicPr>
            <p:cNvPr id="34828" name="Picture 16" descr="\\Fileshare\files\IMAGE BANK\Test Booklet Covers\Life and Work Reading\LWR 82XA.jpg"/>
            <p:cNvPicPr>
              <a:picLocks noChangeAspect="1" noChangeArrowheads="1"/>
            </p:cNvPicPr>
            <p:nvPr/>
          </p:nvPicPr>
          <p:blipFill>
            <a:blip r:embed="rId5" cstate="print"/>
            <a:srcRect l="6912" t="7692" r="3584" b="34615"/>
            <a:stretch>
              <a:fillRect/>
            </a:stretch>
          </p:blipFill>
          <p:spPr bwMode="auto">
            <a:xfrm>
              <a:off x="6629400" y="3352800"/>
              <a:ext cx="2164080" cy="1828800"/>
            </a:xfrm>
            <a:prstGeom prst="rect">
              <a:avLst/>
            </a:prstGeom>
            <a:noFill/>
            <a:ln w="9525">
              <a:noFill/>
              <a:miter lim="800000"/>
              <a:headEnd/>
              <a:tailEnd/>
            </a:ln>
          </p:spPr>
        </p:pic>
        <p:sp>
          <p:nvSpPr>
            <p:cNvPr id="34829" name="Text Box 11"/>
            <p:cNvSpPr txBox="1">
              <a:spLocks noChangeArrowheads="1"/>
            </p:cNvSpPr>
            <p:nvPr/>
          </p:nvSpPr>
          <p:spPr bwMode="auto">
            <a:xfrm>
              <a:off x="7086600" y="4953000"/>
              <a:ext cx="1600933" cy="830997"/>
            </a:xfrm>
            <a:prstGeom prst="rect">
              <a:avLst/>
            </a:prstGeom>
            <a:solidFill>
              <a:srgbClr val="99FFCC"/>
            </a:solidFill>
            <a:ln w="9525">
              <a:solidFill>
                <a:srgbClr val="C00000"/>
              </a:solidFill>
              <a:miter lim="800000"/>
              <a:headEnd/>
              <a:tailEnd/>
            </a:ln>
          </p:spPr>
          <p:txBody>
            <a:bodyPr>
              <a:spAutoFit/>
            </a:bodyPr>
            <a:lstStyle/>
            <a:p>
              <a:pPr algn="ctr" eaLnBrk="0" hangingPunct="0">
                <a:spcBef>
                  <a:spcPct val="50000"/>
                </a:spcBef>
              </a:pPr>
              <a:r>
                <a:rPr lang="en-US" sz="2400" b="1">
                  <a:solidFill>
                    <a:srgbClr val="C00000"/>
                  </a:solidFill>
                </a:rPr>
                <a:t>82X R*</a:t>
              </a:r>
            </a:p>
            <a:p>
              <a:pPr algn="ctr" eaLnBrk="0" hangingPunct="0"/>
              <a:r>
                <a:rPr lang="en-US" sz="2400" b="1">
                  <a:solidFill>
                    <a:srgbClr val="C00000"/>
                  </a:solidFill>
                </a:rPr>
                <a:t>“A” test</a:t>
              </a:r>
            </a:p>
          </p:txBody>
        </p:sp>
      </p:grpSp>
    </p:spTree>
  </p:cSld>
  <p:clrMapOvr>
    <a:masterClrMapping/>
  </p:clrMapOvr>
  <p:transition>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0"/>
          </p:nvPr>
        </p:nvSpPr>
        <p:spPr/>
        <p:txBody>
          <a:bodyPr/>
          <a:lstStyle/>
          <a:p>
            <a:pPr>
              <a:defRPr/>
            </a:pPr>
            <a:fld id="{C99197C6-7B18-4103-A919-272DED3F8151}" type="slidenum">
              <a:rPr lang="en-US" smtClean="0">
                <a:latin typeface="Arial" pitchFamily="34" charset="0"/>
              </a:rPr>
              <a:pPr>
                <a:defRPr/>
              </a:pPr>
              <a:t>28</a:t>
            </a:fld>
            <a:endParaRPr lang="en-US" smtClean="0">
              <a:latin typeface="Arial" pitchFamily="34" charset="0"/>
            </a:endParaRPr>
          </a:p>
        </p:txBody>
      </p:sp>
      <p:sp>
        <p:nvSpPr>
          <p:cNvPr id="35843" name="Text Box 2"/>
          <p:cNvSpPr txBox="1">
            <a:spLocks noChangeArrowheads="1"/>
          </p:cNvSpPr>
          <p:nvPr/>
        </p:nvSpPr>
        <p:spPr bwMode="auto">
          <a:xfrm>
            <a:off x="2117725" y="801688"/>
            <a:ext cx="184150" cy="457200"/>
          </a:xfrm>
          <a:prstGeom prst="rect">
            <a:avLst/>
          </a:prstGeom>
          <a:noFill/>
          <a:ln w="9525">
            <a:noFill/>
            <a:miter lim="800000"/>
            <a:headEnd/>
            <a:tailEnd/>
          </a:ln>
        </p:spPr>
        <p:txBody>
          <a:bodyPr wrap="none">
            <a:spAutoFit/>
          </a:bodyPr>
          <a:lstStyle/>
          <a:p>
            <a:pPr eaLnBrk="0" hangingPunct="0"/>
            <a:endParaRPr lang="en-US" sz="2400"/>
          </a:p>
        </p:txBody>
      </p:sp>
      <p:sp>
        <p:nvSpPr>
          <p:cNvPr id="35844" name="AutoShape 3"/>
          <p:cNvSpPr>
            <a:spLocks noChangeArrowheads="1"/>
          </p:cNvSpPr>
          <p:nvPr/>
        </p:nvSpPr>
        <p:spPr bwMode="auto">
          <a:xfrm>
            <a:off x="4038600" y="4267200"/>
            <a:ext cx="914400" cy="609600"/>
          </a:xfrm>
          <a:prstGeom prst="notchedRight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a:p>
        </p:txBody>
      </p:sp>
      <p:sp>
        <p:nvSpPr>
          <p:cNvPr id="35845" name="Text Box 4"/>
          <p:cNvSpPr txBox="1">
            <a:spLocks noChangeArrowheads="1"/>
          </p:cNvSpPr>
          <p:nvPr/>
        </p:nvSpPr>
        <p:spPr bwMode="auto">
          <a:xfrm>
            <a:off x="822325" y="1639888"/>
            <a:ext cx="184150" cy="457200"/>
          </a:xfrm>
          <a:prstGeom prst="rect">
            <a:avLst/>
          </a:prstGeom>
          <a:noFill/>
          <a:ln w="9525">
            <a:noFill/>
            <a:miter lim="800000"/>
            <a:headEnd/>
            <a:tailEnd/>
          </a:ln>
        </p:spPr>
        <p:txBody>
          <a:bodyPr wrap="none">
            <a:spAutoFit/>
          </a:bodyPr>
          <a:lstStyle/>
          <a:p>
            <a:pPr eaLnBrk="0" hangingPunct="0"/>
            <a:endParaRPr lang="en-US" sz="2400" b="1">
              <a:solidFill>
                <a:srgbClr val="6666FF"/>
              </a:solidFill>
            </a:endParaRPr>
          </a:p>
        </p:txBody>
      </p:sp>
      <p:sp>
        <p:nvSpPr>
          <p:cNvPr id="35846" name="Text Box 5"/>
          <p:cNvSpPr txBox="1">
            <a:spLocks noChangeArrowheads="1"/>
          </p:cNvSpPr>
          <p:nvPr/>
        </p:nvSpPr>
        <p:spPr bwMode="auto">
          <a:xfrm>
            <a:off x="685800" y="1371600"/>
            <a:ext cx="7264400" cy="1554163"/>
          </a:xfrm>
          <a:prstGeom prst="rect">
            <a:avLst/>
          </a:prstGeom>
          <a:noFill/>
          <a:ln w="9525">
            <a:noFill/>
            <a:miter lim="800000"/>
            <a:headEnd/>
            <a:tailEnd/>
          </a:ln>
        </p:spPr>
        <p:txBody>
          <a:bodyPr wrap="none">
            <a:spAutoFit/>
          </a:bodyPr>
          <a:lstStyle/>
          <a:p>
            <a:pPr eaLnBrk="0" hangingPunct="0"/>
            <a:endParaRPr lang="en-US" sz="3200" b="1">
              <a:solidFill>
                <a:srgbClr val="6666FF"/>
              </a:solidFill>
            </a:endParaRPr>
          </a:p>
          <a:p>
            <a:pPr eaLnBrk="0" hangingPunct="0"/>
            <a:r>
              <a:rPr lang="en-US" sz="3200" b="1">
                <a:solidFill>
                  <a:srgbClr val="333399"/>
                </a:solidFill>
              </a:rPr>
              <a:t>Can I administer a lower level test as</a:t>
            </a:r>
          </a:p>
          <a:p>
            <a:pPr eaLnBrk="0" hangingPunct="0"/>
            <a:r>
              <a:rPr lang="en-US" sz="3200" b="1">
                <a:solidFill>
                  <a:srgbClr val="333399"/>
                </a:solidFill>
              </a:rPr>
              <a:t>a post-test?</a:t>
            </a:r>
            <a:r>
              <a:rPr lang="en-US" sz="3200" b="1">
                <a:solidFill>
                  <a:srgbClr val="008080"/>
                </a:solidFill>
              </a:rPr>
              <a:t>  </a:t>
            </a:r>
          </a:p>
        </p:txBody>
      </p:sp>
      <p:sp>
        <p:nvSpPr>
          <p:cNvPr id="35847" name="Rectangle 14"/>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Pre- and Post-test Examples</a:t>
            </a:r>
          </a:p>
        </p:txBody>
      </p:sp>
      <p:sp>
        <p:nvSpPr>
          <p:cNvPr id="35848" name="Text Box 15"/>
          <p:cNvSpPr txBox="1">
            <a:spLocks noChangeArrowheads="1"/>
          </p:cNvSpPr>
          <p:nvPr/>
        </p:nvSpPr>
        <p:spPr bwMode="auto">
          <a:xfrm>
            <a:off x="3124200" y="2362200"/>
            <a:ext cx="914400" cy="579438"/>
          </a:xfrm>
          <a:prstGeom prst="rect">
            <a:avLst/>
          </a:prstGeom>
          <a:noFill/>
          <a:ln w="9525">
            <a:noFill/>
            <a:miter lim="800000"/>
            <a:headEnd/>
            <a:tailEnd/>
          </a:ln>
        </p:spPr>
        <p:txBody>
          <a:bodyPr>
            <a:spAutoFit/>
          </a:bodyPr>
          <a:lstStyle/>
          <a:p>
            <a:pPr eaLnBrk="0" hangingPunct="0"/>
            <a:r>
              <a:rPr lang="en-US" sz="3200" b="1">
                <a:solidFill>
                  <a:srgbClr val="FF0000"/>
                </a:solidFill>
                <a:latin typeface="Times New Roman" pitchFamily="18" charset="0"/>
              </a:rPr>
              <a:t>NO.</a:t>
            </a:r>
            <a:endParaRPr lang="en-US" sz="2400">
              <a:latin typeface="Times New Roman" pitchFamily="18" charset="0"/>
            </a:endParaRPr>
          </a:p>
        </p:txBody>
      </p:sp>
      <p:grpSp>
        <p:nvGrpSpPr>
          <p:cNvPr id="35849" name="Group 18"/>
          <p:cNvGrpSpPr>
            <a:grpSpLocks/>
          </p:cNvGrpSpPr>
          <p:nvPr/>
        </p:nvGrpSpPr>
        <p:grpSpPr bwMode="auto">
          <a:xfrm>
            <a:off x="5410200" y="3429000"/>
            <a:ext cx="2214563" cy="2362200"/>
            <a:chOff x="3581400" y="3962400"/>
            <a:chExt cx="2214563" cy="2431197"/>
          </a:xfrm>
        </p:grpSpPr>
        <p:pic>
          <p:nvPicPr>
            <p:cNvPr id="35854" name="Picture 18" descr="\\Fileshare\files\IMAGE BANK\Test Booklet Covers\Life and Work Reading\LWR 82A.jpg"/>
            <p:cNvPicPr>
              <a:picLocks noChangeAspect="1" noChangeArrowheads="1"/>
            </p:cNvPicPr>
            <p:nvPr/>
          </p:nvPicPr>
          <p:blipFill>
            <a:blip r:embed="rId3" cstate="print"/>
            <a:srcRect l="6111" t="5556" r="2689" b="35185"/>
            <a:stretch>
              <a:fillRect/>
            </a:stretch>
          </p:blipFill>
          <p:spPr bwMode="auto">
            <a:xfrm>
              <a:off x="3581400" y="3962400"/>
              <a:ext cx="2214563" cy="1915297"/>
            </a:xfrm>
            <a:prstGeom prst="rect">
              <a:avLst/>
            </a:prstGeom>
            <a:noFill/>
            <a:ln w="9525">
              <a:noFill/>
              <a:miter lim="800000"/>
              <a:headEnd/>
              <a:tailEnd/>
            </a:ln>
          </p:spPr>
        </p:pic>
        <p:sp>
          <p:nvSpPr>
            <p:cNvPr id="35855" name="Text Box 10"/>
            <p:cNvSpPr txBox="1">
              <a:spLocks noChangeArrowheads="1"/>
            </p:cNvSpPr>
            <p:nvPr/>
          </p:nvSpPr>
          <p:spPr bwMode="auto">
            <a:xfrm>
              <a:off x="3962400" y="5562600"/>
              <a:ext cx="1447800" cy="830997"/>
            </a:xfrm>
            <a:prstGeom prst="rect">
              <a:avLst/>
            </a:prstGeom>
            <a:solidFill>
              <a:srgbClr val="0DACD1"/>
            </a:solidFill>
            <a:ln w="9525">
              <a:solidFill>
                <a:schemeClr val="tx1"/>
              </a:solidFill>
              <a:miter lim="800000"/>
              <a:headEnd/>
              <a:tailEnd/>
            </a:ln>
          </p:spPr>
          <p:txBody>
            <a:bodyPr>
              <a:spAutoFit/>
            </a:bodyPr>
            <a:lstStyle/>
            <a:p>
              <a:pPr algn="ctr" eaLnBrk="0" hangingPunct="0">
                <a:spcBef>
                  <a:spcPct val="50000"/>
                </a:spcBef>
              </a:pPr>
              <a:r>
                <a:rPr lang="en-US" sz="2400" b="1"/>
                <a:t>82 R</a:t>
              </a:r>
            </a:p>
            <a:p>
              <a:pPr algn="ctr" eaLnBrk="0" hangingPunct="0"/>
              <a:r>
                <a:rPr lang="en-US" sz="2400" b="1"/>
                <a:t>“A” test</a:t>
              </a:r>
            </a:p>
          </p:txBody>
        </p:sp>
      </p:grpSp>
      <p:grpSp>
        <p:nvGrpSpPr>
          <p:cNvPr id="35850" name="Group 22"/>
          <p:cNvGrpSpPr>
            <a:grpSpLocks/>
          </p:cNvGrpSpPr>
          <p:nvPr/>
        </p:nvGrpSpPr>
        <p:grpSpPr bwMode="auto">
          <a:xfrm>
            <a:off x="1477963" y="3505200"/>
            <a:ext cx="2179637" cy="2355850"/>
            <a:chOff x="1477620" y="3505200"/>
            <a:chExt cx="2179980" cy="2355850"/>
          </a:xfrm>
        </p:grpSpPr>
        <p:pic>
          <p:nvPicPr>
            <p:cNvPr id="35852" name="Picture 16" descr="\\Fileshare\files\IMAGE BANK\Test Booklet Covers\Life and Work Reading\LWR 84B.jpg"/>
            <p:cNvPicPr>
              <a:picLocks noChangeAspect="1" noChangeArrowheads="1"/>
            </p:cNvPicPr>
            <p:nvPr/>
          </p:nvPicPr>
          <p:blipFill>
            <a:blip r:embed="rId4" cstate="print"/>
            <a:srcRect l="5849" t="7565" r="3363" b="34427"/>
            <a:stretch>
              <a:fillRect/>
            </a:stretch>
          </p:blipFill>
          <p:spPr bwMode="auto">
            <a:xfrm>
              <a:off x="1477620" y="3505200"/>
              <a:ext cx="2179980" cy="1857021"/>
            </a:xfrm>
            <a:prstGeom prst="rect">
              <a:avLst/>
            </a:prstGeom>
            <a:noFill/>
            <a:ln w="9525">
              <a:noFill/>
              <a:miter lim="800000"/>
              <a:headEnd/>
              <a:tailEnd/>
            </a:ln>
          </p:spPr>
        </p:pic>
        <p:sp>
          <p:nvSpPr>
            <p:cNvPr id="35853" name="Text Box 8"/>
            <p:cNvSpPr txBox="1">
              <a:spLocks noChangeArrowheads="1"/>
            </p:cNvSpPr>
            <p:nvPr/>
          </p:nvSpPr>
          <p:spPr bwMode="auto">
            <a:xfrm>
              <a:off x="1905000" y="5029200"/>
              <a:ext cx="1346200" cy="831850"/>
            </a:xfrm>
            <a:prstGeom prst="rect">
              <a:avLst/>
            </a:prstGeom>
            <a:solidFill>
              <a:srgbClr val="B6F0AC"/>
            </a:solidFill>
            <a:ln w="9525">
              <a:solidFill>
                <a:schemeClr val="tx1"/>
              </a:solidFill>
              <a:miter lim="800000"/>
              <a:headEnd/>
              <a:tailEnd/>
            </a:ln>
          </p:spPr>
          <p:txBody>
            <a:bodyPr wrap="none">
              <a:spAutoFit/>
            </a:bodyPr>
            <a:lstStyle/>
            <a:p>
              <a:pPr algn="ctr" eaLnBrk="0" hangingPunct="0"/>
              <a:r>
                <a:rPr lang="en-US" sz="2400" b="1"/>
                <a:t>84 R</a:t>
              </a:r>
            </a:p>
            <a:p>
              <a:pPr algn="ctr" eaLnBrk="0" hangingPunct="0"/>
              <a:r>
                <a:rPr lang="en-US" sz="2400" b="1"/>
                <a:t>“B” test</a:t>
              </a:r>
            </a:p>
          </p:txBody>
        </p:sp>
      </p:grpSp>
      <p:sp>
        <p:nvSpPr>
          <p:cNvPr id="24" name="&quot;No&quot; Symbol 23"/>
          <p:cNvSpPr/>
          <p:nvPr/>
        </p:nvSpPr>
        <p:spPr>
          <a:xfrm>
            <a:off x="5181600" y="3276600"/>
            <a:ext cx="2971800" cy="2667000"/>
          </a:xfrm>
          <a:prstGeom prst="noSmoking">
            <a:avLst>
              <a:gd name="adj" fmla="val 64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p:txBody>
          <a:bodyPr/>
          <a:lstStyle/>
          <a:p>
            <a:pPr>
              <a:defRPr/>
            </a:pPr>
            <a:fld id="{B0783390-44E8-4998-A958-9009C8D66E5E}" type="slidenum">
              <a:rPr lang="en-US" smtClean="0">
                <a:latin typeface="Arial" pitchFamily="34" charset="0"/>
              </a:rPr>
              <a:pPr>
                <a:defRPr/>
              </a:pPr>
              <a:t>29</a:t>
            </a:fld>
            <a:endParaRPr lang="en-US" smtClean="0">
              <a:latin typeface="Arial" pitchFamily="34" charset="0"/>
            </a:endParaRPr>
          </a:p>
        </p:txBody>
      </p:sp>
      <p:sp>
        <p:nvSpPr>
          <p:cNvPr id="36867" name="Text Box 2"/>
          <p:cNvSpPr txBox="1">
            <a:spLocks noChangeArrowheads="1"/>
          </p:cNvSpPr>
          <p:nvPr/>
        </p:nvSpPr>
        <p:spPr bwMode="auto">
          <a:xfrm>
            <a:off x="2117725" y="801688"/>
            <a:ext cx="184150" cy="457200"/>
          </a:xfrm>
          <a:prstGeom prst="rect">
            <a:avLst/>
          </a:prstGeom>
          <a:noFill/>
          <a:ln w="9525">
            <a:noFill/>
            <a:miter lim="800000"/>
            <a:headEnd/>
            <a:tailEnd/>
          </a:ln>
        </p:spPr>
        <p:txBody>
          <a:bodyPr wrap="none">
            <a:spAutoFit/>
          </a:bodyPr>
          <a:lstStyle/>
          <a:p>
            <a:pPr eaLnBrk="0" hangingPunct="0"/>
            <a:endParaRPr lang="en-US" sz="2400"/>
          </a:p>
        </p:txBody>
      </p:sp>
      <p:sp>
        <p:nvSpPr>
          <p:cNvPr id="36868" name="Text Box 3"/>
          <p:cNvSpPr txBox="1">
            <a:spLocks noChangeArrowheads="1"/>
          </p:cNvSpPr>
          <p:nvPr/>
        </p:nvSpPr>
        <p:spPr bwMode="auto">
          <a:xfrm>
            <a:off x="1371600" y="1905000"/>
            <a:ext cx="5726113" cy="1917700"/>
          </a:xfrm>
          <a:prstGeom prst="rect">
            <a:avLst/>
          </a:prstGeom>
          <a:noFill/>
          <a:ln w="9525">
            <a:noFill/>
            <a:miter lim="800000"/>
            <a:headEnd/>
            <a:tailEnd/>
          </a:ln>
        </p:spPr>
        <p:txBody>
          <a:bodyPr>
            <a:spAutoFit/>
          </a:bodyPr>
          <a:lstStyle/>
          <a:p>
            <a:pPr eaLnBrk="0" hangingPunct="0"/>
            <a:r>
              <a:rPr lang="en-US" sz="2400" b="1"/>
              <a:t>                                                         </a:t>
            </a:r>
          </a:p>
          <a:p>
            <a:pPr eaLnBrk="0" hangingPunct="0"/>
            <a:endParaRPr lang="en-US" sz="2400" b="1"/>
          </a:p>
          <a:p>
            <a:pPr eaLnBrk="0" hangingPunct="0"/>
            <a:endParaRPr lang="en-US" sz="2400" b="1"/>
          </a:p>
          <a:p>
            <a:pPr eaLnBrk="0" hangingPunct="0"/>
            <a:endParaRPr lang="en-US" sz="2400" b="1"/>
          </a:p>
          <a:p>
            <a:pPr eaLnBrk="0" hangingPunct="0"/>
            <a:endParaRPr lang="en-US" sz="2400" b="1"/>
          </a:p>
        </p:txBody>
      </p:sp>
      <p:sp>
        <p:nvSpPr>
          <p:cNvPr id="36869" name="AutoShape 5"/>
          <p:cNvSpPr>
            <a:spLocks noChangeArrowheads="1"/>
          </p:cNvSpPr>
          <p:nvPr/>
        </p:nvSpPr>
        <p:spPr bwMode="auto">
          <a:xfrm>
            <a:off x="3962400" y="3886200"/>
            <a:ext cx="914400" cy="609600"/>
          </a:xfrm>
          <a:prstGeom prst="notchedRight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a:p>
        </p:txBody>
      </p:sp>
      <p:sp>
        <p:nvSpPr>
          <p:cNvPr id="36870" name="Text Box 6"/>
          <p:cNvSpPr txBox="1">
            <a:spLocks noChangeArrowheads="1"/>
          </p:cNvSpPr>
          <p:nvPr/>
        </p:nvSpPr>
        <p:spPr bwMode="auto">
          <a:xfrm>
            <a:off x="822325" y="1639888"/>
            <a:ext cx="184150" cy="457200"/>
          </a:xfrm>
          <a:prstGeom prst="rect">
            <a:avLst/>
          </a:prstGeom>
          <a:noFill/>
          <a:ln w="9525">
            <a:noFill/>
            <a:miter lim="800000"/>
            <a:headEnd/>
            <a:tailEnd/>
          </a:ln>
        </p:spPr>
        <p:txBody>
          <a:bodyPr wrap="none">
            <a:spAutoFit/>
          </a:bodyPr>
          <a:lstStyle/>
          <a:p>
            <a:pPr eaLnBrk="0" hangingPunct="0"/>
            <a:endParaRPr lang="en-US" sz="2400" b="1">
              <a:solidFill>
                <a:srgbClr val="6666FF"/>
              </a:solidFill>
            </a:endParaRPr>
          </a:p>
        </p:txBody>
      </p:sp>
      <p:sp>
        <p:nvSpPr>
          <p:cNvPr id="36871" name="Text Box 7"/>
          <p:cNvSpPr txBox="1">
            <a:spLocks noChangeArrowheads="1"/>
          </p:cNvSpPr>
          <p:nvPr/>
        </p:nvSpPr>
        <p:spPr bwMode="auto">
          <a:xfrm>
            <a:off x="685800" y="1447800"/>
            <a:ext cx="7443788" cy="1077913"/>
          </a:xfrm>
          <a:prstGeom prst="rect">
            <a:avLst/>
          </a:prstGeom>
          <a:noFill/>
          <a:ln w="9525">
            <a:noFill/>
            <a:miter lim="800000"/>
            <a:headEnd/>
            <a:tailEnd/>
          </a:ln>
        </p:spPr>
        <p:txBody>
          <a:bodyPr>
            <a:spAutoFit/>
          </a:bodyPr>
          <a:lstStyle/>
          <a:p>
            <a:pPr eaLnBrk="0" hangingPunct="0"/>
            <a:r>
              <a:rPr lang="en-US" sz="3200" b="1">
                <a:solidFill>
                  <a:srgbClr val="333399"/>
                </a:solidFill>
              </a:rPr>
              <a:t>Can I administer a higher level test as</a:t>
            </a:r>
          </a:p>
          <a:p>
            <a:pPr eaLnBrk="0" hangingPunct="0"/>
            <a:r>
              <a:rPr lang="en-US" sz="3200" b="1">
                <a:solidFill>
                  <a:srgbClr val="333399"/>
                </a:solidFill>
              </a:rPr>
              <a:t>a post-test?</a:t>
            </a:r>
            <a:r>
              <a:rPr lang="en-US" sz="3200" b="1">
                <a:latin typeface="Times New Roman" pitchFamily="18" charset="0"/>
              </a:rPr>
              <a:t>  </a:t>
            </a:r>
            <a:r>
              <a:rPr lang="en-US" sz="3200" b="1">
                <a:solidFill>
                  <a:srgbClr val="FF0000"/>
                </a:solidFill>
                <a:latin typeface="Times New Roman" pitchFamily="18" charset="0"/>
              </a:rPr>
              <a:t>YES.</a:t>
            </a:r>
          </a:p>
        </p:txBody>
      </p:sp>
      <p:sp>
        <p:nvSpPr>
          <p:cNvPr id="36872" name="Rectangle 12"/>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Pre- and Post-test Examples</a:t>
            </a:r>
          </a:p>
        </p:txBody>
      </p:sp>
      <p:grpSp>
        <p:nvGrpSpPr>
          <p:cNvPr id="36873" name="Group 14"/>
          <p:cNvGrpSpPr>
            <a:grpSpLocks/>
          </p:cNvGrpSpPr>
          <p:nvPr/>
        </p:nvGrpSpPr>
        <p:grpSpPr bwMode="auto">
          <a:xfrm>
            <a:off x="1066800" y="3200400"/>
            <a:ext cx="2214563" cy="2362200"/>
            <a:chOff x="3581400" y="3962400"/>
            <a:chExt cx="2214563" cy="2431197"/>
          </a:xfrm>
        </p:grpSpPr>
        <p:pic>
          <p:nvPicPr>
            <p:cNvPr id="36877" name="Picture 18" descr="\\Fileshare\files\IMAGE BANK\Test Booklet Covers\Life and Work Reading\LWR 82A.jpg"/>
            <p:cNvPicPr>
              <a:picLocks noChangeAspect="1" noChangeArrowheads="1"/>
            </p:cNvPicPr>
            <p:nvPr/>
          </p:nvPicPr>
          <p:blipFill>
            <a:blip r:embed="rId3" cstate="print"/>
            <a:srcRect l="6111" t="5556" r="2689" b="35185"/>
            <a:stretch>
              <a:fillRect/>
            </a:stretch>
          </p:blipFill>
          <p:spPr bwMode="auto">
            <a:xfrm>
              <a:off x="3581400" y="3962400"/>
              <a:ext cx="2214563" cy="1915297"/>
            </a:xfrm>
            <a:prstGeom prst="rect">
              <a:avLst/>
            </a:prstGeom>
            <a:noFill/>
            <a:ln w="9525">
              <a:noFill/>
              <a:miter lim="800000"/>
              <a:headEnd/>
              <a:tailEnd/>
            </a:ln>
          </p:spPr>
        </p:pic>
        <p:sp>
          <p:nvSpPr>
            <p:cNvPr id="36878" name="Text Box 10"/>
            <p:cNvSpPr txBox="1">
              <a:spLocks noChangeArrowheads="1"/>
            </p:cNvSpPr>
            <p:nvPr/>
          </p:nvSpPr>
          <p:spPr bwMode="auto">
            <a:xfrm>
              <a:off x="3962400" y="5562600"/>
              <a:ext cx="1447800" cy="830997"/>
            </a:xfrm>
            <a:prstGeom prst="rect">
              <a:avLst/>
            </a:prstGeom>
            <a:solidFill>
              <a:srgbClr val="0DACD1"/>
            </a:solidFill>
            <a:ln w="9525">
              <a:solidFill>
                <a:schemeClr val="tx1"/>
              </a:solidFill>
              <a:miter lim="800000"/>
              <a:headEnd/>
              <a:tailEnd/>
            </a:ln>
          </p:spPr>
          <p:txBody>
            <a:bodyPr>
              <a:spAutoFit/>
            </a:bodyPr>
            <a:lstStyle/>
            <a:p>
              <a:pPr algn="ctr" eaLnBrk="0" hangingPunct="0">
                <a:spcBef>
                  <a:spcPct val="50000"/>
                </a:spcBef>
              </a:pPr>
              <a:r>
                <a:rPr lang="en-US" sz="2400" b="1"/>
                <a:t>82 R</a:t>
              </a:r>
            </a:p>
            <a:p>
              <a:pPr algn="ctr" eaLnBrk="0" hangingPunct="0"/>
              <a:r>
                <a:rPr lang="en-US" sz="2400" b="1"/>
                <a:t>“A” test</a:t>
              </a:r>
            </a:p>
          </p:txBody>
        </p:sp>
      </p:grpSp>
      <p:grpSp>
        <p:nvGrpSpPr>
          <p:cNvPr id="36874" name="Group 17"/>
          <p:cNvGrpSpPr>
            <a:grpSpLocks/>
          </p:cNvGrpSpPr>
          <p:nvPr/>
        </p:nvGrpSpPr>
        <p:grpSpPr bwMode="auto">
          <a:xfrm>
            <a:off x="5410200" y="3200400"/>
            <a:ext cx="2179638" cy="2355850"/>
            <a:chOff x="1477620" y="3505200"/>
            <a:chExt cx="2179980" cy="2355850"/>
          </a:xfrm>
        </p:grpSpPr>
        <p:pic>
          <p:nvPicPr>
            <p:cNvPr id="36875" name="Picture 16" descr="\\Fileshare\files\IMAGE BANK\Test Booklet Covers\Life and Work Reading\LWR 84B.jpg"/>
            <p:cNvPicPr>
              <a:picLocks noChangeAspect="1" noChangeArrowheads="1"/>
            </p:cNvPicPr>
            <p:nvPr/>
          </p:nvPicPr>
          <p:blipFill>
            <a:blip r:embed="rId4" cstate="print"/>
            <a:srcRect l="5849" t="7565" r="3363" b="34427"/>
            <a:stretch>
              <a:fillRect/>
            </a:stretch>
          </p:blipFill>
          <p:spPr bwMode="auto">
            <a:xfrm>
              <a:off x="1477620" y="3505200"/>
              <a:ext cx="2179980" cy="1857021"/>
            </a:xfrm>
            <a:prstGeom prst="rect">
              <a:avLst/>
            </a:prstGeom>
            <a:noFill/>
            <a:ln w="9525">
              <a:noFill/>
              <a:miter lim="800000"/>
              <a:headEnd/>
              <a:tailEnd/>
            </a:ln>
          </p:spPr>
        </p:pic>
        <p:sp>
          <p:nvSpPr>
            <p:cNvPr id="36876" name="Text Box 8"/>
            <p:cNvSpPr txBox="1">
              <a:spLocks noChangeArrowheads="1"/>
            </p:cNvSpPr>
            <p:nvPr/>
          </p:nvSpPr>
          <p:spPr bwMode="auto">
            <a:xfrm>
              <a:off x="1905000" y="5029200"/>
              <a:ext cx="1346200" cy="831850"/>
            </a:xfrm>
            <a:prstGeom prst="rect">
              <a:avLst/>
            </a:prstGeom>
            <a:solidFill>
              <a:srgbClr val="B6F0AC"/>
            </a:solidFill>
            <a:ln w="9525">
              <a:solidFill>
                <a:schemeClr val="tx1"/>
              </a:solidFill>
              <a:miter lim="800000"/>
              <a:headEnd/>
              <a:tailEnd/>
            </a:ln>
          </p:spPr>
          <p:txBody>
            <a:bodyPr wrap="none">
              <a:spAutoFit/>
            </a:bodyPr>
            <a:lstStyle/>
            <a:p>
              <a:pPr algn="ctr" eaLnBrk="0" hangingPunct="0"/>
              <a:r>
                <a:rPr lang="en-US" sz="2400" b="1"/>
                <a:t>84 R</a:t>
              </a:r>
            </a:p>
            <a:p>
              <a:pPr algn="ctr" eaLnBrk="0" hangingPunct="0"/>
              <a:r>
                <a:rPr lang="en-US" sz="2400" b="1"/>
                <a:t>“B” test</a:t>
              </a:r>
            </a:p>
          </p:txBody>
        </p:sp>
      </p:grpSp>
    </p:spTree>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p:txBody>
          <a:bodyPr/>
          <a:lstStyle/>
          <a:p>
            <a:pPr>
              <a:defRPr/>
            </a:pPr>
            <a:fld id="{73BBD813-23E7-48BD-981D-15E028E72980}" type="slidenum">
              <a:rPr lang="en-US" smtClean="0">
                <a:latin typeface="Arial" pitchFamily="34" charset="0"/>
              </a:rPr>
              <a:pPr>
                <a:defRPr/>
              </a:pPr>
              <a:t>3</a:t>
            </a:fld>
            <a:endParaRPr lang="en-US" smtClean="0">
              <a:latin typeface="Arial" pitchFamily="34" charset="0"/>
            </a:endParaRPr>
          </a:p>
        </p:txBody>
      </p:sp>
      <p:sp>
        <p:nvSpPr>
          <p:cNvPr id="10243" name="Rectangle 2"/>
          <p:cNvSpPr>
            <a:spLocks noGrp="1" noChangeArrowheads="1"/>
          </p:cNvSpPr>
          <p:nvPr>
            <p:ph type="title"/>
          </p:nvPr>
        </p:nvSpPr>
        <p:spPr/>
        <p:txBody>
          <a:bodyPr/>
          <a:lstStyle/>
          <a:p>
            <a:pPr eaLnBrk="1" hangingPunct="1"/>
            <a:r>
              <a:rPr lang="en-US" smtClean="0">
                <a:solidFill>
                  <a:srgbClr val="333399"/>
                </a:solidFill>
              </a:rPr>
              <a:t>National Reporting System</a:t>
            </a:r>
          </a:p>
        </p:txBody>
      </p:sp>
      <p:sp>
        <p:nvSpPr>
          <p:cNvPr id="10244" name="Rectangle 3"/>
          <p:cNvSpPr>
            <a:spLocks noGrp="1" noChangeArrowheads="1"/>
          </p:cNvSpPr>
          <p:nvPr>
            <p:ph type="body" idx="1"/>
          </p:nvPr>
        </p:nvSpPr>
        <p:spPr>
          <a:xfrm>
            <a:off x="228600" y="1143000"/>
            <a:ext cx="8534400" cy="5410200"/>
          </a:xfrm>
        </p:spPr>
        <p:txBody>
          <a:bodyPr/>
          <a:lstStyle/>
          <a:p>
            <a:pPr eaLnBrk="1" hangingPunct="1"/>
            <a:r>
              <a:rPr lang="en-US" smtClean="0">
                <a:solidFill>
                  <a:srgbClr val="333399"/>
                </a:solidFill>
              </a:rPr>
              <a:t>The</a:t>
            </a:r>
            <a:r>
              <a:rPr lang="en-US" smtClean="0"/>
              <a:t> </a:t>
            </a:r>
            <a:r>
              <a:rPr lang="en-US" smtClean="0">
                <a:solidFill>
                  <a:srgbClr val="FF0000"/>
                </a:solidFill>
              </a:rPr>
              <a:t>National Reporting System (NRS)</a:t>
            </a:r>
            <a:r>
              <a:rPr lang="en-US" smtClean="0"/>
              <a:t> </a:t>
            </a:r>
            <a:r>
              <a:rPr lang="en-US" smtClean="0">
                <a:solidFill>
                  <a:srgbClr val="333399"/>
                </a:solidFill>
              </a:rPr>
              <a:t>is the</a:t>
            </a:r>
            <a:r>
              <a:rPr lang="en-US" smtClean="0"/>
              <a:t>  </a:t>
            </a:r>
            <a:r>
              <a:rPr lang="en-US" smtClean="0">
                <a:solidFill>
                  <a:srgbClr val="333399"/>
                </a:solidFill>
              </a:rPr>
              <a:t>accountability system for federally funded WIA Title II adult education programs.</a:t>
            </a:r>
          </a:p>
          <a:p>
            <a:pPr eaLnBrk="1" hangingPunct="1"/>
            <a:r>
              <a:rPr lang="en-US" smtClean="0">
                <a:solidFill>
                  <a:srgbClr val="333399"/>
                </a:solidFill>
              </a:rPr>
              <a:t>The NRS is important to states, programs, teachers, and students because it provides a means of regular evaluation.</a:t>
            </a:r>
          </a:p>
          <a:p>
            <a:pPr eaLnBrk="1" hangingPunct="1"/>
            <a:r>
              <a:rPr lang="en-US" smtClean="0">
                <a:solidFill>
                  <a:srgbClr val="333399"/>
                </a:solidFill>
              </a:rPr>
              <a:t>In August 1998 the voluntary nature of the NRS changed when the Adult Education and Family Literacy Act within the Workforce Investment Act (WIA - P.L. 105-220) became law.</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0"/>
          </p:nvPr>
        </p:nvSpPr>
        <p:spPr/>
        <p:txBody>
          <a:bodyPr/>
          <a:lstStyle/>
          <a:p>
            <a:pPr>
              <a:defRPr/>
            </a:pPr>
            <a:fld id="{EE5CB05A-EBBA-4A09-BFAD-2F77E060D11F}" type="slidenum">
              <a:rPr lang="en-US" smtClean="0">
                <a:latin typeface="Arial" pitchFamily="34" charset="0"/>
              </a:rPr>
              <a:pPr>
                <a:defRPr/>
              </a:pPr>
              <a:t>30</a:t>
            </a:fld>
            <a:endParaRPr lang="en-US" smtClean="0">
              <a:latin typeface="Arial" pitchFamily="34" charset="0"/>
            </a:endParaRPr>
          </a:p>
        </p:txBody>
      </p:sp>
      <p:sp>
        <p:nvSpPr>
          <p:cNvPr id="37891" name="Rectangle 2"/>
          <p:cNvSpPr>
            <a:spLocks noGrp="1" noChangeArrowheads="1"/>
          </p:cNvSpPr>
          <p:nvPr>
            <p:ph type="title"/>
          </p:nvPr>
        </p:nvSpPr>
        <p:spPr/>
        <p:txBody>
          <a:bodyPr/>
          <a:lstStyle/>
          <a:p>
            <a:pPr eaLnBrk="1" hangingPunct="1"/>
            <a:r>
              <a:rPr lang="en-US" smtClean="0">
                <a:solidFill>
                  <a:srgbClr val="333399"/>
                </a:solidFill>
              </a:rPr>
              <a:t>Appropriate Pre- and Post-Test Selection</a:t>
            </a:r>
          </a:p>
        </p:txBody>
      </p:sp>
      <p:sp>
        <p:nvSpPr>
          <p:cNvPr id="37892" name="Rectangle 3"/>
          <p:cNvSpPr>
            <a:spLocks noGrp="1" noChangeArrowheads="1"/>
          </p:cNvSpPr>
          <p:nvPr>
            <p:ph type="body" sz="half" idx="1"/>
          </p:nvPr>
        </p:nvSpPr>
        <p:spPr>
          <a:xfrm>
            <a:off x="457200" y="1276350"/>
            <a:ext cx="4033838" cy="3935413"/>
          </a:xfrm>
        </p:spPr>
        <p:txBody>
          <a:bodyPr/>
          <a:lstStyle/>
          <a:p>
            <a:pPr eaLnBrk="1" hangingPunct="1">
              <a:buFont typeface="Wingdings" pitchFamily="2" charset="2"/>
              <a:buNone/>
            </a:pPr>
            <a:r>
              <a:rPr lang="en-US" sz="3200" b="0" smtClean="0">
                <a:solidFill>
                  <a:srgbClr val="FF0000"/>
                </a:solidFill>
              </a:rPr>
              <a:t>Appropriate</a:t>
            </a:r>
          </a:p>
          <a:p>
            <a:pPr eaLnBrk="1" hangingPunct="1"/>
            <a:r>
              <a:rPr lang="en-US" smtClean="0">
                <a:solidFill>
                  <a:srgbClr val="333399"/>
                </a:solidFill>
              </a:rPr>
              <a:t>81R-82R-81R</a:t>
            </a:r>
          </a:p>
          <a:p>
            <a:pPr eaLnBrk="1" hangingPunct="1"/>
            <a:r>
              <a:rPr lang="en-US" smtClean="0">
                <a:solidFill>
                  <a:srgbClr val="333399"/>
                </a:solidFill>
              </a:rPr>
              <a:t>81R-82R-81RX</a:t>
            </a:r>
          </a:p>
          <a:p>
            <a:pPr eaLnBrk="1" hangingPunct="1"/>
            <a:r>
              <a:rPr lang="en-US" smtClean="0">
                <a:solidFill>
                  <a:srgbClr val="333399"/>
                </a:solidFill>
              </a:rPr>
              <a:t>82R-82RX-84R</a:t>
            </a:r>
          </a:p>
        </p:txBody>
      </p:sp>
      <p:sp>
        <p:nvSpPr>
          <p:cNvPr id="37893" name="Rectangle 4"/>
          <p:cNvSpPr>
            <a:spLocks noGrp="1" noChangeArrowheads="1"/>
          </p:cNvSpPr>
          <p:nvPr>
            <p:ph type="body" sz="half" idx="2"/>
          </p:nvPr>
        </p:nvSpPr>
        <p:spPr>
          <a:xfrm>
            <a:off x="4876800" y="1295400"/>
            <a:ext cx="4033838" cy="2438400"/>
          </a:xfrm>
        </p:spPr>
        <p:txBody>
          <a:bodyPr/>
          <a:lstStyle/>
          <a:p>
            <a:pPr eaLnBrk="1" hangingPunct="1">
              <a:buFont typeface="Wingdings" pitchFamily="2" charset="2"/>
              <a:buNone/>
            </a:pPr>
            <a:r>
              <a:rPr lang="en-US" sz="3200" b="0" smtClean="0">
                <a:solidFill>
                  <a:srgbClr val="FF0000"/>
                </a:solidFill>
              </a:rPr>
              <a:t>Inappropriate</a:t>
            </a:r>
          </a:p>
          <a:p>
            <a:pPr eaLnBrk="1" hangingPunct="1"/>
            <a:r>
              <a:rPr lang="en-US" smtClean="0">
                <a:solidFill>
                  <a:srgbClr val="333399"/>
                </a:solidFill>
              </a:rPr>
              <a:t>81R-81R-81R</a:t>
            </a:r>
          </a:p>
          <a:p>
            <a:pPr eaLnBrk="1" hangingPunct="1"/>
            <a:r>
              <a:rPr lang="en-US" smtClean="0">
                <a:solidFill>
                  <a:srgbClr val="333399"/>
                </a:solidFill>
              </a:rPr>
              <a:t>81R-87R</a:t>
            </a:r>
          </a:p>
          <a:p>
            <a:pPr eaLnBrk="1" hangingPunct="1"/>
            <a:r>
              <a:rPr lang="en-US" smtClean="0">
                <a:solidFill>
                  <a:srgbClr val="333399"/>
                </a:solidFill>
              </a:rPr>
              <a:t>85R-83R</a:t>
            </a:r>
          </a:p>
        </p:txBody>
      </p:sp>
      <p:pic>
        <p:nvPicPr>
          <p:cNvPr id="37894" name="Picture 11"/>
          <p:cNvPicPr>
            <a:picLocks noChangeAspect="1" noChangeArrowheads="1"/>
          </p:cNvPicPr>
          <p:nvPr/>
        </p:nvPicPr>
        <p:blipFill>
          <a:blip r:embed="rId2" cstate="print"/>
          <a:srcRect/>
          <a:stretch>
            <a:fillRect/>
          </a:stretch>
        </p:blipFill>
        <p:spPr bwMode="auto">
          <a:xfrm>
            <a:off x="1219200" y="3886200"/>
            <a:ext cx="5772150" cy="1905000"/>
          </a:xfrm>
          <a:prstGeom prst="rect">
            <a:avLst/>
          </a:prstGeom>
          <a:noFill/>
          <a:ln w="9525">
            <a:noFill/>
            <a:miter lim="800000"/>
            <a:headEnd/>
            <a:tailEnd/>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p:txBody>
          <a:bodyPr/>
          <a:lstStyle/>
          <a:p>
            <a:pPr>
              <a:defRPr/>
            </a:pPr>
            <a:fld id="{9A432315-61EB-4F3D-B0F5-F1B98111FC1E}" type="slidenum">
              <a:rPr lang="en-US" smtClean="0">
                <a:latin typeface="Arial" pitchFamily="34" charset="0"/>
              </a:rPr>
              <a:pPr>
                <a:defRPr/>
              </a:pPr>
              <a:t>31</a:t>
            </a:fld>
            <a:endParaRPr lang="en-US" smtClean="0">
              <a:latin typeface="Arial" pitchFamily="34" charset="0"/>
            </a:endParaRPr>
          </a:p>
        </p:txBody>
      </p:sp>
      <p:sp>
        <p:nvSpPr>
          <p:cNvPr id="38915" name="Rectangle 2"/>
          <p:cNvSpPr>
            <a:spLocks noGrp="1" noChangeArrowheads="1"/>
          </p:cNvSpPr>
          <p:nvPr>
            <p:ph type="title"/>
          </p:nvPr>
        </p:nvSpPr>
        <p:spPr/>
        <p:txBody>
          <a:bodyPr/>
          <a:lstStyle/>
          <a:p>
            <a:pPr eaLnBrk="1" hangingPunct="1"/>
            <a:r>
              <a:rPr lang="en-US" smtClean="0">
                <a:solidFill>
                  <a:srgbClr val="333399"/>
                </a:solidFill>
              </a:rPr>
              <a:t>Use of Assessment Modalities</a:t>
            </a:r>
          </a:p>
        </p:txBody>
      </p:sp>
      <p:sp>
        <p:nvSpPr>
          <p:cNvPr id="38916" name="Rectangle 3"/>
          <p:cNvSpPr>
            <a:spLocks noGrp="1" noChangeArrowheads="1"/>
          </p:cNvSpPr>
          <p:nvPr>
            <p:ph type="body" idx="1"/>
          </p:nvPr>
        </p:nvSpPr>
        <p:spPr>
          <a:xfrm>
            <a:off x="533400" y="1295400"/>
            <a:ext cx="8229600" cy="4953000"/>
          </a:xfrm>
        </p:spPr>
        <p:txBody>
          <a:bodyPr/>
          <a:lstStyle/>
          <a:p>
            <a:pPr eaLnBrk="1" hangingPunct="1"/>
            <a:r>
              <a:rPr lang="en-US" sz="3200" smtClean="0">
                <a:solidFill>
                  <a:srgbClr val="FF0000"/>
                </a:solidFill>
              </a:rPr>
              <a:t>ABE/ASE:</a:t>
            </a:r>
            <a:r>
              <a:rPr lang="en-US" sz="3200" smtClean="0">
                <a:solidFill>
                  <a:srgbClr val="333399"/>
                </a:solidFill>
              </a:rPr>
              <a:t> Use Reading and/or Math</a:t>
            </a:r>
          </a:p>
          <a:p>
            <a:pPr eaLnBrk="1" hangingPunct="1">
              <a:buFont typeface="Wingdings" pitchFamily="2" charset="2"/>
              <a:buNone/>
            </a:pPr>
            <a:endParaRPr lang="en-US" sz="3200" smtClean="0">
              <a:solidFill>
                <a:srgbClr val="333399"/>
              </a:solidFill>
            </a:endParaRPr>
          </a:p>
          <a:p>
            <a:pPr eaLnBrk="1" hangingPunct="1">
              <a:buFont typeface="Wingdings" pitchFamily="2" charset="2"/>
              <a:buNone/>
            </a:pPr>
            <a:endParaRPr lang="en-US" sz="3200" smtClean="0">
              <a:solidFill>
                <a:srgbClr val="333399"/>
              </a:solidFill>
            </a:endParaRPr>
          </a:p>
          <a:p>
            <a:pPr eaLnBrk="1" hangingPunct="1"/>
            <a:r>
              <a:rPr lang="en-US" sz="3200" smtClean="0">
                <a:solidFill>
                  <a:srgbClr val="FF0000"/>
                </a:solidFill>
              </a:rPr>
              <a:t>ESL:</a:t>
            </a:r>
            <a:r>
              <a:rPr lang="en-US" sz="3200" smtClean="0">
                <a:solidFill>
                  <a:srgbClr val="333399"/>
                </a:solidFill>
              </a:rPr>
              <a:t> Use Reading and/or Listening</a:t>
            </a:r>
          </a:p>
          <a:p>
            <a:pPr eaLnBrk="1" hangingPunct="1"/>
            <a:endParaRPr lang="en-US" smtClean="0">
              <a:solidFill>
                <a:srgbClr val="333399"/>
              </a:solidFill>
            </a:endParaRPr>
          </a:p>
          <a:p>
            <a:pPr eaLnBrk="1" hangingPunct="1">
              <a:buFont typeface="Wingdings" pitchFamily="2" charset="2"/>
              <a:buNone/>
            </a:pPr>
            <a:endParaRPr lang="en-US" smtClean="0">
              <a:solidFill>
                <a:srgbClr val="333399"/>
              </a:solidFill>
            </a:endParaRPr>
          </a:p>
          <a:p>
            <a:pPr eaLnBrk="1" hangingPunct="1">
              <a:buFont typeface="Wingdings" pitchFamily="2" charset="2"/>
              <a:buNone/>
            </a:pPr>
            <a:endParaRPr lang="en-US" smtClean="0">
              <a:solidFill>
                <a:srgbClr val="333399"/>
              </a:solidFill>
            </a:endParaRPr>
          </a:p>
          <a:p>
            <a:pPr eaLnBrk="1" hangingPunct="1"/>
            <a:r>
              <a:rPr lang="en-US" smtClean="0">
                <a:solidFill>
                  <a:srgbClr val="333399"/>
                </a:solidFill>
              </a:rPr>
              <a:t>Pre- and post-test pairs must always be from the same test modality.</a:t>
            </a:r>
          </a:p>
        </p:txBody>
      </p:sp>
      <p:pic>
        <p:nvPicPr>
          <p:cNvPr id="38917" name="Picture 6"/>
          <p:cNvPicPr>
            <a:picLocks noChangeAspect="1" noChangeArrowheads="1"/>
          </p:cNvPicPr>
          <p:nvPr/>
        </p:nvPicPr>
        <p:blipFill>
          <a:blip r:embed="rId2" cstate="print"/>
          <a:srcRect/>
          <a:stretch>
            <a:fillRect/>
          </a:stretch>
        </p:blipFill>
        <p:spPr bwMode="auto">
          <a:xfrm>
            <a:off x="1981200" y="1828800"/>
            <a:ext cx="1911350" cy="1295400"/>
          </a:xfrm>
          <a:prstGeom prst="rect">
            <a:avLst/>
          </a:prstGeom>
          <a:noFill/>
          <a:ln w="9525">
            <a:noFill/>
            <a:miter lim="800000"/>
            <a:headEnd/>
            <a:tailEnd/>
          </a:ln>
        </p:spPr>
      </p:pic>
      <p:pic>
        <p:nvPicPr>
          <p:cNvPr id="38918" name="Picture 7"/>
          <p:cNvPicPr>
            <a:picLocks noChangeAspect="1" noChangeArrowheads="1"/>
          </p:cNvPicPr>
          <p:nvPr/>
        </p:nvPicPr>
        <p:blipFill>
          <a:blip r:embed="rId3" cstate="print"/>
          <a:srcRect/>
          <a:stretch>
            <a:fillRect/>
          </a:stretch>
        </p:blipFill>
        <p:spPr bwMode="auto">
          <a:xfrm>
            <a:off x="5334000" y="1828800"/>
            <a:ext cx="1905000" cy="1238250"/>
          </a:xfrm>
          <a:prstGeom prst="rect">
            <a:avLst/>
          </a:prstGeom>
          <a:noFill/>
          <a:ln w="9525">
            <a:noFill/>
            <a:miter lim="800000"/>
            <a:headEnd/>
            <a:tailEnd/>
          </a:ln>
        </p:spPr>
      </p:pic>
      <p:pic>
        <p:nvPicPr>
          <p:cNvPr id="38919" name="Picture 8"/>
          <p:cNvPicPr>
            <a:picLocks noChangeAspect="1" noChangeArrowheads="1"/>
          </p:cNvPicPr>
          <p:nvPr/>
        </p:nvPicPr>
        <p:blipFill>
          <a:blip r:embed="rId4" cstate="print"/>
          <a:srcRect/>
          <a:stretch>
            <a:fillRect/>
          </a:stretch>
        </p:blipFill>
        <p:spPr bwMode="auto">
          <a:xfrm>
            <a:off x="1981200" y="3657600"/>
            <a:ext cx="1981200" cy="1303338"/>
          </a:xfrm>
          <a:prstGeom prst="rect">
            <a:avLst/>
          </a:prstGeom>
          <a:noFill/>
          <a:ln w="9525">
            <a:noFill/>
            <a:miter lim="800000"/>
            <a:headEnd/>
            <a:tailEnd/>
          </a:ln>
        </p:spPr>
      </p:pic>
      <p:pic>
        <p:nvPicPr>
          <p:cNvPr id="38920" name="Picture 9"/>
          <p:cNvPicPr>
            <a:picLocks noChangeAspect="1" noChangeArrowheads="1"/>
          </p:cNvPicPr>
          <p:nvPr/>
        </p:nvPicPr>
        <p:blipFill>
          <a:blip r:embed="rId5" cstate="print"/>
          <a:srcRect/>
          <a:stretch>
            <a:fillRect/>
          </a:stretch>
        </p:blipFill>
        <p:spPr bwMode="auto">
          <a:xfrm>
            <a:off x="5029200" y="3657600"/>
            <a:ext cx="2614613" cy="1300163"/>
          </a:xfrm>
          <a:prstGeom prst="rect">
            <a:avLst/>
          </a:prstGeom>
          <a:noFill/>
          <a:ln w="9525">
            <a:noFill/>
            <a:miter lim="800000"/>
            <a:headEnd/>
            <a:tailEnd/>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p:txBody>
          <a:bodyPr/>
          <a:lstStyle/>
          <a:p>
            <a:pPr>
              <a:defRPr/>
            </a:pPr>
            <a:fld id="{1F4FD1A7-A0FE-48DB-ABCE-D48D76159C01}" type="slidenum">
              <a:rPr lang="en-US" smtClean="0">
                <a:latin typeface="Arial" pitchFamily="34" charset="0"/>
              </a:rPr>
              <a:pPr>
                <a:defRPr/>
              </a:pPr>
              <a:t>32</a:t>
            </a:fld>
            <a:endParaRPr lang="en-US" smtClean="0">
              <a:latin typeface="Arial" pitchFamily="34" charset="0"/>
            </a:endParaRPr>
          </a:p>
        </p:txBody>
      </p:sp>
      <p:sp>
        <p:nvSpPr>
          <p:cNvPr id="39939" name="Rectangle 2"/>
          <p:cNvSpPr>
            <a:spLocks noGrp="1" noChangeArrowheads="1"/>
          </p:cNvSpPr>
          <p:nvPr>
            <p:ph type="body" idx="1"/>
          </p:nvPr>
        </p:nvSpPr>
        <p:spPr/>
        <p:txBody>
          <a:bodyPr/>
          <a:lstStyle/>
          <a:p>
            <a:pPr eaLnBrk="1" hangingPunct="1"/>
            <a:r>
              <a:rPr lang="en-US" sz="3200" b="0" smtClean="0">
                <a:solidFill>
                  <a:srgbClr val="333399"/>
                </a:solidFill>
              </a:rPr>
              <a:t>For students with two sets of pretest and post-test scores, such as one in reading and one in listening, which determines benchmark attainment?</a:t>
            </a:r>
          </a:p>
          <a:p>
            <a:pPr lvl="1" eaLnBrk="1" hangingPunct="1"/>
            <a:endParaRPr lang="en-US" sz="3200" smtClean="0">
              <a:solidFill>
                <a:srgbClr val="333399"/>
              </a:solidFill>
            </a:endParaRPr>
          </a:p>
          <a:p>
            <a:pPr lvl="1" eaLnBrk="1" hangingPunct="1"/>
            <a:r>
              <a:rPr lang="en-US" sz="2800" smtClean="0"/>
              <a:t>The pretest and post-test pair with the lowest accurate pretest score determines benchmark attainment</a:t>
            </a:r>
            <a:r>
              <a:rPr lang="en-US" sz="2400" smtClean="0"/>
              <a:t> </a:t>
            </a:r>
            <a:r>
              <a:rPr lang="en-US" sz="2400" b="1" smtClean="0"/>
              <a:t> </a:t>
            </a:r>
          </a:p>
          <a:p>
            <a:pPr lvl="1" eaLnBrk="1" hangingPunct="1"/>
            <a:endParaRPr lang="en-US" sz="2400" b="1" smtClean="0"/>
          </a:p>
        </p:txBody>
      </p:sp>
      <p:sp>
        <p:nvSpPr>
          <p:cNvPr id="39940" name="Text Box 3"/>
          <p:cNvSpPr txBox="1">
            <a:spLocks noChangeArrowheads="1"/>
          </p:cNvSpPr>
          <p:nvPr/>
        </p:nvSpPr>
        <p:spPr bwMode="auto">
          <a:xfrm>
            <a:off x="2117725" y="801688"/>
            <a:ext cx="184150" cy="457200"/>
          </a:xfrm>
          <a:prstGeom prst="rect">
            <a:avLst/>
          </a:prstGeom>
          <a:noFill/>
          <a:ln w="9525">
            <a:noFill/>
            <a:miter lim="800000"/>
            <a:headEnd/>
            <a:tailEnd/>
          </a:ln>
        </p:spPr>
        <p:txBody>
          <a:bodyPr wrap="none">
            <a:spAutoFit/>
          </a:bodyPr>
          <a:lstStyle/>
          <a:p>
            <a:pPr eaLnBrk="0" hangingPunct="0"/>
            <a:endParaRPr lang="en-US" sz="2400"/>
          </a:p>
        </p:txBody>
      </p:sp>
      <p:sp>
        <p:nvSpPr>
          <p:cNvPr id="39941" name="Rectangle 4"/>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Multiple Modalities Paired Tests</a:t>
            </a:r>
          </a:p>
        </p:txBody>
      </p:sp>
    </p:spTree>
  </p:cSld>
  <p:clrMapOvr>
    <a:masterClrMapping/>
  </p:clrMapOvr>
  <p:transition>
    <p:pull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p:txBody>
          <a:bodyPr/>
          <a:lstStyle/>
          <a:p>
            <a:pPr>
              <a:defRPr/>
            </a:pPr>
            <a:fld id="{B584E695-1DE7-4C19-A877-AFD5034EBD7A}" type="slidenum">
              <a:rPr lang="en-US" smtClean="0">
                <a:latin typeface="Arial" pitchFamily="34" charset="0"/>
              </a:rPr>
              <a:pPr>
                <a:defRPr/>
              </a:pPr>
              <a:t>33</a:t>
            </a:fld>
            <a:endParaRPr lang="en-US" smtClean="0">
              <a:latin typeface="Arial" pitchFamily="34" charset="0"/>
            </a:endParaRPr>
          </a:p>
        </p:txBody>
      </p:sp>
      <p:sp>
        <p:nvSpPr>
          <p:cNvPr id="40963" name="Rectangle 2"/>
          <p:cNvSpPr>
            <a:spLocks noGrp="1" noChangeArrowheads="1"/>
          </p:cNvSpPr>
          <p:nvPr>
            <p:ph type="title"/>
          </p:nvPr>
        </p:nvSpPr>
        <p:spPr>
          <a:xfrm>
            <a:off x="1143000" y="0"/>
            <a:ext cx="8001000" cy="1143000"/>
          </a:xfrm>
        </p:spPr>
        <p:txBody>
          <a:bodyPr/>
          <a:lstStyle/>
          <a:p>
            <a:pPr eaLnBrk="1" hangingPunct="1"/>
            <a:r>
              <a:rPr lang="en-US" smtClean="0">
                <a:solidFill>
                  <a:srgbClr val="333399"/>
                </a:solidFill>
              </a:rPr>
              <a:t>ABE/ESL CASAS Pretest 236 or Higher</a:t>
            </a:r>
          </a:p>
        </p:txBody>
      </p:sp>
      <p:sp>
        <p:nvSpPr>
          <p:cNvPr id="40964" name="Rectangle 3"/>
          <p:cNvSpPr>
            <a:spLocks noGrp="1" noChangeArrowheads="1"/>
          </p:cNvSpPr>
          <p:nvPr>
            <p:ph type="body" idx="1"/>
          </p:nvPr>
        </p:nvSpPr>
        <p:spPr>
          <a:xfrm>
            <a:off x="609600" y="1524000"/>
            <a:ext cx="7924800" cy="4114800"/>
          </a:xfrm>
        </p:spPr>
        <p:txBody>
          <a:bodyPr/>
          <a:lstStyle/>
          <a:p>
            <a:pPr eaLnBrk="1" hangingPunct="1">
              <a:buFont typeface="Wingdings" pitchFamily="2" charset="2"/>
              <a:buNone/>
            </a:pPr>
            <a:r>
              <a:rPr lang="en-US" i="1" smtClean="0">
                <a:solidFill>
                  <a:srgbClr val="FF0000"/>
                </a:solidFill>
              </a:rPr>
              <a:t>Payment Points Drop Reason #10</a:t>
            </a:r>
          </a:p>
          <a:p>
            <a:pPr eaLnBrk="1" hangingPunct="1"/>
            <a:r>
              <a:rPr lang="en-US" smtClean="0">
                <a:solidFill>
                  <a:srgbClr val="333399"/>
                </a:solidFill>
              </a:rPr>
              <a:t>Enroll learner in GED or high school diploma instructional program with goal of GED or high school diploma</a:t>
            </a:r>
          </a:p>
          <a:p>
            <a:pPr eaLnBrk="1" hangingPunct="1"/>
            <a:r>
              <a:rPr lang="en-US" smtClean="0">
                <a:solidFill>
                  <a:srgbClr val="333399"/>
                </a:solidFill>
              </a:rPr>
              <a:t>Test in another modality</a:t>
            </a:r>
          </a:p>
          <a:p>
            <a:pPr eaLnBrk="1" hangingPunct="1"/>
            <a:r>
              <a:rPr lang="en-US" smtClean="0">
                <a:solidFill>
                  <a:srgbClr val="333399"/>
                </a:solidFill>
              </a:rPr>
              <a:t>Do nothing and student will not be included in federal reporting for WIA Title II. </a:t>
            </a:r>
          </a:p>
          <a:p>
            <a:pPr eaLnBrk="1" hangingPunct="1">
              <a:buFont typeface="Wingdings" pitchFamily="2" charset="2"/>
              <a:buNone/>
            </a:pPr>
            <a:endParaRPr lang="en-US" smtClean="0">
              <a:solidFill>
                <a:srgbClr val="333399"/>
              </a:solidFill>
            </a:endParaRPr>
          </a:p>
          <a:p>
            <a:pPr eaLnBrk="1" hangingPunct="1"/>
            <a:endParaRPr lang="en-US" smtClean="0"/>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0"/>
          </p:nvPr>
        </p:nvSpPr>
        <p:spPr/>
        <p:txBody>
          <a:bodyPr/>
          <a:lstStyle/>
          <a:p>
            <a:pPr>
              <a:defRPr/>
            </a:pPr>
            <a:fld id="{E00F99B8-4A79-4EAE-9A1D-26DEA607BE0F}" type="slidenum">
              <a:rPr lang="en-US" smtClean="0">
                <a:latin typeface="Arial" pitchFamily="34" charset="0"/>
              </a:rPr>
              <a:pPr>
                <a:defRPr/>
              </a:pPr>
              <a:t>34</a:t>
            </a:fld>
            <a:endParaRPr lang="en-US" smtClean="0">
              <a:latin typeface="Arial" pitchFamily="34" charset="0"/>
            </a:endParaRPr>
          </a:p>
        </p:txBody>
      </p:sp>
      <p:sp>
        <p:nvSpPr>
          <p:cNvPr id="41987" name="Rectangle 2"/>
          <p:cNvSpPr>
            <a:spLocks noGrp="1" noChangeArrowheads="1"/>
          </p:cNvSpPr>
          <p:nvPr>
            <p:ph type="title"/>
          </p:nvPr>
        </p:nvSpPr>
        <p:spPr/>
        <p:txBody>
          <a:bodyPr/>
          <a:lstStyle/>
          <a:p>
            <a:pPr eaLnBrk="1" hangingPunct="1"/>
            <a:r>
              <a:rPr lang="en-US" sz="2800" smtClean="0">
                <a:solidFill>
                  <a:srgbClr val="333399"/>
                </a:solidFill>
              </a:rPr>
              <a:t>Appropriate Goal Setting and Program Placement for ASE/GED Learners</a:t>
            </a:r>
          </a:p>
        </p:txBody>
      </p:sp>
      <p:sp>
        <p:nvSpPr>
          <p:cNvPr id="41988" name="Rectangle 3"/>
          <p:cNvSpPr>
            <a:spLocks noGrp="1" noChangeArrowheads="1"/>
          </p:cNvSpPr>
          <p:nvPr>
            <p:ph type="body" sz="half" idx="1"/>
          </p:nvPr>
        </p:nvSpPr>
        <p:spPr>
          <a:xfrm>
            <a:off x="533400" y="1219200"/>
            <a:ext cx="7924800" cy="4830763"/>
          </a:xfrm>
        </p:spPr>
        <p:txBody>
          <a:bodyPr/>
          <a:lstStyle/>
          <a:p>
            <a:pPr eaLnBrk="1" hangingPunct="1">
              <a:buFont typeface="Wingdings" pitchFamily="2" charset="2"/>
              <a:buNone/>
            </a:pPr>
            <a:r>
              <a:rPr lang="en-US" sz="2400" smtClean="0"/>
              <a:t>	</a:t>
            </a:r>
            <a:r>
              <a:rPr lang="en-US" smtClean="0">
                <a:solidFill>
                  <a:srgbClr val="333399"/>
                </a:solidFill>
              </a:rPr>
              <a:t>All adult learners with a goal on the TOPSpro Entry Record of attaining a high school diploma or GED must have a CASAS test at or above the following thresholds:</a:t>
            </a:r>
            <a:endParaRPr lang="en-US" sz="3600" smtClean="0">
              <a:solidFill>
                <a:srgbClr val="333399"/>
              </a:solidFill>
            </a:endParaRPr>
          </a:p>
          <a:p>
            <a:pPr eaLnBrk="1" hangingPunct="1">
              <a:lnSpc>
                <a:spcPct val="90000"/>
              </a:lnSpc>
              <a:buFont typeface="Wingdings" pitchFamily="2" charset="2"/>
              <a:buNone/>
            </a:pPr>
            <a:endParaRPr lang="en-US" sz="2400" smtClean="0">
              <a:solidFill>
                <a:srgbClr val="333399"/>
              </a:solidFill>
            </a:endParaRPr>
          </a:p>
        </p:txBody>
      </p:sp>
      <p:graphicFrame>
        <p:nvGraphicFramePr>
          <p:cNvPr id="129050" name="Group 26"/>
          <p:cNvGraphicFramePr>
            <a:graphicFrameLocks noGrp="1"/>
          </p:cNvGraphicFramePr>
          <p:nvPr>
            <p:ph sz="half" idx="2"/>
          </p:nvPr>
        </p:nvGraphicFramePr>
        <p:xfrm>
          <a:off x="1371600" y="4114800"/>
          <a:ext cx="6477000" cy="2064512"/>
        </p:xfrm>
        <a:graphic>
          <a:graphicData uri="http://schemas.openxmlformats.org/drawingml/2006/table">
            <a:tbl>
              <a:tblPr/>
              <a:tblGrid>
                <a:gridCol w="3238500"/>
                <a:gridCol w="3238500"/>
              </a:tblGrid>
              <a:tr h="584200">
                <a:tc gridSpan="2">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Test Benchmark — CASAS Scale Scores </a:t>
                      </a:r>
                    </a:p>
                    <a:p>
                      <a:pPr marL="0" marR="0" lvl="0" indent="0" algn="ctr"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(Reading or Math)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84200">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Low ASE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236 – 245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High ASE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pPr>
                      <a:r>
                        <a:rPr kumimoji="0" lang="en-US" sz="2400" b="1" i="0" u="none" strike="noStrike" cap="none" normalizeH="0" baseline="0" smtClean="0">
                          <a:ln>
                            <a:noFill/>
                          </a:ln>
                          <a:solidFill>
                            <a:schemeClr val="tx1"/>
                          </a:solidFill>
                          <a:effectLst/>
                          <a:latin typeface="Helvetica" pitchFamily="34" charset="0"/>
                        </a:rPr>
                        <a:t>246 and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0"/>
          </p:nvPr>
        </p:nvSpPr>
        <p:spPr/>
        <p:txBody>
          <a:bodyPr/>
          <a:lstStyle/>
          <a:p>
            <a:pPr>
              <a:defRPr/>
            </a:pPr>
            <a:fld id="{2A2A9A7D-AB42-40F6-815D-BCEDDB42A213}" type="slidenum">
              <a:rPr lang="en-US" smtClean="0">
                <a:latin typeface="Arial" pitchFamily="34" charset="0"/>
              </a:rPr>
              <a:pPr>
                <a:defRPr/>
              </a:pPr>
              <a:t>35</a:t>
            </a:fld>
            <a:endParaRPr lang="en-US" smtClean="0">
              <a:latin typeface="Arial" pitchFamily="34" charset="0"/>
            </a:endParaRPr>
          </a:p>
        </p:txBody>
      </p:sp>
      <p:graphicFrame>
        <p:nvGraphicFramePr>
          <p:cNvPr id="1026" name="Object 2"/>
          <p:cNvGraphicFramePr>
            <a:graphicFrameLocks noGrp="1" noChangeAspect="1"/>
          </p:cNvGraphicFramePr>
          <p:nvPr>
            <p:ph type="body" idx="1"/>
          </p:nvPr>
        </p:nvGraphicFramePr>
        <p:xfrm>
          <a:off x="533400" y="3008313"/>
          <a:ext cx="8229600" cy="2809875"/>
        </p:xfrm>
        <a:graphic>
          <a:graphicData uri="http://schemas.openxmlformats.org/presentationml/2006/ole">
            <p:oleObj spid="_x0000_s1028" name="Bitmap Image" r:id="rId3" imgW="3772427" imgH="1162212" progId="PBrush">
              <p:embed/>
            </p:oleObj>
          </a:graphicData>
        </a:graphic>
      </p:graphicFrame>
      <p:sp>
        <p:nvSpPr>
          <p:cNvPr id="1028" name="Rectangle 3"/>
          <p:cNvSpPr>
            <a:spLocks noGrp="1" noChangeArrowheads="1"/>
          </p:cNvSpPr>
          <p:nvPr>
            <p:ph type="title"/>
          </p:nvPr>
        </p:nvSpPr>
        <p:spPr/>
        <p:txBody>
          <a:bodyPr/>
          <a:lstStyle/>
          <a:p>
            <a:pPr eaLnBrk="1" hangingPunct="1"/>
            <a:r>
              <a:rPr lang="en-US" smtClean="0">
                <a:solidFill>
                  <a:srgbClr val="333399"/>
                </a:solidFill>
              </a:rPr>
              <a:t>Data Collection: WIA Title II </a:t>
            </a:r>
            <a:br>
              <a:rPr lang="en-US" smtClean="0">
                <a:solidFill>
                  <a:srgbClr val="333399"/>
                </a:solidFill>
              </a:rPr>
            </a:br>
            <a:r>
              <a:rPr lang="en-US" smtClean="0">
                <a:solidFill>
                  <a:srgbClr val="333399"/>
                </a:solidFill>
              </a:rPr>
              <a:t>Sections 225/231 &amp; EL Civics</a:t>
            </a:r>
          </a:p>
        </p:txBody>
      </p:sp>
      <p:sp>
        <p:nvSpPr>
          <p:cNvPr id="1029" name="Text Box 4"/>
          <p:cNvSpPr txBox="1">
            <a:spLocks noChangeArrowheads="1"/>
          </p:cNvSpPr>
          <p:nvPr/>
        </p:nvSpPr>
        <p:spPr bwMode="auto">
          <a:xfrm>
            <a:off x="533400" y="1524000"/>
            <a:ext cx="8229600" cy="946150"/>
          </a:xfrm>
          <a:prstGeom prst="rect">
            <a:avLst/>
          </a:prstGeom>
          <a:noFill/>
          <a:ln w="9525">
            <a:noFill/>
            <a:miter lim="800000"/>
            <a:headEnd/>
            <a:tailEnd/>
          </a:ln>
        </p:spPr>
        <p:txBody>
          <a:bodyPr>
            <a:spAutoFit/>
          </a:bodyPr>
          <a:lstStyle/>
          <a:p>
            <a:pPr>
              <a:spcBef>
                <a:spcPct val="50000"/>
              </a:spcBef>
            </a:pPr>
            <a:r>
              <a:rPr lang="en-US" sz="2800" b="1"/>
              <a:t>Designate the funding source(s) of your own agency using the Agency Lister in TOPSpro.</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p:txBody>
          <a:bodyPr/>
          <a:lstStyle/>
          <a:p>
            <a:pPr>
              <a:defRPr/>
            </a:pPr>
            <a:fld id="{73AFA8BD-9FA7-4BB9-BE8A-666702D6B961}" type="slidenum">
              <a:rPr lang="en-US" smtClean="0">
                <a:latin typeface="Arial" pitchFamily="34" charset="0"/>
              </a:rPr>
              <a:pPr>
                <a:defRPr/>
              </a:pPr>
              <a:t>36</a:t>
            </a:fld>
            <a:endParaRPr lang="en-US" smtClean="0">
              <a:latin typeface="Arial" pitchFamily="34" charset="0"/>
            </a:endParaRPr>
          </a:p>
        </p:txBody>
      </p:sp>
      <p:sp>
        <p:nvSpPr>
          <p:cNvPr id="43011" name="Rectangle 107"/>
          <p:cNvSpPr>
            <a:spLocks noGrp="1" noChangeArrowheads="1"/>
          </p:cNvSpPr>
          <p:nvPr>
            <p:ph type="title"/>
          </p:nvPr>
        </p:nvSpPr>
        <p:spPr/>
        <p:txBody>
          <a:bodyPr/>
          <a:lstStyle/>
          <a:p>
            <a:pPr eaLnBrk="1" hangingPunct="1"/>
            <a:r>
              <a:rPr lang="en-US" smtClean="0">
                <a:solidFill>
                  <a:srgbClr val="333399"/>
                </a:solidFill>
              </a:rPr>
              <a:t>225 Funded Agencies</a:t>
            </a:r>
          </a:p>
        </p:txBody>
      </p:sp>
      <p:graphicFrame>
        <p:nvGraphicFramePr>
          <p:cNvPr id="153770" name="Group 170"/>
          <p:cNvGraphicFramePr>
            <a:graphicFrameLocks noGrp="1"/>
          </p:cNvGraphicFramePr>
          <p:nvPr>
            <p:ph idx="1"/>
          </p:nvPr>
        </p:nvGraphicFramePr>
        <p:xfrm>
          <a:off x="533400" y="1600200"/>
          <a:ext cx="7924800" cy="4425951"/>
        </p:xfrm>
        <a:graphic>
          <a:graphicData uri="http://schemas.openxmlformats.org/drawingml/2006/table">
            <a:tbl>
              <a:tblPr/>
              <a:tblGrid>
                <a:gridCol w="2743200"/>
                <a:gridCol w="2133600"/>
                <a:gridCol w="3048000"/>
              </a:tblGrid>
              <a:tr h="865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Entities</a:t>
                      </a: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Instructional Programs</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Required TOPSpro Forms</a:t>
                      </a: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0763">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State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Tx/>
                        <a:buNone/>
                        <a:tabLst>
                          <a:tab pos="231775" algn="l"/>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Departments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317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Corrections and Rehabilitation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317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Mental Health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317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Developmental Services</a:t>
                      </a: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317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Jail Programs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0"/>
                        </a:spcBef>
                        <a:spcAft>
                          <a:spcPct val="0"/>
                        </a:spcAft>
                        <a:buClrTx/>
                        <a:buSzPct val="100000"/>
                        <a:buFont typeface="Symbol" pitchFamily="18" charset="2"/>
                        <a:buChar char=""/>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ABE</a:t>
                      </a:r>
                    </a:p>
                    <a:p>
                      <a:pPr marL="174625" marR="0" lvl="0" indent="-174625" algn="l" defTabSz="914400" rtl="0" eaLnBrk="1" fontAlgn="base" latinLnBrk="0" hangingPunct="1">
                        <a:lnSpc>
                          <a:spcPct val="100000"/>
                        </a:lnSpc>
                        <a:spcBef>
                          <a:spcPct val="0"/>
                        </a:spcBef>
                        <a:spcAft>
                          <a:spcPct val="0"/>
                        </a:spcAft>
                        <a:buClrTx/>
                        <a:buSzPct val="100000"/>
                        <a:buFont typeface="Symbol" pitchFamily="18" charset="2"/>
                        <a:buChar char=""/>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ESL</a:t>
                      </a:r>
                    </a:p>
                    <a:p>
                      <a:pPr marL="174625" marR="0" lvl="0" indent="-174625" algn="l" defTabSz="914400" rtl="0" eaLnBrk="1" fontAlgn="base" latinLnBrk="0" hangingPunct="1">
                        <a:lnSpc>
                          <a:spcPct val="100000"/>
                        </a:lnSpc>
                        <a:spcBef>
                          <a:spcPct val="0"/>
                        </a:spcBef>
                        <a:spcAft>
                          <a:spcPct val="0"/>
                        </a:spcAft>
                        <a:buClrTx/>
                        <a:buSzPct val="100000"/>
                        <a:buFont typeface="Symbol" pitchFamily="18" charset="2"/>
                        <a:buChar char=""/>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ASE    (GED/HSD)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Entry Record</a:t>
                      </a:r>
                      <a:r>
                        <a:rPr kumimoji="0" lang="en-US" sz="2400" b="0" i="0" u="none" strike="noStrike" cap="none" normalizeH="0" baseline="0" smtClean="0">
                          <a:ln>
                            <a:noFill/>
                          </a:ln>
                          <a:solidFill>
                            <a:schemeClr val="tx1"/>
                          </a:solidFill>
                          <a:effectLst/>
                          <a:latin typeface="Arial" pitchFamily="34" charset="0"/>
                          <a:cs typeface="Times New Roman" pitchFamily="18" charset="0"/>
                        </a:rPr>
                        <a:t>  Create upon entry into program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Update Record</a:t>
                      </a:r>
                      <a:r>
                        <a:rPr kumimoji="0" lang="en-US" sz="2400" b="0" i="0" u="none" strike="noStrike" cap="none" normalizeH="0" baseline="0" smtClean="0">
                          <a:ln>
                            <a:noFill/>
                          </a:ln>
                          <a:solidFill>
                            <a:schemeClr val="tx1"/>
                          </a:solidFill>
                          <a:effectLst/>
                          <a:latin typeface="Arial" pitchFamily="34" charset="0"/>
                          <a:cs typeface="Times New Roman" pitchFamily="18" charset="0"/>
                        </a:rPr>
                        <a:t> Create after ≥12 hours of instruction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Pretest/Post-Test  </a:t>
                      </a:r>
                      <a:r>
                        <a:rPr kumimoji="0" lang="en-US" sz="2400" b="0" i="0" u="none" strike="noStrike" cap="none" normalizeH="0" baseline="0" smtClean="0">
                          <a:ln>
                            <a:noFill/>
                          </a:ln>
                          <a:solidFill>
                            <a:schemeClr val="tx1"/>
                          </a:solidFill>
                          <a:effectLst/>
                          <a:latin typeface="Arial" pitchFamily="34" charset="0"/>
                          <a:cs typeface="Times New Roman" pitchFamily="18" charset="0"/>
                        </a:rPr>
                        <a:t>All students, all programs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p:txBody>
          <a:bodyPr/>
          <a:lstStyle/>
          <a:p>
            <a:pPr>
              <a:defRPr/>
            </a:pPr>
            <a:fld id="{A9D83DE9-A1B9-4661-BE9B-9655A7F2DD80}" type="slidenum">
              <a:rPr lang="en-US" smtClean="0">
                <a:latin typeface="Arial" pitchFamily="34" charset="0"/>
              </a:rPr>
              <a:pPr>
                <a:defRPr/>
              </a:pPr>
              <a:t>37</a:t>
            </a:fld>
            <a:endParaRPr lang="en-US" smtClean="0">
              <a:latin typeface="Arial" pitchFamily="34" charset="0"/>
            </a:endParaRPr>
          </a:p>
        </p:txBody>
      </p:sp>
      <p:sp>
        <p:nvSpPr>
          <p:cNvPr id="44035" name="Rectangle 2"/>
          <p:cNvSpPr>
            <a:spLocks noGrp="1" noChangeArrowheads="1"/>
          </p:cNvSpPr>
          <p:nvPr>
            <p:ph type="title"/>
          </p:nvPr>
        </p:nvSpPr>
        <p:spPr/>
        <p:txBody>
          <a:bodyPr/>
          <a:lstStyle/>
          <a:p>
            <a:pPr eaLnBrk="1" hangingPunct="1"/>
            <a:r>
              <a:rPr lang="en-US" smtClean="0">
                <a:solidFill>
                  <a:srgbClr val="333399"/>
                </a:solidFill>
              </a:rPr>
              <a:t>231 Funded Agencies</a:t>
            </a:r>
          </a:p>
        </p:txBody>
      </p:sp>
      <p:graphicFrame>
        <p:nvGraphicFramePr>
          <p:cNvPr id="155704" name="Group 56"/>
          <p:cNvGraphicFramePr>
            <a:graphicFrameLocks noGrp="1"/>
          </p:cNvGraphicFramePr>
          <p:nvPr>
            <p:ph idx="1"/>
          </p:nvPr>
        </p:nvGraphicFramePr>
        <p:xfrm>
          <a:off x="533400" y="1371600"/>
          <a:ext cx="7848600" cy="4572000"/>
        </p:xfrm>
        <a:graphic>
          <a:graphicData uri="http://schemas.openxmlformats.org/drawingml/2006/table">
            <a:tbl>
              <a:tblPr/>
              <a:tblGrid>
                <a:gridCol w="2165350"/>
                <a:gridCol w="2616200"/>
                <a:gridCol w="3067050"/>
              </a:tblGrid>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Entities</a:t>
                      </a: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Instructional Programs</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Required TOPSpro Forms</a:t>
                      </a: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2075" algn="l"/>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Local</a:t>
                      </a:r>
                    </a:p>
                    <a:p>
                      <a:pPr marL="342900" marR="0" lvl="0" indent="-342900" algn="l" defTabSz="914400" rtl="0" eaLnBrk="1" fontAlgn="base" latinLnBrk="0" hangingPunct="1">
                        <a:lnSpc>
                          <a:spcPct val="100000"/>
                        </a:lnSpc>
                        <a:spcBef>
                          <a:spcPct val="0"/>
                        </a:spcBef>
                        <a:spcAft>
                          <a:spcPct val="0"/>
                        </a:spcAft>
                        <a:buClrTx/>
                        <a:buSzTx/>
                        <a:buFontTx/>
                        <a:buNone/>
                        <a:tabLst>
                          <a:tab pos="92075" algn="l"/>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Agencies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Adult Schools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CBOs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Community Colleges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Library Literacy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00000"/>
                        <a:buFont typeface="Symbol" pitchFamily="18" charset="2"/>
                        <a:buChar char=""/>
                        <a:tabLst>
                          <a:tab pos="92075" algn="l"/>
                        </a:tabLst>
                      </a:pPr>
                      <a:r>
                        <a:rPr kumimoji="0" lang="en-US" sz="2400" b="0" i="0" u="none" strike="noStrike" cap="none" normalizeH="0" baseline="0" dirty="0" smtClean="0">
                          <a:ln>
                            <a:noFill/>
                          </a:ln>
                          <a:solidFill>
                            <a:srgbClr val="000000"/>
                          </a:solidFill>
                          <a:effectLst/>
                          <a:latin typeface="Arial" pitchFamily="34" charset="0"/>
                          <a:cs typeface="Times New Roman" pitchFamily="18" charset="0"/>
                        </a:rPr>
                        <a:t>ABE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100000"/>
                        <a:buFont typeface="Symbol" pitchFamily="18" charset="2"/>
                        <a:buChar char=""/>
                        <a:tabLst>
                          <a:tab pos="92075" algn="l"/>
                        </a:tabLst>
                      </a:pPr>
                      <a:r>
                        <a:rPr kumimoji="0" lang="en-US" sz="2400" b="0" i="0" u="none" strike="noStrike" cap="none" normalizeH="0" baseline="0" dirty="0" smtClean="0">
                          <a:ln>
                            <a:noFill/>
                          </a:ln>
                          <a:solidFill>
                            <a:srgbClr val="000000"/>
                          </a:solidFill>
                          <a:effectLst/>
                          <a:latin typeface="Arial" pitchFamily="34" charset="0"/>
                          <a:cs typeface="Times New Roman" pitchFamily="18" charset="0"/>
                        </a:rPr>
                        <a:t>ESL</a:t>
                      </a:r>
                    </a:p>
                    <a:p>
                      <a:pPr marL="342900" marR="0" lvl="0" indent="-342900" algn="l" defTabSz="914400" rtl="0" eaLnBrk="0" fontAlgn="base" latinLnBrk="0" hangingPunct="0">
                        <a:lnSpc>
                          <a:spcPct val="100000"/>
                        </a:lnSpc>
                        <a:spcBef>
                          <a:spcPct val="0"/>
                        </a:spcBef>
                        <a:spcAft>
                          <a:spcPct val="0"/>
                        </a:spcAft>
                        <a:buClrTx/>
                        <a:buSzPct val="100000"/>
                        <a:buFont typeface="Symbol" pitchFamily="18" charset="2"/>
                        <a:buChar char=""/>
                        <a:tabLst>
                          <a:tab pos="92075" algn="l"/>
                        </a:tabLst>
                        <a:defRPr/>
                      </a:pPr>
                      <a:r>
                        <a:rPr kumimoji="0" lang="en-US" sz="2400" b="0" i="0" u="none" strike="noStrike" cap="none" normalizeH="0" baseline="0" dirty="0" smtClean="0">
                          <a:ln>
                            <a:noFill/>
                          </a:ln>
                          <a:solidFill>
                            <a:srgbClr val="000000"/>
                          </a:solidFill>
                          <a:effectLst/>
                          <a:latin typeface="Arial" pitchFamily="34" charset="0"/>
                          <a:cs typeface="Times New Roman" pitchFamily="18" charset="0"/>
                        </a:rPr>
                        <a:t>HSD/GED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100000"/>
                        <a:buFont typeface="Symbol" pitchFamily="18" charset="2"/>
                        <a:buChar char=""/>
                        <a:tabLst>
                          <a:tab pos="92075"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92075" algn="l"/>
                        </a:tabLst>
                      </a:pPr>
                      <a:r>
                        <a:rPr kumimoji="0" lang="en-US" sz="2400" b="0" i="0" u="none" strike="noStrike" cap="none" normalizeH="0" baseline="0" dirty="0" smtClean="0">
                          <a:ln>
                            <a:noFill/>
                          </a:ln>
                          <a:solidFill>
                            <a:srgbClr val="000000"/>
                          </a:solidFill>
                          <a:effectLst/>
                          <a:latin typeface="Arial" pitchFamily="34" charset="0"/>
                          <a:cs typeface="Times New Roman" pitchFamily="18" charset="0"/>
                        </a:rPr>
                        <a:t>Special Programs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rgbClr val="000000"/>
                          </a:solidFill>
                          <a:effectLst/>
                          <a:latin typeface="Arial" pitchFamily="34" charset="0"/>
                          <a:cs typeface="Times New Roman" pitchFamily="18" charset="0"/>
                        </a:rPr>
                        <a:t>Family Literacy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rgbClr val="000000"/>
                          </a:solidFill>
                          <a:effectLst/>
                          <a:latin typeface="Arial" pitchFamily="34" charset="0"/>
                          <a:cs typeface="Times New Roman" pitchFamily="18" charset="0"/>
                        </a:rPr>
                        <a:t>VABE &amp; VESL</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ESL-Cit (Citizenship Preparation)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Entry Record</a:t>
                      </a:r>
                      <a:r>
                        <a:rPr kumimoji="0" lang="en-US" sz="2400" b="0" i="0" u="none" strike="noStrike" cap="none" normalizeH="0" baseline="0" smtClean="0">
                          <a:ln>
                            <a:noFill/>
                          </a:ln>
                          <a:solidFill>
                            <a:schemeClr val="tx1"/>
                          </a:solidFill>
                          <a:effectLst/>
                          <a:latin typeface="Arial" pitchFamily="34" charset="0"/>
                          <a:cs typeface="Times New Roman" pitchFamily="18" charset="0"/>
                        </a:rPr>
                        <a:t> Create upon entry into program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Update Record </a:t>
                      </a:r>
                      <a:r>
                        <a:rPr kumimoji="0" lang="en-US" sz="2400" b="0" i="0" u="none" strike="noStrike" cap="none" normalizeH="0" baseline="0" smtClean="0">
                          <a:ln>
                            <a:noFill/>
                          </a:ln>
                          <a:solidFill>
                            <a:schemeClr val="tx1"/>
                          </a:solidFill>
                          <a:effectLst/>
                          <a:latin typeface="Arial" pitchFamily="34" charset="0"/>
                          <a:cs typeface="Times New Roman" pitchFamily="18" charset="0"/>
                        </a:rPr>
                        <a:t>Create after ≥12 hours of instruction</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Pretest/Post-Test  </a:t>
                      </a:r>
                      <a:r>
                        <a:rPr kumimoji="0" lang="en-US" sz="2400" b="0" i="0" u="none" strike="noStrike" cap="none" normalizeH="0" baseline="0" smtClean="0">
                          <a:ln>
                            <a:noFill/>
                          </a:ln>
                          <a:solidFill>
                            <a:schemeClr val="tx1"/>
                          </a:solidFill>
                          <a:effectLst/>
                          <a:latin typeface="Arial" pitchFamily="34" charset="0"/>
                          <a:cs typeface="Times New Roman" pitchFamily="18" charset="0"/>
                        </a:rPr>
                        <a:t>All students, all programs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p:txBody>
          <a:bodyPr/>
          <a:lstStyle/>
          <a:p>
            <a:pPr>
              <a:defRPr/>
            </a:pPr>
            <a:fld id="{3E4BC121-132B-4767-BB09-0F9A8B8E2B10}" type="slidenum">
              <a:rPr lang="en-US" smtClean="0">
                <a:latin typeface="Arial" pitchFamily="34" charset="0"/>
              </a:rPr>
              <a:pPr>
                <a:defRPr/>
              </a:pPr>
              <a:t>38</a:t>
            </a:fld>
            <a:endParaRPr lang="en-US" smtClean="0">
              <a:latin typeface="Arial" pitchFamily="34" charset="0"/>
            </a:endParaRPr>
          </a:p>
        </p:txBody>
      </p:sp>
      <p:sp>
        <p:nvSpPr>
          <p:cNvPr id="45059" name="Rectangle 2"/>
          <p:cNvSpPr>
            <a:spLocks noGrp="1" noChangeArrowheads="1"/>
          </p:cNvSpPr>
          <p:nvPr>
            <p:ph type="body" idx="1"/>
          </p:nvPr>
        </p:nvSpPr>
        <p:spPr>
          <a:xfrm>
            <a:off x="914400" y="1295400"/>
            <a:ext cx="7467600" cy="4114800"/>
          </a:xfrm>
        </p:spPr>
        <p:txBody>
          <a:bodyPr/>
          <a:lstStyle/>
          <a:p>
            <a:pPr marL="0" indent="0" eaLnBrk="1" hangingPunct="1">
              <a:buFont typeface="Wingdings" pitchFamily="2" charset="2"/>
              <a:buNone/>
            </a:pPr>
            <a:r>
              <a:rPr lang="en-US" sz="3200" b="0" smtClean="0">
                <a:solidFill>
                  <a:srgbClr val="333399"/>
                </a:solidFill>
              </a:rPr>
              <a:t>If your agency receives funding for </a:t>
            </a:r>
            <a:r>
              <a:rPr lang="en-US" sz="3200" b="0" smtClean="0">
                <a:solidFill>
                  <a:srgbClr val="FF0000"/>
                </a:solidFill>
              </a:rPr>
              <a:t>both</a:t>
            </a:r>
            <a:r>
              <a:rPr lang="en-US" sz="3200" b="0" smtClean="0">
                <a:solidFill>
                  <a:srgbClr val="333399"/>
                </a:solidFill>
              </a:rPr>
              <a:t> 225 and 231:</a:t>
            </a:r>
          </a:p>
          <a:p>
            <a:pPr lvl="1" eaLnBrk="1" hangingPunct="1"/>
            <a:r>
              <a:rPr lang="en-US" sz="2400" b="1" smtClean="0"/>
              <a:t>Each program must have a unique CASAS   agency ID number</a:t>
            </a:r>
          </a:p>
          <a:p>
            <a:pPr lvl="1" eaLnBrk="1" hangingPunct="1"/>
            <a:r>
              <a:rPr lang="en-US" sz="2400" b="1" smtClean="0"/>
              <a:t>Separate data submissions required</a:t>
            </a:r>
          </a:p>
          <a:p>
            <a:pPr marL="0" indent="0" eaLnBrk="1" hangingPunct="1">
              <a:buFont typeface="Wingdings" pitchFamily="2" charset="2"/>
              <a:buNone/>
            </a:pPr>
            <a:endParaRPr lang="en-US" b="0" smtClean="0"/>
          </a:p>
        </p:txBody>
      </p:sp>
      <p:sp>
        <p:nvSpPr>
          <p:cNvPr id="45060" name="Rectangle 3"/>
          <p:cNvSpPr>
            <a:spLocks noGrp="1" noChangeArrowheads="1"/>
          </p:cNvSpPr>
          <p:nvPr>
            <p:ph type="title"/>
          </p:nvPr>
        </p:nvSpPr>
        <p:spPr>
          <a:xfrm>
            <a:off x="1219200" y="0"/>
            <a:ext cx="7924800" cy="1143000"/>
          </a:xfrm>
        </p:spPr>
        <p:txBody>
          <a:bodyPr/>
          <a:lstStyle/>
          <a:p>
            <a:pPr eaLnBrk="1" hangingPunct="1"/>
            <a:r>
              <a:rPr lang="en-US" smtClean="0">
                <a:solidFill>
                  <a:srgbClr val="333399"/>
                </a:solidFill>
              </a:rPr>
              <a:t>225 and 231 Funded</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p:txBody>
          <a:bodyPr/>
          <a:lstStyle/>
          <a:p>
            <a:pPr>
              <a:defRPr/>
            </a:pPr>
            <a:fld id="{3BAA4799-894C-49F6-B03C-E646BAE054FD}" type="slidenum">
              <a:rPr lang="en-US" smtClean="0">
                <a:latin typeface="Arial" pitchFamily="34" charset="0"/>
              </a:rPr>
              <a:pPr>
                <a:defRPr/>
              </a:pPr>
              <a:t>39</a:t>
            </a:fld>
            <a:endParaRPr lang="en-US" smtClean="0">
              <a:latin typeface="Arial" pitchFamily="34" charset="0"/>
            </a:endParaRPr>
          </a:p>
        </p:txBody>
      </p:sp>
      <p:sp>
        <p:nvSpPr>
          <p:cNvPr id="46083" name="Rectangle 2"/>
          <p:cNvSpPr>
            <a:spLocks noGrp="1" noChangeArrowheads="1"/>
          </p:cNvSpPr>
          <p:nvPr>
            <p:ph type="title"/>
          </p:nvPr>
        </p:nvSpPr>
        <p:spPr/>
        <p:txBody>
          <a:bodyPr/>
          <a:lstStyle/>
          <a:p>
            <a:pPr eaLnBrk="1" hangingPunct="1"/>
            <a:r>
              <a:rPr lang="en-US" smtClean="0">
                <a:solidFill>
                  <a:srgbClr val="333399"/>
                </a:solidFill>
              </a:rPr>
              <a:t>EL Civics Funded Agencies</a:t>
            </a:r>
          </a:p>
        </p:txBody>
      </p:sp>
      <p:graphicFrame>
        <p:nvGraphicFramePr>
          <p:cNvPr id="157771" name="Group 75"/>
          <p:cNvGraphicFramePr>
            <a:graphicFrameLocks noGrp="1"/>
          </p:cNvGraphicFramePr>
          <p:nvPr>
            <p:ph idx="1"/>
          </p:nvPr>
        </p:nvGraphicFramePr>
        <p:xfrm>
          <a:off x="228600" y="1066800"/>
          <a:ext cx="8686800" cy="5303520"/>
        </p:xfrm>
        <a:graphic>
          <a:graphicData uri="http://schemas.openxmlformats.org/drawingml/2006/table">
            <a:tbl>
              <a:tblPr/>
              <a:tblGrid>
                <a:gridCol w="2133600"/>
                <a:gridCol w="2514600"/>
                <a:gridCol w="4038600"/>
              </a:tblGrid>
              <a:tr h="430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Entities</a:t>
                      </a: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Instructional Programs</a:t>
                      </a: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Required TOPSpro Forms</a:t>
                      </a: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6388">
                <a:tc>
                  <a:txBody>
                    <a:bodyPr/>
                    <a:lstStyle/>
                    <a:p>
                      <a:pPr marL="290513" marR="0" lvl="0" indent="-290513" algn="l" defTabSz="914400" rtl="0" eaLnBrk="1" fontAlgn="base" latinLnBrk="0" hangingPunct="1">
                        <a:lnSpc>
                          <a:spcPct val="100000"/>
                        </a:lnSpc>
                        <a:spcBef>
                          <a:spcPct val="0"/>
                        </a:spcBef>
                        <a:spcAft>
                          <a:spcPct val="0"/>
                        </a:spcAft>
                        <a:buClrTx/>
                        <a:buSzTx/>
                        <a:buFontTx/>
                        <a:buNone/>
                        <a:tabLst>
                          <a:tab pos="92075" algn="l"/>
                        </a:tabLst>
                      </a:pPr>
                      <a:r>
                        <a:rPr kumimoji="0" lang="en-US" sz="2400" b="1" i="0" u="none" strike="noStrike" cap="none" normalizeH="0" baseline="0" dirty="0" smtClean="0">
                          <a:ln>
                            <a:noFill/>
                          </a:ln>
                          <a:solidFill>
                            <a:schemeClr val="tx1"/>
                          </a:solidFill>
                          <a:effectLst/>
                          <a:latin typeface="Arial" pitchFamily="34" charset="0"/>
                          <a:cs typeface="Times New Roman" pitchFamily="18" charset="0"/>
                        </a:rPr>
                        <a:t>State/Local Agencies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90513" marR="0" lvl="0" indent="-290513"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Adult Schools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90513" marR="0" lvl="0" indent="-290513"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CBOs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90513" marR="0" lvl="0" indent="-290513"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Community Colleges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90513" marR="0" lvl="0" indent="-290513"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Library Literacy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290513" marR="0" lvl="0" indent="-290513" algn="l" defTabSz="914400" rtl="0" eaLnBrk="0" fontAlgn="base" latinLnBrk="0" hangingPunct="0">
                        <a:lnSpc>
                          <a:spcPct val="100000"/>
                        </a:lnSpc>
                        <a:spcBef>
                          <a:spcPct val="0"/>
                        </a:spcBef>
                        <a:spcAft>
                          <a:spcPct val="0"/>
                        </a:spcAft>
                        <a:buClrTx/>
                        <a:buSzTx/>
                        <a:buFont typeface="Symbol" pitchFamily="18" charset="2"/>
                        <a:buNone/>
                        <a:tabLst>
                          <a:tab pos="92075" algn="l"/>
                        </a:tabLst>
                      </a:pPr>
                      <a:endParaRPr kumimoji="0" lang="en-US" sz="24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5138" marR="0" lvl="1" indent="-290513" algn="l" defTabSz="914400" rtl="0" eaLnBrk="1" fontAlgn="base" latinLnBrk="0" hangingPunct="1">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ESL</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Special Program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465138" marR="0" lvl="1" indent="-290513"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EL Civics</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0825" algn="l" defTabSz="914400" rtl="0" eaLnBrk="1" fontAlgn="base" latinLnBrk="0" hangingPunct="1">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Entry Record</a:t>
                      </a:r>
                      <a:r>
                        <a:rPr kumimoji="0" lang="en-US" sz="2400" b="0" i="0" u="none" strike="noStrike" cap="none" normalizeH="0" baseline="0" smtClean="0">
                          <a:ln>
                            <a:noFill/>
                          </a:ln>
                          <a:solidFill>
                            <a:schemeClr val="tx1"/>
                          </a:solidFill>
                          <a:effectLst/>
                          <a:latin typeface="Arial" pitchFamily="34" charset="0"/>
                          <a:cs typeface="Times New Roman" pitchFamily="18" charset="0"/>
                        </a:rPr>
                        <a:t>  Create upon entry into program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250825"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Update Record</a:t>
                      </a:r>
                      <a:r>
                        <a:rPr kumimoji="0" lang="en-US" sz="2400" b="0" i="0" u="none" strike="noStrike" cap="none" normalizeH="0" baseline="0" smtClean="0">
                          <a:ln>
                            <a:noFill/>
                          </a:ln>
                          <a:solidFill>
                            <a:schemeClr val="tx1"/>
                          </a:solidFill>
                          <a:effectLst/>
                          <a:latin typeface="Arial" pitchFamily="34" charset="0"/>
                          <a:cs typeface="Times New Roman" pitchFamily="18" charset="0"/>
                        </a:rPr>
                        <a:t> Create after ≥12 hours of instruction</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250825"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1" i="0" u="none" strike="noStrike" cap="none" normalizeH="0" baseline="0" smtClean="0">
                          <a:ln>
                            <a:noFill/>
                          </a:ln>
                          <a:solidFill>
                            <a:schemeClr val="tx1"/>
                          </a:solidFill>
                          <a:effectLst/>
                          <a:latin typeface="Arial" pitchFamily="34" charset="0"/>
                          <a:cs typeface="Times New Roman" pitchFamily="18" charset="0"/>
                        </a:rPr>
                        <a:t>Pretest/Post-Test</a:t>
                      </a:r>
                      <a:r>
                        <a:rPr kumimoji="0" lang="en-US" sz="2400" b="0" i="0" u="none" strike="noStrike" cap="none" normalizeH="0" baseline="0" smtClean="0">
                          <a:ln>
                            <a:noFill/>
                          </a:ln>
                          <a:solidFill>
                            <a:schemeClr val="tx1"/>
                          </a:solidFill>
                          <a:effectLst/>
                          <a:latin typeface="Arial" pitchFamily="34" charset="0"/>
                          <a:cs typeface="Times New Roman" pitchFamily="18" charset="0"/>
                        </a:rPr>
                        <a:t> All students, all programs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250825"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Additional Assessments*</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250825"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Citizenship Interview Test*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250825" algn="l" defTabSz="914400" rtl="0" eaLnBrk="0" fontAlgn="base" latinLnBrk="0" hangingPunct="0">
                        <a:lnSpc>
                          <a:spcPct val="100000"/>
                        </a:lnSpc>
                        <a:spcBef>
                          <a:spcPct val="0"/>
                        </a:spcBef>
                        <a:spcAft>
                          <a:spcPct val="0"/>
                        </a:spcAft>
                        <a:buClrTx/>
                        <a:buSzTx/>
                        <a:buFont typeface="Symbol" pitchFamily="18" charset="2"/>
                        <a:buChar char=""/>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Gov’t. and History Test*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250825" algn="l" defTabSz="914400" rtl="0" eaLnBrk="0" fontAlgn="base" latinLnBrk="0" hangingPunct="0">
                        <a:lnSpc>
                          <a:spcPct val="100000"/>
                        </a:lnSpc>
                        <a:spcBef>
                          <a:spcPct val="0"/>
                        </a:spcBef>
                        <a:spcAft>
                          <a:spcPct val="0"/>
                        </a:spcAft>
                        <a:buClrTx/>
                        <a:buSzTx/>
                        <a:buFontTx/>
                        <a:buNone/>
                        <a:tabLst>
                          <a:tab pos="92075" algn="l"/>
                        </a:tabLst>
                      </a:pPr>
                      <a:r>
                        <a:rPr kumimoji="0" lang="en-US" sz="2400" b="0" i="0" u="none" strike="noStrike" cap="none" normalizeH="0" baseline="0" smtClean="0">
                          <a:ln>
                            <a:noFill/>
                          </a:ln>
                          <a:solidFill>
                            <a:schemeClr val="tx1"/>
                          </a:solidFill>
                          <a:effectLst/>
                          <a:latin typeface="Arial" pitchFamily="34" charset="0"/>
                          <a:cs typeface="Times New Roman" pitchFamily="18" charset="0"/>
                        </a:rPr>
                        <a:t>*(optional)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p:txBody>
          <a:bodyPr/>
          <a:lstStyle/>
          <a:p>
            <a:pPr>
              <a:defRPr/>
            </a:pPr>
            <a:fld id="{9882CAAE-1FB1-459E-9263-6EB95F2FA6D3}" type="slidenum">
              <a:rPr lang="en-US" smtClean="0">
                <a:latin typeface="Arial" pitchFamily="34" charset="0"/>
              </a:rPr>
              <a:pPr>
                <a:defRPr/>
              </a:pPr>
              <a:t>4</a:t>
            </a:fld>
            <a:endParaRPr lang="en-US" smtClean="0">
              <a:latin typeface="Arial" pitchFamily="34" charset="0"/>
            </a:endParaRPr>
          </a:p>
        </p:txBody>
      </p:sp>
      <p:sp>
        <p:nvSpPr>
          <p:cNvPr id="11267" name="Rectangle 2"/>
          <p:cNvSpPr>
            <a:spLocks noGrp="1" noChangeArrowheads="1"/>
          </p:cNvSpPr>
          <p:nvPr>
            <p:ph type="title"/>
          </p:nvPr>
        </p:nvSpPr>
        <p:spPr/>
        <p:txBody>
          <a:bodyPr/>
          <a:lstStyle/>
          <a:p>
            <a:pPr eaLnBrk="1" hangingPunct="1"/>
            <a:r>
              <a:rPr lang="en-US" smtClean="0">
                <a:solidFill>
                  <a:srgbClr val="333399"/>
                </a:solidFill>
              </a:rPr>
              <a:t>NRS Resources</a:t>
            </a:r>
          </a:p>
        </p:txBody>
      </p:sp>
      <p:sp>
        <p:nvSpPr>
          <p:cNvPr id="11268" name="Rectangle 3"/>
          <p:cNvSpPr>
            <a:spLocks noGrp="1" noChangeArrowheads="1"/>
          </p:cNvSpPr>
          <p:nvPr>
            <p:ph type="body" idx="1"/>
          </p:nvPr>
        </p:nvSpPr>
        <p:spPr/>
        <p:txBody>
          <a:bodyPr/>
          <a:lstStyle/>
          <a:p>
            <a:pPr eaLnBrk="1" hangingPunct="1"/>
            <a:r>
              <a:rPr lang="en-US" smtClean="0">
                <a:solidFill>
                  <a:srgbClr val="333399"/>
                </a:solidFill>
              </a:rPr>
              <a:t>To learn more information about the National Reporting System:</a:t>
            </a:r>
          </a:p>
          <a:p>
            <a:pPr lvl="1" eaLnBrk="1" hangingPunct="1">
              <a:buFontTx/>
              <a:buNone/>
            </a:pPr>
            <a:endParaRPr lang="en-US" smtClean="0">
              <a:solidFill>
                <a:srgbClr val="333399"/>
              </a:solidFill>
            </a:endParaRPr>
          </a:p>
          <a:p>
            <a:pPr lvl="1" eaLnBrk="1" hangingPunct="1">
              <a:buFontTx/>
              <a:buNone/>
            </a:pPr>
            <a:r>
              <a:rPr lang="en-US" sz="2800" smtClean="0">
                <a:solidFill>
                  <a:srgbClr val="0000FF"/>
                </a:solidFill>
                <a:hlinkClick r:id="rId2"/>
              </a:rPr>
              <a:t>http://www.nrsweb.org</a:t>
            </a:r>
            <a:endParaRPr lang="en-US" sz="2800" smtClean="0">
              <a:solidFill>
                <a:srgbClr val="0000FF"/>
              </a:solidFill>
            </a:endParaRPr>
          </a:p>
          <a:p>
            <a:pPr lvl="1" eaLnBrk="1" hangingPunct="1">
              <a:buFontTx/>
              <a:buNone/>
            </a:pPr>
            <a:endParaRPr lang="en-US" sz="2800" smtClean="0">
              <a:solidFill>
                <a:srgbClr val="0000FF"/>
              </a:solidFill>
            </a:endParaRPr>
          </a:p>
          <a:p>
            <a:pPr lvl="1" eaLnBrk="1" hangingPunct="1">
              <a:buFontTx/>
              <a:buNone/>
            </a:pPr>
            <a:r>
              <a:rPr lang="en-US" sz="2800" smtClean="0">
                <a:solidFill>
                  <a:srgbClr val="0000FF"/>
                </a:solidFill>
                <a:hlinkClick r:id="rId3"/>
              </a:rPr>
              <a:t>http://www.nrsonline.org</a:t>
            </a:r>
            <a:endParaRPr lang="en-US" sz="2800" smtClean="0">
              <a:solidFill>
                <a:srgbClr val="0000FF"/>
              </a:solidFill>
            </a:endParaRPr>
          </a:p>
          <a:p>
            <a:pPr lvl="1" eaLnBrk="1" hangingPunct="1">
              <a:buFontTx/>
              <a:buNone/>
            </a:pPr>
            <a:endParaRPr lang="en-US" sz="2800" smtClean="0">
              <a:solidFill>
                <a:srgbClr val="0000FF"/>
              </a:solidFill>
            </a:endParaRPr>
          </a:p>
        </p:txBody>
      </p:sp>
      <p:pic>
        <p:nvPicPr>
          <p:cNvPr id="11269" name="Picture 4" descr="National Reporting System for Adult Education">
            <a:hlinkClick r:id="rId2"/>
          </p:cNvPr>
          <p:cNvPicPr>
            <a:picLocks noChangeAspect="1" noChangeArrowheads="1"/>
          </p:cNvPicPr>
          <p:nvPr/>
        </p:nvPicPr>
        <p:blipFill>
          <a:blip r:embed="rId4" cstate="print"/>
          <a:srcRect r="29515" b="-1295"/>
          <a:stretch>
            <a:fillRect/>
          </a:stretch>
        </p:blipFill>
        <p:spPr bwMode="auto">
          <a:xfrm>
            <a:off x="228600" y="5029200"/>
            <a:ext cx="8686800" cy="10604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p:txBody>
          <a:bodyPr/>
          <a:lstStyle/>
          <a:p>
            <a:pPr>
              <a:defRPr/>
            </a:pPr>
            <a:fld id="{61C4440D-2D0D-4E33-9131-A39D76664155}" type="slidenum">
              <a:rPr lang="en-US" smtClean="0">
                <a:latin typeface="Arial" pitchFamily="34" charset="0"/>
              </a:rPr>
              <a:pPr>
                <a:defRPr/>
              </a:pPr>
              <a:t>40</a:t>
            </a:fld>
            <a:endParaRPr lang="en-US" smtClean="0">
              <a:latin typeface="Arial" pitchFamily="34" charset="0"/>
            </a:endParaRPr>
          </a:p>
        </p:txBody>
      </p:sp>
      <p:sp>
        <p:nvSpPr>
          <p:cNvPr id="47107" name="Rectangle 2"/>
          <p:cNvSpPr>
            <a:spLocks noGrp="1" noChangeArrowheads="1"/>
          </p:cNvSpPr>
          <p:nvPr>
            <p:ph type="title"/>
          </p:nvPr>
        </p:nvSpPr>
        <p:spPr/>
        <p:txBody>
          <a:bodyPr/>
          <a:lstStyle/>
          <a:p>
            <a:pPr eaLnBrk="1" hangingPunct="1"/>
            <a:r>
              <a:rPr lang="en-US" smtClean="0">
                <a:solidFill>
                  <a:srgbClr val="333399"/>
                </a:solidFill>
              </a:rPr>
              <a:t>EL Civics Focus Areas</a:t>
            </a:r>
          </a:p>
        </p:txBody>
      </p:sp>
      <p:sp>
        <p:nvSpPr>
          <p:cNvPr id="47108" name="Rectangle 3"/>
          <p:cNvSpPr>
            <a:spLocks noGrp="1" noChangeArrowheads="1"/>
          </p:cNvSpPr>
          <p:nvPr>
            <p:ph type="body" idx="1"/>
          </p:nvPr>
        </p:nvSpPr>
        <p:spPr/>
        <p:txBody>
          <a:bodyPr/>
          <a:lstStyle/>
          <a:p>
            <a:pPr eaLnBrk="1" hangingPunct="1">
              <a:buClr>
                <a:srgbClr val="333399"/>
              </a:buClr>
            </a:pPr>
            <a:r>
              <a:rPr lang="en-US" smtClean="0">
                <a:solidFill>
                  <a:srgbClr val="FF0000"/>
                </a:solidFill>
              </a:rPr>
              <a:t>Civic Participation</a:t>
            </a:r>
            <a:r>
              <a:rPr lang="en-US" smtClean="0"/>
              <a:t> </a:t>
            </a:r>
            <a:r>
              <a:rPr lang="en-US" smtClean="0">
                <a:solidFill>
                  <a:srgbClr val="333399"/>
                </a:solidFill>
              </a:rPr>
              <a:t>– connects literacy to the lives of learners and reflects their experiences as community members, parents, and participants in the workforce.</a:t>
            </a:r>
          </a:p>
          <a:p>
            <a:pPr eaLnBrk="1" hangingPunct="1">
              <a:buClr>
                <a:srgbClr val="333399"/>
              </a:buClr>
              <a:buFont typeface="Wingdings" pitchFamily="2" charset="2"/>
              <a:buNone/>
            </a:pPr>
            <a:endParaRPr lang="en-US" smtClean="0"/>
          </a:p>
          <a:p>
            <a:pPr eaLnBrk="1" hangingPunct="1">
              <a:buClr>
                <a:srgbClr val="333399"/>
              </a:buClr>
            </a:pPr>
            <a:r>
              <a:rPr lang="en-US" smtClean="0"/>
              <a:t> </a:t>
            </a:r>
            <a:r>
              <a:rPr lang="en-US" smtClean="0">
                <a:solidFill>
                  <a:srgbClr val="FF0000"/>
                </a:solidFill>
              </a:rPr>
              <a:t>Citizenship Preparation</a:t>
            </a:r>
            <a:r>
              <a:rPr lang="en-US" smtClean="0"/>
              <a:t> </a:t>
            </a:r>
            <a:r>
              <a:rPr lang="en-US" smtClean="0">
                <a:solidFill>
                  <a:srgbClr val="333399"/>
                </a:solidFill>
              </a:rPr>
              <a:t>– prepares learners to take and pass the U.S. Citizenship and Immigration Services (CIS) written and oral citizenship test. </a:t>
            </a:r>
          </a:p>
          <a:p>
            <a:pPr eaLnBrk="1" hangingPunct="1"/>
            <a:endParaRPr lang="en-US" smtClean="0">
              <a:solidFill>
                <a:srgbClr val="333399"/>
              </a:solidFill>
            </a:endParaRPr>
          </a:p>
        </p:txBody>
      </p:sp>
      <p:pic>
        <p:nvPicPr>
          <p:cNvPr id="47109" name="Picture 5" descr="034183d59394737088cf1aa6e054d878"/>
          <p:cNvPicPr>
            <a:picLocks noChangeAspect="1" noChangeArrowheads="1"/>
          </p:cNvPicPr>
          <p:nvPr/>
        </p:nvPicPr>
        <p:blipFill>
          <a:blip r:embed="rId2" cstate="print"/>
          <a:srcRect/>
          <a:stretch>
            <a:fillRect/>
          </a:stretch>
        </p:blipFill>
        <p:spPr bwMode="auto">
          <a:xfrm>
            <a:off x="5791200" y="5334000"/>
            <a:ext cx="2667000" cy="1204913"/>
          </a:xfrm>
          <a:prstGeom prst="rect">
            <a:avLst/>
          </a:prstGeom>
          <a:noFill/>
          <a:ln w="9525">
            <a:noFill/>
            <a:miter lim="800000"/>
            <a:headEnd/>
            <a:tailEnd/>
          </a:ln>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0"/>
          </p:nvPr>
        </p:nvSpPr>
        <p:spPr/>
        <p:txBody>
          <a:bodyPr/>
          <a:lstStyle/>
          <a:p>
            <a:pPr>
              <a:defRPr/>
            </a:pPr>
            <a:fld id="{562B9CA6-7877-4179-BB8D-ECF97EBA01A0}" type="slidenum">
              <a:rPr lang="en-US" smtClean="0">
                <a:latin typeface="Arial" pitchFamily="34" charset="0"/>
              </a:rPr>
              <a:pPr>
                <a:defRPr/>
              </a:pPr>
              <a:t>41</a:t>
            </a:fld>
            <a:endParaRPr lang="en-US" smtClean="0">
              <a:latin typeface="Arial" pitchFamily="34" charset="0"/>
            </a:endParaRPr>
          </a:p>
        </p:txBody>
      </p:sp>
      <p:sp>
        <p:nvSpPr>
          <p:cNvPr id="2052" name="Rectangle 2"/>
          <p:cNvSpPr>
            <a:spLocks noGrp="1" noChangeArrowheads="1"/>
          </p:cNvSpPr>
          <p:nvPr>
            <p:ph type="title"/>
          </p:nvPr>
        </p:nvSpPr>
        <p:spPr>
          <a:xfrm>
            <a:off x="685800" y="0"/>
            <a:ext cx="8458200" cy="1219200"/>
          </a:xfrm>
        </p:spPr>
        <p:txBody>
          <a:bodyPr/>
          <a:lstStyle/>
          <a:p>
            <a:pPr eaLnBrk="1" hangingPunct="1"/>
            <a:r>
              <a:rPr lang="en-US" smtClean="0">
                <a:solidFill>
                  <a:srgbClr val="333399"/>
                </a:solidFill>
              </a:rPr>
              <a:t>EL Civics Class Designation</a:t>
            </a:r>
          </a:p>
        </p:txBody>
      </p:sp>
      <p:sp>
        <p:nvSpPr>
          <p:cNvPr id="2053" name="Rectangle 3"/>
          <p:cNvSpPr>
            <a:spLocks noGrp="1" noChangeArrowheads="1"/>
          </p:cNvSpPr>
          <p:nvPr>
            <p:ph type="body" idx="1"/>
          </p:nvPr>
        </p:nvSpPr>
        <p:spPr>
          <a:xfrm>
            <a:off x="457200" y="1371600"/>
            <a:ext cx="8229600" cy="4114800"/>
          </a:xfrm>
        </p:spPr>
        <p:txBody>
          <a:bodyPr/>
          <a:lstStyle/>
          <a:p>
            <a:pPr eaLnBrk="1" hangingPunct="1">
              <a:lnSpc>
                <a:spcPct val="90000"/>
              </a:lnSpc>
            </a:pPr>
            <a:endParaRPr lang="en-US" b="0"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buFont typeface="Wingdings" pitchFamily="2" charset="2"/>
              <a:buNone/>
            </a:pPr>
            <a:endParaRPr lang="en-US" smtClean="0"/>
          </a:p>
          <a:p>
            <a:pPr eaLnBrk="1" hangingPunct="1">
              <a:lnSpc>
                <a:spcPct val="90000"/>
              </a:lnSpc>
            </a:pPr>
            <a:endParaRPr lang="en-US" b="0" smtClean="0"/>
          </a:p>
          <a:p>
            <a:pPr eaLnBrk="1" hangingPunct="1">
              <a:lnSpc>
                <a:spcPct val="90000"/>
              </a:lnSpc>
            </a:pPr>
            <a:endParaRPr lang="en-US" smtClean="0"/>
          </a:p>
        </p:txBody>
      </p:sp>
      <p:graphicFrame>
        <p:nvGraphicFramePr>
          <p:cNvPr id="2050" name="Object 4"/>
          <p:cNvGraphicFramePr>
            <a:graphicFrameLocks noChangeAspect="1"/>
          </p:cNvGraphicFramePr>
          <p:nvPr/>
        </p:nvGraphicFramePr>
        <p:xfrm>
          <a:off x="2286000" y="3124200"/>
          <a:ext cx="4495800" cy="2144713"/>
        </p:xfrm>
        <a:graphic>
          <a:graphicData uri="http://schemas.openxmlformats.org/presentationml/2006/ole">
            <p:oleObj spid="_x0000_s2052" name="Bitmap Image" r:id="rId4" imgW="2657846" imgH="1267002" progId="PBrush">
              <p:embed/>
            </p:oleObj>
          </a:graphicData>
        </a:graphic>
      </p:graphicFrame>
      <p:sp>
        <p:nvSpPr>
          <p:cNvPr id="2054" name="Text Box 5"/>
          <p:cNvSpPr txBox="1">
            <a:spLocks noChangeArrowheads="1"/>
          </p:cNvSpPr>
          <p:nvPr/>
        </p:nvSpPr>
        <p:spPr bwMode="auto">
          <a:xfrm>
            <a:off x="609600" y="1371600"/>
            <a:ext cx="8001000" cy="366713"/>
          </a:xfrm>
          <a:prstGeom prst="rect">
            <a:avLst/>
          </a:prstGeom>
          <a:noFill/>
          <a:ln w="9525">
            <a:noFill/>
            <a:miter lim="800000"/>
            <a:headEnd/>
            <a:tailEnd/>
          </a:ln>
        </p:spPr>
        <p:txBody>
          <a:bodyPr>
            <a:spAutoFit/>
          </a:bodyPr>
          <a:lstStyle/>
          <a:p>
            <a:pPr>
              <a:spcBef>
                <a:spcPct val="50000"/>
              </a:spcBef>
              <a:buFontTx/>
              <a:buChar char="•"/>
            </a:pPr>
            <a:endParaRPr lang="en-US"/>
          </a:p>
        </p:txBody>
      </p:sp>
      <p:sp>
        <p:nvSpPr>
          <p:cNvPr id="2055" name="Rectangle 7"/>
          <p:cNvSpPr>
            <a:spLocks noChangeArrowheads="1"/>
          </p:cNvSpPr>
          <p:nvPr/>
        </p:nvSpPr>
        <p:spPr bwMode="auto">
          <a:xfrm>
            <a:off x="457200" y="1295400"/>
            <a:ext cx="8305800" cy="1554163"/>
          </a:xfrm>
          <a:prstGeom prst="rect">
            <a:avLst/>
          </a:prstGeom>
          <a:noFill/>
          <a:ln w="9525">
            <a:noFill/>
            <a:miter lim="800000"/>
            <a:headEnd/>
            <a:tailEnd/>
          </a:ln>
        </p:spPr>
        <p:txBody>
          <a:bodyPr>
            <a:spAutoFit/>
          </a:bodyPr>
          <a:lstStyle/>
          <a:p>
            <a:pPr marL="406400" indent="-406400">
              <a:spcBef>
                <a:spcPct val="20000"/>
              </a:spcBef>
              <a:buSzPct val="100000"/>
              <a:buFont typeface="Wingdings" pitchFamily="2" charset="2"/>
              <a:buChar char="Ü"/>
            </a:pPr>
            <a:r>
              <a:rPr lang="en-US" sz="3200" b="1">
                <a:solidFill>
                  <a:srgbClr val="333399"/>
                </a:solidFill>
              </a:rPr>
              <a:t>Designate the appropriate focus area for each EL Civics class in the TOPSpro Class Lister. </a:t>
            </a:r>
            <a:r>
              <a:rPr lang="en-US" sz="3200">
                <a:solidFill>
                  <a:srgbClr val="333399"/>
                </a:solidFill>
              </a:rPr>
              <a:t> </a:t>
            </a:r>
          </a:p>
        </p:txBody>
      </p:sp>
      <p:pic>
        <p:nvPicPr>
          <p:cNvPr id="2056" name="Picture 8" descr="034183d59394737088cf1aa6e054d878"/>
          <p:cNvPicPr>
            <a:picLocks noChangeAspect="1" noChangeArrowheads="1"/>
          </p:cNvPicPr>
          <p:nvPr/>
        </p:nvPicPr>
        <p:blipFill>
          <a:blip r:embed="rId5" cstate="print"/>
          <a:srcRect/>
          <a:stretch>
            <a:fillRect/>
          </a:stretch>
        </p:blipFill>
        <p:spPr bwMode="auto">
          <a:xfrm>
            <a:off x="6400800" y="5562600"/>
            <a:ext cx="2209800" cy="998538"/>
          </a:xfrm>
          <a:prstGeom prst="rect">
            <a:avLst/>
          </a:prstGeom>
          <a:noFill/>
          <a:ln w="9525">
            <a:noFill/>
            <a:miter lim="800000"/>
            <a:headEnd/>
            <a:tailEnd/>
          </a:ln>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p:txBody>
          <a:bodyPr/>
          <a:lstStyle/>
          <a:p>
            <a:pPr>
              <a:defRPr/>
            </a:pPr>
            <a:fld id="{96644352-4463-4CEC-A8CC-D1692259E05C}" type="slidenum">
              <a:rPr lang="en-US" smtClean="0">
                <a:latin typeface="Arial" pitchFamily="34" charset="0"/>
              </a:rPr>
              <a:pPr>
                <a:defRPr/>
              </a:pPr>
              <a:t>42</a:t>
            </a:fld>
            <a:endParaRPr lang="en-US" smtClean="0">
              <a:latin typeface="Arial" pitchFamily="34" charset="0"/>
            </a:endParaRPr>
          </a:p>
        </p:txBody>
      </p:sp>
      <p:sp>
        <p:nvSpPr>
          <p:cNvPr id="48131" name="Rectangle 2"/>
          <p:cNvSpPr>
            <a:spLocks noGrp="1" noChangeArrowheads="1"/>
          </p:cNvSpPr>
          <p:nvPr>
            <p:ph type="title"/>
          </p:nvPr>
        </p:nvSpPr>
        <p:spPr/>
        <p:txBody>
          <a:bodyPr/>
          <a:lstStyle/>
          <a:p>
            <a:pPr eaLnBrk="1" hangingPunct="1"/>
            <a:r>
              <a:rPr lang="en-US" smtClean="0">
                <a:solidFill>
                  <a:srgbClr val="333399"/>
                </a:solidFill>
              </a:rPr>
              <a:t>EL Civics Guidelines</a:t>
            </a:r>
          </a:p>
        </p:txBody>
      </p:sp>
      <p:sp>
        <p:nvSpPr>
          <p:cNvPr id="48132" name="Rectangle 3"/>
          <p:cNvSpPr>
            <a:spLocks noGrp="1" noChangeArrowheads="1"/>
          </p:cNvSpPr>
          <p:nvPr>
            <p:ph type="body" idx="1"/>
          </p:nvPr>
        </p:nvSpPr>
        <p:spPr>
          <a:xfrm>
            <a:off x="457200" y="1143000"/>
            <a:ext cx="7543800" cy="5029200"/>
          </a:xfrm>
        </p:spPr>
        <p:txBody>
          <a:bodyPr/>
          <a:lstStyle/>
          <a:p>
            <a:pPr eaLnBrk="1" hangingPunct="1">
              <a:lnSpc>
                <a:spcPct val="90000"/>
              </a:lnSpc>
            </a:pPr>
            <a:r>
              <a:rPr lang="en-US" dirty="0" smtClean="0">
                <a:solidFill>
                  <a:srgbClr val="333399"/>
                </a:solidFill>
              </a:rPr>
              <a:t>Entry Record for each EL Civics focus area a student attends — </a:t>
            </a:r>
            <a:r>
              <a:rPr lang="en-US" b="0" dirty="0" smtClean="0">
                <a:solidFill>
                  <a:srgbClr val="333399"/>
                </a:solidFill>
              </a:rPr>
              <a:t>must be for an EL Civics designated class</a:t>
            </a:r>
            <a:r>
              <a:rPr lang="en-US" dirty="0" smtClean="0">
                <a:solidFill>
                  <a:srgbClr val="333399"/>
                </a:solidFill>
              </a:rPr>
              <a:t> </a:t>
            </a:r>
          </a:p>
          <a:p>
            <a:pPr eaLnBrk="1" hangingPunct="1">
              <a:lnSpc>
                <a:spcPct val="90000"/>
              </a:lnSpc>
            </a:pPr>
            <a:r>
              <a:rPr lang="en-US" dirty="0" smtClean="0"/>
              <a:t>Update Record— </a:t>
            </a:r>
            <a:r>
              <a:rPr lang="en-US" b="0" dirty="0" smtClean="0"/>
              <a:t>follow the same guidelines as ESL</a:t>
            </a:r>
            <a:endParaRPr lang="en-US" dirty="0" smtClean="0"/>
          </a:p>
          <a:p>
            <a:pPr eaLnBrk="1" hangingPunct="1">
              <a:lnSpc>
                <a:spcPct val="90000"/>
              </a:lnSpc>
            </a:pPr>
            <a:r>
              <a:rPr lang="en-US" dirty="0" smtClean="0"/>
              <a:t>CASAS pre- and post-tests—</a:t>
            </a:r>
            <a:r>
              <a:rPr lang="en-US" b="0" dirty="0" smtClean="0"/>
              <a:t>use</a:t>
            </a:r>
            <a:r>
              <a:rPr lang="en-US" dirty="0" smtClean="0"/>
              <a:t> </a:t>
            </a:r>
            <a:r>
              <a:rPr lang="en-US" b="0" dirty="0" smtClean="0"/>
              <a:t>reading or listening tests</a:t>
            </a:r>
          </a:p>
          <a:p>
            <a:pPr eaLnBrk="1" hangingPunct="1">
              <a:lnSpc>
                <a:spcPct val="90000"/>
              </a:lnSpc>
            </a:pPr>
            <a:r>
              <a:rPr lang="en-US" dirty="0" smtClean="0">
                <a:solidFill>
                  <a:srgbClr val="333399"/>
                </a:solidFill>
              </a:rPr>
              <a:t>EL Civics students must have instructional program of ESL (</a:t>
            </a:r>
            <a:r>
              <a:rPr lang="en-US" i="1" dirty="0" smtClean="0">
                <a:solidFill>
                  <a:srgbClr val="333399"/>
                </a:solidFill>
              </a:rPr>
              <a:t>not</a:t>
            </a:r>
            <a:r>
              <a:rPr lang="en-US" dirty="0" smtClean="0">
                <a:solidFill>
                  <a:srgbClr val="333399"/>
                </a:solidFill>
              </a:rPr>
              <a:t> ESL-Citizenship)</a:t>
            </a:r>
          </a:p>
          <a:p>
            <a:pPr eaLnBrk="1" hangingPunct="1">
              <a:lnSpc>
                <a:spcPct val="90000"/>
              </a:lnSpc>
            </a:pPr>
            <a:r>
              <a:rPr lang="en-US" dirty="0" smtClean="0"/>
              <a:t>Agencies that are funded for EL Civics must designate Citizenship Preparation under EL Civics</a:t>
            </a:r>
          </a:p>
          <a:p>
            <a:pPr eaLnBrk="1" hangingPunct="1">
              <a:lnSpc>
                <a:spcPct val="90000"/>
              </a:lnSpc>
            </a:pPr>
            <a:endParaRPr lang="en-US" b="0" dirty="0" smtClean="0">
              <a:solidFill>
                <a:srgbClr val="333399"/>
              </a:solidFill>
            </a:endParaRPr>
          </a:p>
          <a:p>
            <a:pPr eaLnBrk="1" hangingPunct="1">
              <a:lnSpc>
                <a:spcPct val="90000"/>
              </a:lnSpc>
            </a:pPr>
            <a:endParaRPr lang="en-US" b="0" dirty="0" smtClean="0">
              <a:solidFill>
                <a:srgbClr val="333399"/>
              </a:solidFill>
            </a:endParaRPr>
          </a:p>
        </p:txBody>
      </p:sp>
      <p:pic>
        <p:nvPicPr>
          <p:cNvPr id="48133" name="Picture 4" descr="034183d59394737088cf1aa6e054d878"/>
          <p:cNvPicPr>
            <a:picLocks noChangeAspect="1" noChangeArrowheads="1"/>
          </p:cNvPicPr>
          <p:nvPr/>
        </p:nvPicPr>
        <p:blipFill>
          <a:blip r:embed="rId2" cstate="print"/>
          <a:srcRect/>
          <a:stretch>
            <a:fillRect/>
          </a:stretch>
        </p:blipFill>
        <p:spPr bwMode="auto">
          <a:xfrm>
            <a:off x="6477000" y="2057400"/>
            <a:ext cx="2533880" cy="1143000"/>
          </a:xfrm>
          <a:prstGeom prst="rect">
            <a:avLst/>
          </a:prstGeom>
          <a:noFill/>
          <a:ln w="9525">
            <a:noFill/>
            <a:miter lim="800000"/>
            <a:headEnd/>
            <a:tailEnd/>
          </a:ln>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231 ESL-Citizenship</a:t>
            </a:r>
            <a:endParaRPr lang="en-US" dirty="0"/>
          </a:p>
        </p:txBody>
      </p:sp>
      <p:sp>
        <p:nvSpPr>
          <p:cNvPr id="3" name="Content Placeholder 2"/>
          <p:cNvSpPr>
            <a:spLocks noGrp="1"/>
          </p:cNvSpPr>
          <p:nvPr>
            <p:ph idx="1"/>
          </p:nvPr>
        </p:nvSpPr>
        <p:spPr/>
        <p:txBody>
          <a:bodyPr/>
          <a:lstStyle/>
          <a:p>
            <a:r>
              <a:rPr lang="en-US" sz="3200" dirty="0" smtClean="0"/>
              <a:t>Effective 2010-11, 231 funded agencies who are not funded for EL Civics may implement ESL-Citizenship under section 231 if they have applied and been approved for ESL Citizenship.</a:t>
            </a:r>
          </a:p>
          <a:p>
            <a:pPr>
              <a:buNone/>
            </a:pPr>
            <a:endParaRPr lang="en-US" dirty="0" smtClean="0">
              <a:solidFill>
                <a:srgbClr val="333399"/>
              </a:solidFill>
            </a:endParaRPr>
          </a:p>
          <a:p>
            <a:endParaRPr lang="en-US" dirty="0"/>
          </a:p>
        </p:txBody>
      </p:sp>
      <p:sp>
        <p:nvSpPr>
          <p:cNvPr id="4" name="Slide Number Placeholder 3"/>
          <p:cNvSpPr>
            <a:spLocks noGrp="1"/>
          </p:cNvSpPr>
          <p:nvPr>
            <p:ph type="sldNum" sz="quarter" idx="10"/>
          </p:nvPr>
        </p:nvSpPr>
        <p:spPr/>
        <p:txBody>
          <a:bodyPr/>
          <a:lstStyle/>
          <a:p>
            <a:pPr>
              <a:defRPr/>
            </a:pPr>
            <a:fld id="{E09F5453-2C4A-4F48-BC4D-B6C43C8010DF}" type="slidenum">
              <a:rPr lang="en-US" smtClean="0"/>
              <a:pPr>
                <a:defRPr/>
              </a:pPr>
              <a:t>43</a:t>
            </a:fld>
            <a:endParaRPr lang="en-US"/>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WIA II Data Collection Guidelines</a:t>
            </a:r>
            <a:endParaRPr lang="en-US" dirty="0"/>
          </a:p>
        </p:txBody>
      </p:sp>
      <p:sp>
        <p:nvSpPr>
          <p:cNvPr id="3" name="Content Placeholder 2"/>
          <p:cNvSpPr>
            <a:spLocks noGrp="1"/>
          </p:cNvSpPr>
          <p:nvPr>
            <p:ph idx="1"/>
          </p:nvPr>
        </p:nvSpPr>
        <p:spPr>
          <a:xfrm>
            <a:off x="381000" y="1219200"/>
            <a:ext cx="8382000" cy="4830763"/>
          </a:xfrm>
        </p:spPr>
        <p:txBody>
          <a:bodyPr/>
          <a:lstStyle/>
          <a:p>
            <a:r>
              <a:rPr lang="en-US" dirty="0" smtClean="0"/>
              <a:t>Local agency determines data collection requirements for non WIA II programs</a:t>
            </a:r>
          </a:p>
          <a:p>
            <a:r>
              <a:rPr lang="en-US" dirty="0" smtClean="0"/>
              <a:t>Agencies that choose to continue this data collection refer to Appendix E in 2010-11 Administration Manual for California</a:t>
            </a:r>
          </a:p>
          <a:p>
            <a:r>
              <a:rPr lang="en-US" dirty="0" smtClean="0"/>
              <a:t>Adult schools with CALWORKS eligible students should continue to collect data following guidelines in Section 3 of manual</a:t>
            </a:r>
          </a:p>
          <a:p>
            <a:r>
              <a:rPr lang="en-US" dirty="0" smtClean="0"/>
              <a:t>Performance-based Accountability (PBA) is no longer required</a:t>
            </a:r>
            <a:endParaRPr lang="en-US" dirty="0"/>
          </a:p>
        </p:txBody>
      </p:sp>
      <p:sp>
        <p:nvSpPr>
          <p:cNvPr id="4" name="Slide Number Placeholder 3"/>
          <p:cNvSpPr>
            <a:spLocks noGrp="1"/>
          </p:cNvSpPr>
          <p:nvPr>
            <p:ph type="sldNum" sz="quarter" idx="10"/>
          </p:nvPr>
        </p:nvSpPr>
        <p:spPr/>
        <p:txBody>
          <a:bodyPr/>
          <a:lstStyle/>
          <a:p>
            <a:pPr>
              <a:defRPr/>
            </a:pPr>
            <a:fld id="{E09F5453-2C4A-4F48-BC4D-B6C43C8010DF}" type="slidenum">
              <a:rPr lang="en-US" smtClean="0"/>
              <a:pPr>
                <a:defRPr/>
              </a:pPr>
              <a:t>44</a:t>
            </a:fld>
            <a:endParaRPr lang="en-US"/>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0"/>
          </p:nvPr>
        </p:nvSpPr>
        <p:spPr/>
        <p:txBody>
          <a:bodyPr/>
          <a:lstStyle/>
          <a:p>
            <a:pPr>
              <a:defRPr/>
            </a:pPr>
            <a:fld id="{0CE2A9EB-F663-4BA3-99D9-64643242C864}" type="slidenum">
              <a:rPr lang="en-US" smtClean="0">
                <a:latin typeface="Arial" pitchFamily="34" charset="0"/>
              </a:rPr>
              <a:pPr>
                <a:defRPr/>
              </a:pPr>
              <a:t>45</a:t>
            </a:fld>
            <a:endParaRPr lang="en-US" smtClean="0">
              <a:latin typeface="Arial" pitchFamily="34" charset="0"/>
            </a:endParaRPr>
          </a:p>
        </p:txBody>
      </p:sp>
      <p:sp>
        <p:nvSpPr>
          <p:cNvPr id="49155" name="Rectangle 4"/>
          <p:cNvSpPr>
            <a:spLocks noGrp="1" noChangeArrowheads="1"/>
          </p:cNvSpPr>
          <p:nvPr>
            <p:ph type="title"/>
          </p:nvPr>
        </p:nvSpPr>
        <p:spPr/>
        <p:txBody>
          <a:bodyPr/>
          <a:lstStyle/>
          <a:p>
            <a:pPr eaLnBrk="1" hangingPunct="1"/>
            <a:r>
              <a:rPr lang="en-US" smtClean="0">
                <a:solidFill>
                  <a:srgbClr val="333399"/>
                </a:solidFill>
              </a:rPr>
              <a:t>Payment Point Structure</a:t>
            </a:r>
          </a:p>
        </p:txBody>
      </p:sp>
      <p:grpSp>
        <p:nvGrpSpPr>
          <p:cNvPr id="49156" name="Group 14"/>
          <p:cNvGrpSpPr>
            <a:grpSpLocks/>
          </p:cNvGrpSpPr>
          <p:nvPr/>
        </p:nvGrpSpPr>
        <p:grpSpPr bwMode="auto">
          <a:xfrm>
            <a:off x="5334000" y="2057400"/>
            <a:ext cx="3581400" cy="3505200"/>
            <a:chOff x="3360" y="1296"/>
            <a:chExt cx="2256" cy="2208"/>
          </a:xfrm>
        </p:grpSpPr>
        <p:sp>
          <p:nvSpPr>
            <p:cNvPr id="49158" name="Oval 6"/>
            <p:cNvSpPr>
              <a:spLocks noChangeArrowheads="1"/>
            </p:cNvSpPr>
            <p:nvPr/>
          </p:nvSpPr>
          <p:spPr bwMode="auto">
            <a:xfrm>
              <a:off x="3360" y="1296"/>
              <a:ext cx="2256" cy="2208"/>
            </a:xfrm>
            <a:prstGeom prst="ellipse">
              <a:avLst/>
            </a:prstGeom>
            <a:solidFill>
              <a:srgbClr val="00FFFF"/>
            </a:solidFill>
            <a:ln w="9525">
              <a:solidFill>
                <a:schemeClr val="tx1"/>
              </a:solidFill>
              <a:round/>
              <a:headEnd/>
              <a:tailEnd/>
            </a:ln>
          </p:spPr>
          <p:txBody>
            <a:bodyPr wrap="none" anchor="ctr"/>
            <a:lstStyle/>
            <a:p>
              <a:endParaRPr lang="en-US"/>
            </a:p>
          </p:txBody>
        </p:sp>
        <p:sp>
          <p:nvSpPr>
            <p:cNvPr id="49159" name="Oval 7"/>
            <p:cNvSpPr>
              <a:spLocks noChangeArrowheads="1"/>
            </p:cNvSpPr>
            <p:nvPr/>
          </p:nvSpPr>
          <p:spPr bwMode="auto">
            <a:xfrm>
              <a:off x="3437" y="1909"/>
              <a:ext cx="1023" cy="1186"/>
            </a:xfrm>
            <a:prstGeom prst="ellipse">
              <a:avLst/>
            </a:prstGeom>
            <a:solidFill>
              <a:srgbClr val="FFCCFF"/>
            </a:solidFill>
            <a:ln w="9525">
              <a:solidFill>
                <a:schemeClr val="tx1"/>
              </a:solidFill>
              <a:round/>
              <a:headEnd/>
              <a:tailEnd/>
            </a:ln>
          </p:spPr>
          <p:txBody>
            <a:bodyPr wrap="none" anchor="ctr"/>
            <a:lstStyle/>
            <a:p>
              <a:endParaRPr lang="en-US"/>
            </a:p>
          </p:txBody>
        </p:sp>
        <p:sp>
          <p:nvSpPr>
            <p:cNvPr id="49160" name="Oval 8"/>
            <p:cNvSpPr>
              <a:spLocks noChangeArrowheads="1"/>
            </p:cNvSpPr>
            <p:nvPr/>
          </p:nvSpPr>
          <p:spPr bwMode="auto">
            <a:xfrm>
              <a:off x="4628" y="1950"/>
              <a:ext cx="900" cy="1063"/>
            </a:xfrm>
            <a:prstGeom prst="ellipse">
              <a:avLst/>
            </a:prstGeom>
            <a:solidFill>
              <a:srgbClr val="FFFF99"/>
            </a:solidFill>
            <a:ln w="9525">
              <a:solidFill>
                <a:schemeClr val="tx1"/>
              </a:solidFill>
              <a:round/>
              <a:headEnd/>
              <a:tailEnd/>
            </a:ln>
          </p:spPr>
          <p:txBody>
            <a:bodyPr wrap="none" anchor="ctr"/>
            <a:lstStyle/>
            <a:p>
              <a:endParaRPr lang="en-US"/>
            </a:p>
          </p:txBody>
        </p:sp>
        <p:sp>
          <p:nvSpPr>
            <p:cNvPr id="49161" name="Text Box 9"/>
            <p:cNvSpPr txBox="1">
              <a:spLocks noChangeArrowheads="1"/>
            </p:cNvSpPr>
            <p:nvPr/>
          </p:nvSpPr>
          <p:spPr bwMode="auto">
            <a:xfrm>
              <a:off x="3408" y="2400"/>
              <a:ext cx="991"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Benchmarks</a:t>
              </a:r>
            </a:p>
          </p:txBody>
        </p:sp>
        <p:sp>
          <p:nvSpPr>
            <p:cNvPr id="49162" name="Text Box 10"/>
            <p:cNvSpPr txBox="1">
              <a:spLocks noChangeArrowheads="1"/>
            </p:cNvSpPr>
            <p:nvPr/>
          </p:nvSpPr>
          <p:spPr bwMode="auto">
            <a:xfrm>
              <a:off x="4797" y="2400"/>
              <a:ext cx="573"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rPr>
                <a:t>SODS</a:t>
              </a:r>
            </a:p>
          </p:txBody>
        </p:sp>
        <p:sp>
          <p:nvSpPr>
            <p:cNvPr id="49163" name="Text Box 11"/>
            <p:cNvSpPr txBox="1">
              <a:spLocks noChangeArrowheads="1"/>
            </p:cNvSpPr>
            <p:nvPr/>
          </p:nvSpPr>
          <p:spPr bwMode="auto">
            <a:xfrm>
              <a:off x="4032" y="1440"/>
              <a:ext cx="912" cy="518"/>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Payment Points</a:t>
              </a:r>
            </a:p>
          </p:txBody>
        </p:sp>
      </p:grpSp>
      <p:sp>
        <p:nvSpPr>
          <p:cNvPr id="49157" name="Rectangle 13"/>
          <p:cNvSpPr>
            <a:spLocks noChangeArrowheads="1"/>
          </p:cNvSpPr>
          <p:nvPr/>
        </p:nvSpPr>
        <p:spPr bwMode="auto">
          <a:xfrm>
            <a:off x="533400" y="1143000"/>
            <a:ext cx="4419600" cy="5334000"/>
          </a:xfrm>
          <a:prstGeom prst="rect">
            <a:avLst/>
          </a:prstGeom>
          <a:noFill/>
          <a:ln w="9525">
            <a:noFill/>
            <a:miter lim="800000"/>
            <a:headEnd/>
            <a:tailEnd/>
          </a:ln>
        </p:spPr>
        <p:txBody>
          <a:bodyPr/>
          <a:lstStyle/>
          <a:p>
            <a:pPr marL="342900" indent="-342900">
              <a:spcBef>
                <a:spcPct val="20000"/>
              </a:spcBef>
              <a:buSzPct val="100000"/>
              <a:buFont typeface="Wingdings" pitchFamily="2" charset="2"/>
              <a:buNone/>
            </a:pPr>
            <a:r>
              <a:rPr lang="en-US" sz="3600" u="sng">
                <a:solidFill>
                  <a:srgbClr val="FF0000"/>
                </a:solidFill>
                <a:latin typeface="Helvetica" pitchFamily="34" charset="0"/>
              </a:rPr>
              <a:t>Payment Points</a:t>
            </a:r>
          </a:p>
          <a:p>
            <a:pPr marL="342900" indent="-342900">
              <a:spcBef>
                <a:spcPct val="20000"/>
              </a:spcBef>
              <a:buSzPct val="100000"/>
              <a:buFont typeface="Wingdings" pitchFamily="2" charset="2"/>
              <a:buChar char="Ü"/>
            </a:pPr>
            <a:r>
              <a:rPr lang="en-US" sz="2800" b="1">
                <a:solidFill>
                  <a:srgbClr val="333399"/>
                </a:solidFill>
                <a:latin typeface="Helvetica" pitchFamily="34" charset="0"/>
              </a:rPr>
              <a:t>Includes all achievements that can result in a payment under the grant and focus area</a:t>
            </a:r>
          </a:p>
          <a:p>
            <a:pPr marL="342900" indent="-342900">
              <a:spcBef>
                <a:spcPct val="20000"/>
              </a:spcBef>
              <a:buSzPct val="100000"/>
              <a:buFont typeface="Wingdings" pitchFamily="2" charset="2"/>
              <a:buChar char="Ü"/>
            </a:pPr>
            <a:r>
              <a:rPr lang="en-US" sz="2800" b="1">
                <a:solidFill>
                  <a:srgbClr val="333399"/>
                </a:solidFill>
                <a:latin typeface="Helvetica" pitchFamily="34" charset="0"/>
              </a:rPr>
              <a:t>Two types:</a:t>
            </a:r>
          </a:p>
          <a:p>
            <a:pPr marL="742950" lvl="1" indent="-285750">
              <a:spcBef>
                <a:spcPct val="20000"/>
              </a:spcBef>
              <a:buSzPct val="100000"/>
            </a:pPr>
            <a:r>
              <a:rPr lang="en-US" sz="2800">
                <a:latin typeface="Helvetica" pitchFamily="34" charset="0"/>
              </a:rPr>
              <a:t>1. Benchmarks</a:t>
            </a:r>
          </a:p>
          <a:p>
            <a:pPr marL="742950" lvl="1" indent="-285750">
              <a:spcBef>
                <a:spcPct val="20000"/>
              </a:spcBef>
              <a:buSzPct val="100000"/>
            </a:pPr>
            <a:r>
              <a:rPr lang="en-US" sz="2800">
                <a:latin typeface="Helvetica" pitchFamily="34" charset="0"/>
              </a:rPr>
              <a:t>2. SODS (Student Outcome Datasets</a:t>
            </a:r>
            <a:r>
              <a:rPr lang="en-US" sz="2400">
                <a:solidFill>
                  <a:srgbClr val="333399"/>
                </a:solidFill>
                <a:latin typeface="Helvetica" pitchFamily="34" charset="0"/>
              </a:rPr>
              <a:t> </a:t>
            </a: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p:txBody>
          <a:bodyPr/>
          <a:lstStyle/>
          <a:p>
            <a:pPr>
              <a:defRPr/>
            </a:pPr>
            <a:fld id="{AEE8EDC4-B1DD-4DF1-834E-5935B0B36DA8}" type="slidenum">
              <a:rPr lang="en-US" smtClean="0">
                <a:latin typeface="Arial" pitchFamily="34" charset="0"/>
              </a:rPr>
              <a:pPr>
                <a:defRPr/>
              </a:pPr>
              <a:t>46</a:t>
            </a:fld>
            <a:endParaRPr lang="en-US" smtClean="0">
              <a:latin typeface="Arial" pitchFamily="34" charset="0"/>
            </a:endParaRPr>
          </a:p>
        </p:txBody>
      </p:sp>
      <p:sp>
        <p:nvSpPr>
          <p:cNvPr id="50179" name="Rectangle 2"/>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Payment Point Structure</a:t>
            </a:r>
          </a:p>
        </p:txBody>
      </p:sp>
      <p:sp>
        <p:nvSpPr>
          <p:cNvPr id="50180" name="Rectangle 3"/>
          <p:cNvSpPr>
            <a:spLocks noGrp="1" noChangeArrowheads="1"/>
          </p:cNvSpPr>
          <p:nvPr>
            <p:ph type="body" idx="1"/>
          </p:nvPr>
        </p:nvSpPr>
        <p:spPr>
          <a:xfrm>
            <a:off x="685800" y="1295400"/>
            <a:ext cx="7696200" cy="4572000"/>
          </a:xfrm>
        </p:spPr>
        <p:txBody>
          <a:bodyPr/>
          <a:lstStyle/>
          <a:p>
            <a:pPr eaLnBrk="1" hangingPunct="1">
              <a:buFont typeface="Wingdings" pitchFamily="2" charset="2"/>
              <a:buNone/>
            </a:pPr>
            <a:r>
              <a:rPr lang="en-US" sz="3600" b="0" u="sng" smtClean="0">
                <a:solidFill>
                  <a:srgbClr val="FF0000"/>
                </a:solidFill>
              </a:rPr>
              <a:t>Benchmarks</a:t>
            </a:r>
          </a:p>
          <a:p>
            <a:pPr eaLnBrk="1" hangingPunct="1"/>
            <a:r>
              <a:rPr lang="en-US" sz="3200" smtClean="0">
                <a:solidFill>
                  <a:srgbClr val="333399"/>
                </a:solidFill>
              </a:rPr>
              <a:t>Significant gain (on CASAS scores)</a:t>
            </a:r>
          </a:p>
          <a:p>
            <a:pPr eaLnBrk="1" hangingPunct="1"/>
            <a:r>
              <a:rPr lang="en-US" sz="3200" smtClean="0">
                <a:solidFill>
                  <a:srgbClr val="333399"/>
                </a:solidFill>
              </a:rPr>
              <a:t>Two-level advancement</a:t>
            </a:r>
          </a:p>
          <a:p>
            <a:pPr eaLnBrk="1" hangingPunct="1"/>
            <a:r>
              <a:rPr lang="en-US" sz="3200" smtClean="0">
                <a:solidFill>
                  <a:srgbClr val="333399"/>
                </a:solidFill>
              </a:rPr>
              <a:t>Completion of GED or high school diploma </a:t>
            </a: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p:txBody>
          <a:bodyPr/>
          <a:lstStyle/>
          <a:p>
            <a:pPr>
              <a:defRPr/>
            </a:pPr>
            <a:fld id="{18537C08-0B07-45EA-8ADE-BB0BA97E0495}" type="slidenum">
              <a:rPr lang="en-US" smtClean="0">
                <a:latin typeface="Arial" pitchFamily="34" charset="0"/>
              </a:rPr>
              <a:pPr>
                <a:defRPr/>
              </a:pPr>
              <a:t>47</a:t>
            </a:fld>
            <a:endParaRPr lang="en-US" smtClean="0">
              <a:latin typeface="Arial" pitchFamily="34" charset="0"/>
            </a:endParaRPr>
          </a:p>
        </p:txBody>
      </p:sp>
      <p:sp>
        <p:nvSpPr>
          <p:cNvPr id="51203" name="Rectangle 2"/>
          <p:cNvSpPr>
            <a:spLocks noGrp="1" noChangeArrowheads="1"/>
          </p:cNvSpPr>
          <p:nvPr>
            <p:ph type="title"/>
          </p:nvPr>
        </p:nvSpPr>
        <p:spPr/>
        <p:txBody>
          <a:bodyPr/>
          <a:lstStyle/>
          <a:p>
            <a:pPr eaLnBrk="1" hangingPunct="1"/>
            <a:r>
              <a:rPr lang="en-US" smtClean="0">
                <a:solidFill>
                  <a:srgbClr val="333399"/>
                </a:solidFill>
              </a:rPr>
              <a:t>Significant Gain Benchmark</a:t>
            </a:r>
          </a:p>
        </p:txBody>
      </p:sp>
      <p:sp>
        <p:nvSpPr>
          <p:cNvPr id="51204" name="Rectangle 3"/>
          <p:cNvSpPr>
            <a:spLocks noGrp="1" noChangeArrowheads="1"/>
          </p:cNvSpPr>
          <p:nvPr>
            <p:ph type="body" idx="1"/>
          </p:nvPr>
        </p:nvSpPr>
        <p:spPr>
          <a:xfrm>
            <a:off x="609600" y="1143000"/>
            <a:ext cx="7848600" cy="4876800"/>
          </a:xfrm>
        </p:spPr>
        <p:txBody>
          <a:bodyPr/>
          <a:lstStyle/>
          <a:p>
            <a:pPr eaLnBrk="1" hangingPunct="1">
              <a:buFont typeface="Wingdings" pitchFamily="2" charset="2"/>
              <a:buNone/>
            </a:pPr>
            <a:endParaRPr lang="en-US" sz="3200" b="0" u="sng" smtClean="0"/>
          </a:p>
          <a:p>
            <a:pPr eaLnBrk="1" hangingPunct="1">
              <a:buClr>
                <a:srgbClr val="333399"/>
              </a:buClr>
            </a:pPr>
            <a:r>
              <a:rPr lang="en-US" sz="3200" u="sng" smtClean="0">
                <a:solidFill>
                  <a:srgbClr val="FF0000"/>
                </a:solidFill>
              </a:rPr>
              <a:t>5 points gain or greater</a:t>
            </a:r>
            <a:r>
              <a:rPr lang="en-US" sz="3200" smtClean="0"/>
              <a:t> </a:t>
            </a:r>
            <a:r>
              <a:rPr lang="en-US" sz="3200" smtClean="0">
                <a:solidFill>
                  <a:srgbClr val="333399"/>
                </a:solidFill>
              </a:rPr>
              <a:t>for pretest scores of 210 or below</a:t>
            </a:r>
          </a:p>
          <a:p>
            <a:pPr eaLnBrk="1" hangingPunct="1">
              <a:buClr>
                <a:srgbClr val="333399"/>
              </a:buClr>
            </a:pPr>
            <a:r>
              <a:rPr lang="en-US" sz="3200" u="sng" smtClean="0">
                <a:solidFill>
                  <a:srgbClr val="FF0000"/>
                </a:solidFill>
              </a:rPr>
              <a:t>3 points gain or greater</a:t>
            </a:r>
            <a:r>
              <a:rPr lang="en-US" sz="3200" smtClean="0"/>
              <a:t> </a:t>
            </a:r>
            <a:r>
              <a:rPr lang="en-US" sz="3200" smtClean="0">
                <a:solidFill>
                  <a:srgbClr val="333399"/>
                </a:solidFill>
              </a:rPr>
              <a:t>from pretest scores of 211 and above</a:t>
            </a:r>
          </a:p>
          <a:p>
            <a:pPr eaLnBrk="1" hangingPunct="1">
              <a:buClr>
                <a:srgbClr val="333399"/>
              </a:buClr>
            </a:pPr>
            <a:r>
              <a:rPr lang="en-US" sz="3200" smtClean="0">
                <a:solidFill>
                  <a:srgbClr val="333399"/>
                </a:solidFill>
              </a:rPr>
              <a:t>Earned in only one modality</a:t>
            </a:r>
          </a:p>
          <a:p>
            <a:pPr eaLnBrk="1" hangingPunct="1">
              <a:buClr>
                <a:srgbClr val="333399"/>
              </a:buClr>
            </a:pPr>
            <a:r>
              <a:rPr lang="en-US" sz="3200" smtClean="0">
                <a:solidFill>
                  <a:srgbClr val="333399"/>
                </a:solidFill>
              </a:rPr>
              <a:t>Earned only once for each learner per program year</a:t>
            </a:r>
          </a:p>
          <a:p>
            <a:pPr eaLnBrk="1" hangingPunct="1">
              <a:buClr>
                <a:srgbClr val="333399"/>
              </a:buClr>
              <a:buFont typeface="Wingdings" pitchFamily="2" charset="2"/>
              <a:buNone/>
            </a:pPr>
            <a:endParaRPr lang="en-US" sz="3200" smtClean="0">
              <a:solidFill>
                <a:srgbClr val="333399"/>
              </a:solidFill>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0"/>
          </p:nvPr>
        </p:nvSpPr>
        <p:spPr/>
        <p:txBody>
          <a:bodyPr/>
          <a:lstStyle/>
          <a:p>
            <a:pPr>
              <a:defRPr/>
            </a:pPr>
            <a:fld id="{520772D6-D4F0-4A14-BD74-9936F36D64AB}" type="slidenum">
              <a:rPr lang="en-US" smtClean="0">
                <a:latin typeface="Arial" pitchFamily="34" charset="0"/>
              </a:rPr>
              <a:pPr>
                <a:defRPr/>
              </a:pPr>
              <a:t>48</a:t>
            </a:fld>
            <a:endParaRPr lang="en-US" smtClean="0">
              <a:latin typeface="Arial" pitchFamily="34" charset="0"/>
            </a:endParaRPr>
          </a:p>
        </p:txBody>
      </p:sp>
      <p:sp>
        <p:nvSpPr>
          <p:cNvPr id="3076" name="Rectangle 2"/>
          <p:cNvSpPr>
            <a:spLocks noGrp="1" noChangeArrowheads="1"/>
          </p:cNvSpPr>
          <p:nvPr>
            <p:ph type="title"/>
          </p:nvPr>
        </p:nvSpPr>
        <p:spPr/>
        <p:txBody>
          <a:bodyPr/>
          <a:lstStyle/>
          <a:p>
            <a:pPr eaLnBrk="1" hangingPunct="1"/>
            <a:r>
              <a:rPr lang="en-US" smtClean="0">
                <a:solidFill>
                  <a:srgbClr val="333399"/>
                </a:solidFill>
              </a:rPr>
              <a:t>Significant Gain Benchmark Calculation</a:t>
            </a:r>
          </a:p>
        </p:txBody>
      </p:sp>
      <p:sp>
        <p:nvSpPr>
          <p:cNvPr id="3077" name="Rectangle 3"/>
          <p:cNvSpPr>
            <a:spLocks noGrp="1" noChangeArrowheads="1"/>
          </p:cNvSpPr>
          <p:nvPr>
            <p:ph type="body" idx="1"/>
          </p:nvPr>
        </p:nvSpPr>
        <p:spPr>
          <a:xfrm>
            <a:off x="533400" y="1524000"/>
            <a:ext cx="3873500" cy="4572000"/>
          </a:xfrm>
        </p:spPr>
        <p:txBody>
          <a:bodyPr/>
          <a:lstStyle/>
          <a:p>
            <a:pPr eaLnBrk="1" hangingPunct="1">
              <a:buFont typeface="Wingdings" pitchFamily="2" charset="2"/>
              <a:buNone/>
            </a:pPr>
            <a:r>
              <a:rPr lang="en-US" sz="3600" b="0" u="sng" smtClean="0">
                <a:solidFill>
                  <a:srgbClr val="FF0000"/>
                </a:solidFill>
              </a:rPr>
              <a:t>Significant Gain</a:t>
            </a:r>
          </a:p>
          <a:p>
            <a:pPr eaLnBrk="1" hangingPunct="1"/>
            <a:r>
              <a:rPr lang="en-US" sz="3200" smtClean="0">
                <a:solidFill>
                  <a:srgbClr val="333399"/>
                </a:solidFill>
              </a:rPr>
              <a:t>Calculated by first accurate pretest to highest appropriate post-test</a:t>
            </a:r>
          </a:p>
          <a:p>
            <a:pPr eaLnBrk="1" hangingPunct="1">
              <a:buFont typeface="Wingdings" pitchFamily="2" charset="2"/>
              <a:buNone/>
            </a:pPr>
            <a:endParaRPr lang="en-US" smtClean="0"/>
          </a:p>
        </p:txBody>
      </p:sp>
      <p:grpSp>
        <p:nvGrpSpPr>
          <p:cNvPr id="3078" name="Group 4"/>
          <p:cNvGrpSpPr>
            <a:grpSpLocks/>
          </p:cNvGrpSpPr>
          <p:nvPr/>
        </p:nvGrpSpPr>
        <p:grpSpPr bwMode="auto">
          <a:xfrm>
            <a:off x="4800600" y="1752600"/>
            <a:ext cx="3595688" cy="4114800"/>
            <a:chOff x="480" y="1248"/>
            <a:chExt cx="2265" cy="2592"/>
          </a:xfrm>
        </p:grpSpPr>
        <p:graphicFrame>
          <p:nvGraphicFramePr>
            <p:cNvPr id="3074" name="Object 5"/>
            <p:cNvGraphicFramePr>
              <a:graphicFrameLocks noChangeAspect="1"/>
            </p:cNvGraphicFramePr>
            <p:nvPr/>
          </p:nvGraphicFramePr>
          <p:xfrm>
            <a:off x="480" y="1248"/>
            <a:ext cx="2215" cy="2592"/>
          </p:xfrm>
          <a:graphic>
            <a:graphicData uri="http://schemas.openxmlformats.org/presentationml/2006/ole">
              <p:oleObj spid="_x0000_s3076" name="Clip" r:id="rId3" imgW="1398977" imgH="1639213" progId="">
                <p:embed/>
              </p:oleObj>
            </a:graphicData>
          </a:graphic>
        </p:graphicFrame>
        <p:sp>
          <p:nvSpPr>
            <p:cNvPr id="3079" name="Text Box 6"/>
            <p:cNvSpPr txBox="1">
              <a:spLocks noChangeArrowheads="1"/>
            </p:cNvSpPr>
            <p:nvPr/>
          </p:nvSpPr>
          <p:spPr bwMode="auto">
            <a:xfrm>
              <a:off x="576" y="3024"/>
              <a:ext cx="1408" cy="288"/>
            </a:xfrm>
            <a:prstGeom prst="rect">
              <a:avLst/>
            </a:prstGeom>
            <a:noFill/>
            <a:ln w="9525">
              <a:noFill/>
              <a:miter lim="800000"/>
              <a:headEnd/>
              <a:tailEnd/>
            </a:ln>
          </p:spPr>
          <p:txBody>
            <a:bodyPr wrap="none">
              <a:spAutoFit/>
            </a:bodyPr>
            <a:lstStyle/>
            <a:p>
              <a:pPr eaLnBrk="0" hangingPunct="0"/>
              <a:r>
                <a:rPr lang="en-US" sz="2400" b="1"/>
                <a:t>First Accurate</a:t>
              </a:r>
            </a:p>
          </p:txBody>
        </p:sp>
        <p:sp>
          <p:nvSpPr>
            <p:cNvPr id="3080" name="Text Box 7"/>
            <p:cNvSpPr txBox="1">
              <a:spLocks noChangeArrowheads="1"/>
            </p:cNvSpPr>
            <p:nvPr/>
          </p:nvSpPr>
          <p:spPr bwMode="auto">
            <a:xfrm>
              <a:off x="1872" y="1248"/>
              <a:ext cx="873" cy="288"/>
            </a:xfrm>
            <a:prstGeom prst="rect">
              <a:avLst/>
            </a:prstGeom>
            <a:noFill/>
            <a:ln w="9525">
              <a:noFill/>
              <a:miter lim="800000"/>
              <a:headEnd/>
              <a:tailEnd/>
            </a:ln>
          </p:spPr>
          <p:txBody>
            <a:bodyPr wrap="none">
              <a:spAutoFit/>
            </a:bodyPr>
            <a:lstStyle/>
            <a:p>
              <a:pPr eaLnBrk="0" hangingPunct="0"/>
              <a:r>
                <a:rPr lang="en-US" sz="2400" b="1"/>
                <a:t>Highest </a:t>
              </a:r>
            </a:p>
          </p:txBody>
        </p:sp>
        <p:sp>
          <p:nvSpPr>
            <p:cNvPr id="3081" name="Text Box 8"/>
            <p:cNvSpPr txBox="1">
              <a:spLocks noChangeArrowheads="1"/>
            </p:cNvSpPr>
            <p:nvPr/>
          </p:nvSpPr>
          <p:spPr bwMode="auto">
            <a:xfrm>
              <a:off x="614" y="3271"/>
              <a:ext cx="383" cy="250"/>
            </a:xfrm>
            <a:prstGeom prst="rect">
              <a:avLst/>
            </a:prstGeom>
            <a:noFill/>
            <a:ln w="9525">
              <a:noFill/>
              <a:miter lim="800000"/>
              <a:headEnd/>
              <a:tailEnd/>
            </a:ln>
          </p:spPr>
          <p:txBody>
            <a:bodyPr wrap="none">
              <a:spAutoFit/>
            </a:bodyPr>
            <a:lstStyle/>
            <a:p>
              <a:pPr eaLnBrk="0" hangingPunct="0"/>
              <a:r>
                <a:rPr lang="en-US" sz="2000" b="1"/>
                <a:t>200</a:t>
              </a:r>
            </a:p>
          </p:txBody>
        </p:sp>
        <p:sp>
          <p:nvSpPr>
            <p:cNvPr id="3082" name="Text Box 9"/>
            <p:cNvSpPr txBox="1">
              <a:spLocks noChangeArrowheads="1"/>
            </p:cNvSpPr>
            <p:nvPr/>
          </p:nvSpPr>
          <p:spPr bwMode="auto">
            <a:xfrm>
              <a:off x="864" y="1920"/>
              <a:ext cx="383" cy="250"/>
            </a:xfrm>
            <a:prstGeom prst="rect">
              <a:avLst/>
            </a:prstGeom>
            <a:noFill/>
            <a:ln w="9525">
              <a:noFill/>
              <a:miter lim="800000"/>
              <a:headEnd/>
              <a:tailEnd/>
            </a:ln>
          </p:spPr>
          <p:txBody>
            <a:bodyPr wrap="none">
              <a:spAutoFit/>
            </a:bodyPr>
            <a:lstStyle/>
            <a:p>
              <a:pPr eaLnBrk="0" hangingPunct="0"/>
              <a:r>
                <a:rPr lang="en-US" sz="2000" b="1"/>
                <a:t>206</a:t>
              </a:r>
            </a:p>
          </p:txBody>
        </p:sp>
        <p:sp>
          <p:nvSpPr>
            <p:cNvPr id="3083" name="Text Box 10"/>
            <p:cNvSpPr txBox="1">
              <a:spLocks noChangeArrowheads="1"/>
            </p:cNvSpPr>
            <p:nvPr/>
          </p:nvSpPr>
          <p:spPr bwMode="auto">
            <a:xfrm>
              <a:off x="1440" y="2448"/>
              <a:ext cx="383" cy="250"/>
            </a:xfrm>
            <a:prstGeom prst="rect">
              <a:avLst/>
            </a:prstGeom>
            <a:noFill/>
            <a:ln w="9525">
              <a:noFill/>
              <a:miter lim="800000"/>
              <a:headEnd/>
              <a:tailEnd/>
            </a:ln>
          </p:spPr>
          <p:txBody>
            <a:bodyPr wrap="none">
              <a:spAutoFit/>
            </a:bodyPr>
            <a:lstStyle/>
            <a:p>
              <a:pPr eaLnBrk="0" hangingPunct="0"/>
              <a:r>
                <a:rPr lang="en-US" sz="2000" b="1"/>
                <a:t>203</a:t>
              </a:r>
            </a:p>
          </p:txBody>
        </p:sp>
        <p:sp>
          <p:nvSpPr>
            <p:cNvPr id="3084" name="Text Box 11"/>
            <p:cNvSpPr txBox="1">
              <a:spLocks noChangeArrowheads="1"/>
            </p:cNvSpPr>
            <p:nvPr/>
          </p:nvSpPr>
          <p:spPr bwMode="auto">
            <a:xfrm>
              <a:off x="2160" y="1488"/>
              <a:ext cx="383" cy="250"/>
            </a:xfrm>
            <a:prstGeom prst="rect">
              <a:avLst/>
            </a:prstGeom>
            <a:noFill/>
            <a:ln w="9525">
              <a:noFill/>
              <a:miter lim="800000"/>
              <a:headEnd/>
              <a:tailEnd/>
            </a:ln>
          </p:spPr>
          <p:txBody>
            <a:bodyPr wrap="none">
              <a:spAutoFit/>
            </a:bodyPr>
            <a:lstStyle/>
            <a:p>
              <a:pPr eaLnBrk="0" hangingPunct="0"/>
              <a:r>
                <a:rPr lang="en-US" sz="2000" b="1"/>
                <a:t>210</a:t>
              </a:r>
            </a:p>
          </p:txBody>
        </p:sp>
      </p:gr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0"/>
          </p:nvPr>
        </p:nvSpPr>
        <p:spPr/>
        <p:txBody>
          <a:bodyPr/>
          <a:lstStyle/>
          <a:p>
            <a:pPr>
              <a:defRPr/>
            </a:pPr>
            <a:fld id="{5BD02A13-6498-4465-8511-312E146B53C3}" type="slidenum">
              <a:rPr lang="en-US" smtClean="0">
                <a:latin typeface="Arial" pitchFamily="34" charset="0"/>
              </a:rPr>
              <a:pPr>
                <a:defRPr/>
              </a:pPr>
              <a:t>49</a:t>
            </a:fld>
            <a:endParaRPr lang="en-US" smtClean="0">
              <a:latin typeface="Arial" pitchFamily="34" charset="0"/>
            </a:endParaRPr>
          </a:p>
        </p:txBody>
      </p:sp>
      <p:sp>
        <p:nvSpPr>
          <p:cNvPr id="4100" name="Rectangle 2"/>
          <p:cNvSpPr>
            <a:spLocks noGrp="1" noChangeArrowheads="1"/>
          </p:cNvSpPr>
          <p:nvPr>
            <p:ph type="title"/>
          </p:nvPr>
        </p:nvSpPr>
        <p:spPr/>
        <p:txBody>
          <a:bodyPr/>
          <a:lstStyle/>
          <a:p>
            <a:pPr eaLnBrk="1" hangingPunct="1"/>
            <a:r>
              <a:rPr lang="en-US" smtClean="0">
                <a:solidFill>
                  <a:srgbClr val="333399"/>
                </a:solidFill>
              </a:rPr>
              <a:t>Significant Gain Benchmark Calculation</a:t>
            </a:r>
          </a:p>
        </p:txBody>
      </p:sp>
      <p:sp>
        <p:nvSpPr>
          <p:cNvPr id="4101" name="Rectangle 3"/>
          <p:cNvSpPr>
            <a:spLocks noGrp="1" noChangeArrowheads="1"/>
          </p:cNvSpPr>
          <p:nvPr>
            <p:ph type="body" idx="1"/>
          </p:nvPr>
        </p:nvSpPr>
        <p:spPr>
          <a:xfrm>
            <a:off x="533400" y="1524000"/>
            <a:ext cx="3873500" cy="4572000"/>
          </a:xfrm>
        </p:spPr>
        <p:txBody>
          <a:bodyPr/>
          <a:lstStyle/>
          <a:p>
            <a:pPr eaLnBrk="1" hangingPunct="1">
              <a:buFont typeface="Wingdings" pitchFamily="2" charset="2"/>
              <a:buNone/>
            </a:pPr>
            <a:r>
              <a:rPr lang="en-US" sz="3600" b="0" u="sng" smtClean="0">
                <a:solidFill>
                  <a:srgbClr val="FF0000"/>
                </a:solidFill>
              </a:rPr>
              <a:t>Significant Gain</a:t>
            </a:r>
          </a:p>
          <a:p>
            <a:pPr eaLnBrk="1" hangingPunct="1"/>
            <a:r>
              <a:rPr lang="en-US" sz="3200" smtClean="0">
                <a:solidFill>
                  <a:srgbClr val="333399"/>
                </a:solidFill>
              </a:rPr>
              <a:t>Pretest = 206</a:t>
            </a:r>
          </a:p>
          <a:p>
            <a:pPr eaLnBrk="1" hangingPunct="1"/>
            <a:r>
              <a:rPr lang="en-US" sz="3200" smtClean="0">
                <a:solidFill>
                  <a:srgbClr val="333399"/>
                </a:solidFill>
              </a:rPr>
              <a:t>Post-test = 210</a:t>
            </a:r>
          </a:p>
          <a:p>
            <a:pPr eaLnBrk="1" hangingPunct="1">
              <a:buFont typeface="Wingdings" pitchFamily="2" charset="2"/>
              <a:buNone/>
            </a:pPr>
            <a:endParaRPr lang="en-US" sz="3200" smtClean="0">
              <a:solidFill>
                <a:srgbClr val="333399"/>
              </a:solidFill>
            </a:endParaRPr>
          </a:p>
          <a:p>
            <a:pPr eaLnBrk="1" hangingPunct="1">
              <a:buFont typeface="Wingdings" pitchFamily="2" charset="2"/>
              <a:buNone/>
            </a:pPr>
            <a:r>
              <a:rPr lang="en-US" sz="3200" smtClean="0">
                <a:solidFill>
                  <a:srgbClr val="333399"/>
                </a:solidFill>
              </a:rPr>
              <a:t>         4 point gain</a:t>
            </a:r>
          </a:p>
          <a:p>
            <a:pPr eaLnBrk="1" hangingPunct="1">
              <a:buFont typeface="Wingdings" pitchFamily="2" charset="2"/>
              <a:buNone/>
            </a:pPr>
            <a:endParaRPr lang="en-US" sz="3200" smtClean="0">
              <a:solidFill>
                <a:srgbClr val="333399"/>
              </a:solidFill>
            </a:endParaRPr>
          </a:p>
          <a:p>
            <a:pPr eaLnBrk="1" hangingPunct="1">
              <a:buFont typeface="Wingdings" pitchFamily="2" charset="2"/>
              <a:buNone/>
            </a:pPr>
            <a:endParaRPr lang="en-US" smtClean="0"/>
          </a:p>
        </p:txBody>
      </p:sp>
      <p:grpSp>
        <p:nvGrpSpPr>
          <p:cNvPr id="4102" name="Group 4"/>
          <p:cNvGrpSpPr>
            <a:grpSpLocks/>
          </p:cNvGrpSpPr>
          <p:nvPr/>
        </p:nvGrpSpPr>
        <p:grpSpPr bwMode="auto">
          <a:xfrm>
            <a:off x="4800600" y="1752600"/>
            <a:ext cx="3595688" cy="4114800"/>
            <a:chOff x="480" y="1248"/>
            <a:chExt cx="2265" cy="2592"/>
          </a:xfrm>
        </p:grpSpPr>
        <p:graphicFrame>
          <p:nvGraphicFramePr>
            <p:cNvPr id="4098" name="Object 5"/>
            <p:cNvGraphicFramePr>
              <a:graphicFrameLocks noChangeAspect="1"/>
            </p:cNvGraphicFramePr>
            <p:nvPr/>
          </p:nvGraphicFramePr>
          <p:xfrm>
            <a:off x="480" y="1248"/>
            <a:ext cx="2215" cy="2592"/>
          </p:xfrm>
          <a:graphic>
            <a:graphicData uri="http://schemas.openxmlformats.org/presentationml/2006/ole">
              <p:oleObj spid="_x0000_s4100" name="Clip" r:id="rId3" imgW="1398977" imgH="1639213" progId="">
                <p:embed/>
              </p:oleObj>
            </a:graphicData>
          </a:graphic>
        </p:graphicFrame>
        <p:sp>
          <p:nvSpPr>
            <p:cNvPr id="4105" name="Text Box 6"/>
            <p:cNvSpPr txBox="1">
              <a:spLocks noChangeArrowheads="1"/>
            </p:cNvSpPr>
            <p:nvPr/>
          </p:nvSpPr>
          <p:spPr bwMode="auto">
            <a:xfrm>
              <a:off x="576" y="3024"/>
              <a:ext cx="116" cy="288"/>
            </a:xfrm>
            <a:prstGeom prst="rect">
              <a:avLst/>
            </a:prstGeom>
            <a:noFill/>
            <a:ln w="9525">
              <a:noFill/>
              <a:miter lim="800000"/>
              <a:headEnd/>
              <a:tailEnd/>
            </a:ln>
          </p:spPr>
          <p:txBody>
            <a:bodyPr wrap="none">
              <a:spAutoFit/>
            </a:bodyPr>
            <a:lstStyle/>
            <a:p>
              <a:pPr eaLnBrk="0" hangingPunct="0"/>
              <a:endParaRPr lang="en-US" sz="2400" b="1"/>
            </a:p>
          </p:txBody>
        </p:sp>
        <p:sp>
          <p:nvSpPr>
            <p:cNvPr id="4106" name="Text Box 7"/>
            <p:cNvSpPr txBox="1">
              <a:spLocks noChangeArrowheads="1"/>
            </p:cNvSpPr>
            <p:nvPr/>
          </p:nvSpPr>
          <p:spPr bwMode="auto">
            <a:xfrm>
              <a:off x="1872" y="1248"/>
              <a:ext cx="873" cy="288"/>
            </a:xfrm>
            <a:prstGeom prst="rect">
              <a:avLst/>
            </a:prstGeom>
            <a:noFill/>
            <a:ln w="9525">
              <a:noFill/>
              <a:miter lim="800000"/>
              <a:headEnd/>
              <a:tailEnd/>
            </a:ln>
          </p:spPr>
          <p:txBody>
            <a:bodyPr wrap="none">
              <a:spAutoFit/>
            </a:bodyPr>
            <a:lstStyle/>
            <a:p>
              <a:pPr eaLnBrk="0" hangingPunct="0"/>
              <a:r>
                <a:rPr lang="en-US" sz="2400" b="1"/>
                <a:t>Highest </a:t>
              </a:r>
            </a:p>
          </p:txBody>
        </p:sp>
        <p:sp>
          <p:nvSpPr>
            <p:cNvPr id="4107" name="Text Box 8"/>
            <p:cNvSpPr txBox="1">
              <a:spLocks noChangeArrowheads="1"/>
            </p:cNvSpPr>
            <p:nvPr/>
          </p:nvSpPr>
          <p:spPr bwMode="auto">
            <a:xfrm>
              <a:off x="614" y="3271"/>
              <a:ext cx="116" cy="250"/>
            </a:xfrm>
            <a:prstGeom prst="rect">
              <a:avLst/>
            </a:prstGeom>
            <a:noFill/>
            <a:ln w="9525">
              <a:noFill/>
              <a:miter lim="800000"/>
              <a:headEnd/>
              <a:tailEnd/>
            </a:ln>
          </p:spPr>
          <p:txBody>
            <a:bodyPr wrap="none">
              <a:spAutoFit/>
            </a:bodyPr>
            <a:lstStyle/>
            <a:p>
              <a:pPr eaLnBrk="0" hangingPunct="0"/>
              <a:endParaRPr lang="en-US" sz="2000" b="1"/>
            </a:p>
          </p:txBody>
        </p:sp>
        <p:sp>
          <p:nvSpPr>
            <p:cNvPr id="4108" name="Text Box 9"/>
            <p:cNvSpPr txBox="1">
              <a:spLocks noChangeArrowheads="1"/>
            </p:cNvSpPr>
            <p:nvPr/>
          </p:nvSpPr>
          <p:spPr bwMode="auto">
            <a:xfrm>
              <a:off x="864" y="1920"/>
              <a:ext cx="383" cy="250"/>
            </a:xfrm>
            <a:prstGeom prst="rect">
              <a:avLst/>
            </a:prstGeom>
            <a:noFill/>
            <a:ln w="9525">
              <a:noFill/>
              <a:miter lim="800000"/>
              <a:headEnd/>
              <a:tailEnd/>
            </a:ln>
          </p:spPr>
          <p:txBody>
            <a:bodyPr wrap="none">
              <a:spAutoFit/>
            </a:bodyPr>
            <a:lstStyle/>
            <a:p>
              <a:pPr eaLnBrk="0" hangingPunct="0"/>
              <a:r>
                <a:rPr lang="en-US" sz="2000" b="1"/>
                <a:t>206</a:t>
              </a:r>
            </a:p>
          </p:txBody>
        </p:sp>
        <p:sp>
          <p:nvSpPr>
            <p:cNvPr id="4109" name="Text Box 10"/>
            <p:cNvSpPr txBox="1">
              <a:spLocks noChangeArrowheads="1"/>
            </p:cNvSpPr>
            <p:nvPr/>
          </p:nvSpPr>
          <p:spPr bwMode="auto">
            <a:xfrm>
              <a:off x="1440" y="2448"/>
              <a:ext cx="383" cy="250"/>
            </a:xfrm>
            <a:prstGeom prst="rect">
              <a:avLst/>
            </a:prstGeom>
            <a:noFill/>
            <a:ln w="9525">
              <a:noFill/>
              <a:miter lim="800000"/>
              <a:headEnd/>
              <a:tailEnd/>
            </a:ln>
          </p:spPr>
          <p:txBody>
            <a:bodyPr wrap="none">
              <a:spAutoFit/>
            </a:bodyPr>
            <a:lstStyle/>
            <a:p>
              <a:pPr eaLnBrk="0" hangingPunct="0"/>
              <a:r>
                <a:rPr lang="en-US" sz="2000" b="1"/>
                <a:t>203</a:t>
              </a:r>
            </a:p>
          </p:txBody>
        </p:sp>
        <p:sp>
          <p:nvSpPr>
            <p:cNvPr id="4110" name="Text Box 11"/>
            <p:cNvSpPr txBox="1">
              <a:spLocks noChangeArrowheads="1"/>
            </p:cNvSpPr>
            <p:nvPr/>
          </p:nvSpPr>
          <p:spPr bwMode="auto">
            <a:xfrm>
              <a:off x="2160" y="1488"/>
              <a:ext cx="383" cy="250"/>
            </a:xfrm>
            <a:prstGeom prst="rect">
              <a:avLst/>
            </a:prstGeom>
            <a:noFill/>
            <a:ln w="9525">
              <a:noFill/>
              <a:miter lim="800000"/>
              <a:headEnd/>
              <a:tailEnd/>
            </a:ln>
          </p:spPr>
          <p:txBody>
            <a:bodyPr wrap="none">
              <a:spAutoFit/>
            </a:bodyPr>
            <a:lstStyle/>
            <a:p>
              <a:pPr eaLnBrk="0" hangingPunct="0"/>
              <a:r>
                <a:rPr lang="en-US" sz="2000" b="1"/>
                <a:t>210</a:t>
              </a:r>
            </a:p>
          </p:txBody>
        </p:sp>
      </p:grpSp>
      <p:sp>
        <p:nvSpPr>
          <p:cNvPr id="4103" name="Line 12"/>
          <p:cNvSpPr>
            <a:spLocks noChangeShapeType="1"/>
          </p:cNvSpPr>
          <p:nvPr/>
        </p:nvSpPr>
        <p:spPr bwMode="auto">
          <a:xfrm>
            <a:off x="685800" y="4191000"/>
            <a:ext cx="838200" cy="0"/>
          </a:xfrm>
          <a:prstGeom prst="line">
            <a:avLst/>
          </a:prstGeom>
          <a:noFill/>
          <a:ln w="57150" cmpd="thickThin">
            <a:solidFill>
              <a:schemeClr val="tx1"/>
            </a:solidFill>
            <a:round/>
            <a:headEnd/>
            <a:tailEnd type="triangle" w="med" len="med"/>
          </a:ln>
        </p:spPr>
        <p:txBody>
          <a:bodyPr/>
          <a:lstStyle/>
          <a:p>
            <a:endParaRPr lang="en-US"/>
          </a:p>
        </p:txBody>
      </p:sp>
      <p:sp>
        <p:nvSpPr>
          <p:cNvPr id="4104" name="Text Box 13"/>
          <p:cNvSpPr txBox="1">
            <a:spLocks noChangeArrowheads="1"/>
          </p:cNvSpPr>
          <p:nvPr/>
        </p:nvSpPr>
        <p:spPr bwMode="auto">
          <a:xfrm>
            <a:off x="4267200" y="3124200"/>
            <a:ext cx="2235200" cy="457200"/>
          </a:xfrm>
          <a:prstGeom prst="rect">
            <a:avLst/>
          </a:prstGeom>
          <a:noFill/>
          <a:ln w="9525">
            <a:noFill/>
            <a:miter lim="800000"/>
            <a:headEnd/>
            <a:tailEnd/>
          </a:ln>
        </p:spPr>
        <p:txBody>
          <a:bodyPr wrap="none">
            <a:spAutoFit/>
          </a:bodyPr>
          <a:lstStyle/>
          <a:p>
            <a:pPr eaLnBrk="0" hangingPunct="0"/>
            <a:r>
              <a:rPr lang="en-US" sz="2400" b="1"/>
              <a:t>First Accurate</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p:txBody>
          <a:bodyPr/>
          <a:lstStyle/>
          <a:p>
            <a:pPr>
              <a:defRPr/>
            </a:pPr>
            <a:fld id="{701CB0DF-F72E-40DA-8235-32F7BD60737F}" type="slidenum">
              <a:rPr lang="en-US" smtClean="0">
                <a:latin typeface="Arial" pitchFamily="34" charset="0"/>
              </a:rPr>
              <a:pPr>
                <a:defRPr/>
              </a:pPr>
              <a:t>5</a:t>
            </a:fld>
            <a:endParaRPr lang="en-US" smtClean="0">
              <a:latin typeface="Arial" pitchFamily="34" charset="0"/>
            </a:endParaRPr>
          </a:p>
        </p:txBody>
      </p:sp>
      <p:sp>
        <p:nvSpPr>
          <p:cNvPr id="12291" name="Rectangle 2"/>
          <p:cNvSpPr>
            <a:spLocks noGrp="1" noChangeArrowheads="1"/>
          </p:cNvSpPr>
          <p:nvPr>
            <p:ph type="title"/>
          </p:nvPr>
        </p:nvSpPr>
        <p:spPr>
          <a:xfrm>
            <a:off x="1371600" y="152400"/>
            <a:ext cx="7772400" cy="838200"/>
          </a:xfrm>
        </p:spPr>
        <p:txBody>
          <a:bodyPr/>
          <a:lstStyle/>
          <a:p>
            <a:pPr eaLnBrk="1" hangingPunct="1"/>
            <a:r>
              <a:rPr lang="en-US" smtClean="0">
                <a:solidFill>
                  <a:srgbClr val="333399"/>
                </a:solidFill>
              </a:rPr>
              <a:t>WIA Title II Data Deliverables</a:t>
            </a:r>
          </a:p>
        </p:txBody>
      </p:sp>
      <p:sp>
        <p:nvSpPr>
          <p:cNvPr id="12292" name="Rectangle 3"/>
          <p:cNvSpPr>
            <a:spLocks noGrp="1" noChangeArrowheads="1"/>
          </p:cNvSpPr>
          <p:nvPr>
            <p:ph type="body" idx="1"/>
          </p:nvPr>
        </p:nvSpPr>
        <p:spPr>
          <a:xfrm>
            <a:off x="381000" y="1066800"/>
            <a:ext cx="8458200" cy="5410200"/>
          </a:xfrm>
        </p:spPr>
        <p:txBody>
          <a:bodyPr/>
          <a:lstStyle/>
          <a:p>
            <a:pPr marL="509588" indent="-450850" eaLnBrk="1" hangingPunct="1">
              <a:lnSpc>
                <a:spcPct val="90000"/>
              </a:lnSpc>
            </a:pPr>
            <a:r>
              <a:rPr lang="en-US" sz="2400" b="0" smtClean="0">
                <a:solidFill>
                  <a:srgbClr val="333399"/>
                </a:solidFill>
              </a:rPr>
              <a:t>Quarterly TOPSpro data submission</a:t>
            </a:r>
            <a:r>
              <a:rPr lang="en-US" sz="2000" smtClean="0"/>
              <a:t>	</a:t>
            </a:r>
          </a:p>
          <a:p>
            <a:pPr marL="914400" lvl="1" indent="-290513" eaLnBrk="1" hangingPunct="1">
              <a:lnSpc>
                <a:spcPct val="90000"/>
              </a:lnSpc>
            </a:pPr>
            <a:r>
              <a:rPr lang="en-US" sz="1800" b="1" smtClean="0">
                <a:solidFill>
                  <a:srgbClr val="FF0000"/>
                </a:solidFill>
              </a:rPr>
              <a:t>Updated</a:t>
            </a:r>
            <a:r>
              <a:rPr lang="en-US" sz="1800" smtClean="0"/>
              <a:t> TOPSpro export to CASAS via Internet/disk </a:t>
            </a:r>
          </a:p>
          <a:p>
            <a:pPr marL="914400" lvl="1" indent="-290513" eaLnBrk="1" hangingPunct="1">
              <a:lnSpc>
                <a:spcPct val="90000"/>
              </a:lnSpc>
            </a:pPr>
            <a:r>
              <a:rPr lang="en-US" sz="1800" smtClean="0"/>
              <a:t>Data Integrity Report</a:t>
            </a:r>
          </a:p>
          <a:p>
            <a:pPr marL="509588" indent="-450850" eaLnBrk="1" hangingPunct="1">
              <a:lnSpc>
                <a:spcPct val="90000"/>
              </a:lnSpc>
            </a:pPr>
            <a:r>
              <a:rPr lang="en-US" sz="2400" b="0" smtClean="0">
                <a:solidFill>
                  <a:srgbClr val="333399"/>
                </a:solidFill>
              </a:rPr>
              <a:t>Quarterly Core Performance Survey</a:t>
            </a:r>
          </a:p>
          <a:p>
            <a:pPr marL="914400" lvl="1" indent="-290513" eaLnBrk="1" hangingPunct="1">
              <a:lnSpc>
                <a:spcPct val="90000"/>
              </a:lnSpc>
            </a:pPr>
            <a:r>
              <a:rPr lang="en-US" sz="1800" smtClean="0"/>
              <a:t>Run TOPSpro Core Performance Reports</a:t>
            </a:r>
          </a:p>
          <a:p>
            <a:pPr marL="914400" lvl="1" indent="-290513" eaLnBrk="1" hangingPunct="1">
              <a:lnSpc>
                <a:spcPct val="90000"/>
              </a:lnSpc>
            </a:pPr>
            <a:r>
              <a:rPr lang="en-US" sz="1800" smtClean="0"/>
              <a:t>Disseminate surveys to students and enter results on CASAS Web site</a:t>
            </a:r>
          </a:p>
          <a:p>
            <a:pPr marL="914400" lvl="1" indent="-290513" eaLnBrk="1" hangingPunct="1">
              <a:lnSpc>
                <a:spcPct val="90000"/>
              </a:lnSpc>
            </a:pPr>
            <a:r>
              <a:rPr lang="en-US" sz="1800" smtClean="0"/>
              <a:t>Separate results for distance learning students</a:t>
            </a:r>
          </a:p>
          <a:p>
            <a:pPr marL="509588" indent="-450850" eaLnBrk="1" hangingPunct="1">
              <a:lnSpc>
                <a:spcPct val="90000"/>
              </a:lnSpc>
            </a:pPr>
            <a:r>
              <a:rPr lang="en-US" sz="2400" b="0" smtClean="0">
                <a:solidFill>
                  <a:srgbClr val="333399"/>
                </a:solidFill>
              </a:rPr>
              <a:t>California WIA Title II Instructional Questionnaire</a:t>
            </a:r>
          </a:p>
          <a:p>
            <a:pPr marL="914400" lvl="1" indent="-290513" eaLnBrk="1" hangingPunct="1">
              <a:lnSpc>
                <a:spcPct val="90000"/>
              </a:lnSpc>
            </a:pPr>
            <a:r>
              <a:rPr lang="en-US" sz="1800" smtClean="0"/>
              <a:t>CASAS sends questionnaires to agencies mid-October</a:t>
            </a:r>
          </a:p>
          <a:p>
            <a:pPr marL="914400" lvl="1" indent="-290513" eaLnBrk="1" hangingPunct="1">
              <a:lnSpc>
                <a:spcPct val="90000"/>
              </a:lnSpc>
            </a:pPr>
            <a:r>
              <a:rPr lang="en-US" sz="1800" smtClean="0"/>
              <a:t>Agencies complete and return to CASAS by mail</a:t>
            </a:r>
          </a:p>
          <a:p>
            <a:pPr marL="509588" indent="-450850" eaLnBrk="1" hangingPunct="1">
              <a:lnSpc>
                <a:spcPct val="90000"/>
              </a:lnSpc>
            </a:pPr>
            <a:r>
              <a:rPr lang="en-US" sz="2400" b="0" smtClean="0">
                <a:solidFill>
                  <a:srgbClr val="333399"/>
                </a:solidFill>
              </a:rPr>
              <a:t>WIA Title II Program Implementation Survey</a:t>
            </a:r>
          </a:p>
          <a:p>
            <a:pPr marL="914400" lvl="1" indent="-290513" eaLnBrk="1" hangingPunct="1">
              <a:lnSpc>
                <a:spcPct val="90000"/>
              </a:lnSpc>
            </a:pPr>
            <a:r>
              <a:rPr lang="en-US" sz="1800" smtClean="0"/>
              <a:t>Complete online on CASAS Web site</a:t>
            </a:r>
          </a:p>
          <a:p>
            <a:pPr marL="509588" indent="-450850" eaLnBrk="1" hangingPunct="1">
              <a:lnSpc>
                <a:spcPct val="90000"/>
              </a:lnSpc>
            </a:pPr>
            <a:r>
              <a:rPr lang="en-US" sz="2400" b="0" smtClean="0">
                <a:solidFill>
                  <a:srgbClr val="333399"/>
                </a:solidFill>
              </a:rPr>
              <a:t>End of Year Data Submission</a:t>
            </a:r>
          </a:p>
          <a:p>
            <a:pPr marL="914400" lvl="1" indent="-290513" eaLnBrk="1" hangingPunct="1">
              <a:lnSpc>
                <a:spcPct val="90000"/>
              </a:lnSpc>
            </a:pPr>
            <a:r>
              <a:rPr lang="en-US" sz="1800" smtClean="0"/>
              <a:t>Submit TOPSpro export to CASAS via Internet/disk</a:t>
            </a:r>
          </a:p>
          <a:p>
            <a:pPr marL="914400" lvl="1" indent="-290513" eaLnBrk="1" hangingPunct="1">
              <a:lnSpc>
                <a:spcPct val="90000"/>
              </a:lnSpc>
            </a:pPr>
            <a:r>
              <a:rPr lang="en-US" sz="1800" smtClean="0"/>
              <a:t>Data Integrity Report </a:t>
            </a:r>
          </a:p>
          <a:p>
            <a:pPr marL="914400" lvl="1" indent="-290513">
              <a:lnSpc>
                <a:spcPct val="90000"/>
              </a:lnSpc>
              <a:spcBef>
                <a:spcPct val="0"/>
              </a:spcBef>
            </a:pPr>
            <a:r>
              <a:rPr lang="en-US" sz="1800" smtClean="0">
                <a:ea typeface="Times New Roman" pitchFamily="18" charset="0"/>
                <a:cs typeface="Arial" charset="0"/>
              </a:rPr>
              <a:t>Certification Letter </a:t>
            </a:r>
            <a:endParaRPr lang="en-US" sz="1800" smtClean="0">
              <a:latin typeface="Times New Roman" pitchFamily="18" charset="0"/>
              <a:ea typeface="Times New Roman" pitchFamily="18" charset="0"/>
              <a:cs typeface="Arial" charset="0"/>
            </a:endParaRPr>
          </a:p>
          <a:p>
            <a:pPr marL="914400" lvl="1" indent="-290513">
              <a:lnSpc>
                <a:spcPct val="90000"/>
              </a:lnSpc>
              <a:spcBef>
                <a:spcPct val="0"/>
              </a:spcBef>
            </a:pPr>
            <a:r>
              <a:rPr lang="en-US" sz="1800" smtClean="0">
                <a:ea typeface="Times New Roman" pitchFamily="18" charset="0"/>
                <a:cs typeface="Arial" charset="0"/>
              </a:rPr>
              <a:t>Payment Points Summary Report</a:t>
            </a:r>
            <a:endParaRPr lang="en-US" sz="1800" smtClean="0">
              <a:latin typeface="Times New Roman" pitchFamily="18" charset="0"/>
              <a:ea typeface="Times New Roman" pitchFamily="18" charset="0"/>
              <a:cs typeface="Arial" charset="0"/>
            </a:endParaRPr>
          </a:p>
          <a:p>
            <a:pPr marL="914400" lvl="1" indent="-290513">
              <a:lnSpc>
                <a:spcPct val="90000"/>
              </a:lnSpc>
              <a:spcBef>
                <a:spcPct val="0"/>
              </a:spcBef>
            </a:pPr>
            <a:r>
              <a:rPr lang="en-US" sz="1800" smtClean="0">
                <a:ea typeface="Times New Roman" pitchFamily="18" charset="0"/>
                <a:cs typeface="Arial" charset="0"/>
              </a:rPr>
              <a:t>AE Personnel Wizard</a:t>
            </a: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p:txBody>
          <a:bodyPr/>
          <a:lstStyle/>
          <a:p>
            <a:pPr>
              <a:defRPr/>
            </a:pPr>
            <a:fld id="{CBDA9BE3-A0E5-4AA7-B00D-F6782EA39C54}" type="slidenum">
              <a:rPr lang="en-US" smtClean="0">
                <a:latin typeface="Arial" pitchFamily="34" charset="0"/>
              </a:rPr>
              <a:pPr>
                <a:defRPr/>
              </a:pPr>
              <a:t>50</a:t>
            </a:fld>
            <a:endParaRPr lang="en-US" smtClean="0">
              <a:latin typeface="Arial" pitchFamily="34" charset="0"/>
            </a:endParaRPr>
          </a:p>
        </p:txBody>
      </p:sp>
      <p:sp>
        <p:nvSpPr>
          <p:cNvPr id="5124" name="Rectangle 2"/>
          <p:cNvSpPr>
            <a:spLocks noGrp="1" noChangeArrowheads="1"/>
          </p:cNvSpPr>
          <p:nvPr>
            <p:ph type="title"/>
          </p:nvPr>
        </p:nvSpPr>
        <p:spPr/>
        <p:txBody>
          <a:bodyPr/>
          <a:lstStyle/>
          <a:p>
            <a:pPr eaLnBrk="1" hangingPunct="1"/>
            <a:r>
              <a:rPr lang="en-US" smtClean="0">
                <a:solidFill>
                  <a:srgbClr val="333399"/>
                </a:solidFill>
              </a:rPr>
              <a:t>Significant Gain Benchmark Calculation</a:t>
            </a:r>
          </a:p>
        </p:txBody>
      </p:sp>
      <p:sp>
        <p:nvSpPr>
          <p:cNvPr id="5125" name="Rectangle 3"/>
          <p:cNvSpPr>
            <a:spLocks noGrp="1" noChangeArrowheads="1"/>
          </p:cNvSpPr>
          <p:nvPr>
            <p:ph type="body" idx="1"/>
          </p:nvPr>
        </p:nvSpPr>
        <p:spPr>
          <a:xfrm>
            <a:off x="533400" y="1524000"/>
            <a:ext cx="3873500" cy="4572000"/>
          </a:xfrm>
        </p:spPr>
        <p:txBody>
          <a:bodyPr/>
          <a:lstStyle/>
          <a:p>
            <a:pPr eaLnBrk="1" hangingPunct="1">
              <a:buFont typeface="Wingdings" pitchFamily="2" charset="2"/>
              <a:buNone/>
            </a:pPr>
            <a:r>
              <a:rPr lang="en-US" sz="3600" b="0" u="sng" smtClean="0">
                <a:solidFill>
                  <a:srgbClr val="FF0000"/>
                </a:solidFill>
              </a:rPr>
              <a:t>Significant Gain</a:t>
            </a:r>
          </a:p>
          <a:p>
            <a:pPr eaLnBrk="1" hangingPunct="1"/>
            <a:r>
              <a:rPr lang="en-US" sz="3200" smtClean="0">
                <a:solidFill>
                  <a:srgbClr val="333399"/>
                </a:solidFill>
              </a:rPr>
              <a:t>Pretest = 200</a:t>
            </a:r>
          </a:p>
          <a:p>
            <a:pPr eaLnBrk="1" hangingPunct="1"/>
            <a:r>
              <a:rPr lang="en-US" sz="3200" smtClean="0">
                <a:solidFill>
                  <a:srgbClr val="333399"/>
                </a:solidFill>
              </a:rPr>
              <a:t>Post-test = 206</a:t>
            </a:r>
          </a:p>
          <a:p>
            <a:pPr eaLnBrk="1" hangingPunct="1">
              <a:buFont typeface="Wingdings" pitchFamily="2" charset="2"/>
              <a:buNone/>
            </a:pPr>
            <a:endParaRPr lang="en-US" sz="3200" smtClean="0">
              <a:solidFill>
                <a:srgbClr val="333399"/>
              </a:solidFill>
            </a:endParaRPr>
          </a:p>
          <a:p>
            <a:pPr eaLnBrk="1" hangingPunct="1">
              <a:buFont typeface="Wingdings" pitchFamily="2" charset="2"/>
              <a:buNone/>
            </a:pPr>
            <a:r>
              <a:rPr lang="en-US" sz="3200" smtClean="0">
                <a:solidFill>
                  <a:srgbClr val="333399"/>
                </a:solidFill>
              </a:rPr>
              <a:t>         6 point gain</a:t>
            </a:r>
          </a:p>
          <a:p>
            <a:pPr eaLnBrk="1" hangingPunct="1">
              <a:buFont typeface="Wingdings" pitchFamily="2" charset="2"/>
              <a:buNone/>
            </a:pPr>
            <a:endParaRPr lang="en-US" sz="3200" smtClean="0"/>
          </a:p>
          <a:p>
            <a:pPr eaLnBrk="1" hangingPunct="1">
              <a:buFont typeface="Wingdings" pitchFamily="2" charset="2"/>
              <a:buNone/>
            </a:pPr>
            <a:endParaRPr lang="en-US" smtClean="0"/>
          </a:p>
        </p:txBody>
      </p:sp>
      <p:graphicFrame>
        <p:nvGraphicFramePr>
          <p:cNvPr id="5122" name="Object 5"/>
          <p:cNvGraphicFramePr>
            <a:graphicFrameLocks noChangeAspect="1"/>
          </p:cNvGraphicFramePr>
          <p:nvPr/>
        </p:nvGraphicFramePr>
        <p:xfrm>
          <a:off x="4876800" y="1752600"/>
          <a:ext cx="3516313" cy="4114800"/>
        </p:xfrm>
        <a:graphic>
          <a:graphicData uri="http://schemas.openxmlformats.org/presentationml/2006/ole">
            <p:oleObj spid="_x0000_s5124" name="Clip" r:id="rId3" imgW="1398977" imgH="1639213" progId="">
              <p:embed/>
            </p:oleObj>
          </a:graphicData>
        </a:graphic>
      </p:graphicFrame>
      <p:sp>
        <p:nvSpPr>
          <p:cNvPr id="5126" name="Text Box 6"/>
          <p:cNvSpPr txBox="1">
            <a:spLocks noChangeArrowheads="1"/>
          </p:cNvSpPr>
          <p:nvPr/>
        </p:nvSpPr>
        <p:spPr bwMode="auto">
          <a:xfrm>
            <a:off x="5029200" y="4572000"/>
            <a:ext cx="2235200" cy="457200"/>
          </a:xfrm>
          <a:prstGeom prst="rect">
            <a:avLst/>
          </a:prstGeom>
          <a:noFill/>
          <a:ln w="9525">
            <a:noFill/>
            <a:miter lim="800000"/>
            <a:headEnd/>
            <a:tailEnd/>
          </a:ln>
        </p:spPr>
        <p:txBody>
          <a:bodyPr wrap="none">
            <a:spAutoFit/>
          </a:bodyPr>
          <a:lstStyle/>
          <a:p>
            <a:pPr eaLnBrk="0" hangingPunct="0"/>
            <a:r>
              <a:rPr lang="en-US" sz="2400" b="1"/>
              <a:t>First Accurate</a:t>
            </a:r>
          </a:p>
        </p:txBody>
      </p:sp>
      <p:sp>
        <p:nvSpPr>
          <p:cNvPr id="5127" name="Text Box 7"/>
          <p:cNvSpPr txBox="1">
            <a:spLocks noChangeArrowheads="1"/>
          </p:cNvSpPr>
          <p:nvPr/>
        </p:nvSpPr>
        <p:spPr bwMode="auto">
          <a:xfrm>
            <a:off x="5334000" y="2362200"/>
            <a:ext cx="1385888" cy="457200"/>
          </a:xfrm>
          <a:prstGeom prst="rect">
            <a:avLst/>
          </a:prstGeom>
          <a:noFill/>
          <a:ln w="9525">
            <a:noFill/>
            <a:miter lim="800000"/>
            <a:headEnd/>
            <a:tailEnd/>
          </a:ln>
        </p:spPr>
        <p:txBody>
          <a:bodyPr wrap="none">
            <a:spAutoFit/>
          </a:bodyPr>
          <a:lstStyle/>
          <a:p>
            <a:pPr eaLnBrk="0" hangingPunct="0"/>
            <a:r>
              <a:rPr lang="en-US" sz="2400" b="1"/>
              <a:t>Highest </a:t>
            </a:r>
          </a:p>
        </p:txBody>
      </p:sp>
      <p:sp>
        <p:nvSpPr>
          <p:cNvPr id="5128" name="Text Box 8"/>
          <p:cNvSpPr txBox="1">
            <a:spLocks noChangeArrowheads="1"/>
          </p:cNvSpPr>
          <p:nvPr/>
        </p:nvSpPr>
        <p:spPr bwMode="auto">
          <a:xfrm>
            <a:off x="5089525" y="4964113"/>
            <a:ext cx="608013" cy="396875"/>
          </a:xfrm>
          <a:prstGeom prst="rect">
            <a:avLst/>
          </a:prstGeom>
          <a:noFill/>
          <a:ln w="9525">
            <a:noFill/>
            <a:miter lim="800000"/>
            <a:headEnd/>
            <a:tailEnd/>
          </a:ln>
        </p:spPr>
        <p:txBody>
          <a:bodyPr wrap="none">
            <a:spAutoFit/>
          </a:bodyPr>
          <a:lstStyle/>
          <a:p>
            <a:pPr eaLnBrk="0" hangingPunct="0"/>
            <a:r>
              <a:rPr lang="en-US" sz="2000" b="1"/>
              <a:t>200</a:t>
            </a:r>
          </a:p>
        </p:txBody>
      </p:sp>
      <p:sp>
        <p:nvSpPr>
          <p:cNvPr id="5129" name="Text Box 9"/>
          <p:cNvSpPr txBox="1">
            <a:spLocks noChangeArrowheads="1"/>
          </p:cNvSpPr>
          <p:nvPr/>
        </p:nvSpPr>
        <p:spPr bwMode="auto">
          <a:xfrm>
            <a:off x="5486400" y="2819400"/>
            <a:ext cx="608013" cy="396875"/>
          </a:xfrm>
          <a:prstGeom prst="rect">
            <a:avLst/>
          </a:prstGeom>
          <a:noFill/>
          <a:ln w="9525">
            <a:noFill/>
            <a:miter lim="800000"/>
            <a:headEnd/>
            <a:tailEnd/>
          </a:ln>
        </p:spPr>
        <p:txBody>
          <a:bodyPr wrap="none">
            <a:spAutoFit/>
          </a:bodyPr>
          <a:lstStyle/>
          <a:p>
            <a:pPr eaLnBrk="0" hangingPunct="0"/>
            <a:r>
              <a:rPr lang="en-US" sz="2000" b="1"/>
              <a:t>206</a:t>
            </a:r>
          </a:p>
        </p:txBody>
      </p:sp>
      <p:sp>
        <p:nvSpPr>
          <p:cNvPr id="5130" name="Text Box 10"/>
          <p:cNvSpPr txBox="1">
            <a:spLocks noChangeArrowheads="1"/>
          </p:cNvSpPr>
          <p:nvPr/>
        </p:nvSpPr>
        <p:spPr bwMode="auto">
          <a:xfrm>
            <a:off x="6400800" y="3657600"/>
            <a:ext cx="608013" cy="396875"/>
          </a:xfrm>
          <a:prstGeom prst="rect">
            <a:avLst/>
          </a:prstGeom>
          <a:noFill/>
          <a:ln w="9525">
            <a:noFill/>
            <a:miter lim="800000"/>
            <a:headEnd/>
            <a:tailEnd/>
          </a:ln>
        </p:spPr>
        <p:txBody>
          <a:bodyPr wrap="none">
            <a:spAutoFit/>
          </a:bodyPr>
          <a:lstStyle/>
          <a:p>
            <a:pPr eaLnBrk="0" hangingPunct="0"/>
            <a:r>
              <a:rPr lang="en-US" sz="2000" b="1"/>
              <a:t>203</a:t>
            </a:r>
          </a:p>
        </p:txBody>
      </p:sp>
      <p:sp>
        <p:nvSpPr>
          <p:cNvPr id="5131" name="Text Box 11"/>
          <p:cNvSpPr txBox="1">
            <a:spLocks noChangeArrowheads="1"/>
          </p:cNvSpPr>
          <p:nvPr/>
        </p:nvSpPr>
        <p:spPr bwMode="auto">
          <a:xfrm>
            <a:off x="7543800" y="2133600"/>
            <a:ext cx="184150" cy="396875"/>
          </a:xfrm>
          <a:prstGeom prst="rect">
            <a:avLst/>
          </a:prstGeom>
          <a:noFill/>
          <a:ln w="9525">
            <a:noFill/>
            <a:miter lim="800000"/>
            <a:headEnd/>
            <a:tailEnd/>
          </a:ln>
        </p:spPr>
        <p:txBody>
          <a:bodyPr wrap="none">
            <a:spAutoFit/>
          </a:bodyPr>
          <a:lstStyle/>
          <a:p>
            <a:pPr eaLnBrk="0" hangingPunct="0"/>
            <a:endParaRPr lang="en-US" sz="2000" b="1"/>
          </a:p>
        </p:txBody>
      </p:sp>
      <p:sp>
        <p:nvSpPr>
          <p:cNvPr id="5132" name="Line 12"/>
          <p:cNvSpPr>
            <a:spLocks noChangeShapeType="1"/>
          </p:cNvSpPr>
          <p:nvPr/>
        </p:nvSpPr>
        <p:spPr bwMode="auto">
          <a:xfrm>
            <a:off x="685800" y="4191000"/>
            <a:ext cx="838200" cy="0"/>
          </a:xfrm>
          <a:prstGeom prst="line">
            <a:avLst/>
          </a:prstGeom>
          <a:noFill/>
          <a:ln w="57150" cmpd="thickThin">
            <a:solidFill>
              <a:schemeClr val="tx1"/>
            </a:solidFill>
            <a:round/>
            <a:headEnd/>
            <a:tailEnd type="triangle" w="med" len="med"/>
          </a:ln>
        </p:spPr>
        <p:txBody>
          <a:bodyPr/>
          <a:lstStyle/>
          <a:p>
            <a:endParaRPr lang="en-US"/>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p:txBody>
          <a:bodyPr/>
          <a:lstStyle/>
          <a:p>
            <a:pPr>
              <a:defRPr/>
            </a:pPr>
            <a:fld id="{772F7B00-7004-42CA-B94A-A651B3F46D6D}" type="slidenum">
              <a:rPr lang="en-US" smtClean="0">
                <a:latin typeface="Arial" pitchFamily="34" charset="0"/>
              </a:rPr>
              <a:pPr>
                <a:defRPr/>
              </a:pPr>
              <a:t>51</a:t>
            </a:fld>
            <a:endParaRPr lang="en-US" smtClean="0">
              <a:latin typeface="Arial" pitchFamily="34" charset="0"/>
            </a:endParaRPr>
          </a:p>
        </p:txBody>
      </p:sp>
      <p:sp>
        <p:nvSpPr>
          <p:cNvPr id="52227" name="Rectangle 2"/>
          <p:cNvSpPr>
            <a:spLocks noGrp="1" noChangeArrowheads="1"/>
          </p:cNvSpPr>
          <p:nvPr>
            <p:ph type="body" idx="1"/>
          </p:nvPr>
        </p:nvSpPr>
        <p:spPr>
          <a:xfrm>
            <a:off x="685800" y="1371600"/>
            <a:ext cx="7772400" cy="4648200"/>
          </a:xfrm>
        </p:spPr>
        <p:txBody>
          <a:bodyPr/>
          <a:lstStyle/>
          <a:p>
            <a:pPr eaLnBrk="1" hangingPunct="1"/>
            <a:r>
              <a:rPr lang="en-US" dirty="0" smtClean="0">
                <a:solidFill>
                  <a:srgbClr val="333399"/>
                </a:solidFill>
              </a:rPr>
              <a:t>Refers to CASAS levels within the NRS adjusted levels of performance</a:t>
            </a:r>
          </a:p>
          <a:p>
            <a:pPr eaLnBrk="1" hangingPunct="1"/>
            <a:r>
              <a:rPr lang="en-US" dirty="0" smtClean="0">
                <a:solidFill>
                  <a:srgbClr val="333399"/>
                </a:solidFill>
              </a:rPr>
              <a:t>Gain resulting in two-level movement on California Benchmark Levels </a:t>
            </a:r>
          </a:p>
          <a:p>
            <a:pPr eaLnBrk="1" hangingPunct="1"/>
            <a:r>
              <a:rPr lang="en-US" dirty="0" smtClean="0">
                <a:solidFill>
                  <a:srgbClr val="333399"/>
                </a:solidFill>
              </a:rPr>
              <a:t>See 2010-11 California Administration Manual, Section 6</a:t>
            </a:r>
          </a:p>
          <a:p>
            <a:pPr eaLnBrk="1" hangingPunct="1"/>
            <a:r>
              <a:rPr lang="en-US" dirty="0" smtClean="0">
                <a:solidFill>
                  <a:srgbClr val="333399"/>
                </a:solidFill>
              </a:rPr>
              <a:t>Earned in only one modality</a:t>
            </a:r>
          </a:p>
          <a:p>
            <a:pPr eaLnBrk="1" hangingPunct="1"/>
            <a:r>
              <a:rPr lang="en-US" dirty="0" smtClean="0">
                <a:solidFill>
                  <a:srgbClr val="333399"/>
                </a:solidFill>
              </a:rPr>
              <a:t>Earned only once for each learner per program year</a:t>
            </a:r>
          </a:p>
          <a:p>
            <a:pPr eaLnBrk="1" hangingPunct="1"/>
            <a:endParaRPr lang="en-US" dirty="0" smtClean="0">
              <a:solidFill>
                <a:srgbClr val="333399"/>
              </a:solidFill>
            </a:endParaRPr>
          </a:p>
        </p:txBody>
      </p:sp>
      <p:sp>
        <p:nvSpPr>
          <p:cNvPr id="52228" name="Text Box 3"/>
          <p:cNvSpPr>
            <a:spLocks noGrp="1" noChangeArrowheads="1"/>
          </p:cNvSpPr>
          <p:nvPr>
            <p:ph type="title"/>
          </p:nvPr>
        </p:nvSpPr>
        <p:spPr/>
        <p:txBody>
          <a:bodyPr/>
          <a:lstStyle/>
          <a:p>
            <a:pPr eaLnBrk="1" hangingPunct="1"/>
            <a:r>
              <a:rPr lang="en-US" smtClean="0">
                <a:solidFill>
                  <a:srgbClr val="333399"/>
                </a:solidFill>
              </a:rPr>
              <a:t>Two Level Advancement Benchmark</a:t>
            </a: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0"/>
          </p:nvPr>
        </p:nvSpPr>
        <p:spPr/>
        <p:txBody>
          <a:bodyPr/>
          <a:lstStyle/>
          <a:p>
            <a:pPr>
              <a:defRPr/>
            </a:pPr>
            <a:fld id="{DC661956-ADE7-4F5C-A4C6-34A71C14A658}" type="slidenum">
              <a:rPr lang="en-US" smtClean="0">
                <a:latin typeface="Arial" pitchFamily="34" charset="0"/>
              </a:rPr>
              <a:pPr>
                <a:defRPr/>
              </a:pPr>
              <a:t>52</a:t>
            </a:fld>
            <a:endParaRPr lang="en-US" smtClean="0">
              <a:latin typeface="Arial" pitchFamily="34" charset="0"/>
            </a:endParaRPr>
          </a:p>
        </p:txBody>
      </p:sp>
      <p:sp>
        <p:nvSpPr>
          <p:cNvPr id="53251" name="Rectangle 2"/>
          <p:cNvSpPr>
            <a:spLocks noGrp="1" noChangeArrowheads="1"/>
          </p:cNvSpPr>
          <p:nvPr>
            <p:ph type="title"/>
          </p:nvPr>
        </p:nvSpPr>
        <p:spPr/>
        <p:txBody>
          <a:bodyPr/>
          <a:lstStyle/>
          <a:p>
            <a:pPr eaLnBrk="1" hangingPunct="1"/>
            <a:r>
              <a:rPr lang="en-US" smtClean="0">
                <a:solidFill>
                  <a:srgbClr val="333399"/>
                </a:solidFill>
              </a:rPr>
              <a:t>Payment Points for Basic Skills (ABE)</a:t>
            </a:r>
          </a:p>
        </p:txBody>
      </p:sp>
      <p:sp>
        <p:nvSpPr>
          <p:cNvPr id="53252" name="Rectangle 3"/>
          <p:cNvSpPr>
            <a:spLocks noGrp="1" noChangeArrowheads="1"/>
          </p:cNvSpPr>
          <p:nvPr>
            <p:ph type="body" sz="half" idx="1"/>
          </p:nvPr>
        </p:nvSpPr>
        <p:spPr/>
        <p:txBody>
          <a:bodyPr/>
          <a:lstStyle/>
          <a:p>
            <a:pPr eaLnBrk="1" hangingPunct="1">
              <a:buFont typeface="Wingdings" pitchFamily="2" charset="2"/>
              <a:buNone/>
            </a:pPr>
            <a:endParaRPr lang="en-US" sz="2400" smtClean="0"/>
          </a:p>
          <a:p>
            <a:pPr lvl="1" eaLnBrk="1" hangingPunct="1"/>
            <a:endParaRPr lang="en-US" sz="1800" smtClean="0"/>
          </a:p>
          <a:p>
            <a:pPr lvl="1" eaLnBrk="1" hangingPunct="1"/>
            <a:endParaRPr lang="en-US" sz="1800" b="1" smtClean="0"/>
          </a:p>
        </p:txBody>
      </p:sp>
      <p:graphicFrame>
        <p:nvGraphicFramePr>
          <p:cNvPr id="76432" name="Group 656"/>
          <p:cNvGraphicFramePr>
            <a:graphicFrameLocks noGrp="1"/>
          </p:cNvGraphicFramePr>
          <p:nvPr>
            <p:ph sz="half" idx="2"/>
          </p:nvPr>
        </p:nvGraphicFramePr>
        <p:xfrm>
          <a:off x="0" y="990600"/>
          <a:ext cx="9144000" cy="5867404"/>
        </p:xfrm>
        <a:graphic>
          <a:graphicData uri="http://schemas.openxmlformats.org/drawingml/2006/table">
            <a:tbl>
              <a:tblPr/>
              <a:tblGrid>
                <a:gridCol w="1676400"/>
                <a:gridCol w="1136650"/>
                <a:gridCol w="1703388"/>
                <a:gridCol w="1758950"/>
                <a:gridCol w="1462087"/>
                <a:gridCol w="1406525"/>
              </a:tblGrid>
              <a:tr h="1395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NRS (National Reporting System) Level Names for BS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CASAS Score Ranges </a:t>
                      </a:r>
                      <a:b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for NRS Levels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CASAS Level Names for ABE</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CASAS pretest scaled score range for California Payment Point</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Minimum scaled score gain in order to earn a significant learning gain </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Minimum post-test scaled score  to achieve a two level gain</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Beginning Adult Basic Education Literacy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200 and below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Beginning Literacy/Pre-Beginning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 180 and below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5 or more points</a:t>
                      </a:r>
                      <a:endParaRPr kumimoji="0" lang="en-US" sz="15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(3 or more points for learners using POWER)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191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 181 – 190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 191 – 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Beginning Basic Education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201 – 210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Beginning Basic Skills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 201 – 210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Low Intermediate </a:t>
                      </a:r>
                      <a:b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ABE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211 – 220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Intermediate Basic Skills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 211 – 220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3 or more points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High Intermediate ABE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221 – 235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Advanced Basic Skills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 221 – 235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Low Adult Secondary Education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236 – 245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Adult Secondary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 236 – 245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N/A</a:t>
                      </a:r>
                      <a:endParaRPr kumimoji="0" lang="en-US" sz="15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High Adult Secondary Education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246 and above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Advanced Adult Secondary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 246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ea typeface="Times New Roman" pitchFamily="18" charset="0"/>
                          <a:cs typeface="Arial" charset="0"/>
                        </a:rPr>
                        <a:t>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p:txBody>
          <a:bodyPr/>
          <a:lstStyle/>
          <a:p>
            <a:pPr>
              <a:defRPr/>
            </a:pPr>
            <a:fld id="{3304602D-1B61-4748-964E-BCAD656EDCE7}" type="slidenum">
              <a:rPr lang="en-US" smtClean="0">
                <a:latin typeface="Arial" pitchFamily="34" charset="0"/>
              </a:rPr>
              <a:pPr>
                <a:defRPr/>
              </a:pPr>
              <a:t>53</a:t>
            </a:fld>
            <a:endParaRPr lang="en-US" smtClean="0">
              <a:latin typeface="Arial" pitchFamily="34" charset="0"/>
            </a:endParaRPr>
          </a:p>
        </p:txBody>
      </p:sp>
      <p:sp>
        <p:nvSpPr>
          <p:cNvPr id="54275" name="Rectangle 2"/>
          <p:cNvSpPr>
            <a:spLocks noGrp="1" noChangeArrowheads="1"/>
          </p:cNvSpPr>
          <p:nvPr>
            <p:ph type="title"/>
          </p:nvPr>
        </p:nvSpPr>
        <p:spPr/>
        <p:txBody>
          <a:bodyPr/>
          <a:lstStyle/>
          <a:p>
            <a:pPr eaLnBrk="1" hangingPunct="1"/>
            <a:r>
              <a:rPr lang="en-US" smtClean="0">
                <a:solidFill>
                  <a:srgbClr val="333399"/>
                </a:solidFill>
              </a:rPr>
              <a:t>Payment Points for ESL</a:t>
            </a:r>
          </a:p>
        </p:txBody>
      </p:sp>
      <p:graphicFrame>
        <p:nvGraphicFramePr>
          <p:cNvPr id="77072" name="Group 272"/>
          <p:cNvGraphicFramePr>
            <a:graphicFrameLocks noGrp="1"/>
          </p:cNvGraphicFramePr>
          <p:nvPr>
            <p:ph idx="1"/>
          </p:nvPr>
        </p:nvGraphicFramePr>
        <p:xfrm>
          <a:off x="0" y="1171575"/>
          <a:ext cx="9144000" cy="5686427"/>
        </p:xfrm>
        <a:graphic>
          <a:graphicData uri="http://schemas.openxmlformats.org/drawingml/2006/table">
            <a:tbl>
              <a:tblPr/>
              <a:tblGrid>
                <a:gridCol w="1765300"/>
                <a:gridCol w="1185863"/>
                <a:gridCol w="1938337"/>
                <a:gridCol w="1479550"/>
                <a:gridCol w="1411288"/>
                <a:gridCol w="1363662"/>
              </a:tblGrid>
              <a:tr h="143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NRS (National Reporting System) </a:t>
                      </a:r>
                      <a:b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Level Names for ESL</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CASAS Score Ranges </a:t>
                      </a:r>
                      <a:b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b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for NRS Levels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CASAS Level Names for ESL</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CASAS pretest scaled score range for California Payment Point</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Minimum scaled score gain in order to earn a significant learning gain </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Minimum post-test scaled score to achieve a two level gain</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Beginning ESL Literacy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180 and below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Beginning Literacy/ Pre-Beginning ESL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180 and below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 or more points</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Low Beginning ESL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181 – 190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Low Beginning ESL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181 – 190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High Beginning ESL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191 – 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High Beginning ESL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191 – 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Low Intermediate ESL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201 – 210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Low Intermediate ESL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201 – 210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High Intermediate ESL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211 – 220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High Intermediate ESL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211 – 220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 or more points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Low Advanced ESL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221 – 235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Advanced ESL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221 – 235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p:txBody>
          <a:bodyPr/>
          <a:lstStyle/>
          <a:p>
            <a:pPr>
              <a:defRPr/>
            </a:pPr>
            <a:fld id="{B3FC7D2A-A863-46BD-B817-10886DA5875F}" type="slidenum">
              <a:rPr lang="en-US" smtClean="0">
                <a:latin typeface="Arial" pitchFamily="34" charset="0"/>
              </a:rPr>
              <a:pPr>
                <a:defRPr/>
              </a:pPr>
              <a:t>54</a:t>
            </a:fld>
            <a:endParaRPr lang="en-US" smtClean="0">
              <a:latin typeface="Arial" pitchFamily="34" charset="0"/>
            </a:endParaRPr>
          </a:p>
        </p:txBody>
      </p:sp>
      <p:sp>
        <p:nvSpPr>
          <p:cNvPr id="55299" name="Rectangle 2"/>
          <p:cNvSpPr>
            <a:spLocks noGrp="1" noChangeArrowheads="1"/>
          </p:cNvSpPr>
          <p:nvPr>
            <p:ph type="title"/>
          </p:nvPr>
        </p:nvSpPr>
        <p:spPr/>
        <p:txBody>
          <a:bodyPr/>
          <a:lstStyle/>
          <a:p>
            <a:pPr eaLnBrk="1" hangingPunct="1"/>
            <a:r>
              <a:rPr lang="en-US" sz="2800" smtClean="0">
                <a:solidFill>
                  <a:srgbClr val="333399"/>
                </a:solidFill>
              </a:rPr>
              <a:t>GED and High School Diploma Benchmarks</a:t>
            </a:r>
          </a:p>
        </p:txBody>
      </p:sp>
      <p:sp>
        <p:nvSpPr>
          <p:cNvPr id="55300" name="Rectangle 3"/>
          <p:cNvSpPr>
            <a:spLocks noGrp="1" noChangeArrowheads="1"/>
          </p:cNvSpPr>
          <p:nvPr>
            <p:ph type="body" idx="1"/>
          </p:nvPr>
        </p:nvSpPr>
        <p:spPr>
          <a:xfrm>
            <a:off x="533400" y="1524000"/>
            <a:ext cx="8229600" cy="4830763"/>
          </a:xfrm>
        </p:spPr>
        <p:txBody>
          <a:bodyPr/>
          <a:lstStyle/>
          <a:p>
            <a:pPr eaLnBrk="1" hangingPunct="1">
              <a:lnSpc>
                <a:spcPct val="90000"/>
              </a:lnSpc>
              <a:buFont typeface="Wingdings" pitchFamily="2" charset="2"/>
              <a:buNone/>
            </a:pPr>
            <a:r>
              <a:rPr lang="en-US" sz="3200" u="sng" smtClean="0">
                <a:solidFill>
                  <a:srgbClr val="FF0000"/>
                </a:solidFill>
              </a:rPr>
              <a:t>GED Benchmarks</a:t>
            </a:r>
          </a:p>
          <a:p>
            <a:pPr eaLnBrk="1" hangingPunct="1">
              <a:lnSpc>
                <a:spcPct val="90000"/>
              </a:lnSpc>
            </a:pPr>
            <a:r>
              <a:rPr lang="en-US" smtClean="0">
                <a:solidFill>
                  <a:srgbClr val="333399"/>
                </a:solidFill>
              </a:rPr>
              <a:t>GED students must pass all five sections</a:t>
            </a:r>
          </a:p>
          <a:p>
            <a:pPr eaLnBrk="1" hangingPunct="1">
              <a:lnSpc>
                <a:spcPct val="90000"/>
              </a:lnSpc>
            </a:pPr>
            <a:r>
              <a:rPr lang="en-US" smtClean="0">
                <a:solidFill>
                  <a:srgbClr val="333399"/>
                </a:solidFill>
              </a:rPr>
              <a:t>Must mark “Passed GED” on Update Record</a:t>
            </a:r>
          </a:p>
          <a:p>
            <a:pPr eaLnBrk="1" hangingPunct="1">
              <a:lnSpc>
                <a:spcPct val="90000"/>
              </a:lnSpc>
            </a:pPr>
            <a:r>
              <a:rPr lang="en-US" smtClean="0">
                <a:solidFill>
                  <a:srgbClr val="333399"/>
                </a:solidFill>
              </a:rPr>
              <a:t>Passing the Spanish GED is acceptable for GED benchmark attainment</a:t>
            </a:r>
          </a:p>
          <a:p>
            <a:pPr eaLnBrk="1" hangingPunct="1">
              <a:lnSpc>
                <a:spcPct val="90000"/>
              </a:lnSpc>
            </a:pPr>
            <a:r>
              <a:rPr lang="en-US" smtClean="0">
                <a:solidFill>
                  <a:srgbClr val="333399"/>
                </a:solidFill>
              </a:rPr>
              <a:t>GED students must use their Social Security number (SSN) or GED ID</a:t>
            </a:r>
          </a:p>
          <a:p>
            <a:pPr eaLnBrk="1" hangingPunct="1">
              <a:lnSpc>
                <a:spcPct val="90000"/>
              </a:lnSpc>
            </a:pPr>
            <a:r>
              <a:rPr lang="en-US" smtClean="0">
                <a:solidFill>
                  <a:srgbClr val="333399"/>
                </a:solidFill>
              </a:rPr>
              <a:t>CDE will perform a data match for GED students to determine benchmark payments</a:t>
            </a: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p:txBody>
          <a:bodyPr/>
          <a:lstStyle/>
          <a:p>
            <a:pPr>
              <a:defRPr/>
            </a:pPr>
            <a:fld id="{26865D18-30FF-4A3D-8FB2-E49A88F4D307}" type="slidenum">
              <a:rPr lang="en-US" smtClean="0">
                <a:latin typeface="Arial" pitchFamily="34" charset="0"/>
              </a:rPr>
              <a:pPr>
                <a:defRPr/>
              </a:pPr>
              <a:t>55</a:t>
            </a:fld>
            <a:endParaRPr lang="en-US" smtClean="0">
              <a:latin typeface="Arial" pitchFamily="34" charset="0"/>
            </a:endParaRPr>
          </a:p>
        </p:txBody>
      </p:sp>
      <p:sp>
        <p:nvSpPr>
          <p:cNvPr id="56323" name="Rectangle 2"/>
          <p:cNvSpPr>
            <a:spLocks noGrp="1" noChangeArrowheads="1"/>
          </p:cNvSpPr>
          <p:nvPr>
            <p:ph type="title"/>
          </p:nvPr>
        </p:nvSpPr>
        <p:spPr/>
        <p:txBody>
          <a:bodyPr/>
          <a:lstStyle/>
          <a:p>
            <a:pPr eaLnBrk="1" hangingPunct="1"/>
            <a:r>
              <a:rPr lang="en-US" smtClean="0">
                <a:solidFill>
                  <a:srgbClr val="333399"/>
                </a:solidFill>
              </a:rPr>
              <a:t>High School Diploma Benchmarks</a:t>
            </a:r>
          </a:p>
        </p:txBody>
      </p:sp>
      <p:sp>
        <p:nvSpPr>
          <p:cNvPr id="56324" name="Rectangle 3"/>
          <p:cNvSpPr>
            <a:spLocks noGrp="1" noChangeArrowheads="1"/>
          </p:cNvSpPr>
          <p:nvPr>
            <p:ph type="body" idx="1"/>
          </p:nvPr>
        </p:nvSpPr>
        <p:spPr>
          <a:xfrm>
            <a:off x="533400" y="1600200"/>
            <a:ext cx="8229600" cy="4038600"/>
          </a:xfrm>
        </p:spPr>
        <p:txBody>
          <a:bodyPr/>
          <a:lstStyle/>
          <a:p>
            <a:pPr eaLnBrk="1" hangingPunct="1">
              <a:buFont typeface="Wingdings" pitchFamily="2" charset="2"/>
              <a:buNone/>
            </a:pPr>
            <a:r>
              <a:rPr lang="en-US" sz="3200" u="sng" dirty="0" smtClean="0">
                <a:solidFill>
                  <a:srgbClr val="FF0000"/>
                </a:solidFill>
              </a:rPr>
              <a:t>HSD Benchmarks</a:t>
            </a:r>
          </a:p>
          <a:p>
            <a:pPr eaLnBrk="1" hangingPunct="1"/>
            <a:r>
              <a:rPr lang="en-US" dirty="0" smtClean="0"/>
              <a:t>High school diploma students must pass the California High School Exit Exam (CAHSEE)</a:t>
            </a:r>
          </a:p>
          <a:p>
            <a:pPr eaLnBrk="1" hangingPunct="1"/>
            <a:r>
              <a:rPr lang="en-US" dirty="0" smtClean="0">
                <a:solidFill>
                  <a:srgbClr val="333399"/>
                </a:solidFill>
              </a:rPr>
              <a:t>Must mark “Earned HS diploma” on Update Record</a:t>
            </a:r>
          </a:p>
          <a:p>
            <a:pPr eaLnBrk="1" hangingPunct="1"/>
            <a:r>
              <a:rPr lang="en-US" dirty="0" smtClean="0">
                <a:solidFill>
                  <a:srgbClr val="333399"/>
                </a:solidFill>
              </a:rPr>
              <a:t>Maintain certified list of high school diploma students</a:t>
            </a:r>
          </a:p>
          <a:p>
            <a:pPr eaLnBrk="1" hangingPunct="1"/>
            <a:endParaRPr lang="en-US" dirty="0" smtClean="0">
              <a:solidFill>
                <a:srgbClr val="333399"/>
              </a:solidFill>
            </a:endParaRP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p:txBody>
          <a:bodyPr/>
          <a:lstStyle/>
          <a:p>
            <a:pPr>
              <a:defRPr/>
            </a:pPr>
            <a:fld id="{8BC0C1EF-9E67-4848-B6E2-B3921B554D8A}" type="slidenum">
              <a:rPr lang="en-US" smtClean="0">
                <a:latin typeface="Arial" pitchFamily="34" charset="0"/>
              </a:rPr>
              <a:pPr>
                <a:defRPr/>
              </a:pPr>
              <a:t>56</a:t>
            </a:fld>
            <a:endParaRPr lang="en-US" smtClean="0">
              <a:latin typeface="Arial" pitchFamily="34" charset="0"/>
            </a:endParaRPr>
          </a:p>
        </p:txBody>
      </p:sp>
      <p:sp>
        <p:nvSpPr>
          <p:cNvPr id="57347" name="Rectangle 2"/>
          <p:cNvSpPr>
            <a:spLocks noGrp="1" noChangeArrowheads="1"/>
          </p:cNvSpPr>
          <p:nvPr>
            <p:ph type="title"/>
          </p:nvPr>
        </p:nvSpPr>
        <p:spPr/>
        <p:txBody>
          <a:bodyPr/>
          <a:lstStyle/>
          <a:p>
            <a:pPr eaLnBrk="1" hangingPunct="1"/>
            <a:r>
              <a:rPr lang="en-US" dirty="0" smtClean="0">
                <a:solidFill>
                  <a:srgbClr val="333399"/>
                </a:solidFill>
              </a:rPr>
              <a:t>EL Civics Student Outcome Dataset (SODS)</a:t>
            </a:r>
          </a:p>
        </p:txBody>
      </p:sp>
      <p:sp>
        <p:nvSpPr>
          <p:cNvPr id="57348" name="Rectangle 3"/>
          <p:cNvSpPr>
            <a:spLocks noGrp="1" noChangeArrowheads="1"/>
          </p:cNvSpPr>
          <p:nvPr>
            <p:ph type="body" idx="1"/>
          </p:nvPr>
        </p:nvSpPr>
        <p:spPr>
          <a:xfrm>
            <a:off x="381000" y="1600200"/>
            <a:ext cx="8229600" cy="3048000"/>
          </a:xfrm>
        </p:spPr>
        <p:txBody>
          <a:bodyPr/>
          <a:lstStyle/>
          <a:p>
            <a:pPr marL="533400" indent="-533400" eaLnBrk="1" hangingPunct="1">
              <a:buFont typeface="Wingdings" pitchFamily="2" charset="2"/>
              <a:buNone/>
            </a:pPr>
            <a:r>
              <a:rPr lang="en-US" sz="3200" u="sng" smtClean="0">
                <a:solidFill>
                  <a:srgbClr val="FF0000"/>
                </a:solidFill>
              </a:rPr>
              <a:t>Civic Participation</a:t>
            </a:r>
          </a:p>
          <a:p>
            <a:pPr marL="533400" indent="-533400" eaLnBrk="1" hangingPunct="1"/>
            <a:r>
              <a:rPr lang="en-US" smtClean="0">
                <a:solidFill>
                  <a:srgbClr val="333399"/>
                </a:solidFill>
              </a:rPr>
              <a:t>Pass one or more CDE-approved Additional Assessments (COAAPs)</a:t>
            </a:r>
          </a:p>
          <a:p>
            <a:pPr marL="533400" indent="-533400" eaLnBrk="1" hangingPunct="1"/>
            <a:r>
              <a:rPr lang="en-US" smtClean="0">
                <a:solidFill>
                  <a:srgbClr val="333399"/>
                </a:solidFill>
              </a:rPr>
              <a:t>Completion of Entry, Update, Pretest, and Post-test</a:t>
            </a: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p:txBody>
          <a:bodyPr/>
          <a:lstStyle/>
          <a:p>
            <a:pPr>
              <a:defRPr/>
            </a:pPr>
            <a:fld id="{1873CBD1-B384-4293-91C0-E8330F2BCECA}" type="slidenum">
              <a:rPr lang="en-US" smtClean="0">
                <a:latin typeface="Arial" pitchFamily="34" charset="0"/>
              </a:rPr>
              <a:pPr>
                <a:defRPr/>
              </a:pPr>
              <a:t>57</a:t>
            </a:fld>
            <a:endParaRPr lang="en-US" smtClean="0">
              <a:latin typeface="Arial" pitchFamily="34" charset="0"/>
            </a:endParaRPr>
          </a:p>
        </p:txBody>
      </p:sp>
      <p:sp>
        <p:nvSpPr>
          <p:cNvPr id="58371" name="Rectangle 2"/>
          <p:cNvSpPr>
            <a:spLocks noGrp="1" noChangeArrowheads="1"/>
          </p:cNvSpPr>
          <p:nvPr>
            <p:ph type="title"/>
          </p:nvPr>
        </p:nvSpPr>
        <p:spPr/>
        <p:txBody>
          <a:bodyPr/>
          <a:lstStyle/>
          <a:p>
            <a:pPr eaLnBrk="1" hangingPunct="1"/>
            <a:r>
              <a:rPr lang="en-US" dirty="0" smtClean="0">
                <a:solidFill>
                  <a:srgbClr val="333399"/>
                </a:solidFill>
              </a:rPr>
              <a:t>EL Civics Student Outcome Dataset (SODS)</a:t>
            </a:r>
          </a:p>
        </p:txBody>
      </p:sp>
      <p:sp>
        <p:nvSpPr>
          <p:cNvPr id="58372" name="Rectangle 5"/>
          <p:cNvSpPr>
            <a:spLocks noGrp="1" noChangeArrowheads="1"/>
          </p:cNvSpPr>
          <p:nvPr>
            <p:ph type="body" idx="1"/>
          </p:nvPr>
        </p:nvSpPr>
        <p:spPr>
          <a:xfrm>
            <a:off x="609600" y="1447800"/>
            <a:ext cx="8001000" cy="4038600"/>
          </a:xfrm>
        </p:spPr>
        <p:txBody>
          <a:bodyPr/>
          <a:lstStyle/>
          <a:p>
            <a:pPr eaLnBrk="1" hangingPunct="1">
              <a:buFont typeface="Wingdings" pitchFamily="2" charset="2"/>
              <a:buNone/>
            </a:pPr>
            <a:r>
              <a:rPr lang="en-US" sz="3200" u="sng" dirty="0" smtClean="0">
                <a:solidFill>
                  <a:srgbClr val="FF0000"/>
                </a:solidFill>
              </a:rPr>
              <a:t>Citizenship Preparation</a:t>
            </a:r>
            <a:r>
              <a:rPr lang="en-US" dirty="0" smtClean="0"/>
              <a:t> </a:t>
            </a:r>
          </a:p>
          <a:p>
            <a:pPr eaLnBrk="1" hangingPunct="1"/>
            <a:r>
              <a:rPr lang="en-US" dirty="0" smtClean="0">
                <a:solidFill>
                  <a:srgbClr val="333399"/>
                </a:solidFill>
              </a:rPr>
              <a:t>Pass Citizenship Interview Test  (Score = </a:t>
            </a:r>
            <a:r>
              <a:rPr lang="en-US" dirty="0" smtClean="0">
                <a:solidFill>
                  <a:srgbClr val="FF0000"/>
                </a:solidFill>
              </a:rPr>
              <a:t>206</a:t>
            </a:r>
            <a:r>
              <a:rPr lang="en-US" dirty="0" smtClean="0">
                <a:solidFill>
                  <a:srgbClr val="333399"/>
                </a:solidFill>
              </a:rPr>
              <a:t> or above</a:t>
            </a:r>
          </a:p>
          <a:p>
            <a:pPr eaLnBrk="1" hangingPunct="1"/>
            <a:r>
              <a:rPr lang="en-US" dirty="0" smtClean="0">
                <a:solidFill>
                  <a:srgbClr val="333399"/>
                </a:solidFill>
              </a:rPr>
              <a:t>Pass Government and History for Citizenship Test (Score = </a:t>
            </a:r>
            <a:r>
              <a:rPr lang="en-US" dirty="0" smtClean="0">
                <a:solidFill>
                  <a:srgbClr val="FF0000"/>
                </a:solidFill>
              </a:rPr>
              <a:t>206</a:t>
            </a:r>
            <a:r>
              <a:rPr lang="en-US" dirty="0" smtClean="0">
                <a:solidFill>
                  <a:srgbClr val="333399"/>
                </a:solidFill>
              </a:rPr>
              <a:t> or above)</a:t>
            </a:r>
          </a:p>
          <a:p>
            <a:pPr eaLnBrk="1" hangingPunct="1"/>
            <a:r>
              <a:rPr lang="en-US" dirty="0" smtClean="0">
                <a:solidFill>
                  <a:srgbClr val="333399"/>
                </a:solidFill>
              </a:rPr>
              <a:t>Also requires presence of Entry, Update, Pretest, Post-test</a:t>
            </a:r>
          </a:p>
          <a:p>
            <a:pPr eaLnBrk="1" hangingPunct="1">
              <a:buNone/>
            </a:pPr>
            <a:endParaRPr lang="en-US" dirty="0" smtClean="0">
              <a:solidFill>
                <a:srgbClr val="333399"/>
              </a:solidFill>
            </a:endParaRP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p:txBody>
          <a:bodyPr/>
          <a:lstStyle/>
          <a:p>
            <a:pPr>
              <a:defRPr/>
            </a:pPr>
            <a:fld id="{B8D93D51-3CCC-4B8D-82DF-6F6AB7E07A57}" type="slidenum">
              <a:rPr lang="en-US" smtClean="0">
                <a:latin typeface="Arial" pitchFamily="34" charset="0"/>
              </a:rPr>
              <a:pPr>
                <a:defRPr/>
              </a:pPr>
              <a:t>58</a:t>
            </a:fld>
            <a:endParaRPr lang="en-US" smtClean="0">
              <a:latin typeface="Arial" pitchFamily="34" charset="0"/>
            </a:endParaRPr>
          </a:p>
        </p:txBody>
      </p:sp>
      <p:sp>
        <p:nvSpPr>
          <p:cNvPr id="59395" name="Rectangle 2"/>
          <p:cNvSpPr>
            <a:spLocks noGrp="1" noChangeArrowheads="1"/>
          </p:cNvSpPr>
          <p:nvPr>
            <p:ph type="title"/>
          </p:nvPr>
        </p:nvSpPr>
        <p:spPr/>
        <p:txBody>
          <a:bodyPr/>
          <a:lstStyle/>
          <a:p>
            <a:pPr eaLnBrk="1" hangingPunct="1"/>
            <a:r>
              <a:rPr lang="en-US" smtClean="0">
                <a:solidFill>
                  <a:srgbClr val="333399"/>
                </a:solidFill>
              </a:rPr>
              <a:t>225/231 Funded Only</a:t>
            </a:r>
          </a:p>
        </p:txBody>
      </p:sp>
      <p:sp>
        <p:nvSpPr>
          <p:cNvPr id="59396" name="Rectangle 3"/>
          <p:cNvSpPr>
            <a:spLocks noGrp="1" noChangeArrowheads="1"/>
          </p:cNvSpPr>
          <p:nvPr>
            <p:ph type="body" idx="1"/>
          </p:nvPr>
        </p:nvSpPr>
        <p:spPr>
          <a:xfrm>
            <a:off x="381000" y="990600"/>
            <a:ext cx="8382000" cy="5211763"/>
          </a:xfrm>
        </p:spPr>
        <p:txBody>
          <a:bodyPr/>
          <a:lstStyle/>
          <a:p>
            <a:pPr marL="533400" indent="-533400" eaLnBrk="1" hangingPunct="1">
              <a:buFontTx/>
              <a:buAutoNum type="arabicPeriod"/>
            </a:pPr>
            <a:r>
              <a:rPr lang="en-US" dirty="0" smtClean="0">
                <a:solidFill>
                  <a:srgbClr val="333399"/>
                </a:solidFill>
              </a:rPr>
              <a:t>Significant Gain</a:t>
            </a:r>
          </a:p>
          <a:p>
            <a:pPr marL="533400" indent="-533400" eaLnBrk="1" hangingPunct="1">
              <a:buFontTx/>
              <a:buAutoNum type="arabicPeriod"/>
            </a:pPr>
            <a:r>
              <a:rPr lang="en-US" dirty="0" smtClean="0">
                <a:solidFill>
                  <a:srgbClr val="333399"/>
                </a:solidFill>
              </a:rPr>
              <a:t>Two-Level Advancement </a:t>
            </a:r>
          </a:p>
          <a:p>
            <a:pPr marL="533400" indent="-533400" eaLnBrk="1" hangingPunct="1">
              <a:buFontTx/>
              <a:buAutoNum type="arabicPeriod"/>
            </a:pPr>
            <a:r>
              <a:rPr lang="en-US" dirty="0" smtClean="0">
                <a:solidFill>
                  <a:srgbClr val="333399"/>
                </a:solidFill>
              </a:rPr>
              <a:t>GED/HSD</a:t>
            </a:r>
          </a:p>
          <a:p>
            <a:pPr marL="533400" indent="-533400" eaLnBrk="1" hangingPunct="1">
              <a:spcBef>
                <a:spcPts val="0"/>
              </a:spcBef>
              <a:buNone/>
            </a:pPr>
            <a:endParaRPr lang="en-US" dirty="0" smtClean="0">
              <a:solidFill>
                <a:srgbClr val="333399"/>
              </a:solidFill>
            </a:endParaRPr>
          </a:p>
          <a:p>
            <a:pPr marL="533400" indent="-533400" eaLnBrk="1" hangingPunct="1">
              <a:spcAft>
                <a:spcPts val="1200"/>
              </a:spcAft>
            </a:pPr>
            <a:r>
              <a:rPr lang="en-US" dirty="0" smtClean="0">
                <a:solidFill>
                  <a:srgbClr val="333399"/>
                </a:solidFill>
              </a:rPr>
              <a:t>The maximum number of Payment Points a student may earn for 225/231 funded only is</a:t>
            </a:r>
            <a:r>
              <a:rPr lang="en-US" dirty="0" smtClean="0"/>
              <a:t> </a:t>
            </a:r>
            <a:r>
              <a:rPr lang="en-US" u="sng" dirty="0" smtClean="0">
                <a:solidFill>
                  <a:srgbClr val="FF0000"/>
                </a:solidFill>
              </a:rPr>
              <a:t>three (3).</a:t>
            </a:r>
          </a:p>
          <a:p>
            <a:pPr marL="533400" indent="-533400" eaLnBrk="1" hangingPunct="1"/>
            <a:r>
              <a:rPr lang="en-US" b="0" i="1" dirty="0" smtClean="0">
                <a:solidFill>
                  <a:schemeClr val="tx1"/>
                </a:solidFill>
              </a:rPr>
              <a:t>If an agency is 231 funded only and has been approved for ESL-Citizenship, a student can earn two additional payment points:</a:t>
            </a:r>
          </a:p>
          <a:p>
            <a:pPr marL="933450" lvl="1" indent="-533400" eaLnBrk="1" hangingPunct="1"/>
            <a:r>
              <a:rPr lang="en-US" sz="2400" i="1" dirty="0" smtClean="0">
                <a:solidFill>
                  <a:schemeClr val="tx1"/>
                </a:solidFill>
              </a:rPr>
              <a:t>Pass Citizenship Interview Test</a:t>
            </a:r>
          </a:p>
          <a:p>
            <a:pPr marL="933450" lvl="1" indent="-533400" eaLnBrk="1" hangingPunct="1"/>
            <a:r>
              <a:rPr lang="en-US" sz="2400" i="1" dirty="0" smtClean="0">
                <a:solidFill>
                  <a:schemeClr val="tx1"/>
                </a:solidFill>
              </a:rPr>
              <a:t>Pass Government and History for Citizenship Test</a:t>
            </a:r>
          </a:p>
          <a:p>
            <a:pPr marL="533400" indent="-533400" eaLnBrk="1" hangingPunct="1"/>
            <a:endParaRPr lang="en-US" dirty="0" smtClean="0">
              <a:solidFill>
                <a:srgbClr val="333399"/>
              </a:solidFill>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p:txBody>
          <a:bodyPr/>
          <a:lstStyle/>
          <a:p>
            <a:pPr>
              <a:defRPr/>
            </a:pPr>
            <a:fld id="{B442113A-2920-4470-BBCA-419ADF9CCFC6}" type="slidenum">
              <a:rPr lang="en-US" smtClean="0">
                <a:latin typeface="Arial" pitchFamily="34" charset="0"/>
              </a:rPr>
              <a:pPr>
                <a:defRPr/>
              </a:pPr>
              <a:t>59</a:t>
            </a:fld>
            <a:endParaRPr lang="en-US" smtClean="0">
              <a:latin typeface="Arial" pitchFamily="34" charset="0"/>
            </a:endParaRPr>
          </a:p>
        </p:txBody>
      </p:sp>
      <p:sp>
        <p:nvSpPr>
          <p:cNvPr id="60419" name="Rectangle 2"/>
          <p:cNvSpPr>
            <a:spLocks noGrp="1" noChangeArrowheads="1"/>
          </p:cNvSpPr>
          <p:nvPr>
            <p:ph type="title"/>
          </p:nvPr>
        </p:nvSpPr>
        <p:spPr>
          <a:xfrm>
            <a:off x="1371600" y="0"/>
            <a:ext cx="7772400" cy="1143000"/>
          </a:xfrm>
        </p:spPr>
        <p:txBody>
          <a:bodyPr/>
          <a:lstStyle/>
          <a:p>
            <a:pPr eaLnBrk="1" hangingPunct="1"/>
            <a:r>
              <a:rPr lang="en-US" dirty="0" smtClean="0">
                <a:solidFill>
                  <a:srgbClr val="333399"/>
                </a:solidFill>
              </a:rPr>
              <a:t>EL Civics Civic Participation Only</a:t>
            </a:r>
          </a:p>
        </p:txBody>
      </p:sp>
      <p:sp>
        <p:nvSpPr>
          <p:cNvPr id="60420" name="Rectangle 3"/>
          <p:cNvSpPr>
            <a:spLocks noGrp="1" noChangeArrowheads="1"/>
          </p:cNvSpPr>
          <p:nvPr>
            <p:ph type="body" idx="1"/>
          </p:nvPr>
        </p:nvSpPr>
        <p:spPr>
          <a:xfrm>
            <a:off x="685800" y="1676400"/>
            <a:ext cx="7772400" cy="4114800"/>
          </a:xfrm>
        </p:spPr>
        <p:txBody>
          <a:bodyPr/>
          <a:lstStyle/>
          <a:p>
            <a:pPr marL="609600" indent="-609600" eaLnBrk="1" hangingPunct="1">
              <a:buFontTx/>
              <a:buAutoNum type="arabicPeriod"/>
            </a:pPr>
            <a:r>
              <a:rPr lang="en-US" dirty="0" smtClean="0">
                <a:solidFill>
                  <a:srgbClr val="333399"/>
                </a:solidFill>
              </a:rPr>
              <a:t>Significant Gain</a:t>
            </a:r>
          </a:p>
          <a:p>
            <a:pPr marL="609600" indent="-609600" eaLnBrk="1" hangingPunct="1">
              <a:buFontTx/>
              <a:buAutoNum type="arabicPeriod"/>
            </a:pPr>
            <a:r>
              <a:rPr lang="en-US" dirty="0" smtClean="0">
                <a:solidFill>
                  <a:srgbClr val="333399"/>
                </a:solidFill>
              </a:rPr>
              <a:t>Two-Level Advancement </a:t>
            </a:r>
          </a:p>
          <a:p>
            <a:pPr marL="609600" indent="-609600" eaLnBrk="1" hangingPunct="1">
              <a:buFontTx/>
              <a:buAutoNum type="arabicPeriod"/>
            </a:pPr>
            <a:r>
              <a:rPr lang="en-US" dirty="0" smtClean="0">
                <a:solidFill>
                  <a:srgbClr val="333399"/>
                </a:solidFill>
              </a:rPr>
              <a:t>Additional Assessments (up to 3)</a:t>
            </a:r>
          </a:p>
          <a:p>
            <a:pPr marL="609600" indent="-609600" eaLnBrk="1" hangingPunct="1">
              <a:buFontTx/>
              <a:buAutoNum type="arabicPeriod"/>
            </a:pPr>
            <a:endParaRPr lang="en-US" dirty="0" smtClean="0">
              <a:solidFill>
                <a:srgbClr val="333399"/>
              </a:solidFill>
            </a:endParaRPr>
          </a:p>
          <a:p>
            <a:pPr marL="609600" indent="-609600" eaLnBrk="1" hangingPunct="1">
              <a:buFontTx/>
              <a:buNone/>
            </a:pPr>
            <a:endParaRPr lang="en-US" dirty="0" smtClean="0">
              <a:solidFill>
                <a:srgbClr val="333399"/>
              </a:solidFill>
            </a:endParaRPr>
          </a:p>
          <a:p>
            <a:pPr marL="609600" indent="-609600" eaLnBrk="1" hangingPunct="1"/>
            <a:r>
              <a:rPr lang="en-US" dirty="0" smtClean="0">
                <a:solidFill>
                  <a:srgbClr val="333399"/>
                </a:solidFill>
              </a:rPr>
              <a:t>The maximum number of Payment Points a student may earn for Civic Participation only is</a:t>
            </a:r>
            <a:r>
              <a:rPr lang="en-US" dirty="0" smtClean="0"/>
              <a:t> </a:t>
            </a:r>
            <a:r>
              <a:rPr lang="en-US" u="sng" dirty="0" smtClean="0">
                <a:solidFill>
                  <a:srgbClr val="FF0000"/>
                </a:solidFill>
              </a:rPr>
              <a:t>five (5)</a:t>
            </a:r>
            <a:r>
              <a:rPr lang="en-US" dirty="0" smtClean="0">
                <a:solidFill>
                  <a:srgbClr val="FF0000"/>
                </a:solidFill>
              </a:rPr>
              <a:t>.</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p:txBody>
          <a:bodyPr/>
          <a:lstStyle/>
          <a:p>
            <a:pPr>
              <a:defRPr/>
            </a:pPr>
            <a:fld id="{7D8A352D-E9F8-473F-B26C-AE6F49765E03}" type="slidenum">
              <a:rPr lang="en-US" smtClean="0">
                <a:latin typeface="Arial" pitchFamily="34" charset="0"/>
              </a:rPr>
              <a:pPr>
                <a:defRPr/>
              </a:pPr>
              <a:t>6</a:t>
            </a:fld>
            <a:endParaRPr lang="en-US" smtClean="0">
              <a:latin typeface="Arial" pitchFamily="34" charset="0"/>
            </a:endParaRPr>
          </a:p>
        </p:txBody>
      </p:sp>
      <p:graphicFrame>
        <p:nvGraphicFramePr>
          <p:cNvPr id="99397" name="Group 69"/>
          <p:cNvGraphicFramePr>
            <a:graphicFrameLocks noGrp="1"/>
          </p:cNvGraphicFramePr>
          <p:nvPr/>
        </p:nvGraphicFramePr>
        <p:xfrm>
          <a:off x="228600" y="1371600"/>
          <a:ext cx="8610600" cy="5106670"/>
        </p:xfrm>
        <a:graphic>
          <a:graphicData uri="http://schemas.openxmlformats.org/drawingml/2006/table">
            <a:tbl>
              <a:tblPr/>
              <a:tblGrid>
                <a:gridCol w="3505200"/>
                <a:gridCol w="2819400"/>
                <a:gridCol w="2286000"/>
              </a:tblGrid>
              <a:tr h="374650">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Helvetica" pitchFamily="34" charset="0"/>
                          <a:ea typeface="Times New Roman" pitchFamily="18" charset="0"/>
                          <a:cs typeface="Arial" charset="0"/>
                        </a:rPr>
                        <a:t>Data </a:t>
                      </a:r>
                    </a:p>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Helvetica" pitchFamily="34" charset="0"/>
                          <a:ea typeface="Times New Roman" pitchFamily="18" charset="0"/>
                          <a:cs typeface="Arial" charset="0"/>
                        </a:rPr>
                        <a:t>Submission</a:t>
                      </a:r>
                      <a:endPar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800" b="0" i="0" u="none" strike="noStrike" cap="none" normalizeH="0" baseline="0" smtClean="0">
                          <a:ln>
                            <a:noFill/>
                          </a:ln>
                          <a:solidFill>
                            <a:srgbClr val="FF0000"/>
                          </a:solidFill>
                          <a:effectLst/>
                          <a:latin typeface="Helvetica" pitchFamily="34" charset="0"/>
                          <a:ea typeface="Times New Roman" pitchFamily="18" charset="0"/>
                          <a:cs typeface="Arial" charset="0"/>
                        </a:rPr>
                        <a:t>Core Performance</a:t>
                      </a:r>
                      <a:endParaRPr kumimoji="0" lang="en-US" sz="2800" b="1" i="0" u="none" strike="noStrike" cap="none" normalizeH="0" baseline="0" smtClean="0">
                        <a:ln>
                          <a:noFill/>
                        </a:ln>
                        <a:solidFill>
                          <a:srgbClr val="FF000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endParaRPr kumimoji="0" lang="en-US" sz="2800" b="0" i="0" u="none" strike="noStrike" cap="none" normalizeH="0" baseline="0" smtClean="0">
                        <a:ln>
                          <a:noFill/>
                        </a:ln>
                        <a:solidFill>
                          <a:srgbClr val="FF0000"/>
                        </a:solidFill>
                        <a:effectLst/>
                        <a:latin typeface="Helvetica" pitchFamily="34"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800" b="0" i="0" u="none" strike="noStrike" cap="none" normalizeH="0" baseline="0" smtClean="0">
                          <a:ln>
                            <a:noFill/>
                          </a:ln>
                          <a:solidFill>
                            <a:srgbClr val="FF0000"/>
                          </a:solidFill>
                          <a:effectLst/>
                          <a:latin typeface="Helvetica" pitchFamily="34" charset="0"/>
                          <a:ea typeface="Times New Roman" pitchFamily="18" charset="0"/>
                          <a:cs typeface="Arial" charset="0"/>
                        </a:rPr>
                        <a:t>Date Due</a:t>
                      </a:r>
                      <a:endParaRPr kumimoji="0" lang="en-US" sz="2800" b="1" i="0" u="none" strike="noStrike" cap="none" normalizeH="0" baseline="0" smtClean="0">
                        <a:ln>
                          <a:noFill/>
                        </a:ln>
                        <a:solidFill>
                          <a:srgbClr val="FF000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5813">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1st Quarter Data Submission</a:t>
                      </a:r>
                      <a:endParaRPr kumimoji="0" lang="en-US" sz="2400" b="1" i="0" u="none" strike="noStrike" cap="none" normalizeH="0" baseline="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1" u="none" strike="noStrike" cap="none" normalizeH="0" baseline="0" dirty="0" smtClean="0">
                          <a:ln>
                            <a:noFill/>
                          </a:ln>
                          <a:solidFill>
                            <a:srgbClr val="333399"/>
                          </a:solidFill>
                          <a:effectLst/>
                          <a:latin typeface="Helvetica" pitchFamily="34" charset="0"/>
                          <a:ea typeface="Times New Roman" pitchFamily="18" charset="0"/>
                          <a:cs typeface="Arial" charset="0"/>
                        </a:rPr>
                        <a:t>09-10 4</a:t>
                      </a:r>
                      <a:r>
                        <a:rPr kumimoji="0" lang="en-US" sz="2400" b="1" i="1" u="none" strike="noStrike" cap="none" normalizeH="0" baseline="30000" dirty="0" smtClean="0">
                          <a:ln>
                            <a:noFill/>
                          </a:ln>
                          <a:solidFill>
                            <a:srgbClr val="333399"/>
                          </a:solidFill>
                          <a:effectLst/>
                          <a:latin typeface="Helvetica" pitchFamily="34" charset="0"/>
                          <a:ea typeface="Times New Roman" pitchFamily="18" charset="0"/>
                          <a:cs typeface="Arial" charset="0"/>
                        </a:rPr>
                        <a:t>th</a:t>
                      </a:r>
                      <a:r>
                        <a:rPr kumimoji="0" lang="en-US" sz="2400" b="1" i="1" u="none" strike="noStrike" cap="none" normalizeH="0" baseline="0" dirty="0" smtClean="0">
                          <a:ln>
                            <a:noFill/>
                          </a:ln>
                          <a:solidFill>
                            <a:srgbClr val="333399"/>
                          </a:solidFill>
                          <a:effectLst/>
                          <a:latin typeface="Helvetica" pitchFamily="34" charset="0"/>
                          <a:ea typeface="Times New Roman" pitchFamily="18" charset="0"/>
                          <a:cs typeface="Arial" charset="0"/>
                        </a:rPr>
                        <a:t> Quarter</a:t>
                      </a:r>
                    </a:p>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1" u="none" strike="noStrike" cap="none" normalizeH="0" baseline="0" dirty="0" smtClean="0">
                          <a:ln>
                            <a:noFill/>
                          </a:ln>
                          <a:solidFill>
                            <a:srgbClr val="333399"/>
                          </a:solidFill>
                          <a:effectLst/>
                          <a:latin typeface="Helvetica" pitchFamily="34" charset="0"/>
                          <a:ea typeface="Times New Roman" pitchFamily="18" charset="0"/>
                          <a:cs typeface="Arial" charset="0"/>
                        </a:rPr>
                        <a:t>Sept  30, 2009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dirty="0" smtClean="0">
                          <a:ln>
                            <a:noFill/>
                          </a:ln>
                          <a:solidFill>
                            <a:srgbClr val="333399"/>
                          </a:solidFill>
                          <a:effectLst/>
                          <a:latin typeface="Helvetica" pitchFamily="34" charset="0"/>
                          <a:ea typeface="Times New Roman" pitchFamily="18" charset="0"/>
                          <a:cs typeface="Arial" charset="0"/>
                        </a:rPr>
                        <a:t>October 31, 2010</a:t>
                      </a:r>
                      <a:endParaRPr kumimoji="0" lang="en-US" sz="2400" b="1" i="0" u="none" strike="noStrike" cap="none" normalizeH="0" baseline="0" dirty="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5813">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2nd Qtr Data Submission</a:t>
                      </a:r>
                      <a:endParaRPr kumimoji="0" lang="en-US" sz="2400" b="1" i="0" u="none" strike="noStrike" cap="none" normalizeH="0" baseline="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1st Quarter Follow-Up Survey</a:t>
                      </a:r>
                      <a:endParaRPr kumimoji="0" lang="en-US" sz="2400" b="1" i="0" u="none" strike="noStrike" cap="none" normalizeH="0" baseline="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dirty="0" smtClean="0">
                          <a:ln>
                            <a:noFill/>
                          </a:ln>
                          <a:solidFill>
                            <a:srgbClr val="333399"/>
                          </a:solidFill>
                          <a:effectLst/>
                          <a:latin typeface="Helvetica" pitchFamily="34" charset="0"/>
                          <a:ea typeface="Times New Roman" pitchFamily="18" charset="0"/>
                          <a:cs typeface="Arial" charset="0"/>
                        </a:rPr>
                        <a:t>January 31, 2011</a:t>
                      </a:r>
                      <a:endParaRPr kumimoji="0" lang="en-US" sz="2400" b="1" i="0" u="none" strike="noStrike" cap="none" normalizeH="0" baseline="0" dirty="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3rd Quarter Data Submission</a:t>
                      </a:r>
                      <a:endParaRPr kumimoji="0" lang="en-US" sz="2400" b="1" i="0" u="none" strike="noStrike" cap="none" normalizeH="0" baseline="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2nd Quarter Follow-Up Survey</a:t>
                      </a:r>
                      <a:endParaRPr kumimoji="0" lang="en-US" sz="2400" b="1" i="0" u="none" strike="noStrike" cap="none" normalizeH="0" baseline="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dirty="0" smtClean="0">
                          <a:ln>
                            <a:noFill/>
                          </a:ln>
                          <a:solidFill>
                            <a:srgbClr val="333399"/>
                          </a:solidFill>
                          <a:effectLst/>
                          <a:latin typeface="Helvetica" pitchFamily="34" charset="0"/>
                          <a:ea typeface="Times New Roman" pitchFamily="18" charset="0"/>
                          <a:cs typeface="Arial" charset="0"/>
                        </a:rPr>
                        <a:t>April 30, 2011</a:t>
                      </a:r>
                      <a:endParaRPr kumimoji="0" lang="en-US" sz="2400" b="1" i="0" u="none" strike="noStrike" cap="none" normalizeH="0" baseline="0" dirty="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9950">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tab pos="228600" algn="l"/>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Year End Data Submission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3</a:t>
                      </a:r>
                      <a:r>
                        <a:rPr kumimoji="0" lang="en-US" sz="2400" b="1" i="0" u="none" strike="noStrike" cap="none" normalizeH="0" baseline="30000" smtClean="0">
                          <a:ln>
                            <a:noFill/>
                          </a:ln>
                          <a:solidFill>
                            <a:srgbClr val="333399"/>
                          </a:solidFill>
                          <a:effectLst/>
                          <a:latin typeface="Helvetica" pitchFamily="34" charset="0"/>
                          <a:ea typeface="Times New Roman" pitchFamily="18" charset="0"/>
                          <a:cs typeface="Arial" charset="0"/>
                        </a:rPr>
                        <a:t>rd</a:t>
                      </a: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 Quarter Follow-Up Survey</a:t>
                      </a:r>
                      <a:endParaRPr kumimoji="0" lang="en-US" sz="2400" b="1" i="0" u="none" strike="noStrike" cap="none" normalizeH="0" baseline="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dirty="0" smtClean="0">
                          <a:ln>
                            <a:noFill/>
                          </a:ln>
                          <a:solidFill>
                            <a:srgbClr val="333399"/>
                          </a:solidFill>
                          <a:effectLst/>
                          <a:latin typeface="Helvetica" pitchFamily="34" charset="0"/>
                          <a:ea typeface="Times New Roman" pitchFamily="18" charset="0"/>
                          <a:cs typeface="Arial" charset="0"/>
                        </a:rPr>
                        <a:t>August 15, 2011</a:t>
                      </a:r>
                      <a:endParaRPr kumimoji="0" lang="en-US" sz="2400" b="1" i="0" u="none" strike="noStrike" cap="none" normalizeH="0" baseline="0" dirty="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None</a:t>
                      </a:r>
                      <a:endParaRPr kumimoji="0" lang="en-US" sz="2400" b="1" i="0" u="none" strike="noStrike" cap="none" normalizeH="0" baseline="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smtClean="0">
                          <a:ln>
                            <a:noFill/>
                          </a:ln>
                          <a:solidFill>
                            <a:srgbClr val="333399"/>
                          </a:solidFill>
                          <a:effectLst/>
                          <a:latin typeface="Helvetica" pitchFamily="34" charset="0"/>
                          <a:ea typeface="Times New Roman" pitchFamily="18" charset="0"/>
                          <a:cs typeface="Arial" charset="0"/>
                        </a:rPr>
                        <a:t>4th Quarter Follow-Up Survey</a:t>
                      </a:r>
                      <a:endParaRPr kumimoji="0" lang="en-US" sz="2400" b="1" i="0" u="none" strike="noStrike" cap="none" normalizeH="0" baseline="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Wingdings" pitchFamily="2" charset="2"/>
                        <a:buNone/>
                        <a:tabLst/>
                      </a:pPr>
                      <a:r>
                        <a:rPr kumimoji="0" lang="en-US" sz="2400" b="1" i="0" u="none" strike="noStrike" cap="none" normalizeH="0" baseline="0" dirty="0" smtClean="0">
                          <a:ln>
                            <a:noFill/>
                          </a:ln>
                          <a:solidFill>
                            <a:srgbClr val="333399"/>
                          </a:solidFill>
                          <a:effectLst/>
                          <a:latin typeface="Helvetica" pitchFamily="34" charset="0"/>
                          <a:ea typeface="Times New Roman" pitchFamily="18" charset="0"/>
                          <a:cs typeface="Arial" charset="0"/>
                        </a:rPr>
                        <a:t>September 30, 2011</a:t>
                      </a:r>
                      <a:endParaRPr kumimoji="0" lang="en-US" sz="2400" b="1" i="0" u="none" strike="noStrike" cap="none" normalizeH="0" baseline="0" dirty="0" smtClean="0">
                        <a:ln>
                          <a:noFill/>
                        </a:ln>
                        <a:solidFill>
                          <a:srgbClr val="333399"/>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45" name="Rectangle 32"/>
          <p:cNvSpPr>
            <a:spLocks noChangeArrowheads="1"/>
          </p:cNvSpPr>
          <p:nvPr/>
        </p:nvSpPr>
        <p:spPr bwMode="auto">
          <a:xfrm>
            <a:off x="1371600" y="228600"/>
            <a:ext cx="7772400" cy="838200"/>
          </a:xfrm>
          <a:prstGeom prst="rect">
            <a:avLst/>
          </a:prstGeom>
          <a:noFill/>
          <a:ln w="9525">
            <a:noFill/>
            <a:miter lim="800000"/>
            <a:headEnd/>
            <a:tailEnd/>
          </a:ln>
        </p:spPr>
        <p:txBody>
          <a:bodyPr anchor="ctr"/>
          <a:lstStyle/>
          <a:p>
            <a:pPr algn="r"/>
            <a:r>
              <a:rPr lang="en-US" sz="3200" b="1">
                <a:solidFill>
                  <a:srgbClr val="333399"/>
                </a:solidFill>
                <a:latin typeface="Helvetica" pitchFamily="34" charset="0"/>
              </a:rPr>
              <a:t>WIA Title II Data Collection Timeline</a:t>
            </a: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p:txBody>
          <a:bodyPr/>
          <a:lstStyle/>
          <a:p>
            <a:pPr>
              <a:defRPr/>
            </a:pPr>
            <a:fld id="{EE748E48-50BE-4BED-B6D5-F343C9A51BD2}" type="slidenum">
              <a:rPr lang="en-US" smtClean="0">
                <a:latin typeface="Arial" pitchFamily="34" charset="0"/>
              </a:rPr>
              <a:pPr>
                <a:defRPr/>
              </a:pPr>
              <a:t>60</a:t>
            </a:fld>
            <a:endParaRPr lang="en-US" smtClean="0">
              <a:latin typeface="Arial" pitchFamily="34" charset="0"/>
            </a:endParaRPr>
          </a:p>
        </p:txBody>
      </p:sp>
      <p:sp>
        <p:nvSpPr>
          <p:cNvPr id="61443" name="Rectangle 2"/>
          <p:cNvSpPr>
            <a:spLocks noGrp="1" noChangeArrowheads="1"/>
          </p:cNvSpPr>
          <p:nvPr>
            <p:ph type="title"/>
          </p:nvPr>
        </p:nvSpPr>
        <p:spPr/>
        <p:txBody>
          <a:bodyPr/>
          <a:lstStyle/>
          <a:p>
            <a:pPr eaLnBrk="1" hangingPunct="1"/>
            <a:r>
              <a:rPr lang="en-US" dirty="0" smtClean="0">
                <a:solidFill>
                  <a:srgbClr val="333399"/>
                </a:solidFill>
              </a:rPr>
              <a:t>EL Civics Citizenship Preparation Only</a:t>
            </a:r>
            <a:r>
              <a:rPr lang="en-US" b="0" dirty="0" smtClean="0"/>
              <a:t> </a:t>
            </a:r>
            <a:endParaRPr lang="en-US" dirty="0" smtClean="0"/>
          </a:p>
        </p:txBody>
      </p:sp>
      <p:sp>
        <p:nvSpPr>
          <p:cNvPr id="61444" name="Rectangle 3"/>
          <p:cNvSpPr>
            <a:spLocks noGrp="1" noChangeArrowheads="1"/>
          </p:cNvSpPr>
          <p:nvPr>
            <p:ph type="body" idx="1"/>
          </p:nvPr>
        </p:nvSpPr>
        <p:spPr>
          <a:xfrm>
            <a:off x="457200" y="1371600"/>
            <a:ext cx="8001000" cy="4114800"/>
          </a:xfrm>
        </p:spPr>
        <p:txBody>
          <a:bodyPr/>
          <a:lstStyle/>
          <a:p>
            <a:pPr marL="609600" indent="-609600" eaLnBrk="1" hangingPunct="1">
              <a:lnSpc>
                <a:spcPct val="90000"/>
              </a:lnSpc>
              <a:buFontTx/>
              <a:buAutoNum type="arabicPeriod"/>
            </a:pPr>
            <a:r>
              <a:rPr lang="en-US" dirty="0" smtClean="0">
                <a:solidFill>
                  <a:srgbClr val="333399"/>
                </a:solidFill>
              </a:rPr>
              <a:t>Significant Gain</a:t>
            </a:r>
          </a:p>
          <a:p>
            <a:pPr marL="609600" indent="-609600" eaLnBrk="1" hangingPunct="1">
              <a:lnSpc>
                <a:spcPct val="90000"/>
              </a:lnSpc>
              <a:buFontTx/>
              <a:buAutoNum type="arabicPeriod"/>
            </a:pPr>
            <a:r>
              <a:rPr lang="en-US" dirty="0" smtClean="0">
                <a:solidFill>
                  <a:srgbClr val="333399"/>
                </a:solidFill>
              </a:rPr>
              <a:t>Two-Level Advancement </a:t>
            </a:r>
          </a:p>
          <a:p>
            <a:pPr marL="609600" indent="-609600" eaLnBrk="1" hangingPunct="1">
              <a:lnSpc>
                <a:spcPct val="90000"/>
              </a:lnSpc>
              <a:buFontTx/>
              <a:buAutoNum type="arabicPeriod"/>
            </a:pPr>
            <a:r>
              <a:rPr lang="en-US" dirty="0" smtClean="0">
                <a:solidFill>
                  <a:srgbClr val="333399"/>
                </a:solidFill>
              </a:rPr>
              <a:t>Citizenship Interview Test</a:t>
            </a:r>
          </a:p>
          <a:p>
            <a:pPr marL="609600" indent="-609600" eaLnBrk="1" hangingPunct="1">
              <a:lnSpc>
                <a:spcPct val="90000"/>
              </a:lnSpc>
              <a:buFontTx/>
              <a:buAutoNum type="arabicPeriod"/>
            </a:pPr>
            <a:r>
              <a:rPr lang="en-US" dirty="0" smtClean="0">
                <a:solidFill>
                  <a:srgbClr val="333399"/>
                </a:solidFill>
              </a:rPr>
              <a:t>Government and History for Citizenship </a:t>
            </a:r>
          </a:p>
          <a:p>
            <a:pPr marL="609600" indent="-609600" eaLnBrk="1" hangingPunct="1">
              <a:lnSpc>
                <a:spcPct val="90000"/>
              </a:lnSpc>
              <a:buFontTx/>
              <a:buAutoNum type="arabicPeriod"/>
            </a:pPr>
            <a:endParaRPr lang="en-US" dirty="0" smtClean="0">
              <a:solidFill>
                <a:srgbClr val="333399"/>
              </a:solidFill>
            </a:endParaRPr>
          </a:p>
          <a:p>
            <a:pPr marL="609600" indent="-609600" eaLnBrk="1" hangingPunct="1">
              <a:lnSpc>
                <a:spcPct val="90000"/>
              </a:lnSpc>
              <a:buFontTx/>
              <a:buNone/>
            </a:pPr>
            <a:endParaRPr lang="en-US" sz="2400" dirty="0" smtClean="0">
              <a:solidFill>
                <a:srgbClr val="333399"/>
              </a:solidFill>
            </a:endParaRPr>
          </a:p>
          <a:p>
            <a:pPr marL="609600" indent="-609600" eaLnBrk="1" hangingPunct="1">
              <a:lnSpc>
                <a:spcPct val="90000"/>
              </a:lnSpc>
            </a:pPr>
            <a:r>
              <a:rPr lang="en-US" dirty="0" smtClean="0">
                <a:solidFill>
                  <a:srgbClr val="333399"/>
                </a:solidFill>
              </a:rPr>
              <a:t>The maximum number of Payment Points a student may earn for Citizenship Preparation only is</a:t>
            </a:r>
            <a:r>
              <a:rPr lang="en-US" dirty="0" smtClean="0"/>
              <a:t> </a:t>
            </a:r>
            <a:r>
              <a:rPr lang="en-US" u="sng" dirty="0" smtClean="0">
                <a:solidFill>
                  <a:srgbClr val="FF0000"/>
                </a:solidFill>
              </a:rPr>
              <a:t>four (4</a:t>
            </a:r>
            <a:r>
              <a:rPr lang="en-US" dirty="0" smtClean="0">
                <a:solidFill>
                  <a:srgbClr val="FF0000"/>
                </a:solidFill>
              </a:rPr>
              <a:t>).</a:t>
            </a: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p:txBody>
          <a:bodyPr/>
          <a:lstStyle/>
          <a:p>
            <a:pPr>
              <a:defRPr/>
            </a:pPr>
            <a:fld id="{5B926585-5F74-40F0-AD23-0E67A601E7A8}" type="slidenum">
              <a:rPr lang="en-US" smtClean="0">
                <a:latin typeface="Arial" pitchFamily="34" charset="0"/>
              </a:rPr>
              <a:pPr>
                <a:defRPr/>
              </a:pPr>
              <a:t>61</a:t>
            </a:fld>
            <a:endParaRPr lang="en-US" smtClean="0">
              <a:latin typeface="Arial" pitchFamily="34" charset="0"/>
            </a:endParaRPr>
          </a:p>
        </p:txBody>
      </p:sp>
      <p:sp>
        <p:nvSpPr>
          <p:cNvPr id="62467" name="Rectangle 2"/>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Section 231 </a:t>
            </a:r>
            <a:r>
              <a:rPr lang="en-US" i="1" smtClean="0">
                <a:solidFill>
                  <a:srgbClr val="333399"/>
                </a:solidFill>
              </a:rPr>
              <a:t>and</a:t>
            </a:r>
            <a:r>
              <a:rPr lang="en-US" smtClean="0">
                <a:solidFill>
                  <a:srgbClr val="333399"/>
                </a:solidFill>
              </a:rPr>
              <a:t> EL Civics Funded</a:t>
            </a:r>
          </a:p>
        </p:txBody>
      </p:sp>
      <p:sp>
        <p:nvSpPr>
          <p:cNvPr id="62468" name="Rectangle 3"/>
          <p:cNvSpPr>
            <a:spLocks noGrp="1" noChangeArrowheads="1"/>
          </p:cNvSpPr>
          <p:nvPr>
            <p:ph type="body" idx="1"/>
          </p:nvPr>
        </p:nvSpPr>
        <p:spPr>
          <a:xfrm>
            <a:off x="685800" y="1219200"/>
            <a:ext cx="7772400" cy="4953000"/>
          </a:xfrm>
        </p:spPr>
        <p:txBody>
          <a:bodyPr/>
          <a:lstStyle/>
          <a:p>
            <a:pPr eaLnBrk="1" hangingPunct="1">
              <a:lnSpc>
                <a:spcPct val="90000"/>
              </a:lnSpc>
            </a:pPr>
            <a:r>
              <a:rPr lang="en-US" smtClean="0">
                <a:solidFill>
                  <a:srgbClr val="333399"/>
                </a:solidFill>
              </a:rPr>
              <a:t>The maximum number of Payment Points a student may earn from multiple focus areas is</a:t>
            </a:r>
            <a:r>
              <a:rPr lang="en-US" smtClean="0"/>
              <a:t> </a:t>
            </a:r>
            <a:r>
              <a:rPr lang="en-US" u="sng" smtClean="0">
                <a:solidFill>
                  <a:srgbClr val="FF0000"/>
                </a:solidFill>
              </a:rPr>
              <a:t>five (5)</a:t>
            </a:r>
            <a:r>
              <a:rPr lang="en-US" smtClean="0">
                <a:solidFill>
                  <a:srgbClr val="FF0000"/>
                </a:solidFill>
              </a:rPr>
              <a:t>,</a:t>
            </a:r>
            <a:r>
              <a:rPr lang="en-US" smtClean="0"/>
              <a:t> </a:t>
            </a:r>
            <a:r>
              <a:rPr lang="en-US" smtClean="0">
                <a:solidFill>
                  <a:srgbClr val="333399"/>
                </a:solidFill>
              </a:rPr>
              <a:t>from a combination of benchmarks and SODS.</a:t>
            </a:r>
          </a:p>
          <a:p>
            <a:pPr eaLnBrk="1" hangingPunct="1">
              <a:lnSpc>
                <a:spcPct val="90000"/>
              </a:lnSpc>
              <a:buFont typeface="Wingdings" pitchFamily="2" charset="2"/>
              <a:buNone/>
            </a:pPr>
            <a:endParaRPr lang="en-US" smtClean="0">
              <a:solidFill>
                <a:srgbClr val="333399"/>
              </a:solidFill>
            </a:endParaRPr>
          </a:p>
          <a:p>
            <a:pPr lvl="1" eaLnBrk="1" hangingPunct="1">
              <a:lnSpc>
                <a:spcPct val="90000"/>
              </a:lnSpc>
            </a:pPr>
            <a:r>
              <a:rPr lang="en-US" sz="2800" smtClean="0"/>
              <a:t>231 and Civic Participation</a:t>
            </a:r>
          </a:p>
          <a:p>
            <a:pPr lvl="1" eaLnBrk="1" hangingPunct="1">
              <a:lnSpc>
                <a:spcPct val="90000"/>
              </a:lnSpc>
            </a:pPr>
            <a:r>
              <a:rPr lang="en-US" sz="2800" smtClean="0"/>
              <a:t>231 and Citizenship Preparation</a:t>
            </a:r>
          </a:p>
          <a:p>
            <a:pPr lvl="1" eaLnBrk="1" hangingPunct="1">
              <a:lnSpc>
                <a:spcPct val="90000"/>
              </a:lnSpc>
            </a:pPr>
            <a:r>
              <a:rPr lang="en-US" sz="2800" smtClean="0"/>
              <a:t>Civic Participation and Citizenship Preparation</a:t>
            </a:r>
          </a:p>
          <a:p>
            <a:pPr lvl="1" eaLnBrk="1" hangingPunct="1">
              <a:lnSpc>
                <a:spcPct val="90000"/>
              </a:lnSpc>
            </a:pPr>
            <a:r>
              <a:rPr lang="en-US" sz="2800" smtClean="0"/>
              <a:t>231, Civic Participation, and Citizenship Preparation</a:t>
            </a: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p:txBody>
          <a:bodyPr/>
          <a:lstStyle/>
          <a:p>
            <a:pPr>
              <a:defRPr/>
            </a:pPr>
            <a:fld id="{354C0E74-368A-4E17-A30C-9D9E3E29D7B4}" type="slidenum">
              <a:rPr lang="en-US" smtClean="0">
                <a:latin typeface="Arial" pitchFamily="34" charset="0"/>
              </a:rPr>
              <a:pPr>
                <a:defRPr/>
              </a:pPr>
              <a:t>62</a:t>
            </a:fld>
            <a:endParaRPr lang="en-US" smtClean="0">
              <a:latin typeface="Arial" pitchFamily="34" charset="0"/>
            </a:endParaRPr>
          </a:p>
        </p:txBody>
      </p:sp>
      <p:sp>
        <p:nvSpPr>
          <p:cNvPr id="63491" name="Rectangle 2"/>
          <p:cNvSpPr>
            <a:spLocks noGrp="1" noChangeArrowheads="1"/>
          </p:cNvSpPr>
          <p:nvPr>
            <p:ph type="title"/>
          </p:nvPr>
        </p:nvSpPr>
        <p:spPr/>
        <p:txBody>
          <a:bodyPr/>
          <a:lstStyle/>
          <a:p>
            <a:pPr eaLnBrk="1" hangingPunct="1"/>
            <a:r>
              <a:rPr lang="en-US" smtClean="0">
                <a:solidFill>
                  <a:srgbClr val="333399"/>
                </a:solidFill>
              </a:rPr>
              <a:t>Resources</a:t>
            </a:r>
          </a:p>
        </p:txBody>
      </p:sp>
      <p:sp>
        <p:nvSpPr>
          <p:cNvPr id="63492" name="Rectangle 3"/>
          <p:cNvSpPr>
            <a:spLocks noGrp="1" noChangeArrowheads="1"/>
          </p:cNvSpPr>
          <p:nvPr>
            <p:ph type="body" idx="1"/>
          </p:nvPr>
        </p:nvSpPr>
        <p:spPr>
          <a:xfrm>
            <a:off x="0" y="1219200"/>
            <a:ext cx="8077200" cy="685800"/>
          </a:xfrm>
        </p:spPr>
        <p:txBody>
          <a:bodyPr/>
          <a:lstStyle/>
          <a:p>
            <a:pPr eaLnBrk="1" hangingPunct="1">
              <a:lnSpc>
                <a:spcPct val="90000"/>
              </a:lnSpc>
              <a:buFont typeface="Wingdings" pitchFamily="2" charset="2"/>
              <a:buNone/>
            </a:pPr>
            <a:r>
              <a:rPr lang="en-US" b="0" u="sng" smtClean="0"/>
              <a:t>                          </a:t>
            </a:r>
            <a:r>
              <a:rPr lang="en-US" b="0" u="sng" smtClean="0">
                <a:solidFill>
                  <a:srgbClr val="333399"/>
                </a:solidFill>
              </a:rPr>
              <a:t>Reports: Data Management</a:t>
            </a:r>
          </a:p>
        </p:txBody>
      </p:sp>
      <p:pic>
        <p:nvPicPr>
          <p:cNvPr id="63493" name="Picture 4" descr="TOPS2c"/>
          <p:cNvPicPr>
            <a:picLocks noChangeAspect="1" noChangeArrowheads="1"/>
          </p:cNvPicPr>
          <p:nvPr/>
        </p:nvPicPr>
        <p:blipFill>
          <a:blip r:embed="rId2" cstate="print"/>
          <a:srcRect/>
          <a:stretch>
            <a:fillRect/>
          </a:stretch>
        </p:blipFill>
        <p:spPr bwMode="auto">
          <a:xfrm>
            <a:off x="228600" y="914400"/>
            <a:ext cx="2322513" cy="639763"/>
          </a:xfrm>
          <a:prstGeom prst="rect">
            <a:avLst/>
          </a:prstGeom>
          <a:noFill/>
          <a:ln w="9525">
            <a:noFill/>
            <a:miter lim="800000"/>
            <a:headEnd/>
            <a:tailEnd/>
          </a:ln>
        </p:spPr>
      </p:pic>
      <p:sp>
        <p:nvSpPr>
          <p:cNvPr id="63494" name="Text Box 5"/>
          <p:cNvSpPr txBox="1">
            <a:spLocks noChangeArrowheads="1"/>
          </p:cNvSpPr>
          <p:nvPr/>
        </p:nvSpPr>
        <p:spPr bwMode="auto">
          <a:xfrm>
            <a:off x="152400" y="1752600"/>
            <a:ext cx="5029200" cy="4789488"/>
          </a:xfrm>
          <a:prstGeom prst="rect">
            <a:avLst/>
          </a:prstGeom>
          <a:noFill/>
          <a:ln w="9525">
            <a:noFill/>
            <a:miter lim="800000"/>
            <a:headEnd/>
            <a:tailEnd/>
          </a:ln>
        </p:spPr>
        <p:txBody>
          <a:bodyPr>
            <a:spAutoFit/>
          </a:bodyPr>
          <a:lstStyle/>
          <a:p>
            <a:pPr marL="231775" indent="-231775">
              <a:buFont typeface="Wingdings" pitchFamily="2" charset="2"/>
              <a:buChar char="Ø"/>
            </a:pPr>
            <a:r>
              <a:rPr lang="en-US" sz="2800" b="1">
                <a:solidFill>
                  <a:srgbClr val="FF0000"/>
                </a:solidFill>
              </a:rPr>
              <a:t>Data Integrity Report </a:t>
            </a:r>
            <a:r>
              <a:rPr lang="en-US" sz="2800" b="1">
                <a:solidFill>
                  <a:srgbClr val="333399"/>
                </a:solidFill>
              </a:rPr>
              <a:t>— summarizes 28 essential student data elements by agency or site</a:t>
            </a:r>
          </a:p>
          <a:p>
            <a:pPr marL="231775" indent="-231775">
              <a:buFont typeface="Wingdings" pitchFamily="2" charset="2"/>
              <a:buChar char="Ø"/>
            </a:pPr>
            <a:r>
              <a:rPr lang="en-US" sz="2800" b="1">
                <a:solidFill>
                  <a:srgbClr val="FF0000"/>
                </a:solidFill>
              </a:rPr>
              <a:t>Data Integrity Audit</a:t>
            </a:r>
            <a:r>
              <a:rPr lang="en-US" sz="2800" b="1">
                <a:solidFill>
                  <a:srgbClr val="008080"/>
                </a:solidFill>
              </a:rPr>
              <a:t> </a:t>
            </a:r>
            <a:r>
              <a:rPr lang="en-US" sz="2800" b="1">
                <a:solidFill>
                  <a:srgbClr val="333399"/>
                </a:solidFill>
              </a:rPr>
              <a:t>— lists potentially missing required data elements by student</a:t>
            </a:r>
          </a:p>
          <a:p>
            <a:pPr marL="231775" indent="-231775">
              <a:buFont typeface="Wingdings" pitchFamily="2" charset="2"/>
              <a:buChar char="Ø"/>
            </a:pPr>
            <a:r>
              <a:rPr lang="en-US" sz="2800" b="1">
                <a:solidFill>
                  <a:srgbClr val="FF0000"/>
                </a:solidFill>
              </a:rPr>
              <a:t>Data Integrity Exceptions</a:t>
            </a:r>
            <a:r>
              <a:rPr lang="en-US" sz="2800" b="1">
                <a:solidFill>
                  <a:srgbClr val="008080"/>
                </a:solidFill>
              </a:rPr>
              <a:t> </a:t>
            </a:r>
            <a:r>
              <a:rPr lang="en-US" sz="2800" b="1">
                <a:solidFill>
                  <a:srgbClr val="333399"/>
                </a:solidFill>
              </a:rPr>
              <a:t>— lists potential issues by Data Integrity item number</a:t>
            </a:r>
          </a:p>
        </p:txBody>
      </p:sp>
      <p:pic>
        <p:nvPicPr>
          <p:cNvPr id="63495" name="Picture 6"/>
          <p:cNvPicPr>
            <a:picLocks noChangeAspect="1" noChangeArrowheads="1"/>
          </p:cNvPicPr>
          <p:nvPr/>
        </p:nvPicPr>
        <p:blipFill>
          <a:blip r:embed="rId3" cstate="print">
            <a:lum bright="-6000" contrast="12000"/>
          </a:blip>
          <a:srcRect/>
          <a:stretch>
            <a:fillRect/>
          </a:stretch>
        </p:blipFill>
        <p:spPr bwMode="auto">
          <a:xfrm>
            <a:off x="5410200" y="3962400"/>
            <a:ext cx="3467100" cy="2536825"/>
          </a:xfrm>
          <a:prstGeom prst="rect">
            <a:avLst/>
          </a:prstGeom>
          <a:noFill/>
          <a:ln w="9525">
            <a:solidFill>
              <a:schemeClr val="tx1"/>
            </a:solidFill>
            <a:miter lim="800000"/>
            <a:headEnd/>
            <a:tailEnd/>
          </a:ln>
        </p:spPr>
      </p:pic>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p:txBody>
          <a:bodyPr/>
          <a:lstStyle/>
          <a:p>
            <a:pPr>
              <a:defRPr/>
            </a:pPr>
            <a:fld id="{2BB92C42-2D6F-46F2-A001-8DAE13CE0703}" type="slidenum">
              <a:rPr lang="en-US" smtClean="0">
                <a:latin typeface="Arial" pitchFamily="34" charset="0"/>
              </a:rPr>
              <a:pPr>
                <a:defRPr/>
              </a:pPr>
              <a:t>63</a:t>
            </a:fld>
            <a:endParaRPr lang="en-US" smtClean="0">
              <a:latin typeface="Arial" pitchFamily="34" charset="0"/>
            </a:endParaRPr>
          </a:p>
        </p:txBody>
      </p:sp>
      <p:sp>
        <p:nvSpPr>
          <p:cNvPr id="64515" name="Rectangle 2"/>
          <p:cNvSpPr>
            <a:spLocks noGrp="1" noChangeArrowheads="1"/>
          </p:cNvSpPr>
          <p:nvPr>
            <p:ph type="title"/>
          </p:nvPr>
        </p:nvSpPr>
        <p:spPr/>
        <p:txBody>
          <a:bodyPr/>
          <a:lstStyle/>
          <a:p>
            <a:pPr eaLnBrk="1" hangingPunct="1"/>
            <a:r>
              <a:rPr lang="en-US" smtClean="0">
                <a:solidFill>
                  <a:srgbClr val="333399"/>
                </a:solidFill>
              </a:rPr>
              <a:t>Resources</a:t>
            </a:r>
          </a:p>
        </p:txBody>
      </p:sp>
      <p:sp>
        <p:nvSpPr>
          <p:cNvPr id="64516" name="Rectangle 3"/>
          <p:cNvSpPr>
            <a:spLocks noGrp="1" noChangeArrowheads="1"/>
          </p:cNvSpPr>
          <p:nvPr>
            <p:ph type="body" idx="1"/>
          </p:nvPr>
        </p:nvSpPr>
        <p:spPr>
          <a:xfrm>
            <a:off x="381000" y="1219200"/>
            <a:ext cx="8077200" cy="1066800"/>
          </a:xfrm>
        </p:spPr>
        <p:txBody>
          <a:bodyPr/>
          <a:lstStyle/>
          <a:p>
            <a:pPr eaLnBrk="1" hangingPunct="1">
              <a:buFont typeface="Wingdings" pitchFamily="2" charset="2"/>
              <a:buNone/>
            </a:pPr>
            <a:r>
              <a:rPr lang="en-US" sz="3200" b="0" u="sng" smtClean="0"/>
              <a:t>                       </a:t>
            </a:r>
            <a:r>
              <a:rPr lang="en-US" sz="3200" b="0" u="sng" smtClean="0">
                <a:solidFill>
                  <a:srgbClr val="333399"/>
                </a:solidFill>
              </a:rPr>
              <a:t>Reports: Payment Points</a:t>
            </a:r>
            <a:r>
              <a:rPr lang="en-US" b="0" u="sng" smtClean="0">
                <a:solidFill>
                  <a:srgbClr val="333399"/>
                </a:solidFill>
              </a:rPr>
              <a:t> </a:t>
            </a:r>
            <a:endParaRPr lang="en-US" sz="3200" b="0" u="sng" smtClean="0">
              <a:solidFill>
                <a:srgbClr val="333399"/>
              </a:solidFill>
            </a:endParaRPr>
          </a:p>
          <a:p>
            <a:pPr eaLnBrk="1" hangingPunct="1"/>
            <a:endParaRPr lang="en-US" smtClean="0">
              <a:solidFill>
                <a:srgbClr val="333399"/>
              </a:solidFill>
            </a:endParaRPr>
          </a:p>
          <a:p>
            <a:pPr eaLnBrk="1" hangingPunct="1"/>
            <a:endParaRPr lang="en-US" sz="3200" smtClean="0"/>
          </a:p>
        </p:txBody>
      </p:sp>
      <p:pic>
        <p:nvPicPr>
          <p:cNvPr id="64517" name="Picture 4" descr="TOPS2c"/>
          <p:cNvPicPr>
            <a:picLocks noChangeAspect="1" noChangeArrowheads="1"/>
          </p:cNvPicPr>
          <p:nvPr/>
        </p:nvPicPr>
        <p:blipFill>
          <a:blip r:embed="rId2" cstate="print"/>
          <a:srcRect/>
          <a:stretch>
            <a:fillRect/>
          </a:stretch>
        </p:blipFill>
        <p:spPr bwMode="auto">
          <a:xfrm>
            <a:off x="685800" y="1066800"/>
            <a:ext cx="2209800" cy="635000"/>
          </a:xfrm>
          <a:prstGeom prst="rect">
            <a:avLst/>
          </a:prstGeom>
          <a:noFill/>
          <a:ln w="9525">
            <a:noFill/>
            <a:miter lim="800000"/>
            <a:headEnd/>
            <a:tailEnd/>
          </a:ln>
        </p:spPr>
      </p:pic>
      <p:sp>
        <p:nvSpPr>
          <p:cNvPr id="64518" name="Text Box 5"/>
          <p:cNvSpPr txBox="1">
            <a:spLocks noChangeArrowheads="1"/>
          </p:cNvSpPr>
          <p:nvPr/>
        </p:nvSpPr>
        <p:spPr bwMode="auto">
          <a:xfrm>
            <a:off x="228600" y="1828800"/>
            <a:ext cx="6705600" cy="4362450"/>
          </a:xfrm>
          <a:prstGeom prst="rect">
            <a:avLst/>
          </a:prstGeom>
          <a:noFill/>
          <a:ln w="9525">
            <a:noFill/>
            <a:miter lim="800000"/>
            <a:headEnd/>
            <a:tailEnd/>
          </a:ln>
        </p:spPr>
        <p:txBody>
          <a:bodyPr>
            <a:spAutoFit/>
          </a:bodyPr>
          <a:lstStyle/>
          <a:p>
            <a:pPr marL="228600" indent="-228600">
              <a:buFont typeface="Wingdings" pitchFamily="2" charset="2"/>
              <a:buChar char="Ø"/>
            </a:pPr>
            <a:r>
              <a:rPr lang="en-US" sz="2800" b="1">
                <a:solidFill>
                  <a:srgbClr val="FF0000"/>
                </a:solidFill>
              </a:rPr>
              <a:t>Payment Points Summary</a:t>
            </a:r>
          </a:p>
          <a:p>
            <a:pPr marL="228600" indent="-228600">
              <a:buFont typeface="Wingdings" pitchFamily="2" charset="2"/>
              <a:buChar char="Ø"/>
            </a:pPr>
            <a:r>
              <a:rPr lang="en-US" sz="2800" b="1">
                <a:solidFill>
                  <a:srgbClr val="FF0000"/>
                </a:solidFill>
              </a:rPr>
              <a:t>Payment Points Totals</a:t>
            </a:r>
            <a:r>
              <a:rPr lang="en-US" sz="2800" b="1">
                <a:solidFill>
                  <a:srgbClr val="008080"/>
                </a:solidFill>
              </a:rPr>
              <a:t> </a:t>
            </a:r>
            <a:r>
              <a:rPr lang="en-US" sz="2800" b="1">
                <a:solidFill>
                  <a:srgbClr val="FF0000"/>
                </a:solidFill>
              </a:rPr>
              <a:t>—</a:t>
            </a:r>
            <a:r>
              <a:rPr lang="en-US" sz="2800" b="1">
                <a:solidFill>
                  <a:srgbClr val="333399"/>
                </a:solidFill>
              </a:rPr>
              <a:t>displays quantity and totals for each instructional program and focus area</a:t>
            </a:r>
          </a:p>
          <a:p>
            <a:pPr marL="228600" indent="-228600">
              <a:buFont typeface="Wingdings" pitchFamily="2" charset="2"/>
              <a:buChar char="Ø"/>
            </a:pPr>
            <a:r>
              <a:rPr lang="en-US" sz="2800" b="1">
                <a:solidFill>
                  <a:srgbClr val="FF0000"/>
                </a:solidFill>
              </a:rPr>
              <a:t>Payment Points Monitor</a:t>
            </a:r>
            <a:r>
              <a:rPr lang="en-US" sz="2800" b="1">
                <a:solidFill>
                  <a:srgbClr val="008080"/>
                </a:solidFill>
              </a:rPr>
              <a:t> </a:t>
            </a:r>
            <a:r>
              <a:rPr lang="en-US" sz="2800" b="1">
                <a:solidFill>
                  <a:srgbClr val="FF0000"/>
                </a:solidFill>
              </a:rPr>
              <a:t>—</a:t>
            </a:r>
            <a:r>
              <a:rPr lang="en-US" sz="2800" b="1">
                <a:solidFill>
                  <a:srgbClr val="333399"/>
                </a:solidFill>
              </a:rPr>
              <a:t>provides special options to include/exclude certain criteria in the report</a:t>
            </a:r>
          </a:p>
          <a:p>
            <a:pPr marL="228600" indent="-228600">
              <a:buFont typeface="Wingdings" pitchFamily="2" charset="2"/>
              <a:buChar char="Ø"/>
            </a:pPr>
            <a:r>
              <a:rPr lang="en-US" sz="2800" b="1">
                <a:solidFill>
                  <a:srgbClr val="FF0000"/>
                </a:solidFill>
              </a:rPr>
              <a:t>Payment Points Exceptions</a:t>
            </a:r>
            <a:r>
              <a:rPr lang="en-US" sz="2800" b="1">
                <a:solidFill>
                  <a:srgbClr val="008080"/>
                </a:solidFill>
              </a:rPr>
              <a:t> </a:t>
            </a:r>
            <a:r>
              <a:rPr lang="en-US" sz="2800" b="1">
                <a:solidFill>
                  <a:srgbClr val="FF0000"/>
                </a:solidFill>
              </a:rPr>
              <a:t>—</a:t>
            </a:r>
            <a:r>
              <a:rPr lang="en-US" sz="2800" b="1">
                <a:solidFill>
                  <a:srgbClr val="333399"/>
                </a:solidFill>
              </a:rPr>
              <a:t>identifies those dropped from the Payment Points reports</a:t>
            </a:r>
          </a:p>
        </p:txBody>
      </p:sp>
      <p:pic>
        <p:nvPicPr>
          <p:cNvPr id="64519" name="Picture 6"/>
          <p:cNvPicPr>
            <a:picLocks noChangeAspect="1" noChangeArrowheads="1"/>
          </p:cNvPicPr>
          <p:nvPr/>
        </p:nvPicPr>
        <p:blipFill>
          <a:blip r:embed="rId3" cstate="print">
            <a:lum bright="-6000" contrast="12000"/>
          </a:blip>
          <a:srcRect b="28847"/>
          <a:stretch>
            <a:fillRect/>
          </a:stretch>
        </p:blipFill>
        <p:spPr bwMode="auto">
          <a:xfrm>
            <a:off x="6400800" y="4495800"/>
            <a:ext cx="2590800" cy="2052638"/>
          </a:xfrm>
          <a:prstGeom prst="rect">
            <a:avLst/>
          </a:prstGeom>
          <a:noFill/>
          <a:ln w="9525">
            <a:solidFill>
              <a:schemeClr val="tx1"/>
            </a:solidFill>
            <a:miter lim="800000"/>
            <a:headEnd/>
            <a:tailEnd/>
          </a:ln>
        </p:spPr>
      </p:pic>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p:txBody>
          <a:bodyPr/>
          <a:lstStyle/>
          <a:p>
            <a:pPr>
              <a:defRPr/>
            </a:pPr>
            <a:fld id="{AFD7F296-7FE2-4F04-998C-2AF7EC76003D}" type="slidenum">
              <a:rPr lang="en-US" smtClean="0">
                <a:latin typeface="Arial" pitchFamily="34" charset="0"/>
              </a:rPr>
              <a:pPr>
                <a:defRPr/>
              </a:pPr>
              <a:t>64</a:t>
            </a:fld>
            <a:endParaRPr lang="en-US" smtClean="0">
              <a:latin typeface="Arial" pitchFamily="34" charset="0"/>
            </a:endParaRPr>
          </a:p>
        </p:txBody>
      </p:sp>
      <p:sp>
        <p:nvSpPr>
          <p:cNvPr id="65539" name="Rectangle 2"/>
          <p:cNvSpPr>
            <a:spLocks noGrp="1" noChangeArrowheads="1"/>
          </p:cNvSpPr>
          <p:nvPr>
            <p:ph type="title"/>
          </p:nvPr>
        </p:nvSpPr>
        <p:spPr/>
        <p:txBody>
          <a:bodyPr/>
          <a:lstStyle/>
          <a:p>
            <a:pPr eaLnBrk="1" hangingPunct="1"/>
            <a:r>
              <a:rPr lang="en-US" smtClean="0">
                <a:solidFill>
                  <a:srgbClr val="333399"/>
                </a:solidFill>
              </a:rPr>
              <a:t>Resources</a:t>
            </a:r>
          </a:p>
        </p:txBody>
      </p:sp>
      <p:sp>
        <p:nvSpPr>
          <p:cNvPr id="65540" name="Rectangle 3"/>
          <p:cNvSpPr>
            <a:spLocks noGrp="1" noChangeArrowheads="1"/>
          </p:cNvSpPr>
          <p:nvPr>
            <p:ph type="body" idx="1"/>
          </p:nvPr>
        </p:nvSpPr>
        <p:spPr>
          <a:xfrm>
            <a:off x="381000" y="1524000"/>
            <a:ext cx="8077200" cy="609600"/>
          </a:xfrm>
        </p:spPr>
        <p:txBody>
          <a:bodyPr/>
          <a:lstStyle/>
          <a:p>
            <a:pPr eaLnBrk="1" hangingPunct="1">
              <a:buFont typeface="Wingdings" pitchFamily="2" charset="2"/>
              <a:buNone/>
            </a:pPr>
            <a:r>
              <a:rPr lang="en-US" sz="3200" b="0" u="sng" smtClean="0"/>
              <a:t>                      </a:t>
            </a:r>
            <a:r>
              <a:rPr lang="en-US" b="0" u="sng" smtClean="0">
                <a:solidFill>
                  <a:srgbClr val="333399"/>
                </a:solidFill>
              </a:rPr>
              <a:t>Reports: EL Civics</a:t>
            </a:r>
          </a:p>
          <a:p>
            <a:pPr eaLnBrk="1" hangingPunct="1"/>
            <a:endParaRPr lang="en-US" sz="2400" smtClean="0"/>
          </a:p>
          <a:p>
            <a:pPr eaLnBrk="1" hangingPunct="1"/>
            <a:endParaRPr lang="en-US" sz="2400" smtClean="0"/>
          </a:p>
        </p:txBody>
      </p:sp>
      <p:pic>
        <p:nvPicPr>
          <p:cNvPr id="65541" name="Picture 4" descr="TOPS2c"/>
          <p:cNvPicPr>
            <a:picLocks noChangeAspect="1" noChangeArrowheads="1"/>
          </p:cNvPicPr>
          <p:nvPr/>
        </p:nvPicPr>
        <p:blipFill>
          <a:blip r:embed="rId2" cstate="print"/>
          <a:srcRect/>
          <a:stretch>
            <a:fillRect/>
          </a:stretch>
        </p:blipFill>
        <p:spPr bwMode="auto">
          <a:xfrm>
            <a:off x="381000" y="1219200"/>
            <a:ext cx="2532063" cy="712788"/>
          </a:xfrm>
          <a:prstGeom prst="rect">
            <a:avLst/>
          </a:prstGeom>
          <a:noFill/>
          <a:ln w="9525">
            <a:noFill/>
            <a:miter lim="800000"/>
            <a:headEnd/>
            <a:tailEnd/>
          </a:ln>
        </p:spPr>
      </p:pic>
      <p:sp>
        <p:nvSpPr>
          <p:cNvPr id="65542" name="Text Box 5"/>
          <p:cNvSpPr txBox="1">
            <a:spLocks noChangeArrowheads="1"/>
          </p:cNvSpPr>
          <p:nvPr/>
        </p:nvSpPr>
        <p:spPr bwMode="auto">
          <a:xfrm>
            <a:off x="304800" y="2209800"/>
            <a:ext cx="4495800" cy="2654300"/>
          </a:xfrm>
          <a:prstGeom prst="rect">
            <a:avLst/>
          </a:prstGeom>
          <a:noFill/>
          <a:ln w="9525">
            <a:noFill/>
            <a:miter lim="800000"/>
            <a:headEnd/>
            <a:tailEnd/>
          </a:ln>
        </p:spPr>
        <p:txBody>
          <a:bodyPr>
            <a:spAutoFit/>
          </a:bodyPr>
          <a:lstStyle/>
          <a:p>
            <a:pPr marL="350838" indent="-350838">
              <a:buFont typeface="Wingdings" pitchFamily="2" charset="2"/>
              <a:buChar char="Ø"/>
            </a:pPr>
            <a:r>
              <a:rPr lang="en-US" sz="2800" b="1">
                <a:solidFill>
                  <a:srgbClr val="FF0000"/>
                </a:solidFill>
              </a:rPr>
              <a:t>Additional Assessment Summary</a:t>
            </a:r>
          </a:p>
          <a:p>
            <a:pPr marL="350838" indent="-350838">
              <a:buFont typeface="Wingdings" pitchFamily="2" charset="2"/>
              <a:buChar char="Ø"/>
            </a:pPr>
            <a:r>
              <a:rPr lang="en-US" sz="2800" b="1">
                <a:solidFill>
                  <a:srgbClr val="FF0000"/>
                </a:solidFill>
              </a:rPr>
              <a:t>Additional Assessment Detail</a:t>
            </a:r>
          </a:p>
          <a:p>
            <a:pPr marL="350838" indent="-350838">
              <a:buFont typeface="Wingdings" pitchFamily="2" charset="2"/>
              <a:buChar char="Ø"/>
            </a:pPr>
            <a:r>
              <a:rPr lang="en-US" sz="2800" b="1">
                <a:solidFill>
                  <a:srgbClr val="FF0000"/>
                </a:solidFill>
              </a:rPr>
              <a:t>EL Civics Monitor</a:t>
            </a:r>
          </a:p>
          <a:p>
            <a:pPr marL="350838" indent="-350838">
              <a:buFont typeface="Wingdings" pitchFamily="2" charset="2"/>
              <a:buChar char="Ø"/>
            </a:pPr>
            <a:r>
              <a:rPr lang="en-US" sz="2800" b="1">
                <a:solidFill>
                  <a:srgbClr val="FF0000"/>
                </a:solidFill>
              </a:rPr>
              <a:t>EL Civics Exceptions</a:t>
            </a:r>
          </a:p>
        </p:txBody>
      </p:sp>
      <p:pic>
        <p:nvPicPr>
          <p:cNvPr id="65543" name="Picture 6"/>
          <p:cNvPicPr>
            <a:picLocks noChangeAspect="1" noChangeArrowheads="1"/>
          </p:cNvPicPr>
          <p:nvPr/>
        </p:nvPicPr>
        <p:blipFill>
          <a:blip r:embed="rId3" cstate="print">
            <a:lum bright="-6000" contrast="12000"/>
          </a:blip>
          <a:srcRect/>
          <a:stretch>
            <a:fillRect/>
          </a:stretch>
        </p:blipFill>
        <p:spPr bwMode="auto">
          <a:xfrm>
            <a:off x="4800600" y="3505200"/>
            <a:ext cx="3886200" cy="3108325"/>
          </a:xfrm>
          <a:prstGeom prst="rect">
            <a:avLst/>
          </a:prstGeom>
          <a:noFill/>
          <a:ln w="9525">
            <a:solidFill>
              <a:schemeClr val="tx1"/>
            </a:solidFill>
            <a:miter lim="800000"/>
            <a:headEnd/>
            <a:tailEnd/>
          </a:ln>
        </p:spPr>
      </p:pic>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p:txBody>
          <a:bodyPr/>
          <a:lstStyle/>
          <a:p>
            <a:pPr>
              <a:defRPr/>
            </a:pPr>
            <a:fld id="{FA58F8C2-8623-49BD-9BF3-C651B10B10C8}" type="slidenum">
              <a:rPr lang="en-US" smtClean="0">
                <a:latin typeface="Arial" pitchFamily="34" charset="0"/>
              </a:rPr>
              <a:pPr>
                <a:defRPr/>
              </a:pPr>
              <a:t>65</a:t>
            </a:fld>
            <a:endParaRPr lang="en-US" smtClean="0">
              <a:latin typeface="Arial" pitchFamily="34" charset="0"/>
            </a:endParaRPr>
          </a:p>
        </p:txBody>
      </p:sp>
      <p:sp>
        <p:nvSpPr>
          <p:cNvPr id="66563" name="Rectangle 2"/>
          <p:cNvSpPr>
            <a:spLocks noGrp="1" noChangeArrowheads="1"/>
          </p:cNvSpPr>
          <p:nvPr>
            <p:ph type="title"/>
          </p:nvPr>
        </p:nvSpPr>
        <p:spPr/>
        <p:txBody>
          <a:bodyPr/>
          <a:lstStyle/>
          <a:p>
            <a:pPr eaLnBrk="1" hangingPunct="1"/>
            <a:r>
              <a:rPr lang="en-US" smtClean="0">
                <a:solidFill>
                  <a:srgbClr val="333399"/>
                </a:solidFill>
              </a:rPr>
              <a:t>Resources</a:t>
            </a:r>
          </a:p>
        </p:txBody>
      </p:sp>
      <p:sp>
        <p:nvSpPr>
          <p:cNvPr id="66564" name="Rectangle 3"/>
          <p:cNvSpPr>
            <a:spLocks noGrp="1" noChangeArrowheads="1"/>
          </p:cNvSpPr>
          <p:nvPr>
            <p:ph type="body" idx="1"/>
          </p:nvPr>
        </p:nvSpPr>
        <p:spPr>
          <a:xfrm>
            <a:off x="228600" y="1371600"/>
            <a:ext cx="6324600" cy="762000"/>
          </a:xfrm>
        </p:spPr>
        <p:txBody>
          <a:bodyPr/>
          <a:lstStyle/>
          <a:p>
            <a:pPr eaLnBrk="1" hangingPunct="1">
              <a:buFont typeface="Wingdings" pitchFamily="2" charset="2"/>
              <a:buNone/>
            </a:pPr>
            <a:r>
              <a:rPr lang="en-US" sz="3200" b="0" u="sng" smtClean="0"/>
              <a:t> 			 </a:t>
            </a:r>
            <a:r>
              <a:rPr lang="en-US" sz="3200" b="0" u="sng" smtClean="0">
                <a:solidFill>
                  <a:srgbClr val="333399"/>
                </a:solidFill>
              </a:rPr>
              <a:t>Reports: NRS Reports</a:t>
            </a:r>
            <a:r>
              <a:rPr lang="en-US" b="0" u="sng" smtClean="0"/>
              <a:t> </a:t>
            </a:r>
            <a:endParaRPr lang="en-US" smtClean="0"/>
          </a:p>
          <a:p>
            <a:pPr eaLnBrk="1" hangingPunct="1"/>
            <a:endParaRPr lang="en-US" smtClean="0"/>
          </a:p>
        </p:txBody>
      </p:sp>
      <p:pic>
        <p:nvPicPr>
          <p:cNvPr id="66565" name="Picture 4" descr="TOPS2c"/>
          <p:cNvPicPr>
            <a:picLocks noChangeAspect="1" noChangeArrowheads="1"/>
          </p:cNvPicPr>
          <p:nvPr/>
        </p:nvPicPr>
        <p:blipFill>
          <a:blip r:embed="rId2" cstate="print"/>
          <a:srcRect/>
          <a:stretch>
            <a:fillRect/>
          </a:stretch>
        </p:blipFill>
        <p:spPr bwMode="auto">
          <a:xfrm>
            <a:off x="152400" y="1219200"/>
            <a:ext cx="1981200" cy="569913"/>
          </a:xfrm>
          <a:prstGeom prst="rect">
            <a:avLst/>
          </a:prstGeom>
          <a:noFill/>
          <a:ln w="9525">
            <a:noFill/>
            <a:miter lim="800000"/>
            <a:headEnd/>
            <a:tailEnd/>
          </a:ln>
        </p:spPr>
      </p:pic>
      <p:pic>
        <p:nvPicPr>
          <p:cNvPr id="66566" name="Picture 5"/>
          <p:cNvPicPr>
            <a:picLocks noChangeAspect="1" noChangeArrowheads="1"/>
          </p:cNvPicPr>
          <p:nvPr/>
        </p:nvPicPr>
        <p:blipFill>
          <a:blip r:embed="rId3" cstate="print"/>
          <a:srcRect/>
          <a:stretch>
            <a:fillRect/>
          </a:stretch>
        </p:blipFill>
        <p:spPr bwMode="auto">
          <a:xfrm>
            <a:off x="4876800" y="2514600"/>
            <a:ext cx="3962400" cy="3425825"/>
          </a:xfrm>
          <a:prstGeom prst="rect">
            <a:avLst/>
          </a:prstGeom>
          <a:noFill/>
          <a:ln w="9525">
            <a:solidFill>
              <a:schemeClr val="tx1"/>
            </a:solidFill>
            <a:miter lim="800000"/>
            <a:headEnd/>
            <a:tailEnd/>
          </a:ln>
        </p:spPr>
      </p:pic>
      <p:sp>
        <p:nvSpPr>
          <p:cNvPr id="66567" name="Text Box 6"/>
          <p:cNvSpPr txBox="1">
            <a:spLocks noChangeArrowheads="1"/>
          </p:cNvSpPr>
          <p:nvPr/>
        </p:nvSpPr>
        <p:spPr bwMode="auto">
          <a:xfrm>
            <a:off x="228600" y="2286000"/>
            <a:ext cx="4267200" cy="3970338"/>
          </a:xfrm>
          <a:prstGeom prst="rect">
            <a:avLst/>
          </a:prstGeom>
          <a:noFill/>
          <a:ln w="9525">
            <a:noFill/>
            <a:miter lim="800000"/>
            <a:headEnd/>
            <a:tailEnd/>
          </a:ln>
        </p:spPr>
        <p:txBody>
          <a:bodyPr>
            <a:spAutoFit/>
          </a:bodyPr>
          <a:lstStyle/>
          <a:p>
            <a:pPr marL="285750" indent="-285750">
              <a:buFont typeface="Wingdings" pitchFamily="2" charset="2"/>
              <a:buChar char="Ø"/>
            </a:pPr>
            <a:r>
              <a:rPr lang="en-US" sz="2800" b="1">
                <a:solidFill>
                  <a:srgbClr val="FF0000"/>
                </a:solidFill>
              </a:rPr>
              <a:t>Federal Tables </a:t>
            </a:r>
            <a:r>
              <a:rPr lang="en-US" sz="2800" b="1" i="1">
                <a:solidFill>
                  <a:srgbClr val="FF0000"/>
                </a:solidFill>
              </a:rPr>
              <a:t>(esp. FT 4, 4B, 5A)</a:t>
            </a:r>
          </a:p>
          <a:p>
            <a:pPr marL="285750" indent="-285750">
              <a:buFont typeface="Wingdings" pitchFamily="2" charset="2"/>
              <a:buChar char="Ø"/>
            </a:pPr>
            <a:r>
              <a:rPr lang="en-US" sz="2800" b="1">
                <a:solidFill>
                  <a:srgbClr val="FF0000"/>
                </a:solidFill>
              </a:rPr>
              <a:t>NRS Performance Report</a:t>
            </a:r>
          </a:p>
          <a:p>
            <a:pPr marL="285750" indent="-285750">
              <a:buFont typeface="Wingdings" pitchFamily="2" charset="2"/>
              <a:buChar char="Ø"/>
            </a:pPr>
            <a:r>
              <a:rPr lang="en-US" sz="2800" b="1">
                <a:solidFill>
                  <a:srgbClr val="FF0000"/>
                </a:solidFill>
              </a:rPr>
              <a:t>NRS Level Completion Report</a:t>
            </a:r>
          </a:p>
          <a:p>
            <a:pPr marL="285750" indent="-285750">
              <a:buFont typeface="Wingdings" pitchFamily="2" charset="2"/>
              <a:buChar char="Ø"/>
            </a:pPr>
            <a:r>
              <a:rPr lang="en-US" sz="2800" b="1">
                <a:solidFill>
                  <a:srgbClr val="FF0000"/>
                </a:solidFill>
              </a:rPr>
              <a:t>Persister Report</a:t>
            </a:r>
          </a:p>
          <a:p>
            <a:pPr marL="285750" indent="-285750">
              <a:buFont typeface="Wingdings" pitchFamily="2" charset="2"/>
              <a:buChar char="Ø"/>
            </a:pPr>
            <a:r>
              <a:rPr lang="en-US" sz="2800" b="1">
                <a:solidFill>
                  <a:srgbClr val="FF0000"/>
                </a:solidFill>
              </a:rPr>
              <a:t>Federal Table Audit Reports</a:t>
            </a:r>
          </a:p>
        </p:txBody>
      </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10200" y="304800"/>
            <a:ext cx="3581400" cy="2954338"/>
          </a:xfrm>
          <a:prstGeom prst="rect">
            <a:avLst/>
          </a:prstGeom>
          <a:noFill/>
          <a:ln>
            <a:solidFill>
              <a:schemeClr val="tx1"/>
            </a:solidFill>
          </a:ln>
        </p:spPr>
        <p:txBody>
          <a:bodyPr>
            <a:spAutoFit/>
          </a:bodyPr>
          <a:lstStyle/>
          <a:p>
            <a:pPr marL="288925" indent="-288925">
              <a:defRPr/>
            </a:pPr>
            <a:r>
              <a:rPr lang="en-US" sz="2800" dirty="0">
                <a:solidFill>
                  <a:srgbClr val="FF0000"/>
                </a:solidFill>
                <a:latin typeface="Arial" pitchFamily="34" charset="0"/>
                <a:cs typeface="Arial" pitchFamily="34" charset="0"/>
              </a:rPr>
              <a:t>**This year’s California Administration Manual is available for download at </a:t>
            </a:r>
            <a:r>
              <a:rPr lang="en-US" sz="2800" dirty="0">
                <a:solidFill>
                  <a:srgbClr val="FF0000"/>
                </a:solidFill>
                <a:latin typeface="Arial" pitchFamily="34" charset="0"/>
                <a:cs typeface="Arial" pitchFamily="34" charset="0"/>
                <a:hlinkClick r:id="rId2"/>
              </a:rPr>
              <a:t>www.casas.org</a:t>
            </a:r>
            <a:r>
              <a:rPr lang="en-US" sz="2800" dirty="0">
                <a:solidFill>
                  <a:srgbClr val="FF0000"/>
                </a:solidFill>
                <a:latin typeface="Arial" pitchFamily="34" charset="0"/>
                <a:cs typeface="Arial" pitchFamily="34" charset="0"/>
              </a:rPr>
              <a:t> **</a:t>
            </a:r>
          </a:p>
          <a:p>
            <a:pPr>
              <a:defRPr/>
            </a:pPr>
            <a:endParaRPr lang="en-US" dirty="0">
              <a:solidFill>
                <a:srgbClr val="FF0000"/>
              </a:solidFill>
              <a:latin typeface="Arial" pitchFamily="34" charset="0"/>
              <a:cs typeface="Arial" pitchFamily="34" charset="0"/>
            </a:endParaRPr>
          </a:p>
        </p:txBody>
      </p:sp>
      <p:pic>
        <p:nvPicPr>
          <p:cNvPr id="79874" name="Picture 2"/>
          <p:cNvPicPr>
            <a:picLocks noChangeAspect="1" noChangeArrowheads="1"/>
          </p:cNvPicPr>
          <p:nvPr/>
        </p:nvPicPr>
        <p:blipFill>
          <a:blip r:embed="rId3" cstate="print"/>
          <a:srcRect/>
          <a:stretch>
            <a:fillRect/>
          </a:stretch>
        </p:blipFill>
        <p:spPr bwMode="auto">
          <a:xfrm>
            <a:off x="0" y="0"/>
            <a:ext cx="9639300" cy="6915150"/>
          </a:xfrm>
          <a:prstGeom prst="rect">
            <a:avLst/>
          </a:prstGeom>
          <a:noFill/>
          <a:ln w="9525">
            <a:noFill/>
            <a:miter lim="800000"/>
            <a:headEnd/>
            <a:tailEnd/>
          </a:ln>
        </p:spPr>
      </p:pic>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solidFill>
                  <a:srgbClr val="002060"/>
                </a:solidFill>
              </a:rPr>
              <a:t>2010-11 Ordering Guide for WIA II Agencies</a:t>
            </a:r>
          </a:p>
        </p:txBody>
      </p:sp>
      <p:sp>
        <p:nvSpPr>
          <p:cNvPr id="68611" name="Content Placeholder 2"/>
          <p:cNvSpPr>
            <a:spLocks noGrp="1"/>
          </p:cNvSpPr>
          <p:nvPr>
            <p:ph sz="half" idx="1"/>
          </p:nvPr>
        </p:nvSpPr>
        <p:spPr>
          <a:xfrm>
            <a:off x="304800" y="2667000"/>
            <a:ext cx="6781800" cy="3962400"/>
          </a:xfrm>
        </p:spPr>
        <p:txBody>
          <a:bodyPr/>
          <a:lstStyle/>
          <a:p>
            <a:r>
              <a:rPr lang="en-US" dirty="0" smtClean="0">
                <a:solidFill>
                  <a:srgbClr val="002060"/>
                </a:solidFill>
              </a:rPr>
              <a:t>WIA Title II agencies can order select CASAS materials free of charge using the 2010-11 Ordering Guide. </a:t>
            </a:r>
          </a:p>
          <a:p>
            <a:r>
              <a:rPr lang="en-US" dirty="0" smtClean="0">
                <a:solidFill>
                  <a:srgbClr val="002060"/>
                </a:solidFill>
              </a:rPr>
              <a:t>Access the Ordering Guide in your California Administration Manual or download it separately at </a:t>
            </a:r>
            <a:r>
              <a:rPr lang="en-US" dirty="0" smtClean="0">
                <a:solidFill>
                  <a:srgbClr val="002060"/>
                </a:solidFill>
                <a:hlinkClick r:id="rId2"/>
              </a:rPr>
              <a:t>www.casas.org</a:t>
            </a:r>
            <a:r>
              <a:rPr lang="en-US" dirty="0" smtClean="0">
                <a:solidFill>
                  <a:srgbClr val="002060"/>
                </a:solidFill>
              </a:rPr>
              <a:t>. </a:t>
            </a:r>
          </a:p>
        </p:txBody>
      </p:sp>
      <p:sp>
        <p:nvSpPr>
          <p:cNvPr id="5" name="Slide Number Placeholder 4"/>
          <p:cNvSpPr>
            <a:spLocks noGrp="1"/>
          </p:cNvSpPr>
          <p:nvPr>
            <p:ph type="sldNum" sz="quarter" idx="10"/>
          </p:nvPr>
        </p:nvSpPr>
        <p:spPr/>
        <p:txBody>
          <a:bodyPr/>
          <a:lstStyle/>
          <a:p>
            <a:pPr>
              <a:defRPr/>
            </a:pPr>
            <a:fld id="{E76F3421-45A1-4DB6-8E7F-E37026803F41}" type="slidenum">
              <a:rPr lang="en-US" smtClean="0"/>
              <a:pPr>
                <a:defRPr/>
              </a:pPr>
              <a:t>67</a:t>
            </a:fld>
            <a:endParaRPr lang="en-US"/>
          </a:p>
        </p:txBody>
      </p:sp>
      <p:pic>
        <p:nvPicPr>
          <p:cNvPr id="79874" name="Picture 2"/>
          <p:cNvPicPr>
            <a:picLocks noChangeAspect="1" noChangeArrowheads="1"/>
          </p:cNvPicPr>
          <p:nvPr/>
        </p:nvPicPr>
        <p:blipFill>
          <a:blip r:embed="rId3" cstate="print"/>
          <a:srcRect/>
          <a:stretch>
            <a:fillRect/>
          </a:stretch>
        </p:blipFill>
        <p:spPr bwMode="auto">
          <a:xfrm>
            <a:off x="914400" y="1143000"/>
            <a:ext cx="7620000" cy="1348483"/>
          </a:xfrm>
          <a:prstGeom prst="rect">
            <a:avLst/>
          </a:prstGeom>
          <a:noFill/>
          <a:ln w="9525">
            <a:noFill/>
            <a:miter lim="800000"/>
            <a:headEnd/>
            <a:tailEnd/>
          </a:ln>
        </p:spPr>
      </p:pic>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0"/>
          </p:nvPr>
        </p:nvSpPr>
        <p:spPr/>
        <p:txBody>
          <a:bodyPr/>
          <a:lstStyle/>
          <a:p>
            <a:pPr>
              <a:defRPr/>
            </a:pPr>
            <a:fld id="{65CACC44-F996-4B4A-9AC6-B6E259E842F0}" type="slidenum">
              <a:rPr lang="en-US" smtClean="0">
                <a:latin typeface="Arial" pitchFamily="34" charset="0"/>
              </a:rPr>
              <a:pPr>
                <a:defRPr/>
              </a:pPr>
              <a:t>68</a:t>
            </a:fld>
            <a:endParaRPr lang="en-US" smtClean="0">
              <a:latin typeface="Arial" pitchFamily="34" charset="0"/>
            </a:endParaRPr>
          </a:p>
        </p:txBody>
      </p:sp>
      <p:sp>
        <p:nvSpPr>
          <p:cNvPr id="69635" name="Rectangle 2"/>
          <p:cNvSpPr>
            <a:spLocks noGrp="1" noChangeArrowheads="1"/>
          </p:cNvSpPr>
          <p:nvPr>
            <p:ph type="title"/>
          </p:nvPr>
        </p:nvSpPr>
        <p:spPr/>
        <p:txBody>
          <a:bodyPr/>
          <a:lstStyle/>
          <a:p>
            <a:pPr eaLnBrk="1" hangingPunct="1"/>
            <a:r>
              <a:rPr lang="en-US" sz="3600" smtClean="0">
                <a:solidFill>
                  <a:srgbClr val="333399"/>
                </a:solidFill>
              </a:rPr>
              <a:t>Technical Assistance</a:t>
            </a:r>
            <a:endParaRPr lang="en-US" sz="3600" b="0" smtClean="0">
              <a:solidFill>
                <a:srgbClr val="333399"/>
              </a:solidFill>
            </a:endParaRPr>
          </a:p>
        </p:txBody>
      </p:sp>
      <p:sp>
        <p:nvSpPr>
          <p:cNvPr id="69636" name="Rectangle 3"/>
          <p:cNvSpPr>
            <a:spLocks noGrp="1" noChangeArrowheads="1"/>
          </p:cNvSpPr>
          <p:nvPr>
            <p:ph type="body" sz="half" idx="1"/>
          </p:nvPr>
        </p:nvSpPr>
        <p:spPr>
          <a:xfrm>
            <a:off x="304800" y="1295400"/>
            <a:ext cx="3733800" cy="5257800"/>
          </a:xfrm>
        </p:spPr>
        <p:txBody>
          <a:bodyPr/>
          <a:lstStyle/>
          <a:p>
            <a:pPr eaLnBrk="1" hangingPunct="1">
              <a:lnSpc>
                <a:spcPct val="90000"/>
              </a:lnSpc>
              <a:buFont typeface="Wingdings" pitchFamily="2" charset="2"/>
              <a:buNone/>
            </a:pPr>
            <a:r>
              <a:rPr lang="en-US" sz="3200" u="sng" smtClean="0">
                <a:solidFill>
                  <a:srgbClr val="FF0000"/>
                </a:solidFill>
              </a:rPr>
              <a:t>CDE Consultants</a:t>
            </a:r>
            <a:r>
              <a:rPr lang="en-US" sz="3200" smtClean="0"/>
              <a:t> </a:t>
            </a:r>
          </a:p>
          <a:p>
            <a:pPr eaLnBrk="1" hangingPunct="1">
              <a:lnSpc>
                <a:spcPct val="80000"/>
              </a:lnSpc>
            </a:pPr>
            <a:r>
              <a:rPr lang="en-US" b="0" smtClean="0">
                <a:solidFill>
                  <a:srgbClr val="333399"/>
                </a:solidFill>
              </a:rPr>
              <a:t>Program assistance</a:t>
            </a:r>
          </a:p>
          <a:p>
            <a:pPr eaLnBrk="1" hangingPunct="1">
              <a:lnSpc>
                <a:spcPct val="80000"/>
              </a:lnSpc>
            </a:pPr>
            <a:r>
              <a:rPr lang="en-US" b="0" smtClean="0">
                <a:solidFill>
                  <a:srgbClr val="333399"/>
                </a:solidFill>
              </a:rPr>
              <a:t>Resources</a:t>
            </a:r>
          </a:p>
          <a:p>
            <a:pPr eaLnBrk="1" hangingPunct="1">
              <a:lnSpc>
                <a:spcPct val="80000"/>
              </a:lnSpc>
            </a:pPr>
            <a:r>
              <a:rPr lang="en-US" b="0" smtClean="0">
                <a:solidFill>
                  <a:srgbClr val="333399"/>
                </a:solidFill>
              </a:rPr>
              <a:t>Policy</a:t>
            </a:r>
          </a:p>
          <a:p>
            <a:pPr eaLnBrk="1" hangingPunct="1">
              <a:lnSpc>
                <a:spcPct val="80000"/>
              </a:lnSpc>
            </a:pPr>
            <a:r>
              <a:rPr lang="en-US" b="0" smtClean="0">
                <a:solidFill>
                  <a:srgbClr val="333399"/>
                </a:solidFill>
              </a:rPr>
              <a:t>Compliance</a:t>
            </a:r>
          </a:p>
          <a:p>
            <a:pPr eaLnBrk="1" hangingPunct="1">
              <a:lnSpc>
                <a:spcPct val="80000"/>
              </a:lnSpc>
            </a:pPr>
            <a:r>
              <a:rPr lang="en-US" b="0" smtClean="0">
                <a:solidFill>
                  <a:srgbClr val="333399"/>
                </a:solidFill>
              </a:rPr>
              <a:t>Legal and fiscal</a:t>
            </a:r>
          </a:p>
          <a:p>
            <a:pPr eaLnBrk="1" hangingPunct="1">
              <a:lnSpc>
                <a:spcPct val="80000"/>
              </a:lnSpc>
            </a:pPr>
            <a:r>
              <a:rPr lang="en-US" b="0" smtClean="0">
                <a:solidFill>
                  <a:srgbClr val="333399"/>
                </a:solidFill>
              </a:rPr>
              <a:t>Regional meetings</a:t>
            </a:r>
          </a:p>
        </p:txBody>
      </p:sp>
      <p:sp>
        <p:nvSpPr>
          <p:cNvPr id="69637" name="Rectangle 4"/>
          <p:cNvSpPr>
            <a:spLocks noGrp="1" noChangeArrowheads="1"/>
          </p:cNvSpPr>
          <p:nvPr>
            <p:ph type="body" sz="half" idx="2"/>
          </p:nvPr>
        </p:nvSpPr>
        <p:spPr>
          <a:xfrm>
            <a:off x="4572000" y="1295400"/>
            <a:ext cx="4419600" cy="5562600"/>
          </a:xfrm>
        </p:spPr>
        <p:txBody>
          <a:bodyPr/>
          <a:lstStyle/>
          <a:p>
            <a:pPr eaLnBrk="1" hangingPunct="1">
              <a:lnSpc>
                <a:spcPct val="80000"/>
              </a:lnSpc>
              <a:buFont typeface="Wingdings" pitchFamily="2" charset="2"/>
              <a:buNone/>
            </a:pPr>
            <a:r>
              <a:rPr lang="en-US" sz="3200" u="sng" smtClean="0">
                <a:solidFill>
                  <a:srgbClr val="FF0000"/>
                </a:solidFill>
              </a:rPr>
              <a:t>CASAS Staff</a:t>
            </a:r>
          </a:p>
          <a:p>
            <a:pPr eaLnBrk="1" hangingPunct="1">
              <a:lnSpc>
                <a:spcPct val="80000"/>
              </a:lnSpc>
            </a:pPr>
            <a:r>
              <a:rPr lang="en-US" b="0" smtClean="0">
                <a:solidFill>
                  <a:srgbClr val="333399"/>
                </a:solidFill>
              </a:rPr>
              <a:t>Provide assessment and curriculum support</a:t>
            </a:r>
          </a:p>
          <a:p>
            <a:pPr eaLnBrk="1" hangingPunct="1">
              <a:lnSpc>
                <a:spcPct val="80000"/>
              </a:lnSpc>
            </a:pPr>
            <a:r>
              <a:rPr lang="en-US" b="0" smtClean="0">
                <a:solidFill>
                  <a:srgbClr val="333399"/>
                </a:solidFill>
              </a:rPr>
              <a:t>Support California accountability</a:t>
            </a:r>
          </a:p>
          <a:p>
            <a:pPr eaLnBrk="1" hangingPunct="1">
              <a:lnSpc>
                <a:spcPct val="80000"/>
              </a:lnSpc>
            </a:pPr>
            <a:r>
              <a:rPr lang="en-US" b="0" smtClean="0">
                <a:solidFill>
                  <a:srgbClr val="333399"/>
                </a:solidFill>
              </a:rPr>
              <a:t>Provide TOPSpro and other technical assistance</a:t>
            </a:r>
          </a:p>
          <a:p>
            <a:pPr eaLnBrk="1" hangingPunct="1">
              <a:lnSpc>
                <a:spcPct val="80000"/>
              </a:lnSpc>
            </a:pPr>
            <a:r>
              <a:rPr lang="en-US" b="0" smtClean="0">
                <a:solidFill>
                  <a:srgbClr val="333399"/>
                </a:solidFill>
              </a:rPr>
              <a:t>Regionally assigned Program Specialists</a:t>
            </a:r>
          </a:p>
          <a:p>
            <a:pPr eaLnBrk="1" hangingPunct="1">
              <a:lnSpc>
                <a:spcPct val="80000"/>
              </a:lnSpc>
            </a:pPr>
            <a:r>
              <a:rPr lang="en-US" b="0" smtClean="0">
                <a:solidFill>
                  <a:srgbClr val="333399"/>
                </a:solidFill>
              </a:rPr>
              <a:t>Coordinate with CDE consultants</a:t>
            </a:r>
          </a:p>
        </p:txBody>
      </p:sp>
      <p:sp>
        <p:nvSpPr>
          <p:cNvPr id="69638" name="Line 5"/>
          <p:cNvSpPr>
            <a:spLocks noChangeShapeType="1"/>
          </p:cNvSpPr>
          <p:nvPr/>
        </p:nvSpPr>
        <p:spPr bwMode="auto">
          <a:xfrm>
            <a:off x="4343400" y="1752600"/>
            <a:ext cx="0" cy="4267200"/>
          </a:xfrm>
          <a:prstGeom prst="line">
            <a:avLst/>
          </a:prstGeom>
          <a:noFill/>
          <a:ln w="28575">
            <a:solidFill>
              <a:schemeClr val="tx1"/>
            </a:solidFill>
            <a:round/>
            <a:headEnd/>
            <a:tailEnd/>
          </a:ln>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p:txBody>
          <a:bodyPr/>
          <a:lstStyle/>
          <a:p>
            <a:pPr>
              <a:defRPr/>
            </a:pPr>
            <a:fld id="{98F7F75B-CFEF-47F3-9D42-79FB6B489AC5}" type="slidenum">
              <a:rPr lang="en-US" smtClean="0">
                <a:latin typeface="Arial" pitchFamily="34" charset="0"/>
              </a:rPr>
              <a:pPr>
                <a:defRPr/>
              </a:pPr>
              <a:t>69</a:t>
            </a:fld>
            <a:endParaRPr lang="en-US" smtClean="0">
              <a:latin typeface="Arial" pitchFamily="34" charset="0"/>
            </a:endParaRPr>
          </a:p>
        </p:txBody>
      </p:sp>
      <p:sp>
        <p:nvSpPr>
          <p:cNvPr id="70659" name="Rectangle 2"/>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Resources</a:t>
            </a:r>
          </a:p>
        </p:txBody>
      </p:sp>
      <p:sp>
        <p:nvSpPr>
          <p:cNvPr id="68612" name="Rectangle 3"/>
          <p:cNvSpPr>
            <a:spLocks noGrp="1" noChangeArrowheads="1"/>
          </p:cNvSpPr>
          <p:nvPr>
            <p:ph type="body" idx="1"/>
          </p:nvPr>
        </p:nvSpPr>
        <p:spPr>
          <a:xfrm>
            <a:off x="1295400" y="1066800"/>
            <a:ext cx="7620000" cy="5562600"/>
          </a:xfrm>
        </p:spPr>
        <p:txBody>
          <a:bodyPr/>
          <a:lstStyle/>
          <a:p>
            <a:pPr eaLnBrk="1" hangingPunct="1">
              <a:lnSpc>
                <a:spcPct val="90000"/>
              </a:lnSpc>
              <a:buFont typeface="Wingdings" pitchFamily="2" charset="2"/>
              <a:buNone/>
              <a:defRPr/>
            </a:pPr>
            <a:r>
              <a:rPr lang="en-US" sz="3200" u="sng" dirty="0" smtClean="0">
                <a:solidFill>
                  <a:srgbClr val="FF0000"/>
                </a:solidFill>
              </a:rPr>
              <a:t>Regional Network Meetings </a:t>
            </a:r>
          </a:p>
          <a:p>
            <a:pPr marL="346075" indent="-346075" eaLnBrk="1" hangingPunct="1">
              <a:lnSpc>
                <a:spcPct val="90000"/>
              </a:lnSpc>
              <a:tabLst>
                <a:tab pos="0" algn="l"/>
              </a:tabLst>
              <a:defRPr/>
            </a:pPr>
            <a:r>
              <a:rPr lang="en-US" dirty="0" smtClean="0">
                <a:solidFill>
                  <a:srgbClr val="333399"/>
                </a:solidFill>
              </a:rPr>
              <a:t>Each region in California holds network meetings where participants can address concerns and discuss ways to better meet accountability requirements.</a:t>
            </a:r>
          </a:p>
          <a:p>
            <a:pPr lvl="1" eaLnBrk="1" hangingPunct="1">
              <a:lnSpc>
                <a:spcPct val="90000"/>
              </a:lnSpc>
              <a:defRPr/>
            </a:pPr>
            <a:r>
              <a:rPr lang="en-US" sz="2400" dirty="0" smtClean="0"/>
              <a:t>TOPSpro Network Meetings</a:t>
            </a:r>
          </a:p>
          <a:p>
            <a:pPr lvl="1" eaLnBrk="1" hangingPunct="1">
              <a:lnSpc>
                <a:spcPct val="90000"/>
              </a:lnSpc>
              <a:defRPr/>
            </a:pPr>
            <a:r>
              <a:rPr lang="en-US" sz="2400" dirty="0" smtClean="0"/>
              <a:t>WIA II Network Meetings</a:t>
            </a:r>
          </a:p>
          <a:p>
            <a:pPr lvl="1" eaLnBrk="1" hangingPunct="1">
              <a:lnSpc>
                <a:spcPct val="90000"/>
              </a:lnSpc>
              <a:defRPr/>
            </a:pPr>
            <a:r>
              <a:rPr lang="en-US" sz="2400" dirty="0" smtClean="0"/>
              <a:t>EL Civics Network Meetings</a:t>
            </a:r>
          </a:p>
          <a:p>
            <a:pPr marL="346075" indent="-346075" eaLnBrk="1" hangingPunct="1">
              <a:lnSpc>
                <a:spcPct val="90000"/>
              </a:lnSpc>
              <a:tabLst>
                <a:tab pos="0" algn="l"/>
              </a:tabLst>
              <a:defRPr/>
            </a:pPr>
            <a:r>
              <a:rPr lang="en-US" dirty="0" smtClean="0">
                <a:solidFill>
                  <a:srgbClr val="333399"/>
                </a:solidFill>
              </a:rPr>
              <a:t>Network groups meet monthly, quarterly, or whatever is best for each region.</a:t>
            </a:r>
          </a:p>
          <a:p>
            <a:pPr marL="346075" indent="-346075" eaLnBrk="1" hangingPunct="1">
              <a:lnSpc>
                <a:spcPct val="90000"/>
              </a:lnSpc>
              <a:tabLst>
                <a:tab pos="0" algn="l"/>
              </a:tabLst>
              <a:defRPr/>
            </a:pPr>
            <a:r>
              <a:rPr lang="en-US" dirty="0" smtClean="0">
                <a:solidFill>
                  <a:srgbClr val="333399"/>
                </a:solidFill>
              </a:rPr>
              <a:t>Meetings held face to face and online.</a:t>
            </a:r>
          </a:p>
          <a:p>
            <a:pPr marL="346075" indent="-346075" eaLnBrk="1" hangingPunct="1">
              <a:lnSpc>
                <a:spcPct val="90000"/>
              </a:lnSpc>
              <a:tabLst>
                <a:tab pos="0" algn="l"/>
              </a:tabLst>
              <a:defRPr/>
            </a:pPr>
            <a:r>
              <a:rPr lang="en-US" dirty="0" smtClean="0">
                <a:solidFill>
                  <a:srgbClr val="333399"/>
                </a:solidFill>
              </a:rPr>
              <a:t>Register for network meetings at </a:t>
            </a:r>
            <a:r>
              <a:rPr lang="en-US" dirty="0" smtClean="0">
                <a:solidFill>
                  <a:srgbClr val="333399"/>
                </a:solidFill>
                <a:hlinkClick r:id="rId2"/>
              </a:rPr>
              <a:t>www.casas.org</a:t>
            </a:r>
            <a:r>
              <a:rPr lang="en-US" dirty="0" smtClean="0">
                <a:solidFill>
                  <a:srgbClr val="333399"/>
                </a:solidFill>
              </a:rPr>
              <a:t>. </a:t>
            </a:r>
          </a:p>
          <a:p>
            <a:pPr eaLnBrk="1" hangingPunct="1">
              <a:lnSpc>
                <a:spcPct val="90000"/>
              </a:lnSpc>
              <a:buFont typeface="Wingdings" pitchFamily="2" charset="2"/>
              <a:buNone/>
              <a:defRPr/>
            </a:pPr>
            <a:endParaRPr lang="en-US" sz="3200" dirty="0" smtClean="0"/>
          </a:p>
        </p:txBody>
      </p:sp>
      <p:pic>
        <p:nvPicPr>
          <p:cNvPr id="70661" name="Picture 3"/>
          <p:cNvPicPr>
            <a:picLocks noChangeAspect="1" noChangeArrowheads="1"/>
          </p:cNvPicPr>
          <p:nvPr/>
        </p:nvPicPr>
        <p:blipFill>
          <a:blip r:embed="rId3" cstate="print"/>
          <a:srcRect/>
          <a:stretch>
            <a:fillRect/>
          </a:stretch>
        </p:blipFill>
        <p:spPr bwMode="auto">
          <a:xfrm>
            <a:off x="152400" y="1143000"/>
            <a:ext cx="1231900" cy="1600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p:txBody>
          <a:bodyPr/>
          <a:lstStyle/>
          <a:p>
            <a:pPr>
              <a:defRPr/>
            </a:pPr>
            <a:fld id="{FEABAAE0-E545-4E72-8EFC-3DAA0DB4F6AA}" type="slidenum">
              <a:rPr lang="en-US" smtClean="0">
                <a:latin typeface="Arial" pitchFamily="34" charset="0"/>
              </a:rPr>
              <a:pPr>
                <a:defRPr/>
              </a:pPr>
              <a:t>7</a:t>
            </a:fld>
            <a:endParaRPr lang="en-US" smtClean="0">
              <a:latin typeface="Arial" pitchFamily="34" charset="0"/>
            </a:endParaRPr>
          </a:p>
        </p:txBody>
      </p:sp>
      <p:sp>
        <p:nvSpPr>
          <p:cNvPr id="14339" name="Rectangle 2"/>
          <p:cNvSpPr>
            <a:spLocks noGrp="1" noChangeArrowheads="1"/>
          </p:cNvSpPr>
          <p:nvPr>
            <p:ph type="title"/>
          </p:nvPr>
        </p:nvSpPr>
        <p:spPr/>
        <p:txBody>
          <a:bodyPr/>
          <a:lstStyle/>
          <a:p>
            <a:pPr eaLnBrk="1" hangingPunct="1"/>
            <a:r>
              <a:rPr lang="en-US" smtClean="0">
                <a:solidFill>
                  <a:srgbClr val="333399"/>
                </a:solidFill>
              </a:rPr>
              <a:t>First Quarter Data Submission</a:t>
            </a:r>
          </a:p>
        </p:txBody>
      </p:sp>
      <p:pic>
        <p:nvPicPr>
          <p:cNvPr id="2" name="Picture 1"/>
          <p:cNvPicPr>
            <a:picLocks noChangeAspect="1" noChangeArrowheads="1"/>
          </p:cNvPicPr>
          <p:nvPr/>
        </p:nvPicPr>
        <p:blipFill>
          <a:blip r:embed="rId2" cstate="print"/>
          <a:srcRect/>
          <a:stretch>
            <a:fillRect/>
          </a:stretch>
        </p:blipFill>
        <p:spPr bwMode="auto">
          <a:xfrm>
            <a:off x="100835" y="1295400"/>
            <a:ext cx="8865439" cy="4985956"/>
          </a:xfrm>
          <a:prstGeom prst="rect">
            <a:avLst/>
          </a:prstGeom>
          <a:noFill/>
          <a:ln w="9525">
            <a:noFill/>
            <a:miter lim="800000"/>
            <a:headEnd/>
            <a:tailEnd/>
          </a:ln>
        </p:spPr>
      </p:pic>
    </p:spTree>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p:txBody>
          <a:bodyPr/>
          <a:lstStyle/>
          <a:p>
            <a:pPr>
              <a:defRPr/>
            </a:pPr>
            <a:fld id="{1C02ACAE-77A0-46B8-B917-2FA5BBCB4335}" type="slidenum">
              <a:rPr lang="en-US" smtClean="0">
                <a:latin typeface="Arial" pitchFamily="34" charset="0"/>
              </a:rPr>
              <a:pPr>
                <a:defRPr/>
              </a:pPr>
              <a:t>70</a:t>
            </a:fld>
            <a:endParaRPr lang="en-US" smtClean="0">
              <a:latin typeface="Arial" pitchFamily="34" charset="0"/>
            </a:endParaRPr>
          </a:p>
        </p:txBody>
      </p:sp>
      <p:sp>
        <p:nvSpPr>
          <p:cNvPr id="71683" name="Rectangle 2"/>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Resources</a:t>
            </a:r>
          </a:p>
        </p:txBody>
      </p:sp>
      <p:sp>
        <p:nvSpPr>
          <p:cNvPr id="71684" name="Rectangle 3"/>
          <p:cNvSpPr>
            <a:spLocks noGrp="1" noChangeArrowheads="1"/>
          </p:cNvSpPr>
          <p:nvPr>
            <p:ph type="body" idx="1"/>
          </p:nvPr>
        </p:nvSpPr>
        <p:spPr>
          <a:xfrm>
            <a:off x="381000" y="1066800"/>
            <a:ext cx="8534400" cy="3276600"/>
          </a:xfrm>
        </p:spPr>
        <p:txBody>
          <a:bodyPr/>
          <a:lstStyle/>
          <a:p>
            <a:pPr eaLnBrk="1" hangingPunct="1">
              <a:lnSpc>
                <a:spcPct val="90000"/>
              </a:lnSpc>
              <a:buFont typeface="Wingdings" pitchFamily="2" charset="2"/>
              <a:buNone/>
            </a:pPr>
            <a:r>
              <a:rPr lang="en-US" sz="3200" u="sng" smtClean="0">
                <a:solidFill>
                  <a:srgbClr val="FF0000"/>
                </a:solidFill>
              </a:rPr>
              <a:t>CASAS Web Site</a:t>
            </a:r>
            <a:r>
              <a:rPr lang="en-US" sz="3200" b="0" u="sng" smtClean="0"/>
              <a:t> </a:t>
            </a:r>
          </a:p>
          <a:p>
            <a:pPr eaLnBrk="1" hangingPunct="1">
              <a:lnSpc>
                <a:spcPct val="90000"/>
              </a:lnSpc>
            </a:pPr>
            <a:r>
              <a:rPr lang="en-US" smtClean="0">
                <a:solidFill>
                  <a:srgbClr val="333399"/>
                </a:solidFill>
              </a:rPr>
              <a:t>What’s New</a:t>
            </a:r>
          </a:p>
          <a:p>
            <a:pPr eaLnBrk="1" hangingPunct="1">
              <a:lnSpc>
                <a:spcPct val="90000"/>
              </a:lnSpc>
            </a:pPr>
            <a:r>
              <a:rPr lang="en-US" smtClean="0">
                <a:solidFill>
                  <a:srgbClr val="333399"/>
                </a:solidFill>
              </a:rPr>
              <a:t>Online Registration</a:t>
            </a:r>
          </a:p>
          <a:p>
            <a:pPr eaLnBrk="1" hangingPunct="1">
              <a:lnSpc>
                <a:spcPct val="90000"/>
              </a:lnSpc>
            </a:pPr>
            <a:r>
              <a:rPr lang="en-US" smtClean="0">
                <a:solidFill>
                  <a:srgbClr val="333399"/>
                </a:solidFill>
              </a:rPr>
              <a:t>California Accountability Page</a:t>
            </a:r>
          </a:p>
          <a:p>
            <a:pPr eaLnBrk="1" hangingPunct="1">
              <a:lnSpc>
                <a:spcPct val="90000"/>
              </a:lnSpc>
            </a:pPr>
            <a:r>
              <a:rPr lang="en-US" smtClean="0">
                <a:solidFill>
                  <a:srgbClr val="333399"/>
                </a:solidFill>
              </a:rPr>
              <a:t>EL Civics Page</a:t>
            </a:r>
          </a:p>
          <a:p>
            <a:pPr eaLnBrk="1" hangingPunct="1">
              <a:lnSpc>
                <a:spcPct val="90000"/>
              </a:lnSpc>
            </a:pPr>
            <a:r>
              <a:rPr lang="en-US" smtClean="0">
                <a:solidFill>
                  <a:srgbClr val="333399"/>
                </a:solidFill>
              </a:rPr>
              <a:t>CASAS Forums</a:t>
            </a:r>
          </a:p>
          <a:p>
            <a:pPr eaLnBrk="1" hangingPunct="1">
              <a:lnSpc>
                <a:spcPct val="90000"/>
              </a:lnSpc>
            </a:pPr>
            <a:r>
              <a:rPr lang="en-US" smtClean="0">
                <a:solidFill>
                  <a:srgbClr val="333399"/>
                </a:solidFill>
              </a:rPr>
              <a:t>Download Centers</a:t>
            </a:r>
          </a:p>
        </p:txBody>
      </p:sp>
      <p:pic>
        <p:nvPicPr>
          <p:cNvPr id="71685" name="Picture 4"/>
          <p:cNvPicPr>
            <a:picLocks noChangeAspect="1" noChangeArrowheads="1"/>
          </p:cNvPicPr>
          <p:nvPr/>
        </p:nvPicPr>
        <p:blipFill>
          <a:blip r:embed="rId2" cstate="print"/>
          <a:srcRect/>
          <a:stretch>
            <a:fillRect/>
          </a:stretch>
        </p:blipFill>
        <p:spPr bwMode="auto">
          <a:xfrm>
            <a:off x="609600" y="4572000"/>
            <a:ext cx="6400800" cy="1803400"/>
          </a:xfrm>
          <a:prstGeom prst="rect">
            <a:avLst/>
          </a:prstGeom>
          <a:noFill/>
          <a:ln w="9525">
            <a:noFill/>
            <a:miter lim="800000"/>
            <a:headEnd/>
            <a:tailEnd/>
          </a:ln>
        </p:spPr>
      </p:pic>
      <p:sp>
        <p:nvSpPr>
          <p:cNvPr id="71686" name="Text Box 5"/>
          <p:cNvSpPr txBox="1">
            <a:spLocks noChangeArrowheads="1"/>
          </p:cNvSpPr>
          <p:nvPr/>
        </p:nvSpPr>
        <p:spPr bwMode="auto">
          <a:xfrm>
            <a:off x="3200400" y="5715000"/>
            <a:ext cx="5562600" cy="923925"/>
          </a:xfrm>
          <a:prstGeom prst="rect">
            <a:avLst/>
          </a:prstGeom>
          <a:solidFill>
            <a:schemeClr val="bg1"/>
          </a:solidFill>
          <a:ln w="9525">
            <a:solidFill>
              <a:schemeClr val="tx1"/>
            </a:solidFill>
            <a:miter lim="800000"/>
            <a:headEnd/>
            <a:tailEnd/>
          </a:ln>
        </p:spPr>
        <p:txBody>
          <a:bodyPr>
            <a:spAutoFit/>
          </a:bodyPr>
          <a:lstStyle/>
          <a:p>
            <a:r>
              <a:rPr lang="en-US" sz="5400" b="1">
                <a:solidFill>
                  <a:srgbClr val="008080"/>
                </a:solidFill>
                <a:hlinkClick r:id="rId3"/>
              </a:rPr>
              <a:t>www.casas.org</a:t>
            </a:r>
            <a:endParaRPr lang="en-US"/>
          </a:p>
        </p:txBody>
      </p:sp>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p:txBody>
          <a:bodyPr/>
          <a:lstStyle/>
          <a:p>
            <a:pPr>
              <a:defRPr/>
            </a:pPr>
            <a:fld id="{9A443B45-8C5B-451A-8F8A-3B6EDAFA4D4F}" type="slidenum">
              <a:rPr lang="en-US" smtClean="0">
                <a:latin typeface="Arial" pitchFamily="34" charset="0"/>
              </a:rPr>
              <a:pPr>
                <a:defRPr/>
              </a:pPr>
              <a:t>71</a:t>
            </a:fld>
            <a:endParaRPr lang="en-US" smtClean="0">
              <a:latin typeface="Arial" pitchFamily="34" charset="0"/>
            </a:endParaRPr>
          </a:p>
        </p:txBody>
      </p:sp>
      <p:sp>
        <p:nvSpPr>
          <p:cNvPr id="72707" name="Rectangle 2"/>
          <p:cNvSpPr>
            <a:spLocks noGrp="1" noChangeArrowheads="1"/>
          </p:cNvSpPr>
          <p:nvPr>
            <p:ph type="title"/>
          </p:nvPr>
        </p:nvSpPr>
        <p:spPr>
          <a:xfrm>
            <a:off x="1371600" y="0"/>
            <a:ext cx="7772400" cy="1143000"/>
          </a:xfrm>
        </p:spPr>
        <p:txBody>
          <a:bodyPr/>
          <a:lstStyle/>
          <a:p>
            <a:pPr eaLnBrk="1" hangingPunct="1"/>
            <a:r>
              <a:rPr lang="en-US" smtClean="0">
                <a:solidFill>
                  <a:srgbClr val="333399"/>
                </a:solidFill>
              </a:rPr>
              <a:t>Resources</a:t>
            </a:r>
          </a:p>
        </p:txBody>
      </p:sp>
      <p:sp>
        <p:nvSpPr>
          <p:cNvPr id="72708" name="Rectangle 3"/>
          <p:cNvSpPr>
            <a:spLocks noGrp="1" noChangeArrowheads="1"/>
          </p:cNvSpPr>
          <p:nvPr>
            <p:ph type="body" idx="1"/>
          </p:nvPr>
        </p:nvSpPr>
        <p:spPr>
          <a:xfrm>
            <a:off x="533400" y="1371600"/>
            <a:ext cx="7772400" cy="4114800"/>
          </a:xfrm>
        </p:spPr>
        <p:txBody>
          <a:bodyPr/>
          <a:lstStyle/>
          <a:p>
            <a:pPr eaLnBrk="1" hangingPunct="1">
              <a:buFont typeface="Wingdings" pitchFamily="2" charset="2"/>
              <a:buNone/>
            </a:pPr>
            <a:r>
              <a:rPr lang="en-US" sz="3600" b="0" smtClean="0">
                <a:solidFill>
                  <a:srgbClr val="333399"/>
                </a:solidFill>
              </a:rPr>
              <a:t>CASAS Technical Support:</a:t>
            </a:r>
          </a:p>
          <a:p>
            <a:pPr eaLnBrk="1" hangingPunct="1">
              <a:buFont typeface="Wingdings" pitchFamily="2" charset="2"/>
              <a:buChar char="Ø"/>
            </a:pPr>
            <a:r>
              <a:rPr lang="en-US" sz="3600" smtClean="0">
                <a:solidFill>
                  <a:srgbClr val="333399"/>
                </a:solidFill>
              </a:rPr>
              <a:t>1-800-255-1036</a:t>
            </a:r>
          </a:p>
          <a:p>
            <a:pPr eaLnBrk="1" hangingPunct="1">
              <a:buFont typeface="Wingdings" pitchFamily="2" charset="2"/>
              <a:buNone/>
            </a:pPr>
            <a:r>
              <a:rPr lang="en-US" sz="3600" b="0" smtClean="0">
                <a:solidFill>
                  <a:srgbClr val="333399"/>
                </a:solidFill>
              </a:rPr>
              <a:t>CASAS Fax #:</a:t>
            </a:r>
          </a:p>
          <a:p>
            <a:pPr eaLnBrk="1" hangingPunct="1">
              <a:buFont typeface="Wingdings" pitchFamily="2" charset="2"/>
              <a:buChar char="Ø"/>
            </a:pPr>
            <a:r>
              <a:rPr lang="en-US" sz="3600" smtClean="0">
                <a:solidFill>
                  <a:srgbClr val="333399"/>
                </a:solidFill>
              </a:rPr>
              <a:t>1-858-292-2910</a:t>
            </a:r>
          </a:p>
          <a:p>
            <a:pPr eaLnBrk="1" hangingPunct="1">
              <a:buFont typeface="Wingdings" pitchFamily="2" charset="2"/>
              <a:buNone/>
            </a:pPr>
            <a:endParaRPr lang="en-US" sz="3600" smtClean="0">
              <a:solidFill>
                <a:srgbClr val="333399"/>
              </a:solidFill>
            </a:endParaRPr>
          </a:p>
          <a:p>
            <a:pPr eaLnBrk="1" hangingPunct="1"/>
            <a:endParaRPr lang="en-US" sz="3600" smtClean="0">
              <a:solidFill>
                <a:srgbClr val="333399"/>
              </a:solidFill>
            </a:endParaRPr>
          </a:p>
          <a:p>
            <a:pPr eaLnBrk="1" hangingPunct="1">
              <a:buFont typeface="Wingdings" pitchFamily="2" charset="2"/>
              <a:buNone/>
            </a:pPr>
            <a:endParaRPr lang="en-US" sz="3600" b="0" smtClean="0"/>
          </a:p>
          <a:p>
            <a:pPr eaLnBrk="1" hangingPunct="1">
              <a:buFont typeface="Wingdings" pitchFamily="2" charset="2"/>
              <a:buNone/>
            </a:pPr>
            <a:endParaRPr lang="en-US" sz="3600" b="0" smtClean="0"/>
          </a:p>
        </p:txBody>
      </p:sp>
      <p:pic>
        <p:nvPicPr>
          <p:cNvPr id="72709" name="Picture 4" descr="bd19644_"/>
          <p:cNvPicPr>
            <a:picLocks noChangeAspect="1" noChangeArrowheads="1"/>
          </p:cNvPicPr>
          <p:nvPr/>
        </p:nvPicPr>
        <p:blipFill>
          <a:blip r:embed="rId2" cstate="print"/>
          <a:srcRect/>
          <a:stretch>
            <a:fillRect/>
          </a:stretch>
        </p:blipFill>
        <p:spPr bwMode="auto">
          <a:xfrm>
            <a:off x="6400800" y="1600200"/>
            <a:ext cx="2079625" cy="2514600"/>
          </a:xfrm>
          <a:prstGeom prst="rect">
            <a:avLst/>
          </a:prstGeom>
          <a:noFill/>
          <a:ln w="9525">
            <a:noFill/>
            <a:miter lim="800000"/>
            <a:headEnd/>
            <a:tailEnd/>
          </a:ln>
        </p:spPr>
      </p:pic>
      <p:sp>
        <p:nvSpPr>
          <p:cNvPr id="72710" name="Text Box 6"/>
          <p:cNvSpPr txBox="1">
            <a:spLocks noChangeArrowheads="1"/>
          </p:cNvSpPr>
          <p:nvPr/>
        </p:nvSpPr>
        <p:spPr bwMode="auto">
          <a:xfrm>
            <a:off x="3657600" y="4419600"/>
            <a:ext cx="4648200" cy="1739900"/>
          </a:xfrm>
          <a:prstGeom prst="rect">
            <a:avLst/>
          </a:prstGeom>
          <a:noFill/>
          <a:ln w="9525">
            <a:noFill/>
            <a:miter lim="800000"/>
            <a:headEnd/>
            <a:tailEnd/>
          </a:ln>
        </p:spPr>
        <p:txBody>
          <a:bodyPr>
            <a:spAutoFit/>
          </a:bodyPr>
          <a:lstStyle/>
          <a:p>
            <a:r>
              <a:rPr lang="en-US" sz="3600">
                <a:solidFill>
                  <a:srgbClr val="333399"/>
                </a:solidFill>
              </a:rPr>
              <a:t>E-mail:</a:t>
            </a:r>
          </a:p>
          <a:p>
            <a:pPr>
              <a:buClr>
                <a:srgbClr val="333399"/>
              </a:buClr>
              <a:buFont typeface="Wingdings" pitchFamily="2" charset="2"/>
              <a:buChar char="Ø"/>
            </a:pPr>
            <a:r>
              <a:rPr lang="en-US" sz="3600">
                <a:solidFill>
                  <a:srgbClr val="008080"/>
                </a:solidFill>
              </a:rPr>
              <a:t> </a:t>
            </a:r>
            <a:r>
              <a:rPr lang="en-US" sz="3600">
                <a:solidFill>
                  <a:srgbClr val="008080"/>
                </a:solidFill>
                <a:hlinkClick r:id="rId3"/>
              </a:rPr>
              <a:t>capm@casas.org</a:t>
            </a:r>
            <a:endParaRPr lang="en-US" sz="3600">
              <a:solidFill>
                <a:srgbClr val="008080"/>
              </a:solidFill>
            </a:endParaRPr>
          </a:p>
          <a:p>
            <a:pPr>
              <a:buClr>
                <a:srgbClr val="333399"/>
              </a:buClr>
              <a:buFont typeface="Wingdings" pitchFamily="2" charset="2"/>
              <a:buChar char="Ø"/>
            </a:pPr>
            <a:r>
              <a:rPr lang="en-US" sz="3600">
                <a:solidFill>
                  <a:srgbClr val="008080"/>
                </a:solidFill>
              </a:rPr>
              <a:t> </a:t>
            </a:r>
            <a:r>
              <a:rPr lang="en-US" sz="3600">
                <a:solidFill>
                  <a:srgbClr val="008080"/>
                </a:solidFill>
                <a:hlinkClick r:id="rId4"/>
              </a:rPr>
              <a:t>topspro@casas.org</a:t>
            </a:r>
            <a:endParaRPr lang="en-US" sz="3600">
              <a:solidFill>
                <a:srgbClr val="008080"/>
              </a:solidFill>
            </a:endParaRP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p:txBody>
          <a:bodyPr/>
          <a:lstStyle/>
          <a:p>
            <a:pPr>
              <a:defRPr/>
            </a:pPr>
            <a:fld id="{FAE9C02F-AFDB-4350-8C9F-79329A395A77}" type="slidenum">
              <a:rPr lang="en-US" smtClean="0">
                <a:latin typeface="Arial" pitchFamily="34" charset="0"/>
              </a:rPr>
              <a:pPr>
                <a:defRPr/>
              </a:pPr>
              <a:t>72</a:t>
            </a:fld>
            <a:endParaRPr lang="en-US" smtClean="0">
              <a:latin typeface="Arial" pitchFamily="34" charset="0"/>
            </a:endParaRPr>
          </a:p>
        </p:txBody>
      </p:sp>
      <p:sp>
        <p:nvSpPr>
          <p:cNvPr id="73731" name="Rectangle 2"/>
          <p:cNvSpPr>
            <a:spLocks noGrp="1" noChangeArrowheads="1"/>
          </p:cNvSpPr>
          <p:nvPr>
            <p:ph type="title"/>
          </p:nvPr>
        </p:nvSpPr>
        <p:spPr/>
        <p:txBody>
          <a:bodyPr/>
          <a:lstStyle/>
          <a:p>
            <a:pPr eaLnBrk="1" hangingPunct="1"/>
            <a:r>
              <a:rPr lang="en-US" smtClean="0">
                <a:solidFill>
                  <a:srgbClr val="333399"/>
                </a:solidFill>
              </a:rPr>
              <a:t>Contact Information for New Personnel</a:t>
            </a:r>
          </a:p>
        </p:txBody>
      </p:sp>
      <p:sp>
        <p:nvSpPr>
          <p:cNvPr id="73732" name="Rectangle 3"/>
          <p:cNvSpPr>
            <a:spLocks noGrp="1" noChangeArrowheads="1"/>
          </p:cNvSpPr>
          <p:nvPr>
            <p:ph type="body" idx="1"/>
          </p:nvPr>
        </p:nvSpPr>
        <p:spPr/>
        <p:txBody>
          <a:bodyPr/>
          <a:lstStyle/>
          <a:p>
            <a:pPr eaLnBrk="1" hangingPunct="1">
              <a:buFont typeface="Wingdings" pitchFamily="2" charset="2"/>
              <a:buNone/>
            </a:pPr>
            <a:r>
              <a:rPr lang="en-US" dirty="0" smtClean="0">
                <a:solidFill>
                  <a:srgbClr val="333399"/>
                </a:solidFill>
              </a:rPr>
              <a:t>Update WIA II Contact Information</a:t>
            </a:r>
          </a:p>
          <a:p>
            <a:pPr lvl="1" eaLnBrk="1" hangingPunct="1"/>
            <a:r>
              <a:rPr lang="en-US" sz="2400" dirty="0" smtClean="0"/>
              <a:t>Agencies are required to periodically update their contact info on the OTAN Web site:</a:t>
            </a:r>
          </a:p>
          <a:p>
            <a:pPr marL="457200" lvl="1" indent="0" eaLnBrk="1" hangingPunct="1">
              <a:buNone/>
            </a:pPr>
            <a:r>
              <a:rPr lang="en-US" sz="2400" dirty="0"/>
              <a:t>	</a:t>
            </a:r>
            <a:r>
              <a:rPr lang="en-US" sz="2400" dirty="0">
                <a:hlinkClick r:id="rId3"/>
              </a:rPr>
              <a:t>www.otan.us/adulted</a:t>
            </a:r>
            <a:r>
              <a:rPr lang="en-US" sz="2400" dirty="0" smtClean="0">
                <a:hlinkClick r:id="rId3"/>
              </a:rPr>
              <a:t>/</a:t>
            </a:r>
            <a:endParaRPr lang="en-US" sz="2400" dirty="0" smtClean="0"/>
          </a:p>
          <a:p>
            <a:pPr lvl="1" eaLnBrk="1" hangingPunct="1"/>
            <a:r>
              <a:rPr lang="en-US" sz="2400" dirty="0" smtClean="0"/>
              <a:t>Include name, phone #, email and title: such as Primary WIA II contact, EL Civics contact, </a:t>
            </a:r>
            <a:r>
              <a:rPr lang="en-US" sz="2400" dirty="0" err="1" smtClean="0"/>
              <a:t>TOPSpro</a:t>
            </a:r>
            <a:r>
              <a:rPr lang="en-US" sz="2400" dirty="0" smtClean="0"/>
              <a:t> contact, district administrator, etc.</a:t>
            </a:r>
          </a:p>
          <a:p>
            <a:pPr lvl="1" eaLnBrk="1" hangingPunct="1"/>
            <a:r>
              <a:rPr lang="en-US" sz="2400" dirty="0" smtClean="0"/>
              <a:t>If unable to access the OTAN Web site, then FAX on District Letterhead to:</a:t>
            </a:r>
          </a:p>
          <a:p>
            <a:pPr lvl="2" eaLnBrk="1" hangingPunct="1"/>
            <a:r>
              <a:rPr lang="en-US" sz="2400" dirty="0" smtClean="0"/>
              <a:t>Rich Berry @ CDE, Fax #916-327-7089</a:t>
            </a:r>
          </a:p>
          <a:p>
            <a:pPr lvl="2" eaLnBrk="1" hangingPunct="1"/>
            <a:r>
              <a:rPr lang="en-US" sz="2400" dirty="0" smtClean="0"/>
              <a:t>Martha Perez @ CASAS, Fax #858-292-2910</a:t>
            </a:r>
          </a:p>
          <a:p>
            <a:pPr eaLnBrk="1" hangingPunct="1">
              <a:buFont typeface="Wingdings" pitchFamily="2" charset="2"/>
              <a:buNone/>
            </a:pPr>
            <a:r>
              <a:rPr lang="en-US" sz="2400" dirty="0" smtClean="0"/>
              <a:t>   </a:t>
            </a:r>
            <a:endParaRPr lang="en-US" dirty="0" smtClean="0">
              <a:solidFill>
                <a:srgbClr val="333399"/>
              </a:solidFill>
            </a:endParaRPr>
          </a:p>
        </p:txBody>
      </p:sp>
    </p:spTree>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0"/>
          </p:nvPr>
        </p:nvSpPr>
        <p:spPr/>
        <p:txBody>
          <a:bodyPr/>
          <a:lstStyle/>
          <a:p>
            <a:pPr>
              <a:defRPr/>
            </a:pPr>
            <a:fld id="{E1D43BC9-FC1B-4EBD-952F-D1BBD55AF2A8}" type="slidenum">
              <a:rPr lang="en-US" smtClean="0">
                <a:latin typeface="Arial" pitchFamily="34" charset="0"/>
              </a:rPr>
              <a:pPr>
                <a:defRPr/>
              </a:pPr>
              <a:t>73</a:t>
            </a:fld>
            <a:endParaRPr lang="en-US" smtClean="0">
              <a:latin typeface="Arial" pitchFamily="34" charset="0"/>
            </a:endParaRPr>
          </a:p>
        </p:txBody>
      </p:sp>
      <p:sp>
        <p:nvSpPr>
          <p:cNvPr id="39938" name="Rectangle 2"/>
          <p:cNvSpPr>
            <a:spLocks noGrp="1" noChangeArrowheads="1"/>
          </p:cNvSpPr>
          <p:nvPr>
            <p:ph type="body" sz="half" idx="1"/>
          </p:nvPr>
        </p:nvSpPr>
        <p:spPr>
          <a:xfrm>
            <a:off x="381000" y="228600"/>
            <a:ext cx="8382000" cy="838200"/>
          </a:xfrm>
        </p:spPr>
        <p:txBody>
          <a:bodyPr/>
          <a:lstStyle/>
          <a:p>
            <a:pPr eaLnBrk="1" hangingPunct="1">
              <a:lnSpc>
                <a:spcPct val="90000"/>
              </a:lnSpc>
              <a:buFont typeface="Wingdings" pitchFamily="2" charset="2"/>
              <a:buNone/>
              <a:defRPr/>
            </a:pPr>
            <a:r>
              <a:rPr lang="en-US" sz="4400" smtClean="0">
                <a:solidFill>
                  <a:srgbClr val="333399"/>
                </a:solidFill>
                <a:effectLst>
                  <a:outerShdw blurRad="38100" dist="38100" dir="2700000" algn="tl">
                    <a:srgbClr val="C0C0C0"/>
                  </a:outerShdw>
                </a:effectLst>
              </a:rPr>
              <a:t>Thanks for your participation!</a:t>
            </a:r>
            <a:r>
              <a:rPr lang="en-US" sz="3600" smtClean="0"/>
              <a:t>      </a:t>
            </a:r>
          </a:p>
        </p:txBody>
      </p:sp>
      <p:pic>
        <p:nvPicPr>
          <p:cNvPr id="74756" name="Picture 4" descr="j0286930"/>
          <p:cNvPicPr>
            <a:picLocks noGrp="1" noChangeAspect="1" noChangeArrowheads="1"/>
          </p:cNvPicPr>
          <p:nvPr>
            <p:ph sz="half" idx="2"/>
          </p:nvPr>
        </p:nvPicPr>
        <p:blipFill>
          <a:blip r:embed="rId2" cstate="print"/>
          <a:srcRect/>
          <a:stretch>
            <a:fillRect/>
          </a:stretch>
        </p:blipFill>
        <p:spPr>
          <a:xfrm>
            <a:off x="2133600" y="1524000"/>
            <a:ext cx="4727575" cy="4800600"/>
          </a:xfr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p:txBody>
          <a:bodyPr/>
          <a:lstStyle/>
          <a:p>
            <a:pPr>
              <a:defRPr/>
            </a:pPr>
            <a:fld id="{659A35AA-FBB1-47CE-8172-E1C596DEF7A7}" type="slidenum">
              <a:rPr lang="en-US" smtClean="0">
                <a:latin typeface="Arial" pitchFamily="34" charset="0"/>
              </a:rPr>
              <a:pPr>
                <a:defRPr/>
              </a:pPr>
              <a:t>8</a:t>
            </a:fld>
            <a:endParaRPr lang="en-US" smtClean="0">
              <a:latin typeface="Arial" pitchFamily="34" charset="0"/>
            </a:endParaRPr>
          </a:p>
        </p:txBody>
      </p:sp>
      <p:sp>
        <p:nvSpPr>
          <p:cNvPr id="15363" name="Rectangle 4"/>
          <p:cNvSpPr>
            <a:spLocks noGrp="1" noChangeArrowheads="1"/>
          </p:cNvSpPr>
          <p:nvPr>
            <p:ph type="title"/>
          </p:nvPr>
        </p:nvSpPr>
        <p:spPr/>
        <p:txBody>
          <a:bodyPr/>
          <a:lstStyle/>
          <a:p>
            <a:pPr eaLnBrk="1" hangingPunct="1"/>
            <a:r>
              <a:rPr lang="en-US" smtClean="0">
                <a:solidFill>
                  <a:srgbClr val="333399"/>
                </a:solidFill>
              </a:rPr>
              <a:t>WIA Title II Instructional Questionnaire Submission</a:t>
            </a:r>
            <a:r>
              <a:rPr lang="en-US" sz="2800" smtClean="0"/>
              <a:t> </a:t>
            </a:r>
          </a:p>
        </p:txBody>
      </p:sp>
      <p:pic>
        <p:nvPicPr>
          <p:cNvPr id="36865" name="Picture 1"/>
          <p:cNvPicPr>
            <a:picLocks noChangeAspect="1" noChangeArrowheads="1"/>
          </p:cNvPicPr>
          <p:nvPr/>
        </p:nvPicPr>
        <p:blipFill>
          <a:blip r:embed="rId2" cstate="print"/>
          <a:srcRect/>
          <a:stretch>
            <a:fillRect/>
          </a:stretch>
        </p:blipFill>
        <p:spPr bwMode="auto">
          <a:xfrm>
            <a:off x="0" y="1219200"/>
            <a:ext cx="9009063" cy="1914525"/>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p:txBody>
          <a:bodyPr/>
          <a:lstStyle/>
          <a:p>
            <a:pPr>
              <a:defRPr/>
            </a:pPr>
            <a:fld id="{37012245-3755-47D9-A3D6-2BF02010CFDC}" type="slidenum">
              <a:rPr lang="en-US" smtClean="0">
                <a:latin typeface="Arial" pitchFamily="34" charset="0"/>
              </a:rPr>
              <a:pPr>
                <a:defRPr/>
              </a:pPr>
              <a:t>9</a:t>
            </a:fld>
            <a:endParaRPr lang="en-US" smtClean="0">
              <a:latin typeface="Arial" pitchFamily="34" charset="0"/>
            </a:endParaRPr>
          </a:p>
        </p:txBody>
      </p:sp>
      <p:sp>
        <p:nvSpPr>
          <p:cNvPr id="16387" name="Rectangle 2"/>
          <p:cNvSpPr>
            <a:spLocks noGrp="1" noChangeArrowheads="1"/>
          </p:cNvSpPr>
          <p:nvPr>
            <p:ph type="title"/>
          </p:nvPr>
        </p:nvSpPr>
        <p:spPr/>
        <p:txBody>
          <a:bodyPr/>
          <a:lstStyle/>
          <a:p>
            <a:pPr eaLnBrk="1" hangingPunct="1"/>
            <a:r>
              <a:rPr lang="en-US" smtClean="0">
                <a:solidFill>
                  <a:srgbClr val="333399"/>
                </a:solidFill>
              </a:rPr>
              <a:t>Second Quarter Data Submission</a:t>
            </a:r>
          </a:p>
        </p:txBody>
      </p:sp>
      <p:pic>
        <p:nvPicPr>
          <p:cNvPr id="2" name="Picture 1"/>
          <p:cNvPicPr>
            <a:picLocks noChangeAspect="1" noChangeArrowheads="1"/>
          </p:cNvPicPr>
          <p:nvPr/>
        </p:nvPicPr>
        <p:blipFill>
          <a:blip r:embed="rId2" cstate="print"/>
          <a:srcRect/>
          <a:stretch>
            <a:fillRect/>
          </a:stretch>
        </p:blipFill>
        <p:spPr bwMode="auto">
          <a:xfrm>
            <a:off x="218205" y="1447800"/>
            <a:ext cx="8641121" cy="4953000"/>
          </a:xfrm>
          <a:prstGeom prst="rect">
            <a:avLst/>
          </a:prstGeom>
          <a:noFill/>
          <a:ln w="9525">
            <a:noFill/>
            <a:miter lim="800000"/>
            <a:headEnd/>
            <a:tailEnd/>
          </a:ln>
        </p:spPr>
      </p:pic>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3/2006 10:57:55 AM&quot;&gt;&lt;Slide id=&quot;283&quot; dur=&quot;15.547&quot;/&gt;&lt;Slide id=&quot;335&quot; dur=&quot;24.906&quot;/&gt;&lt;Slide id=&quot;339&quot; dur=&quot;55.063&quot;/&gt;&lt;Slide id=&quot;355&quot; dur=&quot;81.562&quot;/&gt;&lt;Slide id=&quot;340&quot; dur=&quot;.954&quot;/&gt;&lt;/Timings&gt;&lt;/WMTools&gt;"/>
</p:tagLst>
</file>

<file path=ppt/theme/theme1.xml><?xml version="1.0" encoding="utf-8"?>
<a:theme xmlns:a="http://schemas.openxmlformats.org/drawingml/2006/main" name="1_Default Design">
  <a:themeElements>
    <a:clrScheme name="">
      <a:dk1>
        <a:srgbClr val="000000"/>
      </a:dk1>
      <a:lt1>
        <a:srgbClr val="FFFFFF"/>
      </a:lt1>
      <a:dk2>
        <a:srgbClr val="232323"/>
      </a:dk2>
      <a:lt2>
        <a:srgbClr val="333333"/>
      </a:lt2>
      <a:accent1>
        <a:srgbClr val="CECECE"/>
      </a:accent1>
      <a:accent2>
        <a:srgbClr val="474747"/>
      </a:accent2>
      <a:accent3>
        <a:srgbClr val="FFFFFF"/>
      </a:accent3>
      <a:accent4>
        <a:srgbClr val="000000"/>
      </a:accent4>
      <a:accent5>
        <a:srgbClr val="E3E3E3"/>
      </a:accent5>
      <a:accent6>
        <a:srgbClr val="3F3F3F"/>
      </a:accent6>
      <a:hlink>
        <a:srgbClr val="676767"/>
      </a:hlink>
      <a:folHlink>
        <a:srgbClr val="DADADA"/>
      </a:folHlink>
    </a:clrScheme>
    <a:fontScheme name="1_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1986</TotalTime>
  <Words>3339</Words>
  <Application>Microsoft Office PowerPoint</Application>
  <PresentationFormat>On-screen Show (4:3)</PresentationFormat>
  <Paragraphs>699</Paragraphs>
  <Slides>73</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1_Default Design</vt:lpstr>
      <vt:lpstr>Bitmap Image</vt:lpstr>
      <vt:lpstr>Clip</vt:lpstr>
      <vt:lpstr>Slide 1</vt:lpstr>
      <vt:lpstr>California Accountability for New Users</vt:lpstr>
      <vt:lpstr>National Reporting System</vt:lpstr>
      <vt:lpstr>NRS Resources</vt:lpstr>
      <vt:lpstr>WIA Title II Data Deliverables</vt:lpstr>
      <vt:lpstr>Slide 6</vt:lpstr>
      <vt:lpstr>First Quarter Data Submission</vt:lpstr>
      <vt:lpstr>WIA Title II Instructional Questionnaire Submission </vt:lpstr>
      <vt:lpstr>Second Quarter Data Submission</vt:lpstr>
      <vt:lpstr>Third Quarter Data Submission</vt:lpstr>
      <vt:lpstr>Fourth Quarter Data Submission</vt:lpstr>
      <vt:lpstr>Follow-Up Quarter Data Submission</vt:lpstr>
      <vt:lpstr>Summary of Required Surveys</vt:lpstr>
      <vt:lpstr>Data Collection Overview</vt:lpstr>
      <vt:lpstr>Entry Record</vt:lpstr>
      <vt:lpstr>Update Record</vt:lpstr>
      <vt:lpstr>Test Record</vt:lpstr>
      <vt:lpstr>Data Collection Requirements</vt:lpstr>
      <vt:lpstr>Data Collection Requirements</vt:lpstr>
      <vt:lpstr>Data Collection Requirements</vt:lpstr>
      <vt:lpstr>Hours of Instruction</vt:lpstr>
      <vt:lpstr>California Assessment Policy</vt:lpstr>
      <vt:lpstr>California Assessment Policy</vt:lpstr>
      <vt:lpstr>Guidelines for Local Assessment</vt:lpstr>
      <vt:lpstr>Valid Paired Test Records</vt:lpstr>
      <vt:lpstr>Slide 26</vt:lpstr>
      <vt:lpstr>Pre- and Post-test Examples</vt:lpstr>
      <vt:lpstr>Pre- and Post-test Examples</vt:lpstr>
      <vt:lpstr>Pre- and Post-test Examples</vt:lpstr>
      <vt:lpstr>Appropriate Pre- and Post-Test Selection</vt:lpstr>
      <vt:lpstr>Use of Assessment Modalities</vt:lpstr>
      <vt:lpstr>Multiple Modalities Paired Tests</vt:lpstr>
      <vt:lpstr>ABE/ESL CASAS Pretest 236 or Higher</vt:lpstr>
      <vt:lpstr>Appropriate Goal Setting and Program Placement for ASE/GED Learners</vt:lpstr>
      <vt:lpstr>Data Collection: WIA Title II  Sections 225/231 &amp; EL Civics</vt:lpstr>
      <vt:lpstr>225 Funded Agencies</vt:lpstr>
      <vt:lpstr>231 Funded Agencies</vt:lpstr>
      <vt:lpstr>225 and 231 Funded</vt:lpstr>
      <vt:lpstr>EL Civics Funded Agencies</vt:lpstr>
      <vt:lpstr>EL Civics Focus Areas</vt:lpstr>
      <vt:lpstr>EL Civics Class Designation</vt:lpstr>
      <vt:lpstr>EL Civics Guidelines</vt:lpstr>
      <vt:lpstr>Section 231 ESL-Citizenship</vt:lpstr>
      <vt:lpstr>Non WIA II Data Collection Guidelines</vt:lpstr>
      <vt:lpstr>Payment Point Structure</vt:lpstr>
      <vt:lpstr>Payment Point Structure</vt:lpstr>
      <vt:lpstr>Significant Gain Benchmark</vt:lpstr>
      <vt:lpstr>Significant Gain Benchmark Calculation</vt:lpstr>
      <vt:lpstr>Significant Gain Benchmark Calculation</vt:lpstr>
      <vt:lpstr>Significant Gain Benchmark Calculation</vt:lpstr>
      <vt:lpstr>Two Level Advancement Benchmark</vt:lpstr>
      <vt:lpstr>Payment Points for Basic Skills (ABE)</vt:lpstr>
      <vt:lpstr>Payment Points for ESL</vt:lpstr>
      <vt:lpstr>GED and High School Diploma Benchmarks</vt:lpstr>
      <vt:lpstr>High School Diploma Benchmarks</vt:lpstr>
      <vt:lpstr>EL Civics Student Outcome Dataset (SODS)</vt:lpstr>
      <vt:lpstr>EL Civics Student Outcome Dataset (SODS)</vt:lpstr>
      <vt:lpstr>225/231 Funded Only</vt:lpstr>
      <vt:lpstr>EL Civics Civic Participation Only</vt:lpstr>
      <vt:lpstr>EL Civics Citizenship Preparation Only </vt:lpstr>
      <vt:lpstr>Section 231 and EL Civics Funded</vt:lpstr>
      <vt:lpstr>Resources</vt:lpstr>
      <vt:lpstr>Resources</vt:lpstr>
      <vt:lpstr>Resources</vt:lpstr>
      <vt:lpstr>Resources</vt:lpstr>
      <vt:lpstr>Slide 66</vt:lpstr>
      <vt:lpstr>2010-11 Ordering Guide for WIA II Agencies</vt:lpstr>
      <vt:lpstr>Technical Assistance</vt:lpstr>
      <vt:lpstr>Resources</vt:lpstr>
      <vt:lpstr>Resources</vt:lpstr>
      <vt:lpstr>Resources</vt:lpstr>
      <vt:lpstr>Contact Information for New Personnel</vt:lpstr>
      <vt:lpstr>Slide 73</vt:lpstr>
    </vt:vector>
  </TitlesOfParts>
  <Company>CASAS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Accountability Module VIII:  Fundamentals of NRS Reporting</dc:title>
  <dc:creator>jwright</dc:creator>
  <cp:lastModifiedBy>amullenmeister</cp:lastModifiedBy>
  <cp:revision>199</cp:revision>
  <dcterms:created xsi:type="dcterms:W3CDTF">2006-02-13T20:35:25Z</dcterms:created>
  <dcterms:modified xsi:type="dcterms:W3CDTF">2011-05-25T17:35:34Z</dcterms:modified>
</cp:coreProperties>
</file>